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07/21/2023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0176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721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07/21/2023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62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07/21/2023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0275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07/21/2023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71228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07/21/2023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88380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07/21/2023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65442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07/21/2023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3721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07/21/2023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0557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6CE7D5-CF57-46EF-B807-FDD0502418D4}" type="datetimeFigureOut">
              <a:rPr lang="en-US" smtClean="0"/>
              <a:t>07/21/2023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3912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07/21/2023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227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07/21/2023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40548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07/21/2023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12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6CE7D5-CF57-46EF-B807-FDD0502418D4}" type="datetimeFigureOut">
              <a:rPr lang="en-US" smtClean="0"/>
              <a:t>07/21/2023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402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07/21/2023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1827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07/21/2023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1166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0935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07/21/2023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535492422"/>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28" y="2754001"/>
            <a:ext cx="8825658" cy="794185"/>
          </a:xfrm>
        </p:spPr>
        <p:txBody>
          <a:bodyPr/>
          <a:lstStyle/>
          <a:p>
            <a:pPr algn="ctr"/>
            <a:r>
              <a:rPr lang="en-US" sz="4400" dirty="0"/>
              <a:t>HR ANALYSIS</a:t>
            </a:r>
          </a:p>
        </p:txBody>
      </p:sp>
      <p:sp>
        <p:nvSpPr>
          <p:cNvPr id="4" name="Oval 3">
            <a:extLst>
              <a:ext uri="{FF2B5EF4-FFF2-40B4-BE49-F238E27FC236}">
                <a16:creationId xmlns:a16="http://schemas.microsoft.com/office/drawing/2014/main" id="{98266494-65C2-BDC9-C204-C7B6E55C2BF3}"/>
              </a:ext>
            </a:extLst>
          </p:cNvPr>
          <p:cNvSpPr/>
          <p:nvPr/>
        </p:nvSpPr>
        <p:spPr>
          <a:xfrm>
            <a:off x="4814047" y="3480951"/>
            <a:ext cx="161365" cy="134470"/>
          </a:xfrm>
          <a:prstGeom prst="ellipse">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65000"/>
                </a:schemeClr>
              </a:solidFill>
            </a:endParaRPr>
          </a:p>
        </p:txBody>
      </p:sp>
      <p:sp>
        <p:nvSpPr>
          <p:cNvPr id="5" name="Oval 4">
            <a:extLst>
              <a:ext uri="{FF2B5EF4-FFF2-40B4-BE49-F238E27FC236}">
                <a16:creationId xmlns:a16="http://schemas.microsoft.com/office/drawing/2014/main" id="{1CD71D5B-986A-74C7-2410-F3F344AEFA1A}"/>
              </a:ext>
            </a:extLst>
          </p:cNvPr>
          <p:cNvSpPr/>
          <p:nvPr/>
        </p:nvSpPr>
        <p:spPr>
          <a:xfrm>
            <a:off x="5123329" y="3480951"/>
            <a:ext cx="161365" cy="134470"/>
          </a:xfrm>
          <a:prstGeom prst="ellipse">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2"/>
              </a:solidFill>
            </a:endParaRPr>
          </a:p>
        </p:txBody>
      </p:sp>
      <p:sp>
        <p:nvSpPr>
          <p:cNvPr id="7" name="Oval 6">
            <a:extLst>
              <a:ext uri="{FF2B5EF4-FFF2-40B4-BE49-F238E27FC236}">
                <a16:creationId xmlns:a16="http://schemas.microsoft.com/office/drawing/2014/main" id="{2F95FD9D-DBD1-E83B-8FF9-2CE0F21CA3F3}"/>
              </a:ext>
            </a:extLst>
          </p:cNvPr>
          <p:cNvSpPr/>
          <p:nvPr/>
        </p:nvSpPr>
        <p:spPr>
          <a:xfrm>
            <a:off x="5432611" y="3460375"/>
            <a:ext cx="161365" cy="134470"/>
          </a:xfrm>
          <a:prstGeom prst="ellipse">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2"/>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61BEE8-29BE-A3BC-80FF-EF7C9DC8D5D6}"/>
              </a:ext>
            </a:extLst>
          </p:cNvPr>
          <p:cNvSpPr txBox="1"/>
          <p:nvPr/>
        </p:nvSpPr>
        <p:spPr>
          <a:xfrm>
            <a:off x="98612" y="2844225"/>
            <a:ext cx="5387788" cy="584775"/>
          </a:xfrm>
          <a:prstGeom prst="rect">
            <a:avLst/>
          </a:prstGeom>
          <a:noFill/>
        </p:spPr>
        <p:txBody>
          <a:bodyPr wrap="square" rtlCol="0">
            <a:spAutoFit/>
          </a:bodyPr>
          <a:lstStyle/>
          <a:p>
            <a:pPr algn="ctr"/>
            <a:r>
              <a:rPr lang="en-IN" sz="3200" dirty="0"/>
              <a:t>Contents</a:t>
            </a:r>
          </a:p>
        </p:txBody>
      </p:sp>
      <p:sp>
        <p:nvSpPr>
          <p:cNvPr id="3" name="TextBox 2">
            <a:extLst>
              <a:ext uri="{FF2B5EF4-FFF2-40B4-BE49-F238E27FC236}">
                <a16:creationId xmlns:a16="http://schemas.microsoft.com/office/drawing/2014/main" id="{B6044F0B-DB1A-FFE9-35B0-A5275C0A6E05}"/>
              </a:ext>
            </a:extLst>
          </p:cNvPr>
          <p:cNvSpPr txBox="1"/>
          <p:nvPr/>
        </p:nvSpPr>
        <p:spPr>
          <a:xfrm>
            <a:off x="5486400" y="0"/>
            <a:ext cx="6777318" cy="6858000"/>
          </a:xfrm>
          <a:prstGeom prst="rect">
            <a:avLst/>
          </a:prstGeom>
          <a:solidFill>
            <a:schemeClr val="tx2"/>
          </a:solidFill>
        </p:spPr>
        <p:txBody>
          <a:bodyPr wrap="square" rtlCol="0">
            <a:spAutoFit/>
          </a:bodyPr>
          <a:lstStyle/>
          <a:p>
            <a:endParaRPr lang="en-IN" dirty="0"/>
          </a:p>
        </p:txBody>
      </p:sp>
      <p:sp>
        <p:nvSpPr>
          <p:cNvPr id="4" name="TextBox 3">
            <a:extLst>
              <a:ext uri="{FF2B5EF4-FFF2-40B4-BE49-F238E27FC236}">
                <a16:creationId xmlns:a16="http://schemas.microsoft.com/office/drawing/2014/main" id="{94EA396A-C017-60B3-7D43-225F6266F2A9}"/>
              </a:ext>
            </a:extLst>
          </p:cNvPr>
          <p:cNvSpPr txBox="1"/>
          <p:nvPr/>
        </p:nvSpPr>
        <p:spPr>
          <a:xfrm>
            <a:off x="7270376" y="2259450"/>
            <a:ext cx="4993342" cy="1754326"/>
          </a:xfrm>
          <a:prstGeom prst="rect">
            <a:avLst/>
          </a:prstGeom>
          <a:noFill/>
          <a:ln>
            <a:solidFill>
              <a:schemeClr val="tx2"/>
            </a:solidFill>
          </a:ln>
        </p:spPr>
        <p:txBody>
          <a:bodyPr wrap="square" rtlCol="0">
            <a:spAutoFit/>
          </a:bodyPr>
          <a:lstStyle/>
          <a:p>
            <a:r>
              <a:rPr lang="en-IN" dirty="0">
                <a:solidFill>
                  <a:schemeClr val="bg1">
                    <a:lumMod val="75000"/>
                    <a:lumOff val="25000"/>
                  </a:schemeClr>
                </a:solidFill>
              </a:rPr>
              <a:t>1.Questions to Answer</a:t>
            </a:r>
          </a:p>
          <a:p>
            <a:r>
              <a:rPr lang="en-IN" dirty="0">
                <a:solidFill>
                  <a:schemeClr val="bg1">
                    <a:lumMod val="75000"/>
                    <a:lumOff val="25000"/>
                  </a:schemeClr>
                </a:solidFill>
              </a:rPr>
              <a:t>2.Approach and Analysis</a:t>
            </a:r>
          </a:p>
          <a:p>
            <a:r>
              <a:rPr lang="en-IN" dirty="0">
                <a:solidFill>
                  <a:schemeClr val="bg1">
                    <a:lumMod val="75000"/>
                    <a:lumOff val="25000"/>
                  </a:schemeClr>
                </a:solidFill>
              </a:rPr>
              <a:t>3.Distribution</a:t>
            </a:r>
          </a:p>
          <a:p>
            <a:r>
              <a:rPr lang="en-IN" dirty="0">
                <a:solidFill>
                  <a:schemeClr val="bg1">
                    <a:lumMod val="75000"/>
                    <a:lumOff val="25000"/>
                  </a:schemeClr>
                </a:solidFill>
              </a:rPr>
              <a:t>4.Yearly hires and terminations</a:t>
            </a:r>
          </a:p>
          <a:p>
            <a:r>
              <a:rPr lang="en-IN" dirty="0">
                <a:solidFill>
                  <a:schemeClr val="bg1">
                    <a:lumMod val="75000"/>
                    <a:lumOff val="25000"/>
                  </a:schemeClr>
                </a:solidFill>
              </a:rPr>
              <a:t>5.Termination Rates</a:t>
            </a:r>
          </a:p>
          <a:p>
            <a:r>
              <a:rPr lang="en-IN" dirty="0">
                <a:solidFill>
                  <a:schemeClr val="bg1">
                    <a:lumMod val="75000"/>
                    <a:lumOff val="25000"/>
                  </a:schemeClr>
                </a:solidFill>
              </a:rPr>
              <a:t>6.Results</a:t>
            </a:r>
          </a:p>
        </p:txBody>
      </p:sp>
      <p:cxnSp>
        <p:nvCxnSpPr>
          <p:cNvPr id="7" name="Straight Connector 6">
            <a:extLst>
              <a:ext uri="{FF2B5EF4-FFF2-40B4-BE49-F238E27FC236}">
                <a16:creationId xmlns:a16="http://schemas.microsoft.com/office/drawing/2014/main" id="{FACB42AC-5FC7-ECA0-1DD4-0E92775CAD8E}"/>
              </a:ext>
            </a:extLst>
          </p:cNvPr>
          <p:cNvCxnSpPr/>
          <p:nvPr/>
        </p:nvCxnSpPr>
        <p:spPr>
          <a:xfrm>
            <a:off x="7386918" y="4554071"/>
            <a:ext cx="421341" cy="0"/>
          </a:xfrm>
          <a:prstGeom prst="line">
            <a:avLst/>
          </a:prstGeom>
          <a:ln>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148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5C2D-7F81-2A79-987A-EF5C3BC0651F}"/>
              </a:ext>
            </a:extLst>
          </p:cNvPr>
          <p:cNvSpPr>
            <a:spLocks noGrp="1"/>
          </p:cNvSpPr>
          <p:nvPr>
            <p:ph type="title"/>
          </p:nvPr>
        </p:nvSpPr>
        <p:spPr>
          <a:xfrm>
            <a:off x="646111" y="452719"/>
            <a:ext cx="3854171" cy="963706"/>
          </a:xfrm>
        </p:spPr>
        <p:txBody>
          <a:bodyPr/>
          <a:lstStyle/>
          <a:p>
            <a:r>
              <a:rPr lang="en-IN" sz="2800" dirty="0"/>
              <a:t>Approach and Analysis</a:t>
            </a:r>
          </a:p>
        </p:txBody>
      </p:sp>
      <p:sp>
        <p:nvSpPr>
          <p:cNvPr id="3" name="TextBox 2">
            <a:extLst>
              <a:ext uri="{FF2B5EF4-FFF2-40B4-BE49-F238E27FC236}">
                <a16:creationId xmlns:a16="http://schemas.microsoft.com/office/drawing/2014/main" id="{27B40750-2DA0-9E6D-D476-38869B5ECE63}"/>
              </a:ext>
            </a:extLst>
          </p:cNvPr>
          <p:cNvSpPr txBox="1"/>
          <p:nvPr/>
        </p:nvSpPr>
        <p:spPr>
          <a:xfrm>
            <a:off x="646111" y="2007585"/>
            <a:ext cx="11869271" cy="2842830"/>
          </a:xfrm>
          <a:prstGeom prst="rect">
            <a:avLst/>
          </a:prstGeom>
          <a:noFill/>
        </p:spPr>
        <p:txBody>
          <a:bodyPr wrap="square" rtlCol="0">
            <a:spAutoFit/>
          </a:bodyPr>
          <a:lstStyle/>
          <a:p>
            <a:pPr marL="342900" marR="0" lvl="0" indent="-342900">
              <a:lnSpc>
                <a:spcPct val="107000"/>
              </a:lnSpc>
              <a:spcBef>
                <a:spcPts val="0"/>
              </a:spcBef>
              <a:spcAft>
                <a:spcPts val="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Downloaded the dataset from Kaggle.</a:t>
            </a:r>
          </a:p>
          <a:p>
            <a:pPr marL="342900" marR="0" lvl="0" indent="-342900">
              <a:lnSpc>
                <a:spcPct val="107000"/>
              </a:lnSpc>
              <a:spcBef>
                <a:spcPts val="0"/>
              </a:spcBef>
              <a:spcAft>
                <a:spcPts val="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Imported the dataset file into a MySQL database.</a:t>
            </a:r>
          </a:p>
          <a:p>
            <a:pPr marL="342900" marR="0" lvl="0" indent="-342900">
              <a:lnSpc>
                <a:spcPct val="107000"/>
              </a:lnSpc>
              <a:spcBef>
                <a:spcPts val="0"/>
              </a:spcBef>
              <a:spcAft>
                <a:spcPts val="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Cleaned the fields and made necessary alterations in the table structure.</a:t>
            </a:r>
          </a:p>
          <a:p>
            <a:pPr marL="342900" marR="0" lvl="0" indent="-342900">
              <a:lnSpc>
                <a:spcPct val="107000"/>
              </a:lnSpc>
              <a:spcBef>
                <a:spcPts val="0"/>
              </a:spcBef>
              <a:spcAft>
                <a:spcPts val="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Developed and executed SQL queries to analyse the data.</a:t>
            </a:r>
          </a:p>
          <a:p>
            <a:pPr marL="342900" marR="0" lvl="0" indent="-342900">
              <a:lnSpc>
                <a:spcPct val="107000"/>
              </a:lnSpc>
              <a:spcBef>
                <a:spcPts val="0"/>
              </a:spcBef>
              <a:spcAft>
                <a:spcPts val="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Extracted the analysed data from the MySQL database.</a:t>
            </a:r>
          </a:p>
          <a:p>
            <a:pPr marL="342900" marR="0" lvl="0" indent="-342900">
              <a:lnSpc>
                <a:spcPct val="107000"/>
              </a:lnSpc>
              <a:spcBef>
                <a:spcPts val="0"/>
              </a:spcBef>
              <a:spcAft>
                <a:spcPts val="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Exported the resulting dataset to Power BI.</a:t>
            </a:r>
          </a:p>
          <a:p>
            <a:pPr marL="342900" marR="0" lvl="0" indent="-342900">
              <a:lnSpc>
                <a:spcPct val="107000"/>
              </a:lnSpc>
              <a:spcBef>
                <a:spcPts val="0"/>
              </a:spcBef>
              <a:spcAft>
                <a:spcPts val="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 Power BI to create visualizations and dashboards based on the analysed HR data.</a:t>
            </a:r>
          </a:p>
          <a:p>
            <a:pPr marL="342900" marR="0" lvl="0" indent="-342900">
              <a:lnSpc>
                <a:spcPct val="107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Presented the findings and insights from the analysis through the visualizations created in Power BI.</a:t>
            </a:r>
          </a:p>
          <a:p>
            <a:endParaRPr lang="en-IN" dirty="0"/>
          </a:p>
        </p:txBody>
      </p:sp>
    </p:spTree>
    <p:extLst>
      <p:ext uri="{BB962C8B-B14F-4D97-AF65-F5344CB8AC3E}">
        <p14:creationId xmlns:p14="http://schemas.microsoft.com/office/powerpoint/2010/main" val="253053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E368-D5BC-B906-45F4-51D6F6D8A2CA}"/>
              </a:ext>
            </a:extLst>
          </p:cNvPr>
          <p:cNvSpPr>
            <a:spLocks noGrp="1"/>
          </p:cNvSpPr>
          <p:nvPr>
            <p:ph type="title"/>
          </p:nvPr>
        </p:nvSpPr>
        <p:spPr>
          <a:xfrm>
            <a:off x="646112" y="452718"/>
            <a:ext cx="2123982" cy="506506"/>
          </a:xfrm>
        </p:spPr>
        <p:txBody>
          <a:bodyPr/>
          <a:lstStyle/>
          <a:p>
            <a:r>
              <a:rPr lang="en-IN" sz="2800" dirty="0"/>
              <a:t>Distribution</a:t>
            </a:r>
          </a:p>
        </p:txBody>
      </p:sp>
      <p:pic>
        <p:nvPicPr>
          <p:cNvPr id="5" name="Picture 4">
            <a:extLst>
              <a:ext uri="{FF2B5EF4-FFF2-40B4-BE49-F238E27FC236}">
                <a16:creationId xmlns:a16="http://schemas.microsoft.com/office/drawing/2014/main" id="{73557C69-E075-DE58-9D83-40CA3ECF15E2}"/>
              </a:ext>
            </a:extLst>
          </p:cNvPr>
          <p:cNvPicPr>
            <a:picLocks noChangeAspect="1"/>
          </p:cNvPicPr>
          <p:nvPr/>
        </p:nvPicPr>
        <p:blipFill>
          <a:blip r:embed="rId2"/>
          <a:stretch>
            <a:fillRect/>
          </a:stretch>
        </p:blipFill>
        <p:spPr>
          <a:xfrm>
            <a:off x="646112" y="1032342"/>
            <a:ext cx="4732583" cy="2530573"/>
          </a:xfrm>
          <a:prstGeom prst="rect">
            <a:avLst/>
          </a:prstGeom>
        </p:spPr>
      </p:pic>
      <p:pic>
        <p:nvPicPr>
          <p:cNvPr id="7" name="Picture 6">
            <a:extLst>
              <a:ext uri="{FF2B5EF4-FFF2-40B4-BE49-F238E27FC236}">
                <a16:creationId xmlns:a16="http://schemas.microsoft.com/office/drawing/2014/main" id="{5CC06267-DD14-5CFB-91EB-5BFAB326128E}"/>
              </a:ext>
            </a:extLst>
          </p:cNvPr>
          <p:cNvPicPr>
            <a:picLocks noChangeAspect="1"/>
          </p:cNvPicPr>
          <p:nvPr/>
        </p:nvPicPr>
        <p:blipFill>
          <a:blip r:embed="rId3"/>
          <a:stretch>
            <a:fillRect/>
          </a:stretch>
        </p:blipFill>
        <p:spPr>
          <a:xfrm>
            <a:off x="5990616" y="1057836"/>
            <a:ext cx="4273972" cy="2505080"/>
          </a:xfrm>
          <a:prstGeom prst="rect">
            <a:avLst/>
          </a:prstGeom>
        </p:spPr>
      </p:pic>
      <p:pic>
        <p:nvPicPr>
          <p:cNvPr id="9" name="Picture 8">
            <a:extLst>
              <a:ext uri="{FF2B5EF4-FFF2-40B4-BE49-F238E27FC236}">
                <a16:creationId xmlns:a16="http://schemas.microsoft.com/office/drawing/2014/main" id="{1FE40FCE-D532-0644-7BAA-A60FFA902FF4}"/>
              </a:ext>
            </a:extLst>
          </p:cNvPr>
          <p:cNvPicPr>
            <a:picLocks noChangeAspect="1"/>
          </p:cNvPicPr>
          <p:nvPr/>
        </p:nvPicPr>
        <p:blipFill>
          <a:blip r:embed="rId4"/>
          <a:stretch>
            <a:fillRect/>
          </a:stretch>
        </p:blipFill>
        <p:spPr>
          <a:xfrm>
            <a:off x="646112" y="3799442"/>
            <a:ext cx="4732582" cy="2765194"/>
          </a:xfrm>
          <a:prstGeom prst="rect">
            <a:avLst/>
          </a:prstGeom>
        </p:spPr>
      </p:pic>
      <p:sp>
        <p:nvSpPr>
          <p:cNvPr id="12" name="TextBox 11">
            <a:extLst>
              <a:ext uri="{FF2B5EF4-FFF2-40B4-BE49-F238E27FC236}">
                <a16:creationId xmlns:a16="http://schemas.microsoft.com/office/drawing/2014/main" id="{952D74A5-A991-91B2-134C-4D5FB33F5874}"/>
              </a:ext>
            </a:extLst>
          </p:cNvPr>
          <p:cNvSpPr txBox="1"/>
          <p:nvPr/>
        </p:nvSpPr>
        <p:spPr>
          <a:xfrm>
            <a:off x="5719482" y="4158030"/>
            <a:ext cx="6472518" cy="1323439"/>
          </a:xfrm>
          <a:prstGeom prst="rect">
            <a:avLst/>
          </a:prstGeom>
          <a:noFill/>
        </p:spPr>
        <p:txBody>
          <a:bodyPr wrap="square" rtlCol="0">
            <a:spAutoFit/>
          </a:bodyPr>
          <a:lstStyle/>
          <a:p>
            <a:pPr marL="342900" indent="-342900">
              <a:buFont typeface="+mj-lt"/>
              <a:buAutoNum type="arabicPeriod"/>
            </a:pPr>
            <a:r>
              <a:rPr lang="en-IN" sz="1600" dirty="0"/>
              <a:t>By Distribution we can do surveys to get the idea of remote working like it does affect the other factors or not like employee wellness and productivity etc.</a:t>
            </a:r>
          </a:p>
          <a:p>
            <a:pPr marL="342900" indent="-342900">
              <a:buFont typeface="+mj-lt"/>
              <a:buAutoNum type="arabicPeriod"/>
            </a:pPr>
            <a:r>
              <a:rPr lang="en-IN" sz="1600" dirty="0"/>
              <a:t>Most probably Male has more contribution overall in the organization of employment ratio followed by females </a:t>
            </a:r>
          </a:p>
        </p:txBody>
      </p:sp>
    </p:spTree>
    <p:extLst>
      <p:ext uri="{BB962C8B-B14F-4D97-AF65-F5344CB8AC3E}">
        <p14:creationId xmlns:p14="http://schemas.microsoft.com/office/powerpoint/2010/main" val="12418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66E1-29CB-9532-DBFB-FA03082C575E}"/>
              </a:ext>
            </a:extLst>
          </p:cNvPr>
          <p:cNvSpPr>
            <a:spLocks noGrp="1"/>
          </p:cNvSpPr>
          <p:nvPr>
            <p:ph type="title"/>
          </p:nvPr>
        </p:nvSpPr>
        <p:spPr>
          <a:xfrm>
            <a:off x="646111" y="452718"/>
            <a:ext cx="3119065" cy="452717"/>
          </a:xfrm>
        </p:spPr>
        <p:txBody>
          <a:bodyPr/>
          <a:lstStyle/>
          <a:p>
            <a:r>
              <a:rPr lang="en-IN" sz="2400" dirty="0"/>
              <a:t>Yearly Terminations</a:t>
            </a:r>
          </a:p>
        </p:txBody>
      </p:sp>
      <p:pic>
        <p:nvPicPr>
          <p:cNvPr id="4" name="Picture 3">
            <a:extLst>
              <a:ext uri="{FF2B5EF4-FFF2-40B4-BE49-F238E27FC236}">
                <a16:creationId xmlns:a16="http://schemas.microsoft.com/office/drawing/2014/main" id="{03CA5509-1A58-B37C-4065-543025FBB6F4}"/>
              </a:ext>
            </a:extLst>
          </p:cNvPr>
          <p:cNvPicPr>
            <a:picLocks noChangeAspect="1"/>
          </p:cNvPicPr>
          <p:nvPr/>
        </p:nvPicPr>
        <p:blipFill>
          <a:blip r:embed="rId2"/>
          <a:stretch>
            <a:fillRect/>
          </a:stretch>
        </p:blipFill>
        <p:spPr>
          <a:xfrm>
            <a:off x="572615" y="1114644"/>
            <a:ext cx="4349009" cy="2467425"/>
          </a:xfrm>
          <a:prstGeom prst="rect">
            <a:avLst/>
          </a:prstGeom>
        </p:spPr>
      </p:pic>
      <p:pic>
        <p:nvPicPr>
          <p:cNvPr id="6" name="Picture 5">
            <a:extLst>
              <a:ext uri="{FF2B5EF4-FFF2-40B4-BE49-F238E27FC236}">
                <a16:creationId xmlns:a16="http://schemas.microsoft.com/office/drawing/2014/main" id="{47EBD651-0780-54A5-44CB-5F7DADE1CA64}"/>
              </a:ext>
            </a:extLst>
          </p:cNvPr>
          <p:cNvPicPr>
            <a:picLocks noChangeAspect="1"/>
          </p:cNvPicPr>
          <p:nvPr/>
        </p:nvPicPr>
        <p:blipFill>
          <a:blip r:embed="rId3"/>
          <a:stretch>
            <a:fillRect/>
          </a:stretch>
        </p:blipFill>
        <p:spPr>
          <a:xfrm>
            <a:off x="5317654" y="1114644"/>
            <a:ext cx="4355264" cy="2467425"/>
          </a:xfrm>
          <a:prstGeom prst="rect">
            <a:avLst/>
          </a:prstGeom>
        </p:spPr>
      </p:pic>
      <p:sp>
        <p:nvSpPr>
          <p:cNvPr id="7" name="TextBox 6">
            <a:extLst>
              <a:ext uri="{FF2B5EF4-FFF2-40B4-BE49-F238E27FC236}">
                <a16:creationId xmlns:a16="http://schemas.microsoft.com/office/drawing/2014/main" id="{0F64EF4B-54E3-F07E-5607-16944C76EB29}"/>
              </a:ext>
            </a:extLst>
          </p:cNvPr>
          <p:cNvSpPr txBox="1"/>
          <p:nvPr/>
        </p:nvSpPr>
        <p:spPr>
          <a:xfrm>
            <a:off x="2272552" y="4670612"/>
            <a:ext cx="6947647" cy="861774"/>
          </a:xfrm>
          <a:prstGeom prst="rect">
            <a:avLst/>
          </a:prstGeom>
          <a:noFill/>
        </p:spPr>
        <p:txBody>
          <a:bodyPr wrap="square" rtlCol="0">
            <a:spAutoFit/>
          </a:bodyPr>
          <a:lstStyle/>
          <a:p>
            <a:r>
              <a:rPr lang="en-IN" sz="1600" dirty="0"/>
              <a:t>By passing year termination rate is decreased over the time and hirings remain constant over the years which is a good sign of employee satisfaction over the organization</a:t>
            </a:r>
            <a:r>
              <a:rPr lang="en-IN" dirty="0"/>
              <a:t>.</a:t>
            </a:r>
          </a:p>
        </p:txBody>
      </p:sp>
    </p:spTree>
    <p:extLst>
      <p:ext uri="{BB962C8B-B14F-4D97-AF65-F5344CB8AC3E}">
        <p14:creationId xmlns:p14="http://schemas.microsoft.com/office/powerpoint/2010/main" val="702308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0E0E-A1C6-95AC-7761-3168F1808B17}"/>
              </a:ext>
            </a:extLst>
          </p:cNvPr>
          <p:cNvSpPr>
            <a:spLocks noGrp="1"/>
          </p:cNvSpPr>
          <p:nvPr>
            <p:ph type="title"/>
          </p:nvPr>
        </p:nvSpPr>
        <p:spPr>
          <a:xfrm>
            <a:off x="646111" y="452718"/>
            <a:ext cx="2814265" cy="470647"/>
          </a:xfrm>
        </p:spPr>
        <p:txBody>
          <a:bodyPr/>
          <a:lstStyle/>
          <a:p>
            <a:r>
              <a:rPr lang="en-IN" sz="2400" dirty="0"/>
              <a:t>Termination Rate</a:t>
            </a:r>
          </a:p>
        </p:txBody>
      </p:sp>
      <p:pic>
        <p:nvPicPr>
          <p:cNvPr id="5" name="Picture 4">
            <a:extLst>
              <a:ext uri="{FF2B5EF4-FFF2-40B4-BE49-F238E27FC236}">
                <a16:creationId xmlns:a16="http://schemas.microsoft.com/office/drawing/2014/main" id="{9F27FF9F-F7BC-BCFF-B0A6-6524720920FB}"/>
              </a:ext>
            </a:extLst>
          </p:cNvPr>
          <p:cNvPicPr>
            <a:picLocks noChangeAspect="1"/>
          </p:cNvPicPr>
          <p:nvPr/>
        </p:nvPicPr>
        <p:blipFill>
          <a:blip r:embed="rId2"/>
          <a:stretch>
            <a:fillRect/>
          </a:stretch>
        </p:blipFill>
        <p:spPr>
          <a:xfrm>
            <a:off x="556957" y="1308847"/>
            <a:ext cx="4587638" cy="2522439"/>
          </a:xfrm>
          <a:prstGeom prst="rect">
            <a:avLst/>
          </a:prstGeom>
        </p:spPr>
      </p:pic>
      <p:pic>
        <p:nvPicPr>
          <p:cNvPr id="7" name="Picture 6">
            <a:extLst>
              <a:ext uri="{FF2B5EF4-FFF2-40B4-BE49-F238E27FC236}">
                <a16:creationId xmlns:a16="http://schemas.microsoft.com/office/drawing/2014/main" id="{D313DD9F-EEEC-F826-E2AC-705AECC11007}"/>
              </a:ext>
            </a:extLst>
          </p:cNvPr>
          <p:cNvPicPr>
            <a:picLocks noChangeAspect="1"/>
          </p:cNvPicPr>
          <p:nvPr/>
        </p:nvPicPr>
        <p:blipFill>
          <a:blip r:embed="rId3"/>
          <a:stretch>
            <a:fillRect/>
          </a:stretch>
        </p:blipFill>
        <p:spPr>
          <a:xfrm>
            <a:off x="5701552" y="1320277"/>
            <a:ext cx="4580017" cy="2499577"/>
          </a:xfrm>
          <a:prstGeom prst="rect">
            <a:avLst/>
          </a:prstGeom>
        </p:spPr>
      </p:pic>
      <p:sp>
        <p:nvSpPr>
          <p:cNvPr id="8" name="TextBox 7">
            <a:extLst>
              <a:ext uri="{FF2B5EF4-FFF2-40B4-BE49-F238E27FC236}">
                <a16:creationId xmlns:a16="http://schemas.microsoft.com/office/drawing/2014/main" id="{177E995D-E982-B918-CF52-B2C93564C315}"/>
              </a:ext>
            </a:extLst>
          </p:cNvPr>
          <p:cNvSpPr txBox="1"/>
          <p:nvPr/>
        </p:nvSpPr>
        <p:spPr>
          <a:xfrm>
            <a:off x="1147482" y="4643718"/>
            <a:ext cx="9045389" cy="1077218"/>
          </a:xfrm>
          <a:prstGeom prst="rect">
            <a:avLst/>
          </a:prstGeom>
          <a:noFill/>
        </p:spPr>
        <p:txBody>
          <a:bodyPr wrap="square" rtlCol="0">
            <a:spAutoFit/>
          </a:bodyPr>
          <a:lstStyle/>
          <a:p>
            <a:r>
              <a:rPr lang="en-IN" sz="1600" dirty="0"/>
              <a:t>Termination rate is higher in auditing followed by legal department and the race which has least contribution of employment which has higher termination rate, we can implement diversity inclusion initiatives to ensure all have equal support also, by identifying the specific issue concerned by departments we can decrease rate and fix it.</a:t>
            </a:r>
          </a:p>
        </p:txBody>
      </p:sp>
    </p:spTree>
    <p:extLst>
      <p:ext uri="{BB962C8B-B14F-4D97-AF65-F5344CB8AC3E}">
        <p14:creationId xmlns:p14="http://schemas.microsoft.com/office/powerpoint/2010/main" val="211655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E8ED-C715-F40D-55C1-E9A9107BF49E}"/>
              </a:ext>
            </a:extLst>
          </p:cNvPr>
          <p:cNvSpPr>
            <a:spLocks noGrp="1"/>
          </p:cNvSpPr>
          <p:nvPr>
            <p:ph type="title"/>
          </p:nvPr>
        </p:nvSpPr>
        <p:spPr>
          <a:xfrm>
            <a:off x="242047" y="532525"/>
            <a:ext cx="2679795" cy="748553"/>
          </a:xfrm>
        </p:spPr>
        <p:txBody>
          <a:bodyPr/>
          <a:lstStyle/>
          <a:p>
            <a:r>
              <a:rPr lang="en-IN" sz="2800" dirty="0"/>
              <a:t>Insights</a:t>
            </a:r>
          </a:p>
        </p:txBody>
      </p:sp>
      <p:sp>
        <p:nvSpPr>
          <p:cNvPr id="3" name="TextBox 2">
            <a:extLst>
              <a:ext uri="{FF2B5EF4-FFF2-40B4-BE49-F238E27FC236}">
                <a16:creationId xmlns:a16="http://schemas.microsoft.com/office/drawing/2014/main" id="{79AC2D66-B055-A949-1A5D-206DCD5DA9EC}"/>
              </a:ext>
            </a:extLst>
          </p:cNvPr>
          <p:cNvSpPr txBox="1"/>
          <p:nvPr/>
        </p:nvSpPr>
        <p:spPr>
          <a:xfrm>
            <a:off x="242047" y="1416424"/>
            <a:ext cx="12192000" cy="4160498"/>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eriod"/>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We can conduct the employee surveys to assess the satisfaction and productivity of those who working remotely to get the idea whether it affect the other factors or not.</a:t>
            </a:r>
          </a:p>
          <a:p>
            <a:pPr marL="342900" marR="0" lvl="0" indent="-342900">
              <a:lnSpc>
                <a:spcPct val="107000"/>
              </a:lnSpc>
              <a:spcBef>
                <a:spcPts val="0"/>
              </a:spcBef>
              <a:spcAft>
                <a:spcPts val="0"/>
              </a:spcAft>
              <a:buFont typeface="+mj-lt"/>
              <a:buAutoNum type="arabicPeriod"/>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By analysing performance and engagement levels of different age group we can develop training and development programs to ensure continuous growth.</a:t>
            </a:r>
          </a:p>
          <a:p>
            <a:pPr marL="342900" marR="0" lvl="0" indent="-342900">
              <a:lnSpc>
                <a:spcPct val="107000"/>
              </a:lnSpc>
              <a:spcBef>
                <a:spcPts val="0"/>
              </a:spcBef>
              <a:spcAft>
                <a:spcPts val="0"/>
              </a:spcAft>
              <a:buFont typeface="+mj-lt"/>
              <a:buAutoNum type="arabicPeriod"/>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We can promote diversity and inclusion initiatives to create a more equitable work environment through different races.</a:t>
            </a:r>
          </a:p>
          <a:p>
            <a:pPr marL="342900" marR="0" lvl="0" indent="-342900">
              <a:lnSpc>
                <a:spcPct val="107000"/>
              </a:lnSpc>
              <a:spcBef>
                <a:spcPts val="0"/>
              </a:spcBef>
              <a:spcAft>
                <a:spcPts val="0"/>
              </a:spcAft>
              <a:buFont typeface="+mj-lt"/>
              <a:buAutoNum type="arabicPeriod"/>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By the decrease in termination rates and stable hiring rates over the years we can refine the Hr strategies which have contributed to these trends.</a:t>
            </a:r>
          </a:p>
          <a:p>
            <a:pPr marL="342900" marR="0" lvl="0" indent="-342900">
              <a:lnSpc>
                <a:spcPct val="107000"/>
              </a:lnSpc>
              <a:spcBef>
                <a:spcPts val="0"/>
              </a:spcBef>
              <a:spcAft>
                <a:spcPts val="0"/>
              </a:spcAft>
              <a:buFont typeface="+mj-lt"/>
              <a:buAutoNum type="arabicPeriod"/>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By age group exits we can offer career development and mentorship programs to retain experienced talent and support career progression for employees in their late 30s.</a:t>
            </a:r>
          </a:p>
          <a:p>
            <a:pPr marL="342900" marR="0" lvl="0" indent="-342900">
              <a:lnSpc>
                <a:spcPct val="107000"/>
              </a:lnSpc>
              <a:spcBef>
                <a:spcPts val="0"/>
              </a:spcBef>
              <a:spcAft>
                <a:spcPts val="0"/>
              </a:spcAft>
              <a:buFont typeface="+mj-lt"/>
              <a:buAutoNum type="arabicPeriod"/>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Also, to improve the retention rate department wise we can address the specific issue in department.</a:t>
            </a:r>
          </a:p>
          <a:p>
            <a:pPr marL="342900" marR="0" lvl="0" indent="-342900">
              <a:lnSpc>
                <a:spcPct val="107000"/>
              </a:lnSpc>
              <a:spcBef>
                <a:spcPts val="0"/>
              </a:spcBef>
              <a:spcAft>
                <a:spcPts val="0"/>
              </a:spcAft>
              <a:buFont typeface="+mj-lt"/>
              <a:buAutoNum type="arabicPeriod"/>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As we have seen there is higher termination rates among American Indian and Native Hawaiian employees, we can implement diversity and inclusion initiatives to ensure all employees have equal opportunities and support.</a:t>
            </a:r>
          </a:p>
          <a:p>
            <a:pPr marL="685800" marR="0">
              <a:lnSpc>
                <a:spcPct val="107000"/>
              </a:lnSpc>
              <a:spcBef>
                <a:spcPts val="0"/>
              </a:spcBef>
              <a:spcAft>
                <a:spcPts val="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685800" marR="0">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43257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0CDC-AF3D-D7F0-1D9A-C8AC66720A74}"/>
              </a:ext>
            </a:extLst>
          </p:cNvPr>
          <p:cNvSpPr>
            <a:spLocks noGrp="1"/>
          </p:cNvSpPr>
          <p:nvPr>
            <p:ph type="title"/>
          </p:nvPr>
        </p:nvSpPr>
        <p:spPr>
          <a:xfrm>
            <a:off x="4415443" y="2545977"/>
            <a:ext cx="3361113" cy="883023"/>
          </a:xfrm>
        </p:spPr>
        <p:txBody>
          <a:bodyPr/>
          <a:lstStyle/>
          <a:p>
            <a:r>
              <a:rPr lang="en-IN" dirty="0"/>
              <a:t>Thank You</a:t>
            </a:r>
          </a:p>
        </p:txBody>
      </p:sp>
    </p:spTree>
    <p:extLst>
      <p:ext uri="{BB962C8B-B14F-4D97-AF65-F5344CB8AC3E}">
        <p14:creationId xmlns:p14="http://schemas.microsoft.com/office/powerpoint/2010/main" val="2583687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2459</TotalTime>
  <Words>431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Wingdings</vt:lpstr>
      <vt:lpstr>Wingdings 3</vt:lpstr>
      <vt:lpstr>Ion</vt:lpstr>
      <vt:lpstr>HR ANALYSIS</vt:lpstr>
      <vt:lpstr>PowerPoint Presentation</vt:lpstr>
      <vt:lpstr>Approach and Analysis</vt:lpstr>
      <vt:lpstr>Distribution</vt:lpstr>
      <vt:lpstr>Yearly Terminations</vt:lpstr>
      <vt:lpstr>Termination Rate</vt:lpstr>
      <vt:lpstr>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dc:creator>
  <cp:lastModifiedBy>Nisha jharbade</cp:lastModifiedBy>
  <cp:revision>3</cp:revision>
  <dcterms:created xsi:type="dcterms:W3CDTF">2020-01-25T09:20:17Z</dcterms:created>
  <dcterms:modified xsi:type="dcterms:W3CDTF">2023-07-23T07:21:10Z</dcterms:modified>
</cp:coreProperties>
</file>