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25C25E-81AE-4852-87D6-0EF2D157FD89}">
          <p14:sldIdLst>
            <p14:sldId id="256"/>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94660"/>
  </p:normalViewPr>
  <p:slideViewPr>
    <p:cSldViewPr snapToGrid="0">
      <p:cViewPr varScale="1">
        <p:scale>
          <a:sx n="85" d="100"/>
          <a:sy n="85" d="100"/>
        </p:scale>
        <p:origin x="3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07/22/2023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49747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07/22/2023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56572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07/22/2023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46350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07/22/2023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8605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07/22/2023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944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07/22/2023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81016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07/22/2023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91357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07/22/2023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988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07/22/2023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32067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07/22/2023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4577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07/22/2023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7342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07/22/2023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118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07/22/2023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8212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07/22/2023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06730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07/22/2023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4101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07/22/2023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11612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07/22/2023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88787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46CE7D5-CF57-46EF-B807-FDD0502418D4}" type="datetimeFigureOut">
              <a:rPr lang="en-US" smtClean="0"/>
              <a:t>07/22/2023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86830138"/>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1506" y="2133600"/>
            <a:ext cx="7458635" cy="1075765"/>
          </a:xfrm>
        </p:spPr>
        <p:txBody>
          <a:bodyPr>
            <a:normAutofit/>
          </a:bodyPr>
          <a:lstStyle/>
          <a:p>
            <a:pPr algn="ctr"/>
            <a:r>
              <a:rPr lang="en-US" sz="4800" dirty="0"/>
              <a:t>SALES ANALYSIS</a:t>
            </a:r>
          </a:p>
        </p:txBody>
      </p:sp>
      <p:sp>
        <p:nvSpPr>
          <p:cNvPr id="8" name="Oval 7">
            <a:extLst>
              <a:ext uri="{FF2B5EF4-FFF2-40B4-BE49-F238E27FC236}">
                <a16:creationId xmlns:a16="http://schemas.microsoft.com/office/drawing/2014/main" id="{1A77BF4D-407F-2D43-A57B-CB17E0B79EAF}"/>
              </a:ext>
            </a:extLst>
          </p:cNvPr>
          <p:cNvSpPr/>
          <p:nvPr/>
        </p:nvSpPr>
        <p:spPr>
          <a:xfrm>
            <a:off x="5813880" y="3339351"/>
            <a:ext cx="215154" cy="183777"/>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ECDC4491-9D72-857A-6CC9-A6EA6E93F718}"/>
              </a:ext>
            </a:extLst>
          </p:cNvPr>
          <p:cNvSpPr/>
          <p:nvPr/>
        </p:nvSpPr>
        <p:spPr>
          <a:xfrm>
            <a:off x="6232310" y="3341591"/>
            <a:ext cx="215154" cy="183777"/>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9B56481C-43D1-DC40-2295-4A887D31CE95}"/>
              </a:ext>
            </a:extLst>
          </p:cNvPr>
          <p:cNvSpPr/>
          <p:nvPr/>
        </p:nvSpPr>
        <p:spPr>
          <a:xfrm>
            <a:off x="5395450" y="3339351"/>
            <a:ext cx="215154" cy="183777"/>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DD1B8D-E452-5893-1DFC-BB69694B1A55}"/>
              </a:ext>
            </a:extLst>
          </p:cNvPr>
          <p:cNvSpPr txBox="1"/>
          <p:nvPr/>
        </p:nvSpPr>
        <p:spPr>
          <a:xfrm>
            <a:off x="277906" y="188259"/>
            <a:ext cx="3361765" cy="461665"/>
          </a:xfrm>
          <a:prstGeom prst="rect">
            <a:avLst/>
          </a:prstGeom>
          <a:noFill/>
        </p:spPr>
        <p:txBody>
          <a:bodyPr wrap="square" rtlCol="0">
            <a:spAutoFit/>
          </a:bodyPr>
          <a:lstStyle/>
          <a:p>
            <a:r>
              <a:rPr lang="en-IN" sz="2400" dirty="0"/>
              <a:t>Insights</a:t>
            </a:r>
          </a:p>
        </p:txBody>
      </p:sp>
      <p:sp>
        <p:nvSpPr>
          <p:cNvPr id="4" name="TextBox 3">
            <a:extLst>
              <a:ext uri="{FF2B5EF4-FFF2-40B4-BE49-F238E27FC236}">
                <a16:creationId xmlns:a16="http://schemas.microsoft.com/office/drawing/2014/main" id="{4A57FBB9-0E5F-B956-4B8B-B8AC7C3A15B0}"/>
              </a:ext>
            </a:extLst>
          </p:cNvPr>
          <p:cNvSpPr txBox="1"/>
          <p:nvPr/>
        </p:nvSpPr>
        <p:spPr>
          <a:xfrm>
            <a:off x="203200" y="914400"/>
            <a:ext cx="12192000" cy="5324535"/>
          </a:xfrm>
          <a:prstGeom prst="rect">
            <a:avLst/>
          </a:prstGeom>
          <a:noFill/>
        </p:spPr>
        <p:txBody>
          <a:bodyPr wrap="square" rtlCol="0">
            <a:spAutoFit/>
          </a:bodyPr>
          <a:lstStyle/>
          <a:p>
            <a:pPr marL="342900" indent="-342900">
              <a:buFont typeface="+mj-lt"/>
              <a:buAutoNum type="arabicPeriod"/>
            </a:pPr>
            <a:r>
              <a:rPr lang="en-US" sz="1600" dirty="0"/>
              <a:t>There is negligible difference spot in quantity ordered while sales are increasing.</a:t>
            </a:r>
          </a:p>
          <a:p>
            <a:pPr marL="342900" indent="-342900">
              <a:buFont typeface="+mj-lt"/>
              <a:buAutoNum type="arabicPeriod"/>
            </a:pPr>
            <a:endParaRPr lang="en-US" sz="1600" dirty="0"/>
          </a:p>
          <a:p>
            <a:pPr marL="342900" indent="-342900">
              <a:buFont typeface="+mj-lt"/>
              <a:buAutoNum type="arabicPeriod"/>
            </a:pPr>
            <a:r>
              <a:rPr lang="en-US" sz="1600" dirty="0"/>
              <a:t>December has the highest sales in US, most probably because of holiday season in december.3,929,270,000</a:t>
            </a:r>
          </a:p>
          <a:p>
            <a:pPr marL="342900" indent="-342900">
              <a:buFont typeface="+mj-lt"/>
              <a:buAutoNum type="arabicPeriod"/>
            </a:pPr>
            <a:endParaRPr lang="en-US" sz="1600" dirty="0"/>
          </a:p>
          <a:p>
            <a:pPr marL="342900" indent="-342900">
              <a:buFont typeface="+mj-lt"/>
              <a:buAutoNum type="arabicPeriod"/>
            </a:pPr>
            <a:r>
              <a:rPr lang="en-US" sz="1600" dirty="0"/>
              <a:t>Majority of orders are cancelled as comparison to complete and received orders, this could be lead us to </a:t>
            </a:r>
            <a:r>
              <a:rPr lang="en-US" sz="1600" dirty="0" err="1"/>
              <a:t>to</a:t>
            </a:r>
            <a:r>
              <a:rPr lang="en-US" sz="1600" dirty="0"/>
              <a:t> find the underlying issue or areas of improvement like engaging customer interaction, overall user experience and customer dissatisfaction.</a:t>
            </a:r>
          </a:p>
          <a:p>
            <a:pPr marL="342900" indent="-342900">
              <a:buFont typeface="+mj-lt"/>
              <a:buAutoNum type="arabicPeriod"/>
            </a:pPr>
            <a:endParaRPr lang="en-US" sz="1600" dirty="0"/>
          </a:p>
          <a:p>
            <a:pPr marL="342900" indent="-342900">
              <a:buFont typeface="+mj-lt"/>
              <a:buAutoNum type="arabicPeriod"/>
            </a:pPr>
            <a:r>
              <a:rPr lang="en-US" sz="1600" dirty="0"/>
              <a:t>clearly mobile tablets has most sales followed by appliances</a:t>
            </a:r>
          </a:p>
          <a:p>
            <a:pPr marL="342900" indent="-342900">
              <a:buFont typeface="+mj-lt"/>
              <a:buAutoNum type="arabicPeriod"/>
            </a:pPr>
            <a:endParaRPr lang="en-US" sz="1600" dirty="0"/>
          </a:p>
          <a:p>
            <a:pPr marL="342900" indent="-342900">
              <a:buFont typeface="+mj-lt"/>
              <a:buAutoNum type="arabicPeriod"/>
            </a:pPr>
            <a:r>
              <a:rPr lang="en-US" sz="1600" dirty="0"/>
              <a:t>most of the payments are done by cash on delivery which is 35.9% followed by Pay axis</a:t>
            </a:r>
          </a:p>
          <a:p>
            <a:pPr marL="342900" indent="-342900">
              <a:buFont typeface="+mj-lt"/>
              <a:buAutoNum type="arabicPeriod"/>
            </a:pPr>
            <a:endParaRPr lang="en-US" sz="1600" dirty="0"/>
          </a:p>
          <a:p>
            <a:pPr marL="342900" indent="-342900">
              <a:buFont typeface="+mj-lt"/>
              <a:buAutoNum type="arabicPeriod"/>
            </a:pPr>
            <a:r>
              <a:rPr lang="en-US" sz="1600" dirty="0"/>
              <a:t>South region has more sales as comparison to others. Let's see top 5 or 10 state of south region which are contributing the highest sales</a:t>
            </a:r>
          </a:p>
          <a:p>
            <a:pPr marL="342900" indent="-342900">
              <a:buFont typeface="+mj-lt"/>
              <a:buAutoNum type="arabicPeriod"/>
            </a:pPr>
            <a:r>
              <a:rPr lang="en-US" sz="1600" dirty="0"/>
              <a:t>Texas has the highest sales in southern region</a:t>
            </a:r>
          </a:p>
          <a:p>
            <a:pPr marL="342900" indent="-342900">
              <a:buFont typeface="+mj-lt"/>
              <a:buAutoNum type="arabicPeriod"/>
            </a:pPr>
            <a:r>
              <a:rPr lang="en-US" sz="1600" dirty="0"/>
              <a:t>most likely the age group of 61+ appears to be more in terms of purchasing, this is slightly odd and less is 20 age group, where we can improve our focus to increase purchasing by marketing, advertisement etc. let's see in terms of sales which age group has the highest sales</a:t>
            </a:r>
          </a:p>
          <a:p>
            <a:pPr marL="342900" indent="-342900">
              <a:buFont typeface="+mj-lt"/>
              <a:buAutoNum type="arabicPeriod"/>
            </a:pPr>
            <a:r>
              <a:rPr lang="en-US" sz="1600" dirty="0"/>
              <a:t>Here we can see the highest sales are done by age group61+ followed by 31-40, but the main point here is that age group 51-60 has more purchasing as comparison to 21-30 age group still it has lowest sales than 21-30 age group, this leads to the one of possibility to revise and consider the price of products.</a:t>
            </a:r>
          </a:p>
          <a:p>
            <a:pPr marL="342900" indent="-342900">
              <a:buFont typeface="+mj-lt"/>
              <a:buAutoNum type="arabicPeriod"/>
            </a:pPr>
            <a:endParaRPr lang="en-US" sz="1600" dirty="0"/>
          </a:p>
          <a:p>
            <a:pPr marL="342900" indent="-342900">
              <a:buFont typeface="+mj-lt"/>
              <a:buAutoNum type="arabicPeriod"/>
            </a:pPr>
            <a:r>
              <a:rPr lang="en-US" sz="1600" dirty="0"/>
              <a:t>Washington, Noxapater and Goodland has the highest sales</a:t>
            </a:r>
            <a:endParaRPr lang="en-IN" sz="1600" dirty="0"/>
          </a:p>
        </p:txBody>
      </p:sp>
    </p:spTree>
    <p:extLst>
      <p:ext uri="{BB962C8B-B14F-4D97-AF65-F5344CB8AC3E}">
        <p14:creationId xmlns:p14="http://schemas.microsoft.com/office/powerpoint/2010/main" val="2897290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C4D8-9EFA-7922-AD12-88304776E473}"/>
              </a:ext>
            </a:extLst>
          </p:cNvPr>
          <p:cNvSpPr>
            <a:spLocks noGrp="1"/>
          </p:cNvSpPr>
          <p:nvPr>
            <p:ph type="title"/>
          </p:nvPr>
        </p:nvSpPr>
        <p:spPr>
          <a:xfrm>
            <a:off x="725536" y="2796988"/>
            <a:ext cx="10353762" cy="970450"/>
          </a:xfrm>
        </p:spPr>
        <p:txBody>
          <a:bodyPr/>
          <a:lstStyle/>
          <a:p>
            <a:r>
              <a:rPr lang="en-IN" dirty="0"/>
              <a:t>Thank You</a:t>
            </a:r>
          </a:p>
        </p:txBody>
      </p:sp>
    </p:spTree>
    <p:extLst>
      <p:ext uri="{BB962C8B-B14F-4D97-AF65-F5344CB8AC3E}">
        <p14:creationId xmlns:p14="http://schemas.microsoft.com/office/powerpoint/2010/main" val="157737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A959A2BA-F979-0DC0-1A1A-0C35933C6D9D}"/>
              </a:ext>
            </a:extLst>
          </p:cNvPr>
          <p:cNvSpPr>
            <a:spLocks noGrp="1"/>
          </p:cNvSpPr>
          <p:nvPr>
            <p:ph sz="half" idx="1"/>
          </p:nvPr>
        </p:nvSpPr>
        <p:spPr>
          <a:xfrm>
            <a:off x="250406" y="3165670"/>
            <a:ext cx="5060497" cy="1192307"/>
          </a:xfrm>
        </p:spPr>
        <p:txBody>
          <a:bodyPr>
            <a:normAutofit/>
          </a:bodyPr>
          <a:lstStyle/>
          <a:p>
            <a:pPr marL="1786000" lvl="5" indent="0">
              <a:buNone/>
            </a:pPr>
            <a:r>
              <a:rPr lang="en-IN" sz="3200" dirty="0"/>
              <a:t>CONTENTS</a:t>
            </a:r>
          </a:p>
        </p:txBody>
      </p:sp>
      <p:sp>
        <p:nvSpPr>
          <p:cNvPr id="11" name="Content Placeholder 10">
            <a:extLst>
              <a:ext uri="{FF2B5EF4-FFF2-40B4-BE49-F238E27FC236}">
                <a16:creationId xmlns:a16="http://schemas.microsoft.com/office/drawing/2014/main" id="{B833BD24-17F4-35D0-A24D-4FEE9AF976F2}"/>
              </a:ext>
            </a:extLst>
          </p:cNvPr>
          <p:cNvSpPr>
            <a:spLocks noGrp="1"/>
          </p:cNvSpPr>
          <p:nvPr>
            <p:ph sz="half" idx="2"/>
          </p:nvPr>
        </p:nvSpPr>
        <p:spPr>
          <a:xfrm>
            <a:off x="6202892" y="0"/>
            <a:ext cx="5989108" cy="6857999"/>
          </a:xfrm>
          <a:solidFill>
            <a:schemeClr val="tx1"/>
          </a:solidFill>
        </p:spPr>
        <p:txBody>
          <a:bodyPr anchor="ctr"/>
          <a:lstStyle/>
          <a:p>
            <a:pPr marL="36900" indent="0">
              <a:buClr>
                <a:schemeClr val="bg1"/>
              </a:buClr>
              <a:buNone/>
            </a:pPr>
            <a:endParaRPr lang="en-IN" dirty="0">
              <a:solidFill>
                <a:schemeClr val="bg1"/>
              </a:solidFill>
            </a:endParaRPr>
          </a:p>
          <a:p>
            <a:pPr marL="36900" indent="0" algn="ctr">
              <a:lnSpc>
                <a:spcPct val="200000"/>
              </a:lnSpc>
              <a:buNone/>
            </a:pPr>
            <a:endParaRPr lang="en-IN" dirty="0">
              <a:solidFill>
                <a:schemeClr val="bg1"/>
              </a:solidFill>
            </a:endParaRPr>
          </a:p>
          <a:p>
            <a:pPr marL="36900" indent="0" algn="ctr">
              <a:buNone/>
            </a:pPr>
            <a:endParaRPr lang="en-IN" dirty="0">
              <a:solidFill>
                <a:schemeClr val="bg1"/>
              </a:solidFill>
            </a:endParaRPr>
          </a:p>
          <a:p>
            <a:pPr marL="36900" indent="0">
              <a:buNone/>
            </a:pPr>
            <a:endParaRPr lang="en-IN" dirty="0">
              <a:solidFill>
                <a:schemeClr val="bg1"/>
              </a:solidFill>
            </a:endParaRPr>
          </a:p>
        </p:txBody>
      </p:sp>
      <p:cxnSp>
        <p:nvCxnSpPr>
          <p:cNvPr id="13" name="Straight Connector 12">
            <a:extLst>
              <a:ext uri="{FF2B5EF4-FFF2-40B4-BE49-F238E27FC236}">
                <a16:creationId xmlns:a16="http://schemas.microsoft.com/office/drawing/2014/main" id="{5D1855EE-9C11-68CB-0283-CD26293C0CDF}"/>
              </a:ext>
            </a:extLst>
          </p:cNvPr>
          <p:cNvCxnSpPr>
            <a:cxnSpLocks/>
          </p:cNvCxnSpPr>
          <p:nvPr/>
        </p:nvCxnSpPr>
        <p:spPr>
          <a:xfrm>
            <a:off x="7588623" y="4467295"/>
            <a:ext cx="385481"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BE064D4A-BF3F-2B8B-F741-FCBF99EBCC03}"/>
              </a:ext>
            </a:extLst>
          </p:cNvPr>
          <p:cNvSpPr txBox="1"/>
          <p:nvPr/>
        </p:nvSpPr>
        <p:spPr>
          <a:xfrm>
            <a:off x="7481048" y="2136337"/>
            <a:ext cx="3958260" cy="2308324"/>
          </a:xfrm>
          <a:prstGeom prst="rect">
            <a:avLst/>
          </a:prstGeom>
          <a:noFill/>
        </p:spPr>
        <p:txBody>
          <a:bodyPr wrap="square" rtlCol="0">
            <a:spAutoFit/>
          </a:bodyPr>
          <a:lstStyle/>
          <a:p>
            <a:pPr marL="494100" indent="-457200">
              <a:buClr>
                <a:schemeClr val="bg1"/>
              </a:buClr>
              <a:buFont typeface="+mj-lt"/>
              <a:buAutoNum type="arabicPeriod"/>
            </a:pPr>
            <a:r>
              <a:rPr lang="en-IN" dirty="0">
                <a:solidFill>
                  <a:schemeClr val="bg1"/>
                </a:solidFill>
              </a:rPr>
              <a:t>Questions and hypothesis</a:t>
            </a:r>
          </a:p>
          <a:p>
            <a:pPr marL="494100" indent="-457200">
              <a:buClr>
                <a:schemeClr val="bg1"/>
              </a:buClr>
              <a:buFont typeface="+mj-lt"/>
              <a:buAutoNum type="arabicPeriod"/>
            </a:pPr>
            <a:r>
              <a:rPr lang="en-IN" dirty="0">
                <a:solidFill>
                  <a:schemeClr val="bg1"/>
                </a:solidFill>
              </a:rPr>
              <a:t>Approach and analysis</a:t>
            </a:r>
          </a:p>
          <a:p>
            <a:pPr marL="494100" indent="-457200">
              <a:buClr>
                <a:schemeClr val="bg1"/>
              </a:buClr>
              <a:buFont typeface="+mj-lt"/>
              <a:buAutoNum type="arabicPeriod"/>
            </a:pPr>
            <a:r>
              <a:rPr lang="en-IN" dirty="0">
                <a:solidFill>
                  <a:schemeClr val="bg1"/>
                </a:solidFill>
              </a:rPr>
              <a:t>Monthly Sales</a:t>
            </a:r>
          </a:p>
          <a:p>
            <a:pPr marL="494100" indent="-457200">
              <a:buClr>
                <a:schemeClr val="bg1"/>
              </a:buClr>
              <a:buFont typeface="+mj-lt"/>
              <a:buAutoNum type="arabicPeriod"/>
            </a:pPr>
            <a:r>
              <a:rPr lang="en-IN" dirty="0">
                <a:solidFill>
                  <a:schemeClr val="bg1"/>
                </a:solidFill>
              </a:rPr>
              <a:t>Regions and Sales</a:t>
            </a:r>
          </a:p>
          <a:p>
            <a:pPr marL="494100" indent="-457200">
              <a:buClr>
                <a:schemeClr val="bg1"/>
              </a:buClr>
              <a:buFont typeface="+mj-lt"/>
              <a:buAutoNum type="arabicPeriod"/>
            </a:pPr>
            <a:r>
              <a:rPr lang="en-IN" dirty="0">
                <a:solidFill>
                  <a:schemeClr val="bg1"/>
                </a:solidFill>
              </a:rPr>
              <a:t>Category Preference</a:t>
            </a:r>
          </a:p>
          <a:p>
            <a:pPr marL="494100" indent="-457200">
              <a:spcAft>
                <a:spcPts val="0"/>
              </a:spcAft>
              <a:buClr>
                <a:schemeClr val="bg1"/>
              </a:buClr>
              <a:buFont typeface="+mj-lt"/>
              <a:buAutoNum type="arabicPeriod"/>
            </a:pPr>
            <a:r>
              <a:rPr lang="en-IN" dirty="0">
                <a:solidFill>
                  <a:schemeClr val="bg1"/>
                </a:solidFill>
              </a:rPr>
              <a:t>Top 10 Cities</a:t>
            </a:r>
          </a:p>
          <a:p>
            <a:pPr marL="494100" indent="-457200">
              <a:buClr>
                <a:schemeClr val="bg1"/>
              </a:buClr>
              <a:buFont typeface="+mj-lt"/>
              <a:buAutoNum type="arabicPeriod"/>
            </a:pPr>
            <a:r>
              <a:rPr lang="en-IN" dirty="0">
                <a:solidFill>
                  <a:schemeClr val="bg1"/>
                </a:solidFill>
              </a:rPr>
              <a:t>Results</a:t>
            </a:r>
          </a:p>
          <a:p>
            <a:endParaRPr lang="en-IN" dirty="0"/>
          </a:p>
        </p:txBody>
      </p:sp>
    </p:spTree>
    <p:extLst>
      <p:ext uri="{BB962C8B-B14F-4D97-AF65-F5344CB8AC3E}">
        <p14:creationId xmlns:p14="http://schemas.microsoft.com/office/powerpoint/2010/main" val="2682363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0714-0DCD-04D4-5E37-3CC4571FE30D}"/>
              </a:ext>
            </a:extLst>
          </p:cNvPr>
          <p:cNvSpPr>
            <a:spLocks noGrp="1"/>
          </p:cNvSpPr>
          <p:nvPr>
            <p:ph type="title"/>
          </p:nvPr>
        </p:nvSpPr>
        <p:spPr>
          <a:xfrm>
            <a:off x="286871" y="259977"/>
            <a:ext cx="10980686" cy="582705"/>
          </a:xfrm>
        </p:spPr>
        <p:txBody>
          <a:bodyPr>
            <a:normAutofit/>
          </a:bodyPr>
          <a:lstStyle/>
          <a:p>
            <a:pPr algn="l"/>
            <a:r>
              <a:rPr lang="en-IN" sz="2400" dirty="0"/>
              <a:t>Questions to Answer</a:t>
            </a:r>
          </a:p>
        </p:txBody>
      </p:sp>
      <p:sp>
        <p:nvSpPr>
          <p:cNvPr id="3" name="TextBox 2">
            <a:extLst>
              <a:ext uri="{FF2B5EF4-FFF2-40B4-BE49-F238E27FC236}">
                <a16:creationId xmlns:a16="http://schemas.microsoft.com/office/drawing/2014/main" id="{D9E77571-18B3-2417-9C24-B5003B2CF056}"/>
              </a:ext>
            </a:extLst>
          </p:cNvPr>
          <p:cNvSpPr txBox="1"/>
          <p:nvPr/>
        </p:nvSpPr>
        <p:spPr>
          <a:xfrm>
            <a:off x="412377" y="1522641"/>
            <a:ext cx="12192000" cy="2554545"/>
          </a:xfrm>
          <a:prstGeom prst="rect">
            <a:avLst/>
          </a:prstGeom>
          <a:noFill/>
        </p:spPr>
        <p:txBody>
          <a:bodyPr wrap="square" rtlCol="0">
            <a:spAutoFit/>
          </a:bodyPr>
          <a:lstStyle/>
          <a:p>
            <a:r>
              <a:rPr lang="en-US" sz="1600" dirty="0"/>
              <a:t>1.Does the discount amount affect the sales? Is there any correlation between the discount offered and the quantity of items ordered?</a:t>
            </a:r>
          </a:p>
          <a:p>
            <a:endParaRPr lang="en-US" sz="1600" dirty="0"/>
          </a:p>
          <a:p>
            <a:r>
              <a:rPr lang="en-US" sz="1600" dirty="0"/>
              <a:t>2.</a:t>
            </a:r>
            <a:r>
              <a:rPr lang="en-US" sz="1600" b="1" i="0" dirty="0">
                <a:effectLst/>
                <a:latin typeface="Inter"/>
              </a:rPr>
              <a:t> </a:t>
            </a:r>
            <a:r>
              <a:rPr lang="en-US" sz="1600" i="0" dirty="0">
                <a:effectLst/>
                <a:latin typeface="Inter"/>
              </a:rPr>
              <a:t>what was the best month for sales? how much was earned that month?</a:t>
            </a:r>
          </a:p>
          <a:p>
            <a:r>
              <a:rPr lang="en-US" sz="1600" dirty="0"/>
              <a:t>     </a:t>
            </a:r>
          </a:p>
          <a:p>
            <a:r>
              <a:rPr lang="en-US" sz="1600" dirty="0"/>
              <a:t>3. Give me the top10 cities sales data which contributed the most sales wise?</a:t>
            </a:r>
          </a:p>
          <a:p>
            <a:r>
              <a:rPr lang="en-US" sz="1600" dirty="0"/>
              <a:t>     </a:t>
            </a:r>
          </a:p>
          <a:p>
            <a:r>
              <a:rPr lang="en-US" sz="1600" dirty="0"/>
              <a:t>4. Which categories of items are most commonly sold? Are there any categories that significantly contribute to the overall sales?</a:t>
            </a:r>
          </a:p>
          <a:p>
            <a:endParaRPr lang="en-US" sz="1600" dirty="0"/>
          </a:p>
          <a:p>
            <a:r>
              <a:rPr lang="en-US" sz="1600" dirty="0"/>
              <a:t>5. Can we identify any patterns or trends in customer demographics such as gender, age, or location that correlate with their purchasing                              behavior?</a:t>
            </a:r>
          </a:p>
        </p:txBody>
      </p:sp>
      <p:sp>
        <p:nvSpPr>
          <p:cNvPr id="4" name="TextBox 3">
            <a:extLst>
              <a:ext uri="{FF2B5EF4-FFF2-40B4-BE49-F238E27FC236}">
                <a16:creationId xmlns:a16="http://schemas.microsoft.com/office/drawing/2014/main" id="{F1F631B3-E529-D095-FA4D-F09089A44BA0}"/>
              </a:ext>
            </a:extLst>
          </p:cNvPr>
          <p:cNvSpPr txBox="1"/>
          <p:nvPr/>
        </p:nvSpPr>
        <p:spPr>
          <a:xfrm>
            <a:off x="412377" y="3973945"/>
            <a:ext cx="11940988" cy="1600438"/>
          </a:xfrm>
          <a:prstGeom prst="rect">
            <a:avLst/>
          </a:prstGeom>
          <a:noFill/>
        </p:spPr>
        <p:txBody>
          <a:bodyPr wrap="square" rtlCol="0">
            <a:spAutoFit/>
          </a:bodyPr>
          <a:lstStyle/>
          <a:p>
            <a:endParaRPr lang="en-US" sz="1600" dirty="0"/>
          </a:p>
          <a:p>
            <a:r>
              <a:rPr lang="en-US" sz="1600" dirty="0"/>
              <a:t>6. What is the distribution of the order status? How many orders are completed, canceled, or pending?</a:t>
            </a:r>
          </a:p>
          <a:p>
            <a:endParaRPr lang="en-US" sz="1600" dirty="0"/>
          </a:p>
          <a:p>
            <a:r>
              <a:rPr lang="en-US" sz="1600" dirty="0"/>
              <a:t>7.</a:t>
            </a:r>
            <a:r>
              <a:rPr lang="en-US" sz="1600" b="1" i="0" dirty="0">
                <a:effectLst/>
                <a:latin typeface="Inter"/>
              </a:rPr>
              <a:t> </a:t>
            </a:r>
            <a:r>
              <a:rPr lang="en-US" sz="1600" i="0" dirty="0">
                <a:effectLst/>
                <a:latin typeface="Inter"/>
              </a:rPr>
              <a:t>What is the distribution of the order status? How many orders are completed, canceled, or pending?</a:t>
            </a:r>
          </a:p>
          <a:p>
            <a:r>
              <a:rPr lang="en-US" sz="1600" dirty="0">
                <a:latin typeface="Inter"/>
              </a:rPr>
              <a:t>     </a:t>
            </a:r>
            <a:endParaRPr lang="en-US" sz="1600" dirty="0"/>
          </a:p>
          <a:p>
            <a:endParaRPr lang="en-IN" dirty="0"/>
          </a:p>
        </p:txBody>
      </p:sp>
    </p:spTree>
    <p:extLst>
      <p:ext uri="{BB962C8B-B14F-4D97-AF65-F5344CB8AC3E}">
        <p14:creationId xmlns:p14="http://schemas.microsoft.com/office/powerpoint/2010/main" val="994907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3061A7-A590-34D5-6A67-77AF0F7801EA}"/>
              </a:ext>
            </a:extLst>
          </p:cNvPr>
          <p:cNvSpPr txBox="1"/>
          <p:nvPr/>
        </p:nvSpPr>
        <p:spPr>
          <a:xfrm>
            <a:off x="430305" y="1046721"/>
            <a:ext cx="3917576" cy="461665"/>
          </a:xfrm>
          <a:prstGeom prst="rect">
            <a:avLst/>
          </a:prstGeom>
          <a:noFill/>
        </p:spPr>
        <p:txBody>
          <a:bodyPr wrap="square" rtlCol="0">
            <a:spAutoFit/>
          </a:bodyPr>
          <a:lstStyle/>
          <a:p>
            <a:r>
              <a:rPr lang="en-IN" sz="2400" dirty="0"/>
              <a:t>Approach and Analysis</a:t>
            </a:r>
          </a:p>
        </p:txBody>
      </p:sp>
      <p:sp>
        <p:nvSpPr>
          <p:cNvPr id="4" name="TextBox 3">
            <a:extLst>
              <a:ext uri="{FF2B5EF4-FFF2-40B4-BE49-F238E27FC236}">
                <a16:creationId xmlns:a16="http://schemas.microsoft.com/office/drawing/2014/main" id="{CDF5353A-38E1-D3C5-A2C1-1CF2B8606E82}"/>
              </a:ext>
            </a:extLst>
          </p:cNvPr>
          <p:cNvSpPr txBox="1"/>
          <p:nvPr/>
        </p:nvSpPr>
        <p:spPr>
          <a:xfrm>
            <a:off x="331694" y="2193202"/>
            <a:ext cx="12245788" cy="1754326"/>
          </a:xfrm>
          <a:prstGeom prst="rect">
            <a:avLst/>
          </a:prstGeom>
          <a:noFill/>
        </p:spPr>
        <p:txBody>
          <a:bodyPr wrap="square" rtlCol="0">
            <a:spAutoFit/>
          </a:bodyPr>
          <a:lstStyle/>
          <a:p>
            <a:r>
              <a:rPr lang="en-US" dirty="0"/>
              <a:t>1.Dataset is imported from Kaggle</a:t>
            </a:r>
          </a:p>
          <a:p>
            <a:r>
              <a:rPr lang="en-US" dirty="0"/>
              <a:t>2. Formatted and cleaned</a:t>
            </a:r>
          </a:p>
          <a:p>
            <a:r>
              <a:rPr lang="en-US" dirty="0"/>
              <a:t>3. The columns Price, quantity ordered, month, Region, Discount Percent, Sales will</a:t>
            </a:r>
          </a:p>
          <a:p>
            <a:r>
              <a:rPr lang="en-US" dirty="0"/>
              <a:t>     be considered to answer our questions</a:t>
            </a:r>
          </a:p>
          <a:p>
            <a:r>
              <a:rPr lang="en-US" dirty="0"/>
              <a:t>4. Statistical inference and graphical visualization will be employed</a:t>
            </a:r>
          </a:p>
          <a:p>
            <a:r>
              <a:rPr lang="en-IN" dirty="0"/>
              <a:t>  </a:t>
            </a:r>
          </a:p>
        </p:txBody>
      </p:sp>
    </p:spTree>
    <p:extLst>
      <p:ext uri="{BB962C8B-B14F-4D97-AF65-F5344CB8AC3E}">
        <p14:creationId xmlns:p14="http://schemas.microsoft.com/office/powerpoint/2010/main" val="4038507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5E8D9E-4175-3FC2-4099-3D7B88EBDA3B}"/>
              </a:ext>
            </a:extLst>
          </p:cNvPr>
          <p:cNvSpPr txBox="1"/>
          <p:nvPr/>
        </p:nvSpPr>
        <p:spPr>
          <a:xfrm>
            <a:off x="197222" y="268942"/>
            <a:ext cx="3917577" cy="461665"/>
          </a:xfrm>
          <a:prstGeom prst="rect">
            <a:avLst/>
          </a:prstGeom>
          <a:noFill/>
        </p:spPr>
        <p:txBody>
          <a:bodyPr wrap="square" rtlCol="0">
            <a:spAutoFit/>
          </a:bodyPr>
          <a:lstStyle/>
          <a:p>
            <a:r>
              <a:rPr lang="en-IN" sz="2400" dirty="0"/>
              <a:t>Monthly Sales</a:t>
            </a:r>
          </a:p>
        </p:txBody>
      </p:sp>
      <p:pic>
        <p:nvPicPr>
          <p:cNvPr id="6" name="Picture 5">
            <a:extLst>
              <a:ext uri="{FF2B5EF4-FFF2-40B4-BE49-F238E27FC236}">
                <a16:creationId xmlns:a16="http://schemas.microsoft.com/office/drawing/2014/main" id="{1410275F-2049-740B-83C9-6BD33B7C6A68}"/>
              </a:ext>
            </a:extLst>
          </p:cNvPr>
          <p:cNvPicPr>
            <a:picLocks noChangeAspect="1"/>
          </p:cNvPicPr>
          <p:nvPr/>
        </p:nvPicPr>
        <p:blipFill>
          <a:blip r:embed="rId2"/>
          <a:stretch>
            <a:fillRect/>
          </a:stretch>
        </p:blipFill>
        <p:spPr>
          <a:xfrm>
            <a:off x="197222" y="1271547"/>
            <a:ext cx="8256496" cy="4743771"/>
          </a:xfrm>
          <a:prstGeom prst="rect">
            <a:avLst/>
          </a:prstGeom>
        </p:spPr>
      </p:pic>
      <p:sp>
        <p:nvSpPr>
          <p:cNvPr id="7" name="TextBox 6">
            <a:extLst>
              <a:ext uri="{FF2B5EF4-FFF2-40B4-BE49-F238E27FC236}">
                <a16:creationId xmlns:a16="http://schemas.microsoft.com/office/drawing/2014/main" id="{D24D91E8-824D-47B3-8CF9-5CCEAA400ECE}"/>
              </a:ext>
            </a:extLst>
          </p:cNvPr>
          <p:cNvSpPr txBox="1"/>
          <p:nvPr/>
        </p:nvSpPr>
        <p:spPr>
          <a:xfrm>
            <a:off x="8848437" y="3227933"/>
            <a:ext cx="2909454" cy="830997"/>
          </a:xfrm>
          <a:prstGeom prst="rect">
            <a:avLst/>
          </a:prstGeom>
          <a:noFill/>
        </p:spPr>
        <p:txBody>
          <a:bodyPr wrap="square" rtlCol="0">
            <a:spAutoFit/>
          </a:bodyPr>
          <a:lstStyle/>
          <a:p>
            <a:r>
              <a:rPr lang="en-IN" sz="1600" dirty="0"/>
              <a:t>December has the highest sales, one of the reasons of sales might be holiday season</a:t>
            </a:r>
          </a:p>
        </p:txBody>
      </p:sp>
    </p:spTree>
    <p:extLst>
      <p:ext uri="{BB962C8B-B14F-4D97-AF65-F5344CB8AC3E}">
        <p14:creationId xmlns:p14="http://schemas.microsoft.com/office/powerpoint/2010/main" val="738478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08EDB4-686B-20F8-D251-E386273FDB04}"/>
              </a:ext>
            </a:extLst>
          </p:cNvPr>
          <p:cNvSpPr txBox="1"/>
          <p:nvPr/>
        </p:nvSpPr>
        <p:spPr>
          <a:xfrm>
            <a:off x="349624" y="286871"/>
            <a:ext cx="3603812" cy="461665"/>
          </a:xfrm>
          <a:prstGeom prst="rect">
            <a:avLst/>
          </a:prstGeom>
          <a:noFill/>
        </p:spPr>
        <p:txBody>
          <a:bodyPr wrap="square" rtlCol="0">
            <a:spAutoFit/>
          </a:bodyPr>
          <a:lstStyle/>
          <a:p>
            <a:r>
              <a:rPr lang="en-IN" sz="2400" dirty="0"/>
              <a:t>Regions and Sales</a:t>
            </a:r>
          </a:p>
        </p:txBody>
      </p:sp>
      <p:pic>
        <p:nvPicPr>
          <p:cNvPr id="9" name="Picture 8">
            <a:extLst>
              <a:ext uri="{FF2B5EF4-FFF2-40B4-BE49-F238E27FC236}">
                <a16:creationId xmlns:a16="http://schemas.microsoft.com/office/drawing/2014/main" id="{40EAC986-D979-B890-70BC-73BD6B3C3B84}"/>
              </a:ext>
            </a:extLst>
          </p:cNvPr>
          <p:cNvPicPr>
            <a:picLocks noChangeAspect="1"/>
          </p:cNvPicPr>
          <p:nvPr/>
        </p:nvPicPr>
        <p:blipFill>
          <a:blip r:embed="rId2"/>
          <a:stretch>
            <a:fillRect/>
          </a:stretch>
        </p:blipFill>
        <p:spPr>
          <a:xfrm>
            <a:off x="349624" y="1298803"/>
            <a:ext cx="3164270" cy="3175665"/>
          </a:xfrm>
          <a:prstGeom prst="rect">
            <a:avLst/>
          </a:prstGeom>
        </p:spPr>
      </p:pic>
      <p:pic>
        <p:nvPicPr>
          <p:cNvPr id="11" name="Picture 10">
            <a:extLst>
              <a:ext uri="{FF2B5EF4-FFF2-40B4-BE49-F238E27FC236}">
                <a16:creationId xmlns:a16="http://schemas.microsoft.com/office/drawing/2014/main" id="{19925022-9764-FE80-7148-12D4E91D320A}"/>
              </a:ext>
            </a:extLst>
          </p:cNvPr>
          <p:cNvPicPr>
            <a:picLocks noChangeAspect="1"/>
          </p:cNvPicPr>
          <p:nvPr/>
        </p:nvPicPr>
        <p:blipFill>
          <a:blip r:embed="rId3"/>
          <a:stretch>
            <a:fillRect/>
          </a:stretch>
        </p:blipFill>
        <p:spPr>
          <a:xfrm>
            <a:off x="4595459" y="748536"/>
            <a:ext cx="6873836" cy="4187597"/>
          </a:xfrm>
          <a:prstGeom prst="rect">
            <a:avLst/>
          </a:prstGeom>
        </p:spPr>
      </p:pic>
      <p:sp>
        <p:nvSpPr>
          <p:cNvPr id="13" name="TextBox 12">
            <a:extLst>
              <a:ext uri="{FF2B5EF4-FFF2-40B4-BE49-F238E27FC236}">
                <a16:creationId xmlns:a16="http://schemas.microsoft.com/office/drawing/2014/main" id="{45C8C64D-64E5-DDA4-18C2-4AD2009BB817}"/>
              </a:ext>
            </a:extLst>
          </p:cNvPr>
          <p:cNvSpPr txBox="1"/>
          <p:nvPr/>
        </p:nvSpPr>
        <p:spPr>
          <a:xfrm>
            <a:off x="663387" y="6263352"/>
            <a:ext cx="8157883" cy="307777"/>
          </a:xfrm>
          <a:prstGeom prst="rect">
            <a:avLst/>
          </a:prstGeom>
          <a:noFill/>
        </p:spPr>
        <p:txBody>
          <a:bodyPr wrap="square" rtlCol="0">
            <a:spAutoFit/>
          </a:bodyPr>
          <a:lstStyle/>
          <a:p>
            <a:r>
              <a:rPr lang="en-IN" sz="1400" dirty="0"/>
              <a:t>South Region has the highest sales and In south region Texas contributed the most followed by Florida.</a:t>
            </a:r>
          </a:p>
        </p:txBody>
      </p:sp>
    </p:spTree>
    <p:extLst>
      <p:ext uri="{BB962C8B-B14F-4D97-AF65-F5344CB8AC3E}">
        <p14:creationId xmlns:p14="http://schemas.microsoft.com/office/powerpoint/2010/main" val="341970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0F7E4E-9876-AB12-DB5A-0EE1FAACFE17}"/>
              </a:ext>
            </a:extLst>
          </p:cNvPr>
          <p:cNvSpPr txBox="1"/>
          <p:nvPr/>
        </p:nvSpPr>
        <p:spPr>
          <a:xfrm>
            <a:off x="242047" y="313765"/>
            <a:ext cx="4455459" cy="461665"/>
          </a:xfrm>
          <a:prstGeom prst="rect">
            <a:avLst/>
          </a:prstGeom>
          <a:noFill/>
        </p:spPr>
        <p:txBody>
          <a:bodyPr wrap="square" rtlCol="0">
            <a:spAutoFit/>
          </a:bodyPr>
          <a:lstStyle/>
          <a:p>
            <a:r>
              <a:rPr lang="en-IN" sz="2400" dirty="0"/>
              <a:t>Category Preference</a:t>
            </a:r>
          </a:p>
        </p:txBody>
      </p:sp>
      <p:pic>
        <p:nvPicPr>
          <p:cNvPr id="5" name="Picture 4">
            <a:extLst>
              <a:ext uri="{FF2B5EF4-FFF2-40B4-BE49-F238E27FC236}">
                <a16:creationId xmlns:a16="http://schemas.microsoft.com/office/drawing/2014/main" id="{945EA032-1BF5-2EB8-EA26-F63BBCD3AC42}"/>
              </a:ext>
            </a:extLst>
          </p:cNvPr>
          <p:cNvPicPr>
            <a:picLocks noChangeAspect="1"/>
          </p:cNvPicPr>
          <p:nvPr/>
        </p:nvPicPr>
        <p:blipFill>
          <a:blip r:embed="rId2"/>
          <a:stretch>
            <a:fillRect/>
          </a:stretch>
        </p:blipFill>
        <p:spPr>
          <a:xfrm>
            <a:off x="348753" y="1185564"/>
            <a:ext cx="4184031" cy="3377471"/>
          </a:xfrm>
          <a:prstGeom prst="rect">
            <a:avLst/>
          </a:prstGeom>
        </p:spPr>
      </p:pic>
      <p:sp>
        <p:nvSpPr>
          <p:cNvPr id="6" name="TextBox 5">
            <a:extLst>
              <a:ext uri="{FF2B5EF4-FFF2-40B4-BE49-F238E27FC236}">
                <a16:creationId xmlns:a16="http://schemas.microsoft.com/office/drawing/2014/main" id="{C505A65A-0E1F-3625-DE51-9EEC24B3D9AB}"/>
              </a:ext>
            </a:extLst>
          </p:cNvPr>
          <p:cNvSpPr txBox="1"/>
          <p:nvPr/>
        </p:nvSpPr>
        <p:spPr>
          <a:xfrm>
            <a:off x="5280211" y="2212579"/>
            <a:ext cx="6122895" cy="1323439"/>
          </a:xfrm>
          <a:prstGeom prst="rect">
            <a:avLst/>
          </a:prstGeom>
          <a:noFill/>
        </p:spPr>
        <p:txBody>
          <a:bodyPr wrap="square" rtlCol="0">
            <a:spAutoFit/>
          </a:bodyPr>
          <a:lstStyle/>
          <a:p>
            <a:r>
              <a:rPr lang="en-IN" sz="1600" dirty="0"/>
              <a:t>Mostly the Sales contributed by the mobiles and Tablets category whereas others category contributed far more less as comparison to mobiles &amp; tablets. We can investigate it further and according to that plan campaign and other customer engagement activities to improve it in other categories.</a:t>
            </a:r>
          </a:p>
        </p:txBody>
      </p:sp>
    </p:spTree>
    <p:extLst>
      <p:ext uri="{BB962C8B-B14F-4D97-AF65-F5344CB8AC3E}">
        <p14:creationId xmlns:p14="http://schemas.microsoft.com/office/powerpoint/2010/main" val="2879293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580E1-1C20-B095-5944-BC8C5C22F961}"/>
              </a:ext>
            </a:extLst>
          </p:cNvPr>
          <p:cNvSpPr>
            <a:spLocks noGrp="1"/>
          </p:cNvSpPr>
          <p:nvPr>
            <p:ph type="title"/>
          </p:nvPr>
        </p:nvSpPr>
        <p:spPr>
          <a:xfrm>
            <a:off x="142830" y="179294"/>
            <a:ext cx="3523735" cy="833718"/>
          </a:xfrm>
        </p:spPr>
        <p:txBody>
          <a:bodyPr>
            <a:normAutofit/>
          </a:bodyPr>
          <a:lstStyle/>
          <a:p>
            <a:r>
              <a:rPr lang="en-IN" sz="2400" dirty="0"/>
              <a:t>Discount Amount vs Sales/Quantity Ordered</a:t>
            </a:r>
          </a:p>
        </p:txBody>
      </p:sp>
      <p:pic>
        <p:nvPicPr>
          <p:cNvPr id="5" name="Picture 4">
            <a:extLst>
              <a:ext uri="{FF2B5EF4-FFF2-40B4-BE49-F238E27FC236}">
                <a16:creationId xmlns:a16="http://schemas.microsoft.com/office/drawing/2014/main" id="{06D938F3-2FD9-E4C8-25F7-6CA45F64735D}"/>
              </a:ext>
            </a:extLst>
          </p:cNvPr>
          <p:cNvPicPr>
            <a:picLocks noChangeAspect="1"/>
          </p:cNvPicPr>
          <p:nvPr/>
        </p:nvPicPr>
        <p:blipFill>
          <a:blip r:embed="rId2"/>
          <a:stretch>
            <a:fillRect/>
          </a:stretch>
        </p:blipFill>
        <p:spPr>
          <a:xfrm>
            <a:off x="501486" y="1274110"/>
            <a:ext cx="6169330" cy="4382620"/>
          </a:xfrm>
          <a:prstGeom prst="rect">
            <a:avLst/>
          </a:prstGeom>
        </p:spPr>
      </p:pic>
      <p:sp>
        <p:nvSpPr>
          <p:cNvPr id="6" name="TextBox 5">
            <a:extLst>
              <a:ext uri="{FF2B5EF4-FFF2-40B4-BE49-F238E27FC236}">
                <a16:creationId xmlns:a16="http://schemas.microsoft.com/office/drawing/2014/main" id="{62B9FEDC-3D95-BF57-3E98-6ADB7A5352BE}"/>
              </a:ext>
            </a:extLst>
          </p:cNvPr>
          <p:cNvSpPr txBox="1"/>
          <p:nvPr/>
        </p:nvSpPr>
        <p:spPr>
          <a:xfrm>
            <a:off x="6975078" y="2949389"/>
            <a:ext cx="4912659" cy="830997"/>
          </a:xfrm>
          <a:prstGeom prst="rect">
            <a:avLst/>
          </a:prstGeom>
          <a:noFill/>
        </p:spPr>
        <p:txBody>
          <a:bodyPr wrap="square" rtlCol="0">
            <a:spAutoFit/>
          </a:bodyPr>
          <a:lstStyle/>
          <a:p>
            <a:r>
              <a:rPr lang="en-IN" sz="1600" dirty="0"/>
              <a:t>Here we can clearly see that By increasing discount amount Sales goes higher whereas there is negligible amount in quantity ordered, it does not affect it</a:t>
            </a:r>
          </a:p>
        </p:txBody>
      </p:sp>
    </p:spTree>
    <p:extLst>
      <p:ext uri="{BB962C8B-B14F-4D97-AF65-F5344CB8AC3E}">
        <p14:creationId xmlns:p14="http://schemas.microsoft.com/office/powerpoint/2010/main" val="2432734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8CFE-13A3-612F-2026-31D83A5CEF0F}"/>
              </a:ext>
            </a:extLst>
          </p:cNvPr>
          <p:cNvSpPr>
            <a:spLocks noGrp="1"/>
          </p:cNvSpPr>
          <p:nvPr>
            <p:ph type="title"/>
          </p:nvPr>
        </p:nvSpPr>
        <p:spPr>
          <a:xfrm>
            <a:off x="322126" y="295835"/>
            <a:ext cx="2107310" cy="681318"/>
          </a:xfrm>
        </p:spPr>
        <p:txBody>
          <a:bodyPr>
            <a:normAutofit/>
          </a:bodyPr>
          <a:lstStyle/>
          <a:p>
            <a:r>
              <a:rPr lang="en-IN" sz="2400" dirty="0"/>
              <a:t>Top 10 Cities</a:t>
            </a:r>
          </a:p>
        </p:txBody>
      </p:sp>
      <p:pic>
        <p:nvPicPr>
          <p:cNvPr id="5" name="Picture 4">
            <a:extLst>
              <a:ext uri="{FF2B5EF4-FFF2-40B4-BE49-F238E27FC236}">
                <a16:creationId xmlns:a16="http://schemas.microsoft.com/office/drawing/2014/main" id="{0C2DEE76-4F32-8520-12E4-02FBD0EBF00C}"/>
              </a:ext>
            </a:extLst>
          </p:cNvPr>
          <p:cNvPicPr>
            <a:picLocks noChangeAspect="1"/>
          </p:cNvPicPr>
          <p:nvPr/>
        </p:nvPicPr>
        <p:blipFill>
          <a:blip r:embed="rId2"/>
          <a:stretch>
            <a:fillRect/>
          </a:stretch>
        </p:blipFill>
        <p:spPr>
          <a:xfrm>
            <a:off x="759729" y="1172910"/>
            <a:ext cx="5315298" cy="4512179"/>
          </a:xfrm>
          <a:prstGeom prst="rect">
            <a:avLst/>
          </a:prstGeom>
        </p:spPr>
      </p:pic>
      <p:sp>
        <p:nvSpPr>
          <p:cNvPr id="6" name="TextBox 5">
            <a:extLst>
              <a:ext uri="{FF2B5EF4-FFF2-40B4-BE49-F238E27FC236}">
                <a16:creationId xmlns:a16="http://schemas.microsoft.com/office/drawing/2014/main" id="{53F12D32-2491-D176-978A-C2F0552C2941}"/>
              </a:ext>
            </a:extLst>
          </p:cNvPr>
          <p:cNvSpPr txBox="1"/>
          <p:nvPr/>
        </p:nvSpPr>
        <p:spPr>
          <a:xfrm>
            <a:off x="6338047" y="3105833"/>
            <a:ext cx="5315298" cy="646331"/>
          </a:xfrm>
          <a:prstGeom prst="rect">
            <a:avLst/>
          </a:prstGeom>
          <a:noFill/>
        </p:spPr>
        <p:txBody>
          <a:bodyPr wrap="square" rtlCol="0">
            <a:spAutoFit/>
          </a:bodyPr>
          <a:lstStyle/>
          <a:p>
            <a:r>
              <a:rPr lang="en-IN" dirty="0"/>
              <a:t>These are the Top 10 cities which contributed the most in terms of Sales</a:t>
            </a:r>
          </a:p>
        </p:txBody>
      </p:sp>
    </p:spTree>
    <p:extLst>
      <p:ext uri="{BB962C8B-B14F-4D97-AF65-F5344CB8AC3E}">
        <p14:creationId xmlns:p14="http://schemas.microsoft.com/office/powerpoint/2010/main" val="1972139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1405</TotalTime>
  <Words>630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Calisto MT</vt:lpstr>
      <vt:lpstr>Inter</vt:lpstr>
      <vt:lpstr>Wingdings 2</vt:lpstr>
      <vt:lpstr>Slate</vt:lpstr>
      <vt:lpstr>SALES ANALYSIS</vt:lpstr>
      <vt:lpstr>PowerPoint Presentation</vt:lpstr>
      <vt:lpstr>Questions to Answer</vt:lpstr>
      <vt:lpstr>PowerPoint Presentation</vt:lpstr>
      <vt:lpstr>PowerPoint Presentation</vt:lpstr>
      <vt:lpstr>PowerPoint Presentation</vt:lpstr>
      <vt:lpstr>PowerPoint Presentation</vt:lpstr>
      <vt:lpstr>Discount Amount vs Sales/Quantity Ordered</vt:lpstr>
      <vt:lpstr>Top 10 Cities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dc:creator>
  <cp:lastModifiedBy>Nisha jharbade</cp:lastModifiedBy>
  <cp:revision>3</cp:revision>
  <dcterms:created xsi:type="dcterms:W3CDTF">2020-01-25T09:20:20Z</dcterms:created>
  <dcterms:modified xsi:type="dcterms:W3CDTF">2023-07-23T07:22:07Z</dcterms:modified>
</cp:coreProperties>
</file>