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7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do"/>
      <p:regular r:id="rId16"/>
      <p:bold r:id="rId17"/>
      <p:italic r:id="rId18"/>
    </p:embeddedFont>
    <p:embeddedFont>
      <p:font typeface="Arial Narrow"/>
      <p:regular r:id="rId19"/>
      <p:bold r:id="rId20"/>
      <p:italic r:id="rId21"/>
      <p:boldItalic r:id="rId22"/>
    </p:embeddedFont>
    <p:embeddedFont>
      <p:font typeface="Josefi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7" roundtripDataSignature="AMtx7mi/n6Waq0dVFiG/ThIGwpYW7RZ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rdo-bold.fntdata"/><Relationship Id="rId16" Type="http://schemas.openxmlformats.org/officeDocument/2006/relationships/font" Target="fonts/Cardo-regular.fntdata"/><Relationship Id="rId19" Type="http://schemas.openxmlformats.org/officeDocument/2006/relationships/font" Target="fonts/ArialNarrow-regular.fntdata"/><Relationship Id="rId18" Type="http://schemas.openxmlformats.org/officeDocument/2006/relationships/font" Target="fonts/Cardo-italic.fnt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91767\Downloads\Host%20Behavior%20Analysis4%20(2)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1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2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3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91767\Downloads\Host%20Behavior%20Analysis4%20(2)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91767\Downloads\Host%20Behavior%20Analysis4%20(3)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4.xlsx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91767\Downloads\Host%20Behavior%20Analysis4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(2).xlsx]pivot of greece!PivotTable12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tx1"/>
        </a:solidFill>
        <a:ln>
          <a:noFill/>
        </a:ln>
        <a:effectLst/>
        <a:sp3d/>
      </c:spPr>
    </c:sideWall>
    <c:backWall>
      <c:thickness val="0"/>
      <c:spPr>
        <a:solidFill>
          <a:schemeClr val="tx1"/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of greece'!$B$3:$B$4</c:f>
              <c:strCache>
                <c:ptCount val="1"/>
                <c:pt idx="0">
                  <c:v>otherhost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of greece'!$A$5:$A$17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of greece'!$B$5:$B$17</c:f>
              <c:numCache>
                <c:formatCode>General</c:formatCode>
                <c:ptCount val="12"/>
                <c:pt idx="0">
                  <c:v>2113</c:v>
                </c:pt>
                <c:pt idx="1">
                  <c:v>2055</c:v>
                </c:pt>
                <c:pt idx="2">
                  <c:v>1945</c:v>
                </c:pt>
                <c:pt idx="3">
                  <c:v>2006</c:v>
                </c:pt>
                <c:pt idx="4">
                  <c:v>2410</c:v>
                </c:pt>
                <c:pt idx="5">
                  <c:v>2548</c:v>
                </c:pt>
                <c:pt idx="6">
                  <c:v>3218</c:v>
                </c:pt>
                <c:pt idx="7">
                  <c:v>3854</c:v>
                </c:pt>
                <c:pt idx="8">
                  <c:v>4430</c:v>
                </c:pt>
                <c:pt idx="9">
                  <c:v>3826</c:v>
                </c:pt>
                <c:pt idx="10">
                  <c:v>3087</c:v>
                </c:pt>
                <c:pt idx="11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7-4B60-B19C-0B73D885F021}"/>
            </c:ext>
          </c:extLst>
        </c:ser>
        <c:ser>
          <c:idx val="1"/>
          <c:order val="1"/>
          <c:tx>
            <c:strRef>
              <c:f>'pivot of greece'!$C$3:$C$4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'pivot of greece'!$A$5:$A$17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of greece'!$C$5:$C$17</c:f>
              <c:numCache>
                <c:formatCode>General</c:formatCode>
                <c:ptCount val="12"/>
                <c:pt idx="0">
                  <c:v>4186</c:v>
                </c:pt>
                <c:pt idx="1">
                  <c:v>4330</c:v>
                </c:pt>
                <c:pt idx="2">
                  <c:v>4169</c:v>
                </c:pt>
                <c:pt idx="3">
                  <c:v>3951</c:v>
                </c:pt>
                <c:pt idx="4">
                  <c:v>4832</c:v>
                </c:pt>
                <c:pt idx="5">
                  <c:v>5357</c:v>
                </c:pt>
                <c:pt idx="6">
                  <c:v>6909</c:v>
                </c:pt>
                <c:pt idx="7">
                  <c:v>7613</c:v>
                </c:pt>
                <c:pt idx="8">
                  <c:v>8271</c:v>
                </c:pt>
                <c:pt idx="9">
                  <c:v>7362</c:v>
                </c:pt>
                <c:pt idx="10">
                  <c:v>5619</c:v>
                </c:pt>
                <c:pt idx="11">
                  <c:v>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7-4B60-B19C-0B73D885F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shape val="box"/>
        <c:axId val="721134239"/>
        <c:axId val="721139231"/>
        <c:axId val="0"/>
      </c:bar3DChart>
      <c:catAx>
        <c:axId val="7211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139231"/>
        <c:crosses val="autoZero"/>
        <c:auto val="1"/>
        <c:lblAlgn val="ctr"/>
        <c:lblOffset val="100"/>
        <c:noMultiLvlLbl val="0"/>
      </c:catAx>
      <c:valAx>
        <c:axId val="72113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1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(2).xlsx]pivot of greece!PivotTable13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957097735618691E-2"/>
          <c:y val="1.8338774505028667E-2"/>
          <c:w val="0.89396299121742784"/>
          <c:h val="0.87964019012922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of greece'!$B$20</c:f>
              <c:strCache>
                <c:ptCount val="1"/>
                <c:pt idx="0">
                  <c:v>Sum of superhost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'pivot of greece'!$A$21:$A$25</c:f>
              <c:strCache>
                <c:ptCount val="4"/>
                <c:pt idx="0">
                  <c:v>avg_accptance_rate</c:v>
                </c:pt>
                <c:pt idx="1">
                  <c:v>avg_price</c:v>
                </c:pt>
                <c:pt idx="2">
                  <c:v>avg_rating</c:v>
                </c:pt>
                <c:pt idx="3">
                  <c:v>avg_response_rate</c:v>
                </c:pt>
              </c:strCache>
            </c:strRef>
          </c:cat>
          <c:val>
            <c:numRef>
              <c:f>'pivot of greece'!$B$21:$B$25</c:f>
              <c:numCache>
                <c:formatCode>General</c:formatCode>
                <c:ptCount val="4"/>
                <c:pt idx="0">
                  <c:v>95.253668763102695</c:v>
                </c:pt>
                <c:pt idx="1">
                  <c:v>55.996059113300497</c:v>
                </c:pt>
                <c:pt idx="2">
                  <c:v>4.8699289217818196</c:v>
                </c:pt>
                <c:pt idx="3">
                  <c:v>98.927659574468095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F-41AB-815A-A6840CEFF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42790015"/>
        <c:axId val="1842806655"/>
      </c:barChart>
      <c:lineChart>
        <c:grouping val="stacked"/>
        <c:varyColors val="0"/>
        <c:ser>
          <c:idx val="1"/>
          <c:order val="1"/>
          <c:tx>
            <c:strRef>
              <c:f>'pivot of greece'!$C$20</c:f>
              <c:strCache>
                <c:ptCount val="1"/>
                <c:pt idx="0">
                  <c:v>Sum of otherhost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'pivot of greece'!$A$21:$A$25</c:f>
              <c:strCache>
                <c:ptCount val="4"/>
                <c:pt idx="0">
                  <c:v>avg_accptance_rate</c:v>
                </c:pt>
                <c:pt idx="1">
                  <c:v>avg_price</c:v>
                </c:pt>
                <c:pt idx="2">
                  <c:v>avg_rating</c:v>
                </c:pt>
                <c:pt idx="3">
                  <c:v>avg_response_rate</c:v>
                </c:pt>
              </c:strCache>
            </c:strRef>
          </c:cat>
          <c:val>
            <c:numRef>
              <c:f>'pivot of greece'!$C$21:$C$25</c:f>
              <c:numCache>
                <c:formatCode>General</c:formatCode>
                <c:ptCount val="4"/>
                <c:pt idx="0">
                  <c:v>84.523845007451598</c:v>
                </c:pt>
                <c:pt idx="1">
                  <c:v>66.393346379647795</c:v>
                </c:pt>
                <c:pt idx="2">
                  <c:v>4.5890718335774396</c:v>
                </c:pt>
                <c:pt idx="3">
                  <c:v>92.952455183164503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F-41AB-815A-A6840CEFF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2806239"/>
        <c:axId val="1842805823"/>
      </c:lineChart>
      <c:valAx>
        <c:axId val="184280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806239"/>
        <c:crosses val="autoZero"/>
        <c:crossBetween val="between"/>
      </c:valAx>
      <c:catAx>
        <c:axId val="18428062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805823"/>
        <c:crosses val="autoZero"/>
        <c:auto val="1"/>
        <c:lblAlgn val="ctr"/>
        <c:lblOffset val="100"/>
        <c:noMultiLvlLbl val="0"/>
      </c:catAx>
      <c:valAx>
        <c:axId val="18428066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790015"/>
        <c:crosses val="max"/>
        <c:crossBetween val="between"/>
      </c:valAx>
      <c:catAx>
        <c:axId val="18427900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42806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(2).xlsx]pivot of greece!PivotTable16</c:name>
    <c:fmtId val="1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7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0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3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6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9"/>
        <c:spPr>
          <a:solidFill>
            <a:schemeClr val="accent2"/>
          </a:solidFill>
          <a:ln w="9525" cap="flat" cmpd="sng" algn="ctr">
            <a:noFill/>
            <a:round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3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395989546797703"/>
          <c:y val="3.8485600416209478E-2"/>
          <c:w val="0.57290338595607726"/>
          <c:h val="0.66916478794332335"/>
        </c:manualLayout>
      </c:layout>
      <c:pie3DChart>
        <c:varyColors val="1"/>
        <c:ser>
          <c:idx val="0"/>
          <c:order val="0"/>
          <c:tx>
            <c:strRef>
              <c:f>'pivot of greece'!$B$43</c:f>
              <c:strCache>
                <c:ptCount val="1"/>
                <c:pt idx="0">
                  <c:v>Sum of superhost</c:v>
                </c:pt>
              </c:strCache>
            </c:strRef>
          </c:tx>
          <c:spPr>
            <a:solidFill>
              <a:schemeClr val="bg1">
                <a:lumMod val="60000"/>
                <a:lumOff val="40000"/>
              </a:schemeClr>
            </a:solidFill>
            <a:effectLst>
              <a:outerShdw blurRad="152400" dist="304800" dir="15060000" sx="90000" sy="-19000" rotWithShape="0">
                <a:schemeClr val="bg1">
                  <a:lumMod val="40000"/>
                  <a:lumOff val="60000"/>
                  <a:alpha val="15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accent3"/>
                </a:solidFill>
              </a:ln>
              <a:effectLst>
                <a:outerShdw blurRad="152400" dist="304800" dir="15060000" sx="90000" sy="-19000" rotWithShape="0">
                  <a:schemeClr val="bg1">
                    <a:lumMod val="40000"/>
                    <a:lumOff val="60000"/>
                    <a:alpha val="1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contourClr>
                  <a:schemeClr val="accent3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886-4A66-A07E-8A905267F62B}"/>
              </c:ext>
            </c:extLst>
          </c:dPt>
          <c:dPt>
            <c:idx val="1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52400" dist="304800" dir="15060000" sx="90000" sy="-19000" rotWithShape="0">
                  <a:schemeClr val="bg1">
                    <a:lumMod val="40000"/>
                    <a:lumOff val="60000"/>
                    <a:alpha val="1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C886-4A66-A07E-8A905267F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of greece'!$A$44:$A$46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'pivot of greece'!$B$44:$B$46</c:f>
              <c:numCache>
                <c:formatCode>General</c:formatCode>
                <c:ptCount val="2"/>
                <c:pt idx="0">
                  <c:v>1289</c:v>
                </c:pt>
                <c:pt idx="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86-4A66-A07E-8A905267F62B}"/>
            </c:ext>
          </c:extLst>
        </c:ser>
        <c:ser>
          <c:idx val="1"/>
          <c:order val="1"/>
          <c:tx>
            <c:strRef>
              <c:f>'pivot of greece'!$C$43</c:f>
              <c:strCache>
                <c:ptCount val="1"/>
                <c:pt idx="0">
                  <c:v>Sum of otherhost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C886-4A66-A07E-8A905267F62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C886-4A66-A07E-8A905267F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of greece'!$A$44:$A$46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'pivot of greece'!$C$44:$C$46</c:f>
              <c:numCache>
                <c:formatCode>General</c:formatCode>
                <c:ptCount val="2"/>
                <c:pt idx="0">
                  <c:v>3346</c:v>
                </c:pt>
                <c:pt idx="1">
                  <c:v>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86-4A66-A07E-8A905267F62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1613200553487173"/>
          <c:y val="0.78337955181845831"/>
          <c:w val="0.21287973661570239"/>
          <c:h val="0.151076480682714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(2).xlsx]pivot of canada!PivotTable6</c:name>
    <c:fmtId val="5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'pivot of canada'!$E$31</c:f>
              <c:strCache>
                <c:ptCount val="1"/>
                <c:pt idx="0">
                  <c:v>Sum of superhost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of canada'!$D$32:$D$36</c:f>
              <c:strCache>
                <c:ptCount val="4"/>
                <c:pt idx="0">
                  <c:v>AVERAGE_REVIEW</c:v>
                </c:pt>
                <c:pt idx="1">
                  <c:v>BAD_REVIEW</c:v>
                </c:pt>
                <c:pt idx="2">
                  <c:v>COUNT_OF_GOOD_REVIEW</c:v>
                </c:pt>
                <c:pt idx="3">
                  <c:v>COUNT_OF_REVIEW</c:v>
                </c:pt>
              </c:strCache>
            </c:strRef>
          </c:cat>
          <c:val>
            <c:numRef>
              <c:f>'pivot of canada'!$E$32:$E$36</c:f>
              <c:numCache>
                <c:formatCode>General</c:formatCode>
                <c:ptCount val="4"/>
                <c:pt idx="0">
                  <c:v>118</c:v>
                </c:pt>
                <c:pt idx="1">
                  <c:v>2028</c:v>
                </c:pt>
                <c:pt idx="2">
                  <c:v>113165</c:v>
                </c:pt>
                <c:pt idx="3">
                  <c:v>205512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0-4386-83B9-A7321A1598FF}"/>
            </c:ext>
          </c:extLst>
        </c:ser>
        <c:ser>
          <c:idx val="1"/>
          <c:order val="1"/>
          <c:tx>
            <c:strRef>
              <c:f>'pivot of canada'!$F$31</c:f>
              <c:strCache>
                <c:ptCount val="1"/>
                <c:pt idx="0">
                  <c:v>Sum of otherhost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'pivot of canada'!$D$32:$D$36</c:f>
              <c:strCache>
                <c:ptCount val="4"/>
                <c:pt idx="0">
                  <c:v>AVERAGE_REVIEW</c:v>
                </c:pt>
                <c:pt idx="1">
                  <c:v>BAD_REVIEW</c:v>
                </c:pt>
                <c:pt idx="2">
                  <c:v>COUNT_OF_GOOD_REVIEW</c:v>
                </c:pt>
                <c:pt idx="3">
                  <c:v>COUNT_OF_REVIEW</c:v>
                </c:pt>
              </c:strCache>
            </c:strRef>
          </c:cat>
          <c:val>
            <c:numRef>
              <c:f>'pivot of canada'!$F$32:$F$36</c:f>
              <c:numCache>
                <c:formatCode>General</c:formatCode>
                <c:ptCount val="4"/>
                <c:pt idx="0">
                  <c:v>131</c:v>
                </c:pt>
                <c:pt idx="1">
                  <c:v>3187</c:v>
                </c:pt>
                <c:pt idx="2">
                  <c:v>102412</c:v>
                </c:pt>
                <c:pt idx="3">
                  <c:v>195360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0-4386-83B9-A7321A159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13282367"/>
        <c:axId val="1513274879"/>
        <c:axId val="0"/>
      </c:bar3DChart>
      <c:catAx>
        <c:axId val="1513282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74879"/>
        <c:crosses val="autoZero"/>
        <c:auto val="1"/>
        <c:lblAlgn val="ctr"/>
        <c:lblOffset val="100"/>
        <c:noMultiLvlLbl val="0"/>
      </c:catAx>
      <c:valAx>
        <c:axId val="151327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8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(2).xlsx]pivot of Italy!PivotTable85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bg1"/>
                </a:solidFill>
              </a:rPr>
              <a:t>No. of bookings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of Italy'!$B$3:$B$4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of Italy'!$A$5:$A$17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of Italy'!$B$5:$B$17</c:f>
              <c:numCache>
                <c:formatCode>General</c:formatCode>
                <c:ptCount val="12"/>
                <c:pt idx="0">
                  <c:v>10482</c:v>
                </c:pt>
                <c:pt idx="1">
                  <c:v>12613</c:v>
                </c:pt>
                <c:pt idx="2">
                  <c:v>11434</c:v>
                </c:pt>
                <c:pt idx="3">
                  <c:v>19189</c:v>
                </c:pt>
                <c:pt idx="4">
                  <c:v>25539</c:v>
                </c:pt>
                <c:pt idx="5">
                  <c:v>28411</c:v>
                </c:pt>
                <c:pt idx="6">
                  <c:v>32548</c:v>
                </c:pt>
                <c:pt idx="7">
                  <c:v>33285</c:v>
                </c:pt>
                <c:pt idx="8">
                  <c:v>36287</c:v>
                </c:pt>
                <c:pt idx="9">
                  <c:v>36033</c:v>
                </c:pt>
                <c:pt idx="10">
                  <c:v>17568</c:v>
                </c:pt>
                <c:pt idx="11">
                  <c:v>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E-4E16-ACDE-F78A28694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227711"/>
        <c:axId val="1701223967"/>
      </c:barChart>
      <c:catAx>
        <c:axId val="170122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23967"/>
        <c:crosses val="autoZero"/>
        <c:auto val="1"/>
        <c:lblAlgn val="ctr"/>
        <c:lblOffset val="100"/>
        <c:noMultiLvlLbl val="0"/>
      </c:catAx>
      <c:valAx>
        <c:axId val="170122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27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(3).xlsx]pivot of Italy!PivotTable86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IN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 between superhost &amp; other host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'pivot of Italy'!$B$21</c:f>
              <c:strCache>
                <c:ptCount val="1"/>
                <c:pt idx="0">
                  <c:v>Sum of superhost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of Italy'!$A$22:$A$27</c:f>
              <c:strCache>
                <c:ptCount val="5"/>
                <c:pt idx="0">
                  <c:v>avg_accptance_rate</c:v>
                </c:pt>
                <c:pt idx="1">
                  <c:v>avg_price</c:v>
                </c:pt>
                <c:pt idx="2">
                  <c:v>avg_rating</c:v>
                </c:pt>
                <c:pt idx="3">
                  <c:v>avg_response_rate</c:v>
                </c:pt>
                <c:pt idx="4">
                  <c:v>total_no_of_listing</c:v>
                </c:pt>
              </c:strCache>
            </c:strRef>
          </c:cat>
          <c:val>
            <c:numRef>
              <c:f>'pivot of Italy'!$B$22:$B$27</c:f>
              <c:numCache>
                <c:formatCode>General</c:formatCode>
                <c:ptCount val="5"/>
                <c:pt idx="0">
                  <c:v>94.435431799838597</c:v>
                </c:pt>
                <c:pt idx="1">
                  <c:v>139.24573616428799</c:v>
                </c:pt>
                <c:pt idx="2">
                  <c:v>4.8447393226310602</c:v>
                </c:pt>
                <c:pt idx="3">
                  <c:v>99.088888888888903</c:v>
                </c:pt>
                <c:pt idx="4">
                  <c:v>23873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7-4E39-91BA-0D6C0970C0DC}"/>
            </c:ext>
          </c:extLst>
        </c:ser>
        <c:ser>
          <c:idx val="1"/>
          <c:order val="1"/>
          <c:tx>
            <c:strRef>
              <c:f>'pivot of Italy'!$C$21</c:f>
              <c:strCache>
                <c:ptCount val="1"/>
                <c:pt idx="0">
                  <c:v>Sum of otherhost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'pivot of Italy'!$A$22:$A$27</c:f>
              <c:strCache>
                <c:ptCount val="5"/>
                <c:pt idx="0">
                  <c:v>avg_accptance_rate</c:v>
                </c:pt>
                <c:pt idx="1">
                  <c:v>avg_price</c:v>
                </c:pt>
                <c:pt idx="2">
                  <c:v>avg_rating</c:v>
                </c:pt>
                <c:pt idx="3">
                  <c:v>avg_response_rate</c:v>
                </c:pt>
                <c:pt idx="4">
                  <c:v>total_no_of_listing</c:v>
                </c:pt>
              </c:strCache>
            </c:strRef>
          </c:cat>
          <c:val>
            <c:numRef>
              <c:f>'pivot of Italy'!$C$22:$C$27</c:f>
              <c:numCache>
                <c:formatCode>General</c:formatCode>
                <c:ptCount val="5"/>
                <c:pt idx="0">
                  <c:v>87.455192878338295</c:v>
                </c:pt>
                <c:pt idx="1">
                  <c:v>251.105427741791</c:v>
                </c:pt>
                <c:pt idx="2">
                  <c:v>4.5629809826612497</c:v>
                </c:pt>
                <c:pt idx="3">
                  <c:v>91.898983677240494</c:v>
                </c:pt>
                <c:pt idx="4">
                  <c:v>115680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7-4E39-91BA-0D6C0970C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9418319"/>
        <c:axId val="1629400431"/>
        <c:axId val="0"/>
      </c:bar3DChart>
      <c:catAx>
        <c:axId val="1629418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400431"/>
        <c:crosses val="autoZero"/>
        <c:auto val="1"/>
        <c:lblAlgn val="ctr"/>
        <c:lblOffset val="100"/>
        <c:noMultiLvlLbl val="0"/>
      </c:catAx>
      <c:valAx>
        <c:axId val="16294004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2941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(3).xlsx]pivot of Italy!PivotTable88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Property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</c:pivotFmt>
      <c:pivotFmt>
        <c:idx val="13"/>
      </c:pivotFmt>
      <c:pivotFmt>
        <c:idx val="14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5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8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29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  <c:pivotFmt>
        <c:idx val="3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3.4383950275934584E-2"/>
          <c:y val="0.277649547537901"/>
          <c:w val="0.85297008882246872"/>
          <c:h val="0.68503701962627805"/>
        </c:manualLayout>
      </c:layout>
      <c:ofPieChart>
        <c:ofPieType val="bar"/>
        <c:varyColors val="1"/>
        <c:ser>
          <c:idx val="0"/>
          <c:order val="0"/>
          <c:tx>
            <c:strRef>
              <c:f>'pivot of Italy'!$B$52</c:f>
              <c:strCache>
                <c:ptCount val="1"/>
                <c:pt idx="0">
                  <c:v>Sum of superhost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E5C-4EB7-A610-3E41EA46F75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E5C-4EB7-A610-3E41EA46F759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E5C-4EB7-A610-3E41EA46F759}"/>
              </c:ext>
            </c:extLst>
          </c:dPt>
          <c:cat>
            <c:strRef>
              <c:f>'pivot of Italy'!$A$53:$A$55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'pivot of Italy'!$B$53:$B$55</c:f>
              <c:numCache>
                <c:formatCode>General</c:formatCode>
                <c:ptCount val="2"/>
                <c:pt idx="0">
                  <c:v>1289</c:v>
                </c:pt>
                <c:pt idx="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5C-4EB7-A610-3E41EA46F759}"/>
            </c:ext>
          </c:extLst>
        </c:ser>
        <c:ser>
          <c:idx val="1"/>
          <c:order val="1"/>
          <c:tx>
            <c:strRef>
              <c:f>'pivot of Italy'!$C$52</c:f>
              <c:strCache>
                <c:ptCount val="1"/>
                <c:pt idx="0">
                  <c:v>Sum of otherhost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15000"/>
                      <a:satMod val="180000"/>
                    </a:schemeClr>
                  </a:gs>
                  <a:gs pos="50000">
                    <a:schemeClr val="accent1">
                      <a:shade val="45000"/>
                      <a:satMod val="170000"/>
                    </a:schemeClr>
                  </a:gs>
                  <a:gs pos="70000">
                    <a:schemeClr val="accent1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1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CE5C-4EB7-A610-3E41EA46F75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CE5C-4EB7-A610-3E41EA46F75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15000"/>
                      <a:satMod val="180000"/>
                    </a:schemeClr>
                  </a:gs>
                  <a:gs pos="50000">
                    <a:schemeClr val="accent3">
                      <a:shade val="45000"/>
                      <a:satMod val="170000"/>
                    </a:schemeClr>
                  </a:gs>
                  <a:gs pos="70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3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crgbClr r="0" g="0" b="0">
                    <a:satMod val="30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CE5C-4EB7-A610-3E41EA46F759}"/>
              </c:ext>
            </c:extLst>
          </c:dPt>
          <c:cat>
            <c:strRef>
              <c:f>'pivot of Italy'!$A$53:$A$55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'pivot of Italy'!$C$53:$C$55</c:f>
              <c:numCache>
                <c:formatCode>General</c:formatCode>
                <c:ptCount val="2"/>
                <c:pt idx="0">
                  <c:v>3346</c:v>
                </c:pt>
                <c:pt idx="1">
                  <c:v>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E5C-4EB7-A610-3E41EA46F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86072699757194"/>
          <c:y val="0.16532083676107651"/>
          <c:w val="0.26977465229397507"/>
          <c:h val="0.23805265013515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Analysis4 (3).xlsx]pivot of US!PivotTable81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IN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68110310651714"/>
          <c:y val="0.1635611929900424"/>
          <c:w val="0.86366800582466019"/>
          <c:h val="0.45074603918177125"/>
        </c:manualLayout>
      </c:layout>
      <c:lineChart>
        <c:grouping val="stacked"/>
        <c:varyColors val="0"/>
        <c:ser>
          <c:idx val="0"/>
          <c:order val="0"/>
          <c:tx>
            <c:strRef>
              <c:f>'pivot of US'!$B$34</c:f>
              <c:strCache>
                <c:ptCount val="1"/>
                <c:pt idx="0">
                  <c:v>Sum of superhost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of US'!$A$35:$A$39</c:f>
              <c:strCache>
                <c:ptCount val="4"/>
                <c:pt idx="0">
                  <c:v>AVERAGE_REVIEW</c:v>
                </c:pt>
                <c:pt idx="1">
                  <c:v>BAD_REVIEW</c:v>
                </c:pt>
                <c:pt idx="2">
                  <c:v>COOUNT_OF_REVIEW</c:v>
                </c:pt>
                <c:pt idx="3">
                  <c:v>COUNT_OF_GOOD_REVIEW</c:v>
                </c:pt>
              </c:strCache>
            </c:strRef>
          </c:cat>
          <c:val>
            <c:numRef>
              <c:f>'pivot of US'!$B$35:$B$39</c:f>
              <c:numCache>
                <c:formatCode>General</c:formatCode>
                <c:ptCount val="4"/>
                <c:pt idx="0">
                  <c:v>181</c:v>
                </c:pt>
                <c:pt idx="1">
                  <c:v>3022</c:v>
                </c:pt>
                <c:pt idx="2">
                  <c:v>274980</c:v>
                </c:pt>
                <c:pt idx="3">
                  <c:v>150297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F-4622-A86C-B3C5D57EB1F9}"/>
            </c:ext>
          </c:extLst>
        </c:ser>
        <c:ser>
          <c:idx val="1"/>
          <c:order val="1"/>
          <c:tx>
            <c:strRef>
              <c:f>'pivot of US'!$C$34</c:f>
              <c:strCache>
                <c:ptCount val="1"/>
                <c:pt idx="0">
                  <c:v>Sum of otherhost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'pivot of US'!$A$35:$A$39</c:f>
              <c:strCache>
                <c:ptCount val="4"/>
                <c:pt idx="0">
                  <c:v>AVERAGE_REVIEW</c:v>
                </c:pt>
                <c:pt idx="1">
                  <c:v>BAD_REVIEW</c:v>
                </c:pt>
                <c:pt idx="2">
                  <c:v>COOUNT_OF_REVIEW</c:v>
                </c:pt>
                <c:pt idx="3">
                  <c:v>COUNT_OF_GOOD_REVIEW</c:v>
                </c:pt>
              </c:strCache>
            </c:strRef>
          </c:cat>
          <c:val>
            <c:numRef>
              <c:f>'pivot of US'!$C$35:$C$39</c:f>
              <c:numCache>
                <c:formatCode>General</c:formatCode>
                <c:ptCount val="4"/>
                <c:pt idx="0">
                  <c:v>117</c:v>
                </c:pt>
                <c:pt idx="1">
                  <c:v>2682</c:v>
                </c:pt>
                <c:pt idx="2">
                  <c:v>131496</c:v>
                </c:pt>
                <c:pt idx="3">
                  <c:v>64607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2F-4622-A86C-B3C5D57EB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74751"/>
        <c:axId val="63371423"/>
      </c:lineChart>
      <c:catAx>
        <c:axId val="6337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1423"/>
        <c:crosses val="autoZero"/>
        <c:auto val="1"/>
        <c:lblAlgn val="ctr"/>
        <c:lblOffset val="100"/>
        <c:noMultiLvlLbl val="0"/>
      </c:catAx>
      <c:valAx>
        <c:axId val="6337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3739050" y="923100"/>
            <a:ext cx="46914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3739050" y="3810000"/>
            <a:ext cx="469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500" y="2600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179" y="1514613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64865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364865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1"/>
          <p:cNvSpPr txBox="1"/>
          <p:nvPr>
            <p:ph idx="2" type="title"/>
          </p:nvPr>
        </p:nvSpPr>
        <p:spPr>
          <a:xfrm>
            <a:off x="723825" y="542400"/>
            <a:ext cx="27615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28088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961062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1572600" y="39080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hasCustomPrompt="1" type="title"/>
          </p:nvPr>
        </p:nvSpPr>
        <p:spPr>
          <a:xfrm>
            <a:off x="1321650" y="1106125"/>
            <a:ext cx="65007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1321650" y="3152225"/>
            <a:ext cx="65007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6" name="Google Shape;7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062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8088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4541" y="3632499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062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99040">
            <a:off x="7909524" y="3560467"/>
            <a:ext cx="1782850" cy="16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3800" y="401597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28088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/>
          <p:nvPr>
            <p:ph type="title"/>
          </p:nvPr>
        </p:nvSpPr>
        <p:spPr>
          <a:xfrm>
            <a:off x="713232" y="475488"/>
            <a:ext cx="7717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723825" y="1715000"/>
            <a:ext cx="76965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 6">
  <p:cSld name="CUSTOM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2645250" y="1631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3247" y="587374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69103">
            <a:off x="-894450" y="2214"/>
            <a:ext cx="1887574" cy="17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7682600" y="3001913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100000">
            <a:off x="8457330" y="4048398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998735">
            <a:off x="7900667" y="4055279"/>
            <a:ext cx="1775043" cy="160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5813" y="3360741"/>
            <a:ext cx="704744" cy="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 5">
  <p:cSld name="CUSTOM_1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79238" y="199417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139075" y="3150788"/>
            <a:ext cx="1952275" cy="20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6150" y="46637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36150" y="-9245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8078" y="587374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169103">
            <a:off x="8166875" y="2214"/>
            <a:ext cx="1887574" cy="17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 2">
  <p:cSld name="CUSTOM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96350" y="30299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09" y="4251309"/>
            <a:ext cx="875027" cy="89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28" y="4608574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19437" y="-1709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0025" y="265191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0503" y="-731776"/>
            <a:ext cx="1344325" cy="11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723825" y="2150850"/>
            <a:ext cx="769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28088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961062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713250" y="1435475"/>
            <a:ext cx="36228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807853" y="1435475"/>
            <a:ext cx="36228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pic>
        <p:nvPicPr>
          <p:cNvPr id="54" name="Google Shape;5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61062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728088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952425" y="805725"/>
            <a:ext cx="4252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952425" y="1539675"/>
            <a:ext cx="4252800" cy="27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9" name="Google Shape;5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786075" y="303145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786075" y="-259515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723825" y="618600"/>
            <a:ext cx="61341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8713" y="7940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30437" y="794000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23825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23825" y="1152475"/>
            <a:ext cx="769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●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○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■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●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○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■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●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○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rdo"/>
              <a:buChar char="■"/>
              <a:def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nounproject.com/term/sql/3913495?i=3913495" TargetMode="External"/><Relationship Id="rId4" Type="http://schemas.openxmlformats.org/officeDocument/2006/relationships/hyperlink" Target="https://thenounproject.com/term/sql/4145738?i=4145738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390832" y="216575"/>
            <a:ext cx="9085006" cy="80375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chemeClr val="lt2">
                <a:alpha val="4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6100"/>
              <a:t> </a:t>
            </a:r>
            <a:r>
              <a:rPr lang="en-IN" sz="4400"/>
              <a:t>HOST BEHAVIOR ANALYSIS</a:t>
            </a:r>
            <a:endParaRPr/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80" y="1696330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93" y="2041451"/>
            <a:ext cx="2094200" cy="179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1312" y="290237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212" y="2348100"/>
            <a:ext cx="588600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294679" y="2731724"/>
            <a:ext cx="4763728" cy="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E9C78C"/>
                </a:solidFill>
                <a:latin typeface="Calibri"/>
                <a:ea typeface="Calibri"/>
                <a:cs typeface="Calibri"/>
                <a:sym typeface="Calibri"/>
              </a:rPr>
              <a:t>     Team members: -</a:t>
            </a:r>
            <a:endParaRPr b="1" i="0" sz="1200" u="none" cap="none" strike="noStrike">
              <a:solidFill>
                <a:srgbClr val="E9C7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76543" y="3304250"/>
            <a:ext cx="219483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Nisha Agrawal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Abhinav Kumar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Akash Kumar Shadangi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1639" y="3426052"/>
            <a:ext cx="100542" cy="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1639" y="3876842"/>
            <a:ext cx="100542" cy="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1639" y="4283043"/>
            <a:ext cx="100542" cy="9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ctrTitle"/>
          </p:nvPr>
        </p:nvSpPr>
        <p:spPr>
          <a:xfrm>
            <a:off x="5130004" y="2769379"/>
            <a:ext cx="9085006" cy="80375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chemeClr val="lt2">
                <a:alpha val="4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6100"/>
              <a:t> THANK</a:t>
            </a:r>
            <a:br>
              <a:rPr lang="en-IN" sz="6100"/>
            </a:br>
            <a:r>
              <a:rPr lang="en-IN" sz="6100"/>
              <a:t>   YOU !</a:t>
            </a:r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80" y="1696330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93" y="2041451"/>
            <a:ext cx="2094200" cy="179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1312" y="290237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212" y="2348100"/>
            <a:ext cx="588600" cy="6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92232" y="318120"/>
            <a:ext cx="7717500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713232" y="1418850"/>
            <a:ext cx="76965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Host behavior analysis is the practice of monitoring and Analyzing the behavior of hosts that are used by tenants or other individuals within a rental property.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This could include Analyzing  data on user activity , reviews  and other relevant metrics to identify patterns or changes in behavior.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674" y="1598548"/>
            <a:ext cx="270073" cy="2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59" y="2910187"/>
            <a:ext cx="270073" cy="26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/>
              <a:t>TECHNOLOGIES  USED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2001760" y="1447763"/>
            <a:ext cx="4931990" cy="1052904"/>
            <a:chOff x="2001760" y="1447763"/>
            <a:chExt cx="4931990" cy="1052904"/>
          </a:xfrm>
        </p:grpSpPr>
        <p:grpSp>
          <p:nvGrpSpPr>
            <p:cNvPr id="107" name="Google Shape;107;p3"/>
            <p:cNvGrpSpPr/>
            <p:nvPr/>
          </p:nvGrpSpPr>
          <p:grpSpPr>
            <a:xfrm>
              <a:off x="2999185" y="1447763"/>
              <a:ext cx="3934565" cy="1052904"/>
              <a:chOff x="2999185" y="1447763"/>
              <a:chExt cx="3934565" cy="1052904"/>
            </a:xfrm>
          </p:grpSpPr>
          <p:sp>
            <p:nvSpPr>
              <p:cNvPr id="108" name="Google Shape;108;p3"/>
              <p:cNvSpPr txBox="1"/>
              <p:nvPr/>
            </p:nvSpPr>
            <p:spPr>
              <a:xfrm>
                <a:off x="2999185" y="1447763"/>
                <a:ext cx="3919500" cy="50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IN" sz="1900" u="none" cap="none" strike="noStrik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rPr>
                  <a:t>SQL</a:t>
                </a:r>
                <a:endParaRPr b="0" i="0" sz="1900" u="none" cap="none" strike="noStrik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sp>
            <p:nvSpPr>
              <p:cNvPr id="109" name="Google Shape;109;p3"/>
              <p:cNvSpPr txBox="1"/>
              <p:nvPr/>
            </p:nvSpPr>
            <p:spPr>
              <a:xfrm>
                <a:off x="3014250" y="1808867"/>
                <a:ext cx="3919500" cy="69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0" i="0" lang="en-IN" sz="1400" u="none" cap="none" strike="noStrike">
                    <a:solidFill>
                      <a:schemeClr val="lt2"/>
                    </a:solidFill>
                    <a:latin typeface="Cardo"/>
                    <a:ea typeface="Cardo"/>
                    <a:cs typeface="Cardo"/>
                    <a:sym typeface="Cardo"/>
                  </a:rPr>
                  <a:t>For analysing data</a:t>
                </a:r>
                <a:endParaRPr b="0" i="0" sz="1400" u="none" cap="none" strike="noStrike">
                  <a:solidFill>
                    <a:schemeClr val="lt2"/>
                  </a:solidFill>
                  <a:latin typeface="Cardo"/>
                  <a:ea typeface="Cardo"/>
                  <a:cs typeface="Cardo"/>
                  <a:sym typeface="Cardo"/>
                </a:endParaRPr>
              </a:p>
            </p:txBody>
          </p:sp>
        </p:grpSp>
        <p:sp>
          <p:nvSpPr>
            <p:cNvPr id="110" name="Google Shape;110;p3"/>
            <p:cNvSpPr/>
            <p:nvPr/>
          </p:nvSpPr>
          <p:spPr>
            <a:xfrm>
              <a:off x="2001760" y="1523267"/>
              <a:ext cx="631500" cy="63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1</a:t>
              </a:r>
              <a:endParaRPr b="0" i="0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010086" y="3802831"/>
            <a:ext cx="4931990" cy="1011367"/>
            <a:chOff x="2001760" y="2642245"/>
            <a:chExt cx="4931990" cy="1011367"/>
          </a:xfrm>
        </p:grpSpPr>
        <p:sp>
          <p:nvSpPr>
            <p:cNvPr id="112" name="Google Shape;112;p3"/>
            <p:cNvSpPr txBox="1"/>
            <p:nvPr/>
          </p:nvSpPr>
          <p:spPr>
            <a:xfrm>
              <a:off x="3014250" y="2961812"/>
              <a:ext cx="39195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Cardo"/>
                  <a:ea typeface="Cardo"/>
                  <a:cs typeface="Cardo"/>
                  <a:sym typeface="Cardo"/>
                </a:rPr>
                <a:t>For presenting our insights and findings</a:t>
              </a:r>
              <a:endParaRPr b="0" i="0" sz="1400" u="none" cap="none" strike="noStrik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001760" y="2642245"/>
              <a:ext cx="631500" cy="63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3</a:t>
              </a:r>
              <a:endParaRPr b="0" i="0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2028980" y="2596076"/>
            <a:ext cx="4922189" cy="1675487"/>
            <a:chOff x="2001760" y="3712835"/>
            <a:chExt cx="4922189" cy="1675487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2995356" y="3712835"/>
              <a:ext cx="3928593" cy="1675487"/>
              <a:chOff x="2995356" y="3712835"/>
              <a:chExt cx="3928593" cy="1675487"/>
            </a:xfrm>
          </p:grpSpPr>
          <p:sp>
            <p:nvSpPr>
              <p:cNvPr id="116" name="Google Shape;116;p3"/>
              <p:cNvSpPr txBox="1"/>
              <p:nvPr/>
            </p:nvSpPr>
            <p:spPr>
              <a:xfrm>
                <a:off x="2999185" y="3712835"/>
                <a:ext cx="3919500" cy="5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IN" sz="1900" u="none" cap="none" strike="noStrik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rPr>
                  <a:t>EXCEL</a:t>
                </a:r>
                <a:endParaRPr b="0" i="0" sz="1900" u="none" cap="none" strike="noStrik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sp>
            <p:nvSpPr>
              <p:cNvPr id="117" name="Google Shape;117;p3"/>
              <p:cNvSpPr txBox="1"/>
              <p:nvPr/>
            </p:nvSpPr>
            <p:spPr>
              <a:xfrm>
                <a:off x="3004449" y="4048070"/>
                <a:ext cx="3919500" cy="69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chemeClr val="lt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For creating Dynamic Dashboard</a:t>
                </a:r>
                <a:endParaRPr b="0" i="0" sz="1400" u="none" cap="none" strike="noStrik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8" name="Google Shape;118;p3"/>
              <p:cNvSpPr txBox="1"/>
              <p:nvPr/>
            </p:nvSpPr>
            <p:spPr>
              <a:xfrm>
                <a:off x="2995356" y="4879822"/>
                <a:ext cx="3919500" cy="5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IN" sz="1900" u="none" cap="none" strike="noStrik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rPr>
                  <a:t>POWER POINT</a:t>
                </a:r>
                <a:endParaRPr b="0" i="0" sz="1900" u="none" cap="none" strike="noStrik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</p:grpSp>
        <p:sp>
          <p:nvSpPr>
            <p:cNvPr id="119" name="Google Shape;119;p3"/>
            <p:cNvSpPr/>
            <p:nvPr/>
          </p:nvSpPr>
          <p:spPr>
            <a:xfrm>
              <a:off x="2001760" y="3761542"/>
              <a:ext cx="631500" cy="63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2</a:t>
              </a:r>
              <a:endParaRPr b="0" i="0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120" name="Google Shape;120;p3"/>
          <p:cNvSpPr/>
          <p:nvPr/>
        </p:nvSpPr>
        <p:spPr>
          <a:xfrm>
            <a:off x="943735" y="1523267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970955" y="2644783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952061" y="3799406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>
            <a:stCxn id="120" idx="6"/>
            <a:endCxn id="110" idx="2"/>
          </p:cNvCxnSpPr>
          <p:nvPr/>
        </p:nvCxnSpPr>
        <p:spPr>
          <a:xfrm>
            <a:off x="1575235" y="1839017"/>
            <a:ext cx="4266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>
            <a:stCxn id="122" idx="6"/>
            <a:endCxn id="113" idx="2"/>
          </p:cNvCxnSpPr>
          <p:nvPr/>
        </p:nvCxnSpPr>
        <p:spPr>
          <a:xfrm>
            <a:off x="1583561" y="4115156"/>
            <a:ext cx="426600" cy="3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3"/>
          <p:cNvCxnSpPr>
            <a:stCxn id="121" idx="6"/>
            <a:endCxn id="119" idx="2"/>
          </p:cNvCxnSpPr>
          <p:nvPr/>
        </p:nvCxnSpPr>
        <p:spPr>
          <a:xfrm>
            <a:off x="1602455" y="2960533"/>
            <a:ext cx="4266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" name="Google Shape;126;p3"/>
          <p:cNvGrpSpPr/>
          <p:nvPr/>
        </p:nvGrpSpPr>
        <p:grpSpPr>
          <a:xfrm>
            <a:off x="1066899" y="3901641"/>
            <a:ext cx="408720" cy="408784"/>
            <a:chOff x="2565475" y="2515550"/>
            <a:chExt cx="479550" cy="479625"/>
          </a:xfrm>
        </p:grpSpPr>
        <p:sp>
          <p:nvSpPr>
            <p:cNvPr id="127" name="Google Shape;127;p3"/>
            <p:cNvSpPr/>
            <p:nvPr/>
          </p:nvSpPr>
          <p:spPr>
            <a:xfrm>
              <a:off x="2565475" y="2576925"/>
              <a:ext cx="360500" cy="418250"/>
            </a:xfrm>
            <a:custGeom>
              <a:rect b="b" l="l" r="r" t="t"/>
              <a:pathLst>
                <a:path extrusionOk="0" h="16730" w="14420">
                  <a:moveTo>
                    <a:pt x="7788" y="739"/>
                  </a:moveTo>
                  <a:cubicBezTo>
                    <a:pt x="8740" y="739"/>
                    <a:pt x="9514" y="1513"/>
                    <a:pt x="9514" y="2465"/>
                  </a:cubicBezTo>
                  <a:lnTo>
                    <a:pt x="9514" y="2870"/>
                  </a:lnTo>
                  <a:lnTo>
                    <a:pt x="4954" y="2870"/>
                  </a:lnTo>
                  <a:lnTo>
                    <a:pt x="4954" y="2465"/>
                  </a:lnTo>
                  <a:cubicBezTo>
                    <a:pt x="4954" y="1513"/>
                    <a:pt x="5728" y="739"/>
                    <a:pt x="6680" y="739"/>
                  </a:cubicBezTo>
                  <a:close/>
                  <a:moveTo>
                    <a:pt x="9419" y="3620"/>
                  </a:moveTo>
                  <a:cubicBezTo>
                    <a:pt x="9252" y="4097"/>
                    <a:pt x="8812" y="4406"/>
                    <a:pt x="8323" y="4406"/>
                  </a:cubicBezTo>
                  <a:lnTo>
                    <a:pt x="6109" y="4406"/>
                  </a:lnTo>
                  <a:cubicBezTo>
                    <a:pt x="5621" y="4406"/>
                    <a:pt x="5180" y="4097"/>
                    <a:pt x="5014" y="3620"/>
                  </a:cubicBezTo>
                  <a:close/>
                  <a:moveTo>
                    <a:pt x="9514" y="4763"/>
                  </a:moveTo>
                  <a:lnTo>
                    <a:pt x="9514" y="5144"/>
                  </a:lnTo>
                  <a:cubicBezTo>
                    <a:pt x="9514" y="6399"/>
                    <a:pt x="8490" y="7419"/>
                    <a:pt x="7238" y="7419"/>
                  </a:cubicBezTo>
                  <a:cubicBezTo>
                    <a:pt x="7231" y="7419"/>
                    <a:pt x="7223" y="7419"/>
                    <a:pt x="7216" y="7418"/>
                  </a:cubicBezTo>
                  <a:cubicBezTo>
                    <a:pt x="5954" y="7407"/>
                    <a:pt x="4942" y="6383"/>
                    <a:pt x="4954" y="5121"/>
                  </a:cubicBezTo>
                  <a:lnTo>
                    <a:pt x="4954" y="5109"/>
                  </a:lnTo>
                  <a:lnTo>
                    <a:pt x="4954" y="4763"/>
                  </a:lnTo>
                  <a:cubicBezTo>
                    <a:pt x="5287" y="5013"/>
                    <a:pt x="5692" y="5156"/>
                    <a:pt x="6121" y="5156"/>
                  </a:cubicBezTo>
                  <a:lnTo>
                    <a:pt x="8347" y="5156"/>
                  </a:lnTo>
                  <a:cubicBezTo>
                    <a:pt x="8776" y="5156"/>
                    <a:pt x="9181" y="5013"/>
                    <a:pt x="9514" y="4763"/>
                  </a:cubicBezTo>
                  <a:close/>
                  <a:moveTo>
                    <a:pt x="8133" y="8038"/>
                  </a:moveTo>
                  <a:lnTo>
                    <a:pt x="8133" y="8228"/>
                  </a:lnTo>
                  <a:lnTo>
                    <a:pt x="8133" y="8240"/>
                  </a:lnTo>
                  <a:lnTo>
                    <a:pt x="7216" y="9466"/>
                  </a:lnTo>
                  <a:lnTo>
                    <a:pt x="6299" y="8240"/>
                  </a:lnTo>
                  <a:lnTo>
                    <a:pt x="6299" y="8038"/>
                  </a:lnTo>
                  <a:cubicBezTo>
                    <a:pt x="6597" y="8133"/>
                    <a:pt x="6907" y="8180"/>
                    <a:pt x="7216" y="8180"/>
                  </a:cubicBezTo>
                  <a:cubicBezTo>
                    <a:pt x="7526" y="8180"/>
                    <a:pt x="7835" y="8133"/>
                    <a:pt x="8133" y="8038"/>
                  </a:cubicBezTo>
                  <a:close/>
                  <a:moveTo>
                    <a:pt x="5811" y="8847"/>
                  </a:moveTo>
                  <a:lnTo>
                    <a:pt x="6716" y="10050"/>
                  </a:lnTo>
                  <a:lnTo>
                    <a:pt x="6168" y="10574"/>
                  </a:lnTo>
                  <a:lnTo>
                    <a:pt x="5502" y="9728"/>
                  </a:lnTo>
                  <a:cubicBezTo>
                    <a:pt x="5406" y="9609"/>
                    <a:pt x="5371" y="9466"/>
                    <a:pt x="5395" y="9323"/>
                  </a:cubicBezTo>
                  <a:cubicBezTo>
                    <a:pt x="5418" y="9169"/>
                    <a:pt x="5502" y="9050"/>
                    <a:pt x="5633" y="8966"/>
                  </a:cubicBezTo>
                  <a:lnTo>
                    <a:pt x="5811" y="8847"/>
                  </a:lnTo>
                  <a:close/>
                  <a:moveTo>
                    <a:pt x="8609" y="8847"/>
                  </a:moveTo>
                  <a:lnTo>
                    <a:pt x="8800" y="8966"/>
                  </a:lnTo>
                  <a:cubicBezTo>
                    <a:pt x="8931" y="9050"/>
                    <a:pt x="9014" y="9169"/>
                    <a:pt x="9038" y="9312"/>
                  </a:cubicBezTo>
                  <a:cubicBezTo>
                    <a:pt x="9062" y="9466"/>
                    <a:pt x="9026" y="9609"/>
                    <a:pt x="8931" y="9728"/>
                  </a:cubicBezTo>
                  <a:lnTo>
                    <a:pt x="8264" y="10574"/>
                  </a:lnTo>
                  <a:lnTo>
                    <a:pt x="7716" y="10050"/>
                  </a:lnTo>
                  <a:lnTo>
                    <a:pt x="8609" y="8847"/>
                  </a:lnTo>
                  <a:close/>
                  <a:moveTo>
                    <a:pt x="4347" y="9609"/>
                  </a:moveTo>
                  <a:lnTo>
                    <a:pt x="4347" y="12348"/>
                  </a:lnTo>
                  <a:lnTo>
                    <a:pt x="3561" y="12348"/>
                  </a:lnTo>
                  <a:lnTo>
                    <a:pt x="3561" y="9609"/>
                  </a:lnTo>
                  <a:close/>
                  <a:moveTo>
                    <a:pt x="9324" y="10455"/>
                  </a:moveTo>
                  <a:lnTo>
                    <a:pt x="9324" y="12348"/>
                  </a:lnTo>
                  <a:lnTo>
                    <a:pt x="5097" y="12348"/>
                  </a:lnTo>
                  <a:lnTo>
                    <a:pt x="5097" y="10455"/>
                  </a:lnTo>
                  <a:lnTo>
                    <a:pt x="5823" y="11371"/>
                  </a:lnTo>
                  <a:cubicBezTo>
                    <a:pt x="5895" y="11455"/>
                    <a:pt x="5990" y="11502"/>
                    <a:pt x="6097" y="11514"/>
                  </a:cubicBezTo>
                  <a:lnTo>
                    <a:pt x="6121" y="11514"/>
                  </a:lnTo>
                  <a:cubicBezTo>
                    <a:pt x="6216" y="11514"/>
                    <a:pt x="6311" y="11478"/>
                    <a:pt x="6383" y="11407"/>
                  </a:cubicBezTo>
                  <a:lnTo>
                    <a:pt x="7216" y="10621"/>
                  </a:lnTo>
                  <a:lnTo>
                    <a:pt x="8050" y="11407"/>
                  </a:lnTo>
                  <a:cubicBezTo>
                    <a:pt x="8121" y="11478"/>
                    <a:pt x="8204" y="11514"/>
                    <a:pt x="8312" y="11514"/>
                  </a:cubicBezTo>
                  <a:cubicBezTo>
                    <a:pt x="8359" y="11514"/>
                    <a:pt x="8407" y="11502"/>
                    <a:pt x="8443" y="11490"/>
                  </a:cubicBezTo>
                  <a:cubicBezTo>
                    <a:pt x="8514" y="11455"/>
                    <a:pt x="8573" y="11419"/>
                    <a:pt x="8609" y="11359"/>
                  </a:cubicBezTo>
                  <a:lnTo>
                    <a:pt x="9324" y="10455"/>
                  </a:lnTo>
                  <a:close/>
                  <a:moveTo>
                    <a:pt x="10859" y="9609"/>
                  </a:moveTo>
                  <a:lnTo>
                    <a:pt x="10859" y="12348"/>
                  </a:lnTo>
                  <a:lnTo>
                    <a:pt x="10074" y="12348"/>
                  </a:lnTo>
                  <a:lnTo>
                    <a:pt x="10074" y="9609"/>
                  </a:lnTo>
                  <a:close/>
                  <a:moveTo>
                    <a:pt x="2811" y="9633"/>
                  </a:moveTo>
                  <a:lnTo>
                    <a:pt x="2811" y="12348"/>
                  </a:lnTo>
                  <a:lnTo>
                    <a:pt x="2704" y="12348"/>
                  </a:lnTo>
                  <a:cubicBezTo>
                    <a:pt x="2501" y="12348"/>
                    <a:pt x="2323" y="12514"/>
                    <a:pt x="2335" y="12717"/>
                  </a:cubicBezTo>
                  <a:lnTo>
                    <a:pt x="2335" y="15979"/>
                  </a:lnTo>
                  <a:lnTo>
                    <a:pt x="763" y="15979"/>
                  </a:lnTo>
                  <a:lnTo>
                    <a:pt x="763" y="11979"/>
                  </a:lnTo>
                  <a:cubicBezTo>
                    <a:pt x="763" y="10788"/>
                    <a:pt x="1644" y="9788"/>
                    <a:pt x="2811" y="9633"/>
                  </a:cubicBezTo>
                  <a:close/>
                  <a:moveTo>
                    <a:pt x="11610" y="9633"/>
                  </a:moveTo>
                  <a:cubicBezTo>
                    <a:pt x="12788" y="9800"/>
                    <a:pt x="13669" y="10800"/>
                    <a:pt x="13669" y="11979"/>
                  </a:cubicBezTo>
                  <a:lnTo>
                    <a:pt x="13669" y="15979"/>
                  </a:lnTo>
                  <a:lnTo>
                    <a:pt x="12098" y="15979"/>
                  </a:lnTo>
                  <a:lnTo>
                    <a:pt x="12098" y="12717"/>
                  </a:lnTo>
                  <a:cubicBezTo>
                    <a:pt x="12098" y="12514"/>
                    <a:pt x="11931" y="12348"/>
                    <a:pt x="11729" y="12348"/>
                  </a:cubicBezTo>
                  <a:lnTo>
                    <a:pt x="11610" y="12348"/>
                  </a:lnTo>
                  <a:lnTo>
                    <a:pt x="11610" y="9633"/>
                  </a:lnTo>
                  <a:close/>
                  <a:moveTo>
                    <a:pt x="6623" y="1"/>
                  </a:moveTo>
                  <a:cubicBezTo>
                    <a:pt x="5264" y="1"/>
                    <a:pt x="4168" y="1115"/>
                    <a:pt x="4168" y="2477"/>
                  </a:cubicBezTo>
                  <a:lnTo>
                    <a:pt x="4168" y="5156"/>
                  </a:lnTo>
                  <a:cubicBezTo>
                    <a:pt x="4168" y="6168"/>
                    <a:pt x="4692" y="7121"/>
                    <a:pt x="5549" y="7680"/>
                  </a:cubicBezTo>
                  <a:lnTo>
                    <a:pt x="5549" y="7704"/>
                  </a:lnTo>
                  <a:lnTo>
                    <a:pt x="5549" y="8133"/>
                  </a:lnTo>
                  <a:lnTo>
                    <a:pt x="5216" y="8347"/>
                  </a:lnTo>
                  <a:cubicBezTo>
                    <a:pt x="5014" y="8478"/>
                    <a:pt x="4859" y="8657"/>
                    <a:pt x="4763" y="8871"/>
                  </a:cubicBezTo>
                  <a:lnTo>
                    <a:pt x="3132" y="8871"/>
                  </a:lnTo>
                  <a:cubicBezTo>
                    <a:pt x="1406" y="8871"/>
                    <a:pt x="1" y="10264"/>
                    <a:pt x="1" y="11990"/>
                  </a:cubicBezTo>
                  <a:lnTo>
                    <a:pt x="1" y="16348"/>
                  </a:lnTo>
                  <a:cubicBezTo>
                    <a:pt x="1" y="16562"/>
                    <a:pt x="168" y="16729"/>
                    <a:pt x="382" y="16729"/>
                  </a:cubicBezTo>
                  <a:lnTo>
                    <a:pt x="5514" y="16729"/>
                  </a:lnTo>
                  <a:cubicBezTo>
                    <a:pt x="5704" y="16729"/>
                    <a:pt x="5871" y="16598"/>
                    <a:pt x="5895" y="16408"/>
                  </a:cubicBezTo>
                  <a:cubicBezTo>
                    <a:pt x="5930" y="16181"/>
                    <a:pt x="5752" y="15979"/>
                    <a:pt x="5525" y="15979"/>
                  </a:cubicBezTo>
                  <a:lnTo>
                    <a:pt x="3073" y="15979"/>
                  </a:lnTo>
                  <a:lnTo>
                    <a:pt x="3073" y="13098"/>
                  </a:lnTo>
                  <a:lnTo>
                    <a:pt x="11348" y="13098"/>
                  </a:lnTo>
                  <a:lnTo>
                    <a:pt x="11348" y="15979"/>
                  </a:lnTo>
                  <a:lnTo>
                    <a:pt x="8919" y="15979"/>
                  </a:lnTo>
                  <a:cubicBezTo>
                    <a:pt x="8911" y="15979"/>
                    <a:pt x="8904" y="15978"/>
                    <a:pt x="8897" y="15978"/>
                  </a:cubicBezTo>
                  <a:cubicBezTo>
                    <a:pt x="8715" y="15978"/>
                    <a:pt x="8561" y="16117"/>
                    <a:pt x="8538" y="16289"/>
                  </a:cubicBezTo>
                  <a:cubicBezTo>
                    <a:pt x="8502" y="16515"/>
                    <a:pt x="8669" y="16717"/>
                    <a:pt x="8907" y="16717"/>
                  </a:cubicBezTo>
                  <a:lnTo>
                    <a:pt x="14050" y="16717"/>
                  </a:lnTo>
                  <a:cubicBezTo>
                    <a:pt x="14253" y="16717"/>
                    <a:pt x="14419" y="16551"/>
                    <a:pt x="14419" y="16348"/>
                  </a:cubicBezTo>
                  <a:lnTo>
                    <a:pt x="14419" y="11943"/>
                  </a:lnTo>
                  <a:cubicBezTo>
                    <a:pt x="14419" y="10216"/>
                    <a:pt x="13015" y="8823"/>
                    <a:pt x="11300" y="8823"/>
                  </a:cubicBezTo>
                  <a:lnTo>
                    <a:pt x="9681" y="8823"/>
                  </a:lnTo>
                  <a:cubicBezTo>
                    <a:pt x="9574" y="8621"/>
                    <a:pt x="9419" y="8442"/>
                    <a:pt x="9216" y="8311"/>
                  </a:cubicBezTo>
                  <a:lnTo>
                    <a:pt x="8883" y="8097"/>
                  </a:lnTo>
                  <a:lnTo>
                    <a:pt x="8883" y="7668"/>
                  </a:lnTo>
                  <a:cubicBezTo>
                    <a:pt x="9740" y="7109"/>
                    <a:pt x="10264" y="6156"/>
                    <a:pt x="10264" y="5132"/>
                  </a:cubicBezTo>
                  <a:lnTo>
                    <a:pt x="10264" y="2477"/>
                  </a:lnTo>
                  <a:cubicBezTo>
                    <a:pt x="10264" y="1108"/>
                    <a:pt x="9157" y="1"/>
                    <a:pt x="7788" y="1"/>
                  </a:cubicBezTo>
                  <a:lnTo>
                    <a:pt x="6645" y="1"/>
                  </a:lnTo>
                  <a:cubicBezTo>
                    <a:pt x="6637" y="1"/>
                    <a:pt x="6630" y="1"/>
                    <a:pt x="6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74450" y="2515550"/>
              <a:ext cx="170575" cy="327225"/>
            </a:xfrm>
            <a:custGeom>
              <a:rect b="b" l="l" r="r" t="t"/>
              <a:pathLst>
                <a:path extrusionOk="0" h="13089" w="6823">
                  <a:moveTo>
                    <a:pt x="3629" y="761"/>
                  </a:moveTo>
                  <a:cubicBezTo>
                    <a:pt x="4871" y="761"/>
                    <a:pt x="6061" y="1723"/>
                    <a:pt x="6061" y="3182"/>
                  </a:cubicBezTo>
                  <a:cubicBezTo>
                    <a:pt x="6061" y="4516"/>
                    <a:pt x="4977" y="5587"/>
                    <a:pt x="3656" y="5587"/>
                  </a:cubicBezTo>
                  <a:cubicBezTo>
                    <a:pt x="1501" y="5587"/>
                    <a:pt x="417" y="2992"/>
                    <a:pt x="1941" y="1468"/>
                  </a:cubicBezTo>
                  <a:cubicBezTo>
                    <a:pt x="2433" y="979"/>
                    <a:pt x="3037" y="761"/>
                    <a:pt x="3629" y="761"/>
                  </a:cubicBezTo>
                  <a:close/>
                  <a:moveTo>
                    <a:pt x="3072" y="6266"/>
                  </a:moveTo>
                  <a:cubicBezTo>
                    <a:pt x="3263" y="6302"/>
                    <a:pt x="3465" y="6325"/>
                    <a:pt x="3668" y="6325"/>
                  </a:cubicBezTo>
                  <a:cubicBezTo>
                    <a:pt x="3811" y="6325"/>
                    <a:pt x="3965" y="6314"/>
                    <a:pt x="4120" y="6290"/>
                  </a:cubicBezTo>
                  <a:lnTo>
                    <a:pt x="4120" y="11588"/>
                  </a:lnTo>
                  <a:lnTo>
                    <a:pt x="3537" y="12183"/>
                  </a:lnTo>
                  <a:lnTo>
                    <a:pt x="2751" y="11397"/>
                  </a:lnTo>
                  <a:lnTo>
                    <a:pt x="3251" y="10885"/>
                  </a:lnTo>
                  <a:cubicBezTo>
                    <a:pt x="3406" y="10743"/>
                    <a:pt x="3406" y="10493"/>
                    <a:pt x="3251" y="10350"/>
                  </a:cubicBezTo>
                  <a:lnTo>
                    <a:pt x="2751" y="9838"/>
                  </a:lnTo>
                  <a:lnTo>
                    <a:pt x="3251" y="9338"/>
                  </a:lnTo>
                  <a:cubicBezTo>
                    <a:pt x="3406" y="9183"/>
                    <a:pt x="3406" y="8945"/>
                    <a:pt x="3251" y="8802"/>
                  </a:cubicBezTo>
                  <a:lnTo>
                    <a:pt x="2751" y="8290"/>
                  </a:lnTo>
                  <a:lnTo>
                    <a:pt x="2965" y="8076"/>
                  </a:lnTo>
                  <a:cubicBezTo>
                    <a:pt x="3037" y="8004"/>
                    <a:pt x="3072" y="7909"/>
                    <a:pt x="3072" y="7814"/>
                  </a:cubicBezTo>
                  <a:lnTo>
                    <a:pt x="3072" y="6266"/>
                  </a:lnTo>
                  <a:close/>
                  <a:moveTo>
                    <a:pt x="3656" y="0"/>
                  </a:moveTo>
                  <a:cubicBezTo>
                    <a:pt x="3200" y="0"/>
                    <a:pt x="2721" y="98"/>
                    <a:pt x="2239" y="313"/>
                  </a:cubicBezTo>
                  <a:cubicBezTo>
                    <a:pt x="1608" y="646"/>
                    <a:pt x="1096" y="1158"/>
                    <a:pt x="786" y="1801"/>
                  </a:cubicBezTo>
                  <a:cubicBezTo>
                    <a:pt x="1" y="3599"/>
                    <a:pt x="858" y="5373"/>
                    <a:pt x="2322" y="6040"/>
                  </a:cubicBezTo>
                  <a:lnTo>
                    <a:pt x="2322" y="7659"/>
                  </a:lnTo>
                  <a:lnTo>
                    <a:pt x="1941" y="8040"/>
                  </a:lnTo>
                  <a:cubicBezTo>
                    <a:pt x="1918" y="8052"/>
                    <a:pt x="1906" y="8088"/>
                    <a:pt x="1882" y="8111"/>
                  </a:cubicBezTo>
                  <a:cubicBezTo>
                    <a:pt x="1810" y="8254"/>
                    <a:pt x="1834" y="8445"/>
                    <a:pt x="1953" y="8564"/>
                  </a:cubicBezTo>
                  <a:lnTo>
                    <a:pt x="2453" y="9064"/>
                  </a:lnTo>
                  <a:lnTo>
                    <a:pt x="1953" y="9576"/>
                  </a:lnTo>
                  <a:cubicBezTo>
                    <a:pt x="1799" y="9719"/>
                    <a:pt x="1799" y="9957"/>
                    <a:pt x="1953" y="10100"/>
                  </a:cubicBezTo>
                  <a:lnTo>
                    <a:pt x="2453" y="10612"/>
                  </a:lnTo>
                  <a:lnTo>
                    <a:pt x="1953" y="11124"/>
                  </a:lnTo>
                  <a:cubicBezTo>
                    <a:pt x="1834" y="11243"/>
                    <a:pt x="1810" y="11421"/>
                    <a:pt x="1882" y="11564"/>
                  </a:cubicBezTo>
                  <a:cubicBezTo>
                    <a:pt x="1906" y="11600"/>
                    <a:pt x="1918" y="11624"/>
                    <a:pt x="1941" y="11647"/>
                  </a:cubicBezTo>
                  <a:lnTo>
                    <a:pt x="3287" y="12981"/>
                  </a:lnTo>
                  <a:cubicBezTo>
                    <a:pt x="3346" y="13052"/>
                    <a:pt x="3442" y="13088"/>
                    <a:pt x="3537" y="13088"/>
                  </a:cubicBezTo>
                  <a:lnTo>
                    <a:pt x="3549" y="13088"/>
                  </a:lnTo>
                  <a:cubicBezTo>
                    <a:pt x="3644" y="13088"/>
                    <a:pt x="3739" y="13041"/>
                    <a:pt x="3811" y="12969"/>
                  </a:cubicBezTo>
                  <a:lnTo>
                    <a:pt x="4763" y="11981"/>
                  </a:lnTo>
                  <a:cubicBezTo>
                    <a:pt x="4823" y="11909"/>
                    <a:pt x="4858" y="11826"/>
                    <a:pt x="4858" y="11743"/>
                  </a:cubicBezTo>
                  <a:lnTo>
                    <a:pt x="4858" y="6087"/>
                  </a:lnTo>
                  <a:cubicBezTo>
                    <a:pt x="6047" y="5588"/>
                    <a:pt x="6821" y="4436"/>
                    <a:pt x="6823" y="3164"/>
                  </a:cubicBezTo>
                  <a:lnTo>
                    <a:pt x="6823" y="3164"/>
                  </a:lnTo>
                  <a:cubicBezTo>
                    <a:pt x="6823" y="3166"/>
                    <a:pt x="6823" y="3168"/>
                    <a:pt x="6823" y="3170"/>
                  </a:cubicBezTo>
                  <a:lnTo>
                    <a:pt x="6823" y="3158"/>
                  </a:lnTo>
                  <a:cubicBezTo>
                    <a:pt x="6823" y="3160"/>
                    <a:pt x="6823" y="3162"/>
                    <a:pt x="6823" y="3164"/>
                  </a:cubicBezTo>
                  <a:lnTo>
                    <a:pt x="6823" y="3164"/>
                  </a:lnTo>
                  <a:cubicBezTo>
                    <a:pt x="6820" y="1421"/>
                    <a:pt x="5400" y="0"/>
                    <a:pt x="3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926250" y="2556400"/>
              <a:ext cx="69075" cy="59150"/>
            </a:xfrm>
            <a:custGeom>
              <a:rect b="b" l="l" r="r" t="t"/>
              <a:pathLst>
                <a:path extrusionOk="0" h="2366" w="2763">
                  <a:moveTo>
                    <a:pt x="1574" y="743"/>
                  </a:moveTo>
                  <a:cubicBezTo>
                    <a:pt x="1797" y="743"/>
                    <a:pt x="2013" y="920"/>
                    <a:pt x="2013" y="1179"/>
                  </a:cubicBezTo>
                  <a:cubicBezTo>
                    <a:pt x="2013" y="1417"/>
                    <a:pt x="1822" y="1620"/>
                    <a:pt x="1584" y="1620"/>
                  </a:cubicBezTo>
                  <a:cubicBezTo>
                    <a:pt x="1191" y="1620"/>
                    <a:pt x="1000" y="1143"/>
                    <a:pt x="1274" y="870"/>
                  </a:cubicBezTo>
                  <a:cubicBezTo>
                    <a:pt x="1362" y="782"/>
                    <a:pt x="1469" y="743"/>
                    <a:pt x="1574" y="743"/>
                  </a:cubicBezTo>
                  <a:close/>
                  <a:moveTo>
                    <a:pt x="1584" y="0"/>
                  </a:moveTo>
                  <a:cubicBezTo>
                    <a:pt x="524" y="0"/>
                    <a:pt x="0" y="1274"/>
                    <a:pt x="739" y="2013"/>
                  </a:cubicBezTo>
                  <a:cubicBezTo>
                    <a:pt x="982" y="2256"/>
                    <a:pt x="1281" y="2366"/>
                    <a:pt x="1574" y="2366"/>
                  </a:cubicBezTo>
                  <a:cubicBezTo>
                    <a:pt x="2182" y="2366"/>
                    <a:pt x="2763" y="1894"/>
                    <a:pt x="2763" y="1179"/>
                  </a:cubicBezTo>
                  <a:cubicBezTo>
                    <a:pt x="2763" y="524"/>
                    <a:pt x="2227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36650" y="2976400"/>
              <a:ext cx="18475" cy="18775"/>
            </a:xfrm>
            <a:custGeom>
              <a:rect b="b" l="l" r="r" t="t"/>
              <a:pathLst>
                <a:path extrusionOk="0" h="751" w="739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3"/>
                    <a:pt x="167" y="750"/>
                    <a:pt x="369" y="750"/>
                  </a:cubicBezTo>
                  <a:cubicBezTo>
                    <a:pt x="572" y="750"/>
                    <a:pt x="738" y="583"/>
                    <a:pt x="738" y="369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059273" y="1616389"/>
            <a:ext cx="408731" cy="407309"/>
            <a:chOff x="1237200" y="2525175"/>
            <a:chExt cx="481200" cy="479525"/>
          </a:xfrm>
        </p:grpSpPr>
        <p:sp>
          <p:nvSpPr>
            <p:cNvPr id="132" name="Google Shape;132;p3"/>
            <p:cNvSpPr/>
            <p:nvPr/>
          </p:nvSpPr>
          <p:spPr>
            <a:xfrm>
              <a:off x="1238250" y="2525175"/>
              <a:ext cx="479525" cy="273250"/>
            </a:xfrm>
            <a:custGeom>
              <a:rect b="b" l="l" r="r" t="t"/>
              <a:pathLst>
                <a:path extrusionOk="0" h="10930" w="19181">
                  <a:moveTo>
                    <a:pt x="15945" y="1642"/>
                  </a:moveTo>
                  <a:cubicBezTo>
                    <a:pt x="16436" y="1642"/>
                    <a:pt x="16677" y="2229"/>
                    <a:pt x="16323" y="2583"/>
                  </a:cubicBezTo>
                  <a:cubicBezTo>
                    <a:pt x="16213" y="2694"/>
                    <a:pt x="16076" y="2743"/>
                    <a:pt x="15942" y="2743"/>
                  </a:cubicBezTo>
                  <a:cubicBezTo>
                    <a:pt x="15657" y="2743"/>
                    <a:pt x="15383" y="2521"/>
                    <a:pt x="15383" y="2190"/>
                  </a:cubicBezTo>
                  <a:cubicBezTo>
                    <a:pt x="15383" y="1880"/>
                    <a:pt x="15633" y="1642"/>
                    <a:pt x="15931" y="1642"/>
                  </a:cubicBezTo>
                  <a:cubicBezTo>
                    <a:pt x="15936" y="1642"/>
                    <a:pt x="15940" y="1642"/>
                    <a:pt x="15945" y="1642"/>
                  </a:cubicBezTo>
                  <a:close/>
                  <a:moveTo>
                    <a:pt x="12847" y="1380"/>
                  </a:moveTo>
                  <a:lnTo>
                    <a:pt x="12847" y="1380"/>
                  </a:lnTo>
                  <a:cubicBezTo>
                    <a:pt x="13478" y="1630"/>
                    <a:pt x="14085" y="1952"/>
                    <a:pt x="14645" y="2345"/>
                  </a:cubicBezTo>
                  <a:cubicBezTo>
                    <a:pt x="14669" y="2500"/>
                    <a:pt x="14704" y="2654"/>
                    <a:pt x="14788" y="2797"/>
                  </a:cubicBezTo>
                  <a:lnTo>
                    <a:pt x="12906" y="3321"/>
                  </a:lnTo>
                  <a:cubicBezTo>
                    <a:pt x="12978" y="2702"/>
                    <a:pt x="12978" y="2083"/>
                    <a:pt x="12871" y="1476"/>
                  </a:cubicBezTo>
                  <a:cubicBezTo>
                    <a:pt x="12871" y="1440"/>
                    <a:pt x="12859" y="1404"/>
                    <a:pt x="12847" y="1380"/>
                  </a:cubicBezTo>
                  <a:close/>
                  <a:moveTo>
                    <a:pt x="16419" y="3404"/>
                  </a:moveTo>
                  <a:lnTo>
                    <a:pt x="16907" y="4857"/>
                  </a:lnTo>
                  <a:lnTo>
                    <a:pt x="15633" y="5095"/>
                  </a:lnTo>
                  <a:lnTo>
                    <a:pt x="15550" y="4702"/>
                  </a:lnTo>
                  <a:cubicBezTo>
                    <a:pt x="15517" y="4527"/>
                    <a:pt x="15363" y="4402"/>
                    <a:pt x="15180" y="4402"/>
                  </a:cubicBezTo>
                  <a:cubicBezTo>
                    <a:pt x="15165" y="4402"/>
                    <a:pt x="15149" y="4403"/>
                    <a:pt x="15133" y="4405"/>
                  </a:cubicBezTo>
                  <a:lnTo>
                    <a:pt x="13025" y="4690"/>
                  </a:lnTo>
                  <a:cubicBezTo>
                    <a:pt x="13011" y="4692"/>
                    <a:pt x="12997" y="4693"/>
                    <a:pt x="12983" y="4693"/>
                  </a:cubicBezTo>
                  <a:cubicBezTo>
                    <a:pt x="12914" y="4693"/>
                    <a:pt x="12849" y="4670"/>
                    <a:pt x="12799" y="4631"/>
                  </a:cubicBezTo>
                  <a:cubicBezTo>
                    <a:pt x="12585" y="4464"/>
                    <a:pt x="12668" y="4143"/>
                    <a:pt x="12918" y="4083"/>
                  </a:cubicBezTo>
                  <a:lnTo>
                    <a:pt x="12942" y="4083"/>
                  </a:lnTo>
                  <a:lnTo>
                    <a:pt x="15442" y="3404"/>
                  </a:lnTo>
                  <a:cubicBezTo>
                    <a:pt x="15597" y="3464"/>
                    <a:pt x="15764" y="3500"/>
                    <a:pt x="15931" y="3500"/>
                  </a:cubicBezTo>
                  <a:cubicBezTo>
                    <a:pt x="16097" y="3500"/>
                    <a:pt x="16264" y="3464"/>
                    <a:pt x="16419" y="3404"/>
                  </a:cubicBezTo>
                  <a:close/>
                  <a:moveTo>
                    <a:pt x="12204" y="2369"/>
                  </a:moveTo>
                  <a:lnTo>
                    <a:pt x="12204" y="2369"/>
                  </a:lnTo>
                  <a:cubicBezTo>
                    <a:pt x="12216" y="3059"/>
                    <a:pt x="12109" y="3738"/>
                    <a:pt x="11871" y="4393"/>
                  </a:cubicBezTo>
                  <a:lnTo>
                    <a:pt x="10382" y="8488"/>
                  </a:lnTo>
                  <a:cubicBezTo>
                    <a:pt x="10168" y="8345"/>
                    <a:pt x="9930" y="8250"/>
                    <a:pt x="9680" y="8238"/>
                  </a:cubicBezTo>
                  <a:lnTo>
                    <a:pt x="11180" y="4131"/>
                  </a:lnTo>
                  <a:cubicBezTo>
                    <a:pt x="11406" y="3476"/>
                    <a:pt x="11751" y="2881"/>
                    <a:pt x="12204" y="2369"/>
                  </a:cubicBezTo>
                  <a:close/>
                  <a:moveTo>
                    <a:pt x="14895" y="5190"/>
                  </a:moveTo>
                  <a:lnTo>
                    <a:pt x="14930" y="5405"/>
                  </a:lnTo>
                  <a:lnTo>
                    <a:pt x="13978" y="6369"/>
                  </a:lnTo>
                  <a:cubicBezTo>
                    <a:pt x="13895" y="6452"/>
                    <a:pt x="13799" y="6560"/>
                    <a:pt x="13716" y="6667"/>
                  </a:cubicBezTo>
                  <a:lnTo>
                    <a:pt x="12513" y="8238"/>
                  </a:lnTo>
                  <a:cubicBezTo>
                    <a:pt x="12299" y="8512"/>
                    <a:pt x="12228" y="8881"/>
                    <a:pt x="12335" y="9215"/>
                  </a:cubicBezTo>
                  <a:lnTo>
                    <a:pt x="10918" y="9215"/>
                  </a:lnTo>
                  <a:lnTo>
                    <a:pt x="12371" y="5238"/>
                  </a:lnTo>
                  <a:cubicBezTo>
                    <a:pt x="12549" y="5366"/>
                    <a:pt x="12767" y="5437"/>
                    <a:pt x="12993" y="5437"/>
                  </a:cubicBezTo>
                  <a:cubicBezTo>
                    <a:pt x="13040" y="5437"/>
                    <a:pt x="13086" y="5435"/>
                    <a:pt x="13133" y="5428"/>
                  </a:cubicBezTo>
                  <a:lnTo>
                    <a:pt x="14895" y="5190"/>
                  </a:lnTo>
                  <a:close/>
                  <a:moveTo>
                    <a:pt x="15121" y="8572"/>
                  </a:moveTo>
                  <a:lnTo>
                    <a:pt x="15609" y="9215"/>
                  </a:lnTo>
                  <a:lnTo>
                    <a:pt x="14514" y="9215"/>
                  </a:lnTo>
                  <a:lnTo>
                    <a:pt x="15121" y="8572"/>
                  </a:lnTo>
                  <a:close/>
                  <a:moveTo>
                    <a:pt x="17621" y="5917"/>
                  </a:moveTo>
                  <a:cubicBezTo>
                    <a:pt x="18098" y="6952"/>
                    <a:pt x="18371" y="8072"/>
                    <a:pt x="18407" y="9215"/>
                  </a:cubicBezTo>
                  <a:lnTo>
                    <a:pt x="17740" y="9215"/>
                  </a:lnTo>
                  <a:cubicBezTo>
                    <a:pt x="17847" y="8893"/>
                    <a:pt x="17800" y="8548"/>
                    <a:pt x="17609" y="8274"/>
                  </a:cubicBezTo>
                  <a:lnTo>
                    <a:pt x="16752" y="6881"/>
                  </a:lnTo>
                  <a:lnTo>
                    <a:pt x="17478" y="6119"/>
                  </a:lnTo>
                  <a:cubicBezTo>
                    <a:pt x="17538" y="6059"/>
                    <a:pt x="17586" y="5988"/>
                    <a:pt x="17621" y="5917"/>
                  </a:cubicBezTo>
                  <a:close/>
                  <a:moveTo>
                    <a:pt x="16931" y="5607"/>
                  </a:moveTo>
                  <a:lnTo>
                    <a:pt x="16014" y="6583"/>
                  </a:lnTo>
                  <a:cubicBezTo>
                    <a:pt x="15895" y="6702"/>
                    <a:pt x="15871" y="6881"/>
                    <a:pt x="15966" y="7024"/>
                  </a:cubicBezTo>
                  <a:lnTo>
                    <a:pt x="15966" y="7048"/>
                  </a:lnTo>
                  <a:lnTo>
                    <a:pt x="16978" y="8679"/>
                  </a:lnTo>
                  <a:cubicBezTo>
                    <a:pt x="16978" y="8679"/>
                    <a:pt x="16978" y="8691"/>
                    <a:pt x="16978" y="8691"/>
                  </a:cubicBezTo>
                  <a:cubicBezTo>
                    <a:pt x="17155" y="8946"/>
                    <a:pt x="16933" y="9222"/>
                    <a:pt x="16695" y="9222"/>
                  </a:cubicBezTo>
                  <a:cubicBezTo>
                    <a:pt x="16611" y="9222"/>
                    <a:pt x="16526" y="9188"/>
                    <a:pt x="16454" y="9107"/>
                  </a:cubicBezTo>
                  <a:lnTo>
                    <a:pt x="15454" y="7762"/>
                  </a:lnTo>
                  <a:lnTo>
                    <a:pt x="15097" y="7238"/>
                  </a:lnTo>
                  <a:cubicBezTo>
                    <a:pt x="14883" y="6905"/>
                    <a:pt x="14930" y="6476"/>
                    <a:pt x="15204" y="6190"/>
                  </a:cubicBezTo>
                  <a:lnTo>
                    <a:pt x="15526" y="5869"/>
                  </a:lnTo>
                  <a:lnTo>
                    <a:pt x="16931" y="5607"/>
                  </a:lnTo>
                  <a:close/>
                  <a:moveTo>
                    <a:pt x="14276" y="7179"/>
                  </a:moveTo>
                  <a:cubicBezTo>
                    <a:pt x="14311" y="7345"/>
                    <a:pt x="14383" y="7512"/>
                    <a:pt x="14478" y="7655"/>
                  </a:cubicBezTo>
                  <a:lnTo>
                    <a:pt x="14680" y="7953"/>
                  </a:lnTo>
                  <a:lnTo>
                    <a:pt x="13585" y="9131"/>
                  </a:lnTo>
                  <a:cubicBezTo>
                    <a:pt x="13526" y="9191"/>
                    <a:pt x="13442" y="9227"/>
                    <a:pt x="13359" y="9227"/>
                  </a:cubicBezTo>
                  <a:cubicBezTo>
                    <a:pt x="13323" y="9227"/>
                    <a:pt x="13275" y="9215"/>
                    <a:pt x="13240" y="9203"/>
                  </a:cubicBezTo>
                  <a:cubicBezTo>
                    <a:pt x="13037" y="9107"/>
                    <a:pt x="12978" y="8869"/>
                    <a:pt x="13109" y="8703"/>
                  </a:cubicBezTo>
                  <a:lnTo>
                    <a:pt x="14276" y="7179"/>
                  </a:lnTo>
                  <a:close/>
                  <a:moveTo>
                    <a:pt x="9584" y="8983"/>
                  </a:moveTo>
                  <a:cubicBezTo>
                    <a:pt x="9890" y="8983"/>
                    <a:pt x="10180" y="9220"/>
                    <a:pt x="10180" y="9584"/>
                  </a:cubicBezTo>
                  <a:cubicBezTo>
                    <a:pt x="10180" y="9905"/>
                    <a:pt x="9918" y="10179"/>
                    <a:pt x="9585" y="10179"/>
                  </a:cubicBezTo>
                  <a:cubicBezTo>
                    <a:pt x="9061" y="10179"/>
                    <a:pt x="8799" y="9536"/>
                    <a:pt x="9168" y="9155"/>
                  </a:cubicBezTo>
                  <a:cubicBezTo>
                    <a:pt x="9290" y="9036"/>
                    <a:pt x="9439" y="8983"/>
                    <a:pt x="9584" y="8983"/>
                  </a:cubicBezTo>
                  <a:close/>
                  <a:moveTo>
                    <a:pt x="9589" y="1"/>
                  </a:moveTo>
                  <a:cubicBezTo>
                    <a:pt x="8018" y="1"/>
                    <a:pt x="6442" y="388"/>
                    <a:pt x="5013" y="1166"/>
                  </a:cubicBezTo>
                  <a:cubicBezTo>
                    <a:pt x="1929" y="2845"/>
                    <a:pt x="0" y="6071"/>
                    <a:pt x="0" y="9584"/>
                  </a:cubicBezTo>
                  <a:cubicBezTo>
                    <a:pt x="0" y="9798"/>
                    <a:pt x="381" y="9965"/>
                    <a:pt x="381" y="9965"/>
                  </a:cubicBezTo>
                  <a:lnTo>
                    <a:pt x="2524" y="9965"/>
                  </a:lnTo>
                  <a:cubicBezTo>
                    <a:pt x="2679" y="9965"/>
                    <a:pt x="2822" y="9869"/>
                    <a:pt x="2881" y="9727"/>
                  </a:cubicBezTo>
                  <a:cubicBezTo>
                    <a:pt x="2988" y="9465"/>
                    <a:pt x="2798" y="9179"/>
                    <a:pt x="2524" y="9179"/>
                  </a:cubicBezTo>
                  <a:lnTo>
                    <a:pt x="762" y="9179"/>
                  </a:lnTo>
                  <a:cubicBezTo>
                    <a:pt x="762" y="9179"/>
                    <a:pt x="1762" y="4916"/>
                    <a:pt x="3334" y="3345"/>
                  </a:cubicBezTo>
                  <a:cubicBezTo>
                    <a:pt x="5020" y="1658"/>
                    <a:pt x="7286" y="752"/>
                    <a:pt x="9599" y="752"/>
                  </a:cubicBezTo>
                  <a:cubicBezTo>
                    <a:pt x="10518" y="752"/>
                    <a:pt x="11446" y="895"/>
                    <a:pt x="12347" y="1190"/>
                  </a:cubicBezTo>
                  <a:cubicBezTo>
                    <a:pt x="12311" y="1202"/>
                    <a:pt x="12275" y="1226"/>
                    <a:pt x="12252" y="1249"/>
                  </a:cubicBezTo>
                  <a:lnTo>
                    <a:pt x="12252" y="1261"/>
                  </a:lnTo>
                  <a:cubicBezTo>
                    <a:pt x="11442" y="1964"/>
                    <a:pt x="10823" y="2857"/>
                    <a:pt x="10466" y="3869"/>
                  </a:cubicBezTo>
                  <a:lnTo>
                    <a:pt x="8787" y="8500"/>
                  </a:lnTo>
                  <a:cubicBezTo>
                    <a:pt x="8549" y="8667"/>
                    <a:pt x="8287" y="9215"/>
                    <a:pt x="8287" y="9215"/>
                  </a:cubicBezTo>
                  <a:lnTo>
                    <a:pt x="5906" y="9215"/>
                  </a:lnTo>
                  <a:cubicBezTo>
                    <a:pt x="5715" y="9215"/>
                    <a:pt x="5548" y="9357"/>
                    <a:pt x="5536" y="9548"/>
                  </a:cubicBezTo>
                  <a:cubicBezTo>
                    <a:pt x="5525" y="9750"/>
                    <a:pt x="5679" y="9929"/>
                    <a:pt x="5882" y="9929"/>
                  </a:cubicBezTo>
                  <a:lnTo>
                    <a:pt x="8299" y="9929"/>
                  </a:lnTo>
                  <a:cubicBezTo>
                    <a:pt x="8299" y="9929"/>
                    <a:pt x="8977" y="10929"/>
                    <a:pt x="9585" y="10929"/>
                  </a:cubicBezTo>
                  <a:cubicBezTo>
                    <a:pt x="10192" y="10917"/>
                    <a:pt x="10728" y="10512"/>
                    <a:pt x="10882" y="9929"/>
                  </a:cubicBezTo>
                  <a:lnTo>
                    <a:pt x="18788" y="9929"/>
                  </a:lnTo>
                  <a:cubicBezTo>
                    <a:pt x="18802" y="9931"/>
                    <a:pt x="18816" y="9931"/>
                    <a:pt x="18829" y="9931"/>
                  </a:cubicBezTo>
                  <a:cubicBezTo>
                    <a:pt x="19016" y="9931"/>
                    <a:pt x="19180" y="9783"/>
                    <a:pt x="19169" y="9584"/>
                  </a:cubicBezTo>
                  <a:cubicBezTo>
                    <a:pt x="19169" y="7619"/>
                    <a:pt x="18574" y="5702"/>
                    <a:pt x="17443" y="4095"/>
                  </a:cubicBezTo>
                  <a:lnTo>
                    <a:pt x="17038" y="2892"/>
                  </a:lnTo>
                  <a:cubicBezTo>
                    <a:pt x="17407" y="2273"/>
                    <a:pt x="17205" y="1476"/>
                    <a:pt x="16585" y="1106"/>
                  </a:cubicBezTo>
                  <a:cubicBezTo>
                    <a:pt x="16373" y="976"/>
                    <a:pt x="16139" y="914"/>
                    <a:pt x="15909" y="914"/>
                  </a:cubicBezTo>
                  <a:cubicBezTo>
                    <a:pt x="15469" y="914"/>
                    <a:pt x="15042" y="1140"/>
                    <a:pt x="14799" y="1547"/>
                  </a:cubicBezTo>
                  <a:cubicBezTo>
                    <a:pt x="13222" y="519"/>
                    <a:pt x="11408" y="1"/>
                    <a:pt x="9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468025" y="2563850"/>
              <a:ext cx="19975" cy="29175"/>
            </a:xfrm>
            <a:custGeom>
              <a:rect b="b" l="l" r="r" t="t"/>
              <a:pathLst>
                <a:path extrusionOk="0" h="1167" w="799">
                  <a:moveTo>
                    <a:pt x="399" y="0"/>
                  </a:moveTo>
                  <a:cubicBezTo>
                    <a:pt x="227" y="0"/>
                    <a:pt x="54" y="107"/>
                    <a:pt x="24" y="321"/>
                  </a:cubicBezTo>
                  <a:lnTo>
                    <a:pt x="24" y="845"/>
                  </a:lnTo>
                  <a:cubicBezTo>
                    <a:pt x="1" y="1060"/>
                    <a:pt x="200" y="1167"/>
                    <a:pt x="399" y="1167"/>
                  </a:cubicBezTo>
                  <a:cubicBezTo>
                    <a:pt x="599" y="1167"/>
                    <a:pt x="798" y="1060"/>
                    <a:pt x="775" y="845"/>
                  </a:cubicBezTo>
                  <a:lnTo>
                    <a:pt x="775" y="321"/>
                  </a:lnTo>
                  <a:cubicBezTo>
                    <a:pt x="745" y="107"/>
                    <a:pt x="57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69900" y="2588800"/>
              <a:ext cx="30000" cy="29825"/>
            </a:xfrm>
            <a:custGeom>
              <a:rect b="b" l="l" r="r" t="t"/>
              <a:pathLst>
                <a:path extrusionOk="0" h="1193" w="1200">
                  <a:moveTo>
                    <a:pt x="484" y="1"/>
                  </a:moveTo>
                  <a:cubicBezTo>
                    <a:pt x="237" y="1"/>
                    <a:pt x="0" y="256"/>
                    <a:pt x="139" y="550"/>
                  </a:cubicBezTo>
                  <a:lnTo>
                    <a:pt x="401" y="990"/>
                  </a:lnTo>
                  <a:cubicBezTo>
                    <a:pt x="473" y="1109"/>
                    <a:pt x="592" y="1181"/>
                    <a:pt x="735" y="1181"/>
                  </a:cubicBezTo>
                  <a:lnTo>
                    <a:pt x="735" y="1193"/>
                  </a:lnTo>
                  <a:cubicBezTo>
                    <a:pt x="1021" y="1193"/>
                    <a:pt x="1199" y="883"/>
                    <a:pt x="1056" y="633"/>
                  </a:cubicBezTo>
                  <a:lnTo>
                    <a:pt x="794" y="181"/>
                  </a:lnTo>
                  <a:cubicBezTo>
                    <a:pt x="712" y="54"/>
                    <a:pt x="597" y="1"/>
                    <a:pt x="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298000" y="2659150"/>
              <a:ext cx="35225" cy="25275"/>
            </a:xfrm>
            <a:custGeom>
              <a:rect b="b" l="l" r="r" t="t"/>
              <a:pathLst>
                <a:path extrusionOk="0" h="1011" w="1409">
                  <a:moveTo>
                    <a:pt x="530" y="1"/>
                  </a:moveTo>
                  <a:cubicBezTo>
                    <a:pt x="204" y="1"/>
                    <a:pt x="1" y="477"/>
                    <a:pt x="337" y="700"/>
                  </a:cubicBezTo>
                  <a:lnTo>
                    <a:pt x="789" y="962"/>
                  </a:lnTo>
                  <a:cubicBezTo>
                    <a:pt x="849" y="986"/>
                    <a:pt x="908" y="1010"/>
                    <a:pt x="979" y="1010"/>
                  </a:cubicBezTo>
                  <a:cubicBezTo>
                    <a:pt x="1110" y="1010"/>
                    <a:pt x="1230" y="939"/>
                    <a:pt x="1301" y="820"/>
                  </a:cubicBezTo>
                  <a:cubicBezTo>
                    <a:pt x="1408" y="641"/>
                    <a:pt x="1349" y="415"/>
                    <a:pt x="1170" y="308"/>
                  </a:cubicBezTo>
                  <a:lnTo>
                    <a:pt x="706" y="46"/>
                  </a:lnTo>
                  <a:cubicBezTo>
                    <a:pt x="645" y="14"/>
                    <a:pt x="586" y="1"/>
                    <a:pt x="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00200" y="2800050"/>
              <a:ext cx="56275" cy="93425"/>
            </a:xfrm>
            <a:custGeom>
              <a:rect b="b" l="l" r="r" t="t"/>
              <a:pathLst>
                <a:path extrusionOk="0" h="3737" w="2251">
                  <a:moveTo>
                    <a:pt x="377" y="1"/>
                  </a:moveTo>
                  <a:cubicBezTo>
                    <a:pt x="167" y="1"/>
                    <a:pt x="0" y="158"/>
                    <a:pt x="0" y="375"/>
                  </a:cubicBezTo>
                  <a:lnTo>
                    <a:pt x="0" y="3351"/>
                  </a:lnTo>
                  <a:cubicBezTo>
                    <a:pt x="0" y="3530"/>
                    <a:pt x="143" y="3696"/>
                    <a:pt x="321" y="3732"/>
                  </a:cubicBezTo>
                  <a:cubicBezTo>
                    <a:pt x="341" y="3735"/>
                    <a:pt x="360" y="3737"/>
                    <a:pt x="379" y="3737"/>
                  </a:cubicBezTo>
                  <a:cubicBezTo>
                    <a:pt x="581" y="3737"/>
                    <a:pt x="750" y="3570"/>
                    <a:pt x="750" y="3363"/>
                  </a:cubicBezTo>
                  <a:lnTo>
                    <a:pt x="750" y="2184"/>
                  </a:lnTo>
                  <a:lnTo>
                    <a:pt x="1500" y="2184"/>
                  </a:lnTo>
                  <a:lnTo>
                    <a:pt x="1500" y="3351"/>
                  </a:lnTo>
                  <a:cubicBezTo>
                    <a:pt x="1500" y="3530"/>
                    <a:pt x="1631" y="3696"/>
                    <a:pt x="1822" y="3732"/>
                  </a:cubicBezTo>
                  <a:cubicBezTo>
                    <a:pt x="1841" y="3735"/>
                    <a:pt x="1860" y="3737"/>
                    <a:pt x="1880" y="3737"/>
                  </a:cubicBezTo>
                  <a:cubicBezTo>
                    <a:pt x="2081" y="3737"/>
                    <a:pt x="2250" y="3570"/>
                    <a:pt x="2250" y="3363"/>
                  </a:cubicBezTo>
                  <a:lnTo>
                    <a:pt x="2250" y="387"/>
                  </a:lnTo>
                  <a:cubicBezTo>
                    <a:pt x="2250" y="196"/>
                    <a:pt x="2119" y="41"/>
                    <a:pt x="1941" y="6"/>
                  </a:cubicBezTo>
                  <a:cubicBezTo>
                    <a:pt x="1920" y="2"/>
                    <a:pt x="1900" y="1"/>
                    <a:pt x="1880" y="1"/>
                  </a:cubicBezTo>
                  <a:cubicBezTo>
                    <a:pt x="1679" y="1"/>
                    <a:pt x="1512" y="158"/>
                    <a:pt x="1512" y="375"/>
                  </a:cubicBezTo>
                  <a:lnTo>
                    <a:pt x="1512" y="1446"/>
                  </a:lnTo>
                  <a:lnTo>
                    <a:pt x="762" y="1446"/>
                  </a:lnTo>
                  <a:lnTo>
                    <a:pt x="762" y="387"/>
                  </a:lnTo>
                  <a:cubicBezTo>
                    <a:pt x="762" y="196"/>
                    <a:pt x="619" y="29"/>
                    <a:pt x="441" y="6"/>
                  </a:cubicBezTo>
                  <a:cubicBezTo>
                    <a:pt x="419" y="2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375750" y="2800475"/>
              <a:ext cx="45275" cy="92600"/>
            </a:xfrm>
            <a:custGeom>
              <a:rect b="b" l="l" r="r" t="t"/>
              <a:pathLst>
                <a:path extrusionOk="0" h="3704" w="1811">
                  <a:moveTo>
                    <a:pt x="382" y="0"/>
                  </a:moveTo>
                  <a:cubicBezTo>
                    <a:pt x="167" y="0"/>
                    <a:pt x="1" y="167"/>
                    <a:pt x="1" y="370"/>
                  </a:cubicBezTo>
                  <a:lnTo>
                    <a:pt x="1" y="3334"/>
                  </a:lnTo>
                  <a:cubicBezTo>
                    <a:pt x="1" y="3537"/>
                    <a:pt x="167" y="3703"/>
                    <a:pt x="382" y="3703"/>
                  </a:cubicBezTo>
                  <a:lnTo>
                    <a:pt x="1394" y="3703"/>
                  </a:lnTo>
                  <a:cubicBezTo>
                    <a:pt x="1584" y="3703"/>
                    <a:pt x="1739" y="3572"/>
                    <a:pt x="1775" y="3382"/>
                  </a:cubicBezTo>
                  <a:cubicBezTo>
                    <a:pt x="1810" y="3156"/>
                    <a:pt x="1632" y="2953"/>
                    <a:pt x="1406" y="2953"/>
                  </a:cubicBezTo>
                  <a:lnTo>
                    <a:pt x="751" y="2953"/>
                  </a:lnTo>
                  <a:lnTo>
                    <a:pt x="751" y="2215"/>
                  </a:lnTo>
                  <a:lnTo>
                    <a:pt x="1298" y="2215"/>
                  </a:lnTo>
                  <a:cubicBezTo>
                    <a:pt x="1489" y="2215"/>
                    <a:pt x="1656" y="2072"/>
                    <a:pt x="1679" y="1894"/>
                  </a:cubicBezTo>
                  <a:cubicBezTo>
                    <a:pt x="1715" y="1667"/>
                    <a:pt x="1537" y="1465"/>
                    <a:pt x="1310" y="1465"/>
                  </a:cubicBezTo>
                  <a:lnTo>
                    <a:pt x="751" y="1465"/>
                  </a:lnTo>
                  <a:lnTo>
                    <a:pt x="751" y="751"/>
                  </a:lnTo>
                  <a:lnTo>
                    <a:pt x="1394" y="751"/>
                  </a:lnTo>
                  <a:cubicBezTo>
                    <a:pt x="1584" y="751"/>
                    <a:pt x="1739" y="608"/>
                    <a:pt x="1775" y="429"/>
                  </a:cubicBezTo>
                  <a:cubicBezTo>
                    <a:pt x="1810" y="203"/>
                    <a:pt x="1632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8950" y="2799275"/>
              <a:ext cx="69675" cy="93800"/>
            </a:xfrm>
            <a:custGeom>
              <a:rect b="b" l="l" r="r" t="t"/>
              <a:pathLst>
                <a:path extrusionOk="0" h="3752" w="2787">
                  <a:moveTo>
                    <a:pt x="763" y="751"/>
                  </a:moveTo>
                  <a:lnTo>
                    <a:pt x="1025" y="763"/>
                  </a:lnTo>
                  <a:cubicBezTo>
                    <a:pt x="1418" y="787"/>
                    <a:pt x="1418" y="1370"/>
                    <a:pt x="1025" y="1394"/>
                  </a:cubicBezTo>
                  <a:lnTo>
                    <a:pt x="763" y="1394"/>
                  </a:lnTo>
                  <a:lnTo>
                    <a:pt x="763" y="751"/>
                  </a:lnTo>
                  <a:close/>
                  <a:moveTo>
                    <a:pt x="1180" y="2144"/>
                  </a:moveTo>
                  <a:cubicBezTo>
                    <a:pt x="1382" y="2144"/>
                    <a:pt x="1573" y="2287"/>
                    <a:pt x="1608" y="2501"/>
                  </a:cubicBezTo>
                  <a:cubicBezTo>
                    <a:pt x="1656" y="2775"/>
                    <a:pt x="1442" y="3013"/>
                    <a:pt x="1180" y="3013"/>
                  </a:cubicBezTo>
                  <a:lnTo>
                    <a:pt x="751" y="3013"/>
                  </a:lnTo>
                  <a:lnTo>
                    <a:pt x="751" y="2144"/>
                  </a:lnTo>
                  <a:close/>
                  <a:moveTo>
                    <a:pt x="382" y="1"/>
                  </a:moveTo>
                  <a:cubicBezTo>
                    <a:pt x="179" y="1"/>
                    <a:pt x="13" y="168"/>
                    <a:pt x="13" y="370"/>
                  </a:cubicBezTo>
                  <a:lnTo>
                    <a:pt x="13" y="382"/>
                  </a:lnTo>
                  <a:lnTo>
                    <a:pt x="13" y="3370"/>
                  </a:lnTo>
                  <a:cubicBezTo>
                    <a:pt x="1" y="3418"/>
                    <a:pt x="13" y="3466"/>
                    <a:pt x="25" y="3501"/>
                  </a:cubicBezTo>
                  <a:cubicBezTo>
                    <a:pt x="84" y="3656"/>
                    <a:pt x="227" y="3751"/>
                    <a:pt x="382" y="3751"/>
                  </a:cubicBezTo>
                  <a:lnTo>
                    <a:pt x="1180" y="3751"/>
                  </a:lnTo>
                  <a:cubicBezTo>
                    <a:pt x="2299" y="3751"/>
                    <a:pt x="2787" y="2346"/>
                    <a:pt x="1918" y="1656"/>
                  </a:cubicBezTo>
                  <a:cubicBezTo>
                    <a:pt x="2061" y="1441"/>
                    <a:pt x="2120" y="1180"/>
                    <a:pt x="2084" y="930"/>
                  </a:cubicBezTo>
                  <a:cubicBezTo>
                    <a:pt x="2001" y="394"/>
                    <a:pt x="1549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40350" y="2799525"/>
              <a:ext cx="64025" cy="93650"/>
            </a:xfrm>
            <a:custGeom>
              <a:rect b="b" l="l" r="r" t="t"/>
              <a:pathLst>
                <a:path extrusionOk="0" h="3746" w="2561">
                  <a:moveTo>
                    <a:pt x="2184" y="0"/>
                  </a:moveTo>
                  <a:cubicBezTo>
                    <a:pt x="1976" y="0"/>
                    <a:pt x="1798" y="161"/>
                    <a:pt x="1798" y="384"/>
                  </a:cubicBezTo>
                  <a:lnTo>
                    <a:pt x="1798" y="2051"/>
                  </a:lnTo>
                  <a:lnTo>
                    <a:pt x="691" y="193"/>
                  </a:lnTo>
                  <a:cubicBezTo>
                    <a:pt x="628" y="75"/>
                    <a:pt x="507" y="9"/>
                    <a:pt x="381" y="9"/>
                  </a:cubicBezTo>
                  <a:cubicBezTo>
                    <a:pt x="317" y="9"/>
                    <a:pt x="251" y="26"/>
                    <a:pt x="191" y="62"/>
                  </a:cubicBezTo>
                  <a:cubicBezTo>
                    <a:pt x="72" y="122"/>
                    <a:pt x="0" y="253"/>
                    <a:pt x="0" y="396"/>
                  </a:cubicBezTo>
                  <a:lnTo>
                    <a:pt x="0" y="3360"/>
                  </a:lnTo>
                  <a:cubicBezTo>
                    <a:pt x="0" y="3551"/>
                    <a:pt x="131" y="3706"/>
                    <a:pt x="322" y="3741"/>
                  </a:cubicBezTo>
                  <a:cubicBezTo>
                    <a:pt x="341" y="3744"/>
                    <a:pt x="361" y="3746"/>
                    <a:pt x="380" y="3746"/>
                  </a:cubicBezTo>
                  <a:cubicBezTo>
                    <a:pt x="581" y="3746"/>
                    <a:pt x="750" y="3579"/>
                    <a:pt x="750" y="3372"/>
                  </a:cubicBezTo>
                  <a:lnTo>
                    <a:pt x="750" y="1753"/>
                  </a:lnTo>
                  <a:lnTo>
                    <a:pt x="1786" y="3503"/>
                  </a:lnTo>
                  <a:cubicBezTo>
                    <a:pt x="1857" y="3634"/>
                    <a:pt x="2004" y="3714"/>
                    <a:pt x="2155" y="3714"/>
                  </a:cubicBezTo>
                  <a:cubicBezTo>
                    <a:pt x="2183" y="3714"/>
                    <a:pt x="2211" y="3711"/>
                    <a:pt x="2239" y="3706"/>
                  </a:cubicBezTo>
                  <a:lnTo>
                    <a:pt x="2251" y="3706"/>
                  </a:lnTo>
                  <a:cubicBezTo>
                    <a:pt x="2429" y="3646"/>
                    <a:pt x="2560" y="3467"/>
                    <a:pt x="2548" y="3277"/>
                  </a:cubicBezTo>
                  <a:lnTo>
                    <a:pt x="2548" y="396"/>
                  </a:lnTo>
                  <a:cubicBezTo>
                    <a:pt x="2548" y="205"/>
                    <a:pt x="2405" y="38"/>
                    <a:pt x="2227" y="3"/>
                  </a:cubicBezTo>
                  <a:cubicBezTo>
                    <a:pt x="2212" y="1"/>
                    <a:pt x="2198" y="0"/>
                    <a:pt x="2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522800" y="2799700"/>
              <a:ext cx="61125" cy="93450"/>
            </a:xfrm>
            <a:custGeom>
              <a:rect b="b" l="l" r="r" t="t"/>
              <a:pathLst>
                <a:path extrusionOk="0" h="3738" w="2445">
                  <a:moveTo>
                    <a:pt x="1216" y="0"/>
                  </a:moveTo>
                  <a:cubicBezTo>
                    <a:pt x="609" y="0"/>
                    <a:pt x="0" y="430"/>
                    <a:pt x="0" y="1198"/>
                  </a:cubicBezTo>
                  <a:lnTo>
                    <a:pt x="0" y="2532"/>
                  </a:lnTo>
                  <a:cubicBezTo>
                    <a:pt x="0" y="3127"/>
                    <a:pt x="441" y="3639"/>
                    <a:pt x="1036" y="3722"/>
                  </a:cubicBezTo>
                  <a:cubicBezTo>
                    <a:pt x="1098" y="3732"/>
                    <a:pt x="1159" y="3737"/>
                    <a:pt x="1220" y="3737"/>
                  </a:cubicBezTo>
                  <a:cubicBezTo>
                    <a:pt x="1736" y="3737"/>
                    <a:pt x="2209" y="3388"/>
                    <a:pt x="2358" y="2877"/>
                  </a:cubicBezTo>
                  <a:cubicBezTo>
                    <a:pt x="2436" y="2622"/>
                    <a:pt x="2232" y="2391"/>
                    <a:pt x="1991" y="2391"/>
                  </a:cubicBezTo>
                  <a:cubicBezTo>
                    <a:pt x="1939" y="2391"/>
                    <a:pt x="1886" y="2402"/>
                    <a:pt x="1834" y="2425"/>
                  </a:cubicBezTo>
                  <a:cubicBezTo>
                    <a:pt x="1739" y="2460"/>
                    <a:pt x="1679" y="2544"/>
                    <a:pt x="1655" y="2639"/>
                  </a:cubicBezTo>
                  <a:cubicBezTo>
                    <a:pt x="1596" y="2862"/>
                    <a:pt x="1402" y="2992"/>
                    <a:pt x="1201" y="2992"/>
                  </a:cubicBezTo>
                  <a:cubicBezTo>
                    <a:pt x="1080" y="2992"/>
                    <a:pt x="956" y="2944"/>
                    <a:pt x="858" y="2841"/>
                  </a:cubicBezTo>
                  <a:cubicBezTo>
                    <a:pt x="786" y="2782"/>
                    <a:pt x="750" y="2675"/>
                    <a:pt x="750" y="2579"/>
                  </a:cubicBezTo>
                  <a:lnTo>
                    <a:pt x="750" y="1210"/>
                  </a:lnTo>
                  <a:cubicBezTo>
                    <a:pt x="750" y="948"/>
                    <a:pt x="953" y="746"/>
                    <a:pt x="1203" y="746"/>
                  </a:cubicBezTo>
                  <a:cubicBezTo>
                    <a:pt x="1405" y="746"/>
                    <a:pt x="1584" y="877"/>
                    <a:pt x="1643" y="1079"/>
                  </a:cubicBezTo>
                  <a:cubicBezTo>
                    <a:pt x="1700" y="1266"/>
                    <a:pt x="1844" y="1347"/>
                    <a:pt x="1990" y="1347"/>
                  </a:cubicBezTo>
                  <a:cubicBezTo>
                    <a:pt x="2215" y="1347"/>
                    <a:pt x="2445" y="1154"/>
                    <a:pt x="2358" y="865"/>
                  </a:cubicBezTo>
                  <a:cubicBezTo>
                    <a:pt x="2184" y="273"/>
                    <a:pt x="1700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84400" y="2910900"/>
              <a:ext cx="64025" cy="93600"/>
            </a:xfrm>
            <a:custGeom>
              <a:rect b="b" l="l" r="r" t="t"/>
              <a:pathLst>
                <a:path extrusionOk="0" h="3744" w="2561">
                  <a:moveTo>
                    <a:pt x="2180" y="1"/>
                  </a:moveTo>
                  <a:cubicBezTo>
                    <a:pt x="1966" y="1"/>
                    <a:pt x="1799" y="167"/>
                    <a:pt x="1799" y="370"/>
                  </a:cubicBezTo>
                  <a:lnTo>
                    <a:pt x="1799" y="2049"/>
                  </a:lnTo>
                  <a:lnTo>
                    <a:pt x="703" y="191"/>
                  </a:lnTo>
                  <a:cubicBezTo>
                    <a:pt x="629" y="60"/>
                    <a:pt x="504" y="1"/>
                    <a:pt x="381" y="1"/>
                  </a:cubicBezTo>
                  <a:cubicBezTo>
                    <a:pt x="190" y="1"/>
                    <a:pt x="1" y="143"/>
                    <a:pt x="1" y="382"/>
                  </a:cubicBezTo>
                  <a:lnTo>
                    <a:pt x="1" y="3358"/>
                  </a:lnTo>
                  <a:cubicBezTo>
                    <a:pt x="1" y="3537"/>
                    <a:pt x="132" y="3704"/>
                    <a:pt x="322" y="3739"/>
                  </a:cubicBezTo>
                  <a:cubicBezTo>
                    <a:pt x="342" y="3742"/>
                    <a:pt x="361" y="3744"/>
                    <a:pt x="380" y="3744"/>
                  </a:cubicBezTo>
                  <a:cubicBezTo>
                    <a:pt x="582" y="3744"/>
                    <a:pt x="751" y="3577"/>
                    <a:pt x="751" y="3370"/>
                  </a:cubicBezTo>
                  <a:lnTo>
                    <a:pt x="751" y="1751"/>
                  </a:lnTo>
                  <a:lnTo>
                    <a:pt x="1799" y="3489"/>
                  </a:lnTo>
                  <a:cubicBezTo>
                    <a:pt x="1866" y="3625"/>
                    <a:pt x="2005" y="3705"/>
                    <a:pt x="2150" y="3705"/>
                  </a:cubicBezTo>
                  <a:cubicBezTo>
                    <a:pt x="2184" y="3705"/>
                    <a:pt x="2218" y="3701"/>
                    <a:pt x="2251" y="3692"/>
                  </a:cubicBezTo>
                  <a:cubicBezTo>
                    <a:pt x="2442" y="3632"/>
                    <a:pt x="2561" y="3453"/>
                    <a:pt x="2549" y="3263"/>
                  </a:cubicBezTo>
                  <a:lnTo>
                    <a:pt x="2549" y="370"/>
                  </a:lnTo>
                  <a:cubicBezTo>
                    <a:pt x="2549" y="167"/>
                    <a:pt x="2382" y="1"/>
                    <a:pt x="2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57625" y="2910750"/>
              <a:ext cx="60775" cy="93625"/>
            </a:xfrm>
            <a:custGeom>
              <a:rect b="b" l="l" r="r" t="t"/>
              <a:pathLst>
                <a:path extrusionOk="0" h="3745" w="2431">
                  <a:moveTo>
                    <a:pt x="1219" y="1"/>
                  </a:moveTo>
                  <a:cubicBezTo>
                    <a:pt x="611" y="1"/>
                    <a:pt x="1" y="433"/>
                    <a:pt x="1" y="1209"/>
                  </a:cubicBezTo>
                  <a:lnTo>
                    <a:pt x="1" y="2543"/>
                  </a:lnTo>
                  <a:cubicBezTo>
                    <a:pt x="8" y="3316"/>
                    <a:pt x="612" y="3744"/>
                    <a:pt x="1220" y="3744"/>
                  </a:cubicBezTo>
                  <a:cubicBezTo>
                    <a:pt x="1707" y="3744"/>
                    <a:pt x="2197" y="3469"/>
                    <a:pt x="2382" y="2876"/>
                  </a:cubicBezTo>
                  <a:cubicBezTo>
                    <a:pt x="2382" y="2852"/>
                    <a:pt x="2394" y="2817"/>
                    <a:pt x="2394" y="2781"/>
                  </a:cubicBezTo>
                  <a:lnTo>
                    <a:pt x="2394" y="2055"/>
                  </a:lnTo>
                  <a:cubicBezTo>
                    <a:pt x="2394" y="1840"/>
                    <a:pt x="2215" y="1674"/>
                    <a:pt x="2013" y="1674"/>
                  </a:cubicBezTo>
                  <a:lnTo>
                    <a:pt x="2013" y="1685"/>
                  </a:lnTo>
                  <a:lnTo>
                    <a:pt x="1656" y="1685"/>
                  </a:lnTo>
                  <a:cubicBezTo>
                    <a:pt x="1525" y="1685"/>
                    <a:pt x="1394" y="1757"/>
                    <a:pt x="1334" y="1876"/>
                  </a:cubicBezTo>
                  <a:cubicBezTo>
                    <a:pt x="1203" y="2126"/>
                    <a:pt x="1370" y="2424"/>
                    <a:pt x="1644" y="2436"/>
                  </a:cubicBezTo>
                  <a:lnTo>
                    <a:pt x="1644" y="2733"/>
                  </a:lnTo>
                  <a:cubicBezTo>
                    <a:pt x="1566" y="2912"/>
                    <a:pt x="1392" y="3015"/>
                    <a:pt x="1211" y="3015"/>
                  </a:cubicBezTo>
                  <a:cubicBezTo>
                    <a:pt x="1115" y="3015"/>
                    <a:pt x="1016" y="2986"/>
                    <a:pt x="930" y="2924"/>
                  </a:cubicBezTo>
                  <a:cubicBezTo>
                    <a:pt x="811" y="2840"/>
                    <a:pt x="739" y="2709"/>
                    <a:pt x="751" y="2567"/>
                  </a:cubicBezTo>
                  <a:lnTo>
                    <a:pt x="751" y="1221"/>
                  </a:lnTo>
                  <a:cubicBezTo>
                    <a:pt x="739" y="1019"/>
                    <a:pt x="870" y="840"/>
                    <a:pt x="1061" y="781"/>
                  </a:cubicBezTo>
                  <a:cubicBezTo>
                    <a:pt x="1109" y="764"/>
                    <a:pt x="1159" y="756"/>
                    <a:pt x="1207" y="756"/>
                  </a:cubicBezTo>
                  <a:cubicBezTo>
                    <a:pt x="1398" y="756"/>
                    <a:pt x="1578" y="879"/>
                    <a:pt x="1644" y="1078"/>
                  </a:cubicBezTo>
                  <a:cubicBezTo>
                    <a:pt x="1705" y="1255"/>
                    <a:pt x="1845" y="1332"/>
                    <a:pt x="1987" y="1332"/>
                  </a:cubicBezTo>
                  <a:cubicBezTo>
                    <a:pt x="2208" y="1332"/>
                    <a:pt x="2431" y="1147"/>
                    <a:pt x="2358" y="864"/>
                  </a:cubicBezTo>
                  <a:cubicBezTo>
                    <a:pt x="2184" y="274"/>
                    <a:pt x="1702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237200" y="2911300"/>
              <a:ext cx="99875" cy="93400"/>
            </a:xfrm>
            <a:custGeom>
              <a:rect b="b" l="l" r="r" t="t"/>
              <a:pathLst>
                <a:path extrusionOk="0" h="3736" w="3995">
                  <a:moveTo>
                    <a:pt x="1017" y="0"/>
                  </a:moveTo>
                  <a:cubicBezTo>
                    <a:pt x="827" y="0"/>
                    <a:pt x="640" y="117"/>
                    <a:pt x="590" y="342"/>
                  </a:cubicBezTo>
                  <a:lnTo>
                    <a:pt x="54" y="3295"/>
                  </a:lnTo>
                  <a:cubicBezTo>
                    <a:pt x="0" y="3571"/>
                    <a:pt x="213" y="3733"/>
                    <a:pt x="425" y="3733"/>
                  </a:cubicBezTo>
                  <a:cubicBezTo>
                    <a:pt x="588" y="3733"/>
                    <a:pt x="751" y="3637"/>
                    <a:pt x="792" y="3426"/>
                  </a:cubicBezTo>
                  <a:lnTo>
                    <a:pt x="1090" y="1759"/>
                  </a:lnTo>
                  <a:lnTo>
                    <a:pt x="1578" y="3414"/>
                  </a:lnTo>
                  <a:cubicBezTo>
                    <a:pt x="1602" y="3485"/>
                    <a:pt x="1637" y="3545"/>
                    <a:pt x="1697" y="3604"/>
                  </a:cubicBezTo>
                  <a:cubicBezTo>
                    <a:pt x="1768" y="3676"/>
                    <a:pt x="1876" y="3723"/>
                    <a:pt x="1995" y="3735"/>
                  </a:cubicBezTo>
                  <a:cubicBezTo>
                    <a:pt x="2185" y="3723"/>
                    <a:pt x="2352" y="3604"/>
                    <a:pt x="2411" y="3437"/>
                  </a:cubicBezTo>
                  <a:lnTo>
                    <a:pt x="2411" y="3414"/>
                  </a:lnTo>
                  <a:lnTo>
                    <a:pt x="2900" y="1747"/>
                  </a:lnTo>
                  <a:lnTo>
                    <a:pt x="3221" y="3426"/>
                  </a:lnTo>
                  <a:cubicBezTo>
                    <a:pt x="3257" y="3592"/>
                    <a:pt x="3400" y="3723"/>
                    <a:pt x="3578" y="3723"/>
                  </a:cubicBezTo>
                  <a:lnTo>
                    <a:pt x="3650" y="3723"/>
                  </a:lnTo>
                  <a:cubicBezTo>
                    <a:pt x="3852" y="3676"/>
                    <a:pt x="3995" y="3485"/>
                    <a:pt x="3947" y="3283"/>
                  </a:cubicBezTo>
                  <a:lnTo>
                    <a:pt x="3388" y="342"/>
                  </a:lnTo>
                  <a:cubicBezTo>
                    <a:pt x="3331" y="117"/>
                    <a:pt x="3141" y="0"/>
                    <a:pt x="2950" y="0"/>
                  </a:cubicBezTo>
                  <a:cubicBezTo>
                    <a:pt x="2777" y="0"/>
                    <a:pt x="2604" y="96"/>
                    <a:pt x="2530" y="294"/>
                  </a:cubicBezTo>
                  <a:lnTo>
                    <a:pt x="2530" y="306"/>
                  </a:lnTo>
                  <a:lnTo>
                    <a:pt x="1995" y="2187"/>
                  </a:lnTo>
                  <a:lnTo>
                    <a:pt x="1435" y="306"/>
                  </a:lnTo>
                  <a:lnTo>
                    <a:pt x="1435" y="294"/>
                  </a:lnTo>
                  <a:cubicBezTo>
                    <a:pt x="1361" y="96"/>
                    <a:pt x="1188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40500" y="2910900"/>
              <a:ext cx="80825" cy="93200"/>
            </a:xfrm>
            <a:custGeom>
              <a:rect b="b" l="l" r="r" t="t"/>
              <a:pathLst>
                <a:path extrusionOk="0" h="3728" w="3233">
                  <a:moveTo>
                    <a:pt x="1625" y="1287"/>
                  </a:moveTo>
                  <a:lnTo>
                    <a:pt x="1994" y="2239"/>
                  </a:lnTo>
                  <a:lnTo>
                    <a:pt x="1268" y="2239"/>
                  </a:lnTo>
                  <a:lnTo>
                    <a:pt x="1625" y="1287"/>
                  </a:lnTo>
                  <a:close/>
                  <a:moveTo>
                    <a:pt x="1637" y="1"/>
                  </a:moveTo>
                  <a:cubicBezTo>
                    <a:pt x="1458" y="1"/>
                    <a:pt x="1292" y="108"/>
                    <a:pt x="1232" y="275"/>
                  </a:cubicBezTo>
                  <a:lnTo>
                    <a:pt x="113" y="3215"/>
                  </a:lnTo>
                  <a:cubicBezTo>
                    <a:pt x="0" y="3508"/>
                    <a:pt x="234" y="3721"/>
                    <a:pt x="466" y="3721"/>
                  </a:cubicBezTo>
                  <a:cubicBezTo>
                    <a:pt x="602" y="3721"/>
                    <a:pt x="738" y="3648"/>
                    <a:pt x="803" y="3477"/>
                  </a:cubicBezTo>
                  <a:lnTo>
                    <a:pt x="994" y="2989"/>
                  </a:lnTo>
                  <a:lnTo>
                    <a:pt x="2280" y="2989"/>
                  </a:lnTo>
                  <a:lnTo>
                    <a:pt x="2458" y="3477"/>
                  </a:lnTo>
                  <a:cubicBezTo>
                    <a:pt x="2518" y="3632"/>
                    <a:pt x="2649" y="3727"/>
                    <a:pt x="2816" y="3727"/>
                  </a:cubicBezTo>
                  <a:cubicBezTo>
                    <a:pt x="2851" y="3727"/>
                    <a:pt x="2899" y="3715"/>
                    <a:pt x="2947" y="3704"/>
                  </a:cubicBezTo>
                  <a:cubicBezTo>
                    <a:pt x="3137" y="3632"/>
                    <a:pt x="3232" y="3418"/>
                    <a:pt x="3161" y="3215"/>
                  </a:cubicBezTo>
                  <a:lnTo>
                    <a:pt x="2042" y="275"/>
                  </a:lnTo>
                  <a:cubicBezTo>
                    <a:pt x="1970" y="108"/>
                    <a:pt x="1816" y="1"/>
                    <a:pt x="1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554350" y="2910900"/>
              <a:ext cx="19075" cy="93550"/>
            </a:xfrm>
            <a:custGeom>
              <a:rect b="b" l="l" r="r" t="t"/>
              <a:pathLst>
                <a:path extrusionOk="0" h="3742" w="763">
                  <a:moveTo>
                    <a:pt x="381" y="1"/>
                  </a:moveTo>
                  <a:cubicBezTo>
                    <a:pt x="179" y="1"/>
                    <a:pt x="12" y="167"/>
                    <a:pt x="12" y="370"/>
                  </a:cubicBezTo>
                  <a:lnTo>
                    <a:pt x="12" y="3346"/>
                  </a:lnTo>
                  <a:cubicBezTo>
                    <a:pt x="0" y="3537"/>
                    <a:pt x="143" y="3704"/>
                    <a:pt x="334" y="3739"/>
                  </a:cubicBezTo>
                  <a:cubicBezTo>
                    <a:pt x="348" y="3741"/>
                    <a:pt x="363" y="3741"/>
                    <a:pt x="377" y="3741"/>
                  </a:cubicBezTo>
                  <a:cubicBezTo>
                    <a:pt x="585" y="3741"/>
                    <a:pt x="762" y="3582"/>
                    <a:pt x="762" y="3370"/>
                  </a:cubicBezTo>
                  <a:lnTo>
                    <a:pt x="762" y="370"/>
                  </a:lnTo>
                  <a:cubicBezTo>
                    <a:pt x="762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428150" y="2910900"/>
              <a:ext cx="60000" cy="93600"/>
            </a:xfrm>
            <a:custGeom>
              <a:rect b="b" l="l" r="r" t="t"/>
              <a:pathLst>
                <a:path extrusionOk="0" h="3744" w="2400">
                  <a:moveTo>
                    <a:pt x="1136" y="747"/>
                  </a:moveTo>
                  <a:cubicBezTo>
                    <a:pt x="1661" y="747"/>
                    <a:pt x="1658" y="1563"/>
                    <a:pt x="1126" y="1563"/>
                  </a:cubicBezTo>
                  <a:cubicBezTo>
                    <a:pt x="1108" y="1563"/>
                    <a:pt x="1090" y="1562"/>
                    <a:pt x="1072" y="1560"/>
                  </a:cubicBezTo>
                  <a:lnTo>
                    <a:pt x="774" y="1560"/>
                  </a:lnTo>
                  <a:lnTo>
                    <a:pt x="774" y="751"/>
                  </a:lnTo>
                  <a:lnTo>
                    <a:pt x="1072" y="751"/>
                  </a:lnTo>
                  <a:cubicBezTo>
                    <a:pt x="1094" y="748"/>
                    <a:pt x="1115" y="747"/>
                    <a:pt x="1136" y="747"/>
                  </a:cubicBezTo>
                  <a:close/>
                  <a:moveTo>
                    <a:pt x="1094" y="0"/>
                  </a:moveTo>
                  <a:cubicBezTo>
                    <a:pt x="1086" y="0"/>
                    <a:pt x="1079" y="1"/>
                    <a:pt x="1072" y="1"/>
                  </a:cubicBezTo>
                  <a:lnTo>
                    <a:pt x="381" y="1"/>
                  </a:lnTo>
                  <a:cubicBezTo>
                    <a:pt x="179" y="1"/>
                    <a:pt x="0" y="167"/>
                    <a:pt x="12" y="370"/>
                  </a:cubicBezTo>
                  <a:lnTo>
                    <a:pt x="12" y="3346"/>
                  </a:lnTo>
                  <a:cubicBezTo>
                    <a:pt x="0" y="3537"/>
                    <a:pt x="131" y="3704"/>
                    <a:pt x="322" y="3739"/>
                  </a:cubicBezTo>
                  <a:cubicBezTo>
                    <a:pt x="341" y="3742"/>
                    <a:pt x="360" y="3744"/>
                    <a:pt x="380" y="3744"/>
                  </a:cubicBezTo>
                  <a:cubicBezTo>
                    <a:pt x="581" y="3744"/>
                    <a:pt x="750" y="3577"/>
                    <a:pt x="750" y="3370"/>
                  </a:cubicBezTo>
                  <a:lnTo>
                    <a:pt x="750" y="2644"/>
                  </a:lnTo>
                  <a:lnTo>
                    <a:pt x="1608" y="3608"/>
                  </a:lnTo>
                  <a:cubicBezTo>
                    <a:pt x="1688" y="3697"/>
                    <a:pt x="1782" y="3735"/>
                    <a:pt x="1873" y="3735"/>
                  </a:cubicBezTo>
                  <a:cubicBezTo>
                    <a:pt x="2149" y="3735"/>
                    <a:pt x="2399" y="3397"/>
                    <a:pt x="2167" y="3120"/>
                  </a:cubicBezTo>
                  <a:lnTo>
                    <a:pt x="1405" y="2251"/>
                  </a:lnTo>
                  <a:cubicBezTo>
                    <a:pt x="1905" y="2120"/>
                    <a:pt x="2250" y="1668"/>
                    <a:pt x="2262" y="1156"/>
                  </a:cubicBezTo>
                  <a:cubicBezTo>
                    <a:pt x="2239" y="508"/>
                    <a:pt x="172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91400" y="2911575"/>
              <a:ext cx="60200" cy="92700"/>
            </a:xfrm>
            <a:custGeom>
              <a:rect b="b" l="l" r="r" t="t"/>
              <a:pathLst>
                <a:path extrusionOk="0" h="3708" w="2408">
                  <a:moveTo>
                    <a:pt x="1791" y="1"/>
                  </a:moveTo>
                  <a:cubicBezTo>
                    <a:pt x="1699" y="1"/>
                    <a:pt x="1603" y="38"/>
                    <a:pt x="1518" y="128"/>
                  </a:cubicBezTo>
                  <a:lnTo>
                    <a:pt x="768" y="926"/>
                  </a:lnTo>
                  <a:lnTo>
                    <a:pt x="768" y="343"/>
                  </a:lnTo>
                  <a:cubicBezTo>
                    <a:pt x="738" y="122"/>
                    <a:pt x="566" y="12"/>
                    <a:pt x="395" y="12"/>
                  </a:cubicBezTo>
                  <a:cubicBezTo>
                    <a:pt x="224" y="12"/>
                    <a:pt x="54" y="122"/>
                    <a:pt x="30" y="343"/>
                  </a:cubicBezTo>
                  <a:lnTo>
                    <a:pt x="30" y="3343"/>
                  </a:lnTo>
                  <a:cubicBezTo>
                    <a:pt x="0" y="3551"/>
                    <a:pt x="197" y="3656"/>
                    <a:pt x="395" y="3656"/>
                  </a:cubicBezTo>
                  <a:cubicBezTo>
                    <a:pt x="593" y="3656"/>
                    <a:pt x="792" y="3551"/>
                    <a:pt x="768" y="3343"/>
                  </a:cubicBezTo>
                  <a:lnTo>
                    <a:pt x="768" y="2641"/>
                  </a:lnTo>
                  <a:lnTo>
                    <a:pt x="1625" y="3593"/>
                  </a:lnTo>
                  <a:cubicBezTo>
                    <a:pt x="1706" y="3674"/>
                    <a:pt x="1798" y="3708"/>
                    <a:pt x="1886" y="3708"/>
                  </a:cubicBezTo>
                  <a:cubicBezTo>
                    <a:pt x="2163" y="3708"/>
                    <a:pt x="2408" y="3373"/>
                    <a:pt x="2173" y="3093"/>
                  </a:cubicBezTo>
                  <a:lnTo>
                    <a:pt x="994" y="1783"/>
                  </a:lnTo>
                  <a:lnTo>
                    <a:pt x="2066" y="640"/>
                  </a:lnTo>
                  <a:cubicBezTo>
                    <a:pt x="2327" y="361"/>
                    <a:pt x="2078" y="1"/>
                    <a:pt x="1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34075" y="2755525"/>
              <a:ext cx="18775" cy="18775"/>
            </a:xfrm>
            <a:custGeom>
              <a:rect b="b" l="l" r="r" t="t"/>
              <a:pathLst>
                <a:path extrusionOk="0" h="751" w="751">
                  <a:moveTo>
                    <a:pt x="382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82" y="751"/>
                  </a:cubicBezTo>
                  <a:cubicBezTo>
                    <a:pt x="584" y="751"/>
                    <a:pt x="751" y="584"/>
                    <a:pt x="751" y="370"/>
                  </a:cubicBezTo>
                  <a:cubicBezTo>
                    <a:pt x="751" y="167"/>
                    <a:pt x="584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"/>
          <p:cNvSpPr/>
          <p:nvPr/>
        </p:nvSpPr>
        <p:spPr>
          <a:xfrm>
            <a:off x="924553" y="2612832"/>
            <a:ext cx="710378" cy="722892"/>
          </a:xfrm>
          <a:prstGeom prst="flowChartConnector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970955" y="3796557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939793" y="3795086"/>
            <a:ext cx="710378" cy="691200"/>
          </a:xfrm>
          <a:prstGeom prst="flowChartConnector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943735" y="1521392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"/>
          <p:cNvGrpSpPr/>
          <p:nvPr/>
        </p:nvGrpSpPr>
        <p:grpSpPr>
          <a:xfrm>
            <a:off x="1058573" y="1623627"/>
            <a:ext cx="408720" cy="408784"/>
            <a:chOff x="2565475" y="2515550"/>
            <a:chExt cx="479550" cy="479625"/>
          </a:xfrm>
        </p:grpSpPr>
        <p:sp>
          <p:nvSpPr>
            <p:cNvPr id="154" name="Google Shape;154;p3"/>
            <p:cNvSpPr/>
            <p:nvPr/>
          </p:nvSpPr>
          <p:spPr>
            <a:xfrm>
              <a:off x="2565475" y="2576925"/>
              <a:ext cx="360500" cy="418250"/>
            </a:xfrm>
            <a:custGeom>
              <a:rect b="b" l="l" r="r" t="t"/>
              <a:pathLst>
                <a:path extrusionOk="0" h="16730" w="14420">
                  <a:moveTo>
                    <a:pt x="7788" y="739"/>
                  </a:moveTo>
                  <a:cubicBezTo>
                    <a:pt x="8740" y="739"/>
                    <a:pt x="9514" y="1513"/>
                    <a:pt x="9514" y="2465"/>
                  </a:cubicBezTo>
                  <a:lnTo>
                    <a:pt x="9514" y="2870"/>
                  </a:lnTo>
                  <a:lnTo>
                    <a:pt x="4954" y="2870"/>
                  </a:lnTo>
                  <a:lnTo>
                    <a:pt x="4954" y="2465"/>
                  </a:lnTo>
                  <a:cubicBezTo>
                    <a:pt x="4954" y="1513"/>
                    <a:pt x="5728" y="739"/>
                    <a:pt x="6680" y="739"/>
                  </a:cubicBezTo>
                  <a:close/>
                  <a:moveTo>
                    <a:pt x="9419" y="3620"/>
                  </a:moveTo>
                  <a:cubicBezTo>
                    <a:pt x="9252" y="4097"/>
                    <a:pt x="8812" y="4406"/>
                    <a:pt x="8323" y="4406"/>
                  </a:cubicBezTo>
                  <a:lnTo>
                    <a:pt x="6109" y="4406"/>
                  </a:lnTo>
                  <a:cubicBezTo>
                    <a:pt x="5621" y="4406"/>
                    <a:pt x="5180" y="4097"/>
                    <a:pt x="5014" y="3620"/>
                  </a:cubicBezTo>
                  <a:close/>
                  <a:moveTo>
                    <a:pt x="9514" y="4763"/>
                  </a:moveTo>
                  <a:lnTo>
                    <a:pt x="9514" y="5144"/>
                  </a:lnTo>
                  <a:cubicBezTo>
                    <a:pt x="9514" y="6399"/>
                    <a:pt x="8490" y="7419"/>
                    <a:pt x="7238" y="7419"/>
                  </a:cubicBezTo>
                  <a:cubicBezTo>
                    <a:pt x="7231" y="7419"/>
                    <a:pt x="7223" y="7419"/>
                    <a:pt x="7216" y="7418"/>
                  </a:cubicBezTo>
                  <a:cubicBezTo>
                    <a:pt x="5954" y="7407"/>
                    <a:pt x="4942" y="6383"/>
                    <a:pt x="4954" y="5121"/>
                  </a:cubicBezTo>
                  <a:lnTo>
                    <a:pt x="4954" y="5109"/>
                  </a:lnTo>
                  <a:lnTo>
                    <a:pt x="4954" y="4763"/>
                  </a:lnTo>
                  <a:cubicBezTo>
                    <a:pt x="5287" y="5013"/>
                    <a:pt x="5692" y="5156"/>
                    <a:pt x="6121" y="5156"/>
                  </a:cubicBezTo>
                  <a:lnTo>
                    <a:pt x="8347" y="5156"/>
                  </a:lnTo>
                  <a:cubicBezTo>
                    <a:pt x="8776" y="5156"/>
                    <a:pt x="9181" y="5013"/>
                    <a:pt x="9514" y="4763"/>
                  </a:cubicBezTo>
                  <a:close/>
                  <a:moveTo>
                    <a:pt x="8133" y="8038"/>
                  </a:moveTo>
                  <a:lnTo>
                    <a:pt x="8133" y="8228"/>
                  </a:lnTo>
                  <a:lnTo>
                    <a:pt x="8133" y="8240"/>
                  </a:lnTo>
                  <a:lnTo>
                    <a:pt x="7216" y="9466"/>
                  </a:lnTo>
                  <a:lnTo>
                    <a:pt x="6299" y="8240"/>
                  </a:lnTo>
                  <a:lnTo>
                    <a:pt x="6299" y="8038"/>
                  </a:lnTo>
                  <a:cubicBezTo>
                    <a:pt x="6597" y="8133"/>
                    <a:pt x="6907" y="8180"/>
                    <a:pt x="7216" y="8180"/>
                  </a:cubicBezTo>
                  <a:cubicBezTo>
                    <a:pt x="7526" y="8180"/>
                    <a:pt x="7835" y="8133"/>
                    <a:pt x="8133" y="8038"/>
                  </a:cubicBezTo>
                  <a:close/>
                  <a:moveTo>
                    <a:pt x="5811" y="8847"/>
                  </a:moveTo>
                  <a:lnTo>
                    <a:pt x="6716" y="10050"/>
                  </a:lnTo>
                  <a:lnTo>
                    <a:pt x="6168" y="10574"/>
                  </a:lnTo>
                  <a:lnTo>
                    <a:pt x="5502" y="9728"/>
                  </a:lnTo>
                  <a:cubicBezTo>
                    <a:pt x="5406" y="9609"/>
                    <a:pt x="5371" y="9466"/>
                    <a:pt x="5395" y="9323"/>
                  </a:cubicBezTo>
                  <a:cubicBezTo>
                    <a:pt x="5418" y="9169"/>
                    <a:pt x="5502" y="9050"/>
                    <a:pt x="5633" y="8966"/>
                  </a:cubicBezTo>
                  <a:lnTo>
                    <a:pt x="5811" y="8847"/>
                  </a:lnTo>
                  <a:close/>
                  <a:moveTo>
                    <a:pt x="8609" y="8847"/>
                  </a:moveTo>
                  <a:lnTo>
                    <a:pt x="8800" y="8966"/>
                  </a:lnTo>
                  <a:cubicBezTo>
                    <a:pt x="8931" y="9050"/>
                    <a:pt x="9014" y="9169"/>
                    <a:pt x="9038" y="9312"/>
                  </a:cubicBezTo>
                  <a:cubicBezTo>
                    <a:pt x="9062" y="9466"/>
                    <a:pt x="9026" y="9609"/>
                    <a:pt x="8931" y="9728"/>
                  </a:cubicBezTo>
                  <a:lnTo>
                    <a:pt x="8264" y="10574"/>
                  </a:lnTo>
                  <a:lnTo>
                    <a:pt x="7716" y="10050"/>
                  </a:lnTo>
                  <a:lnTo>
                    <a:pt x="8609" y="8847"/>
                  </a:lnTo>
                  <a:close/>
                  <a:moveTo>
                    <a:pt x="4347" y="9609"/>
                  </a:moveTo>
                  <a:lnTo>
                    <a:pt x="4347" y="12348"/>
                  </a:lnTo>
                  <a:lnTo>
                    <a:pt x="3561" y="12348"/>
                  </a:lnTo>
                  <a:lnTo>
                    <a:pt x="3561" y="9609"/>
                  </a:lnTo>
                  <a:close/>
                  <a:moveTo>
                    <a:pt x="9324" y="10455"/>
                  </a:moveTo>
                  <a:lnTo>
                    <a:pt x="9324" y="12348"/>
                  </a:lnTo>
                  <a:lnTo>
                    <a:pt x="5097" y="12348"/>
                  </a:lnTo>
                  <a:lnTo>
                    <a:pt x="5097" y="10455"/>
                  </a:lnTo>
                  <a:lnTo>
                    <a:pt x="5823" y="11371"/>
                  </a:lnTo>
                  <a:cubicBezTo>
                    <a:pt x="5895" y="11455"/>
                    <a:pt x="5990" y="11502"/>
                    <a:pt x="6097" y="11514"/>
                  </a:cubicBezTo>
                  <a:lnTo>
                    <a:pt x="6121" y="11514"/>
                  </a:lnTo>
                  <a:cubicBezTo>
                    <a:pt x="6216" y="11514"/>
                    <a:pt x="6311" y="11478"/>
                    <a:pt x="6383" y="11407"/>
                  </a:cubicBezTo>
                  <a:lnTo>
                    <a:pt x="7216" y="10621"/>
                  </a:lnTo>
                  <a:lnTo>
                    <a:pt x="8050" y="11407"/>
                  </a:lnTo>
                  <a:cubicBezTo>
                    <a:pt x="8121" y="11478"/>
                    <a:pt x="8204" y="11514"/>
                    <a:pt x="8312" y="11514"/>
                  </a:cubicBezTo>
                  <a:cubicBezTo>
                    <a:pt x="8359" y="11514"/>
                    <a:pt x="8407" y="11502"/>
                    <a:pt x="8443" y="11490"/>
                  </a:cubicBezTo>
                  <a:cubicBezTo>
                    <a:pt x="8514" y="11455"/>
                    <a:pt x="8573" y="11419"/>
                    <a:pt x="8609" y="11359"/>
                  </a:cubicBezTo>
                  <a:lnTo>
                    <a:pt x="9324" y="10455"/>
                  </a:lnTo>
                  <a:close/>
                  <a:moveTo>
                    <a:pt x="10859" y="9609"/>
                  </a:moveTo>
                  <a:lnTo>
                    <a:pt x="10859" y="12348"/>
                  </a:lnTo>
                  <a:lnTo>
                    <a:pt x="10074" y="12348"/>
                  </a:lnTo>
                  <a:lnTo>
                    <a:pt x="10074" y="9609"/>
                  </a:lnTo>
                  <a:close/>
                  <a:moveTo>
                    <a:pt x="2811" y="9633"/>
                  </a:moveTo>
                  <a:lnTo>
                    <a:pt x="2811" y="12348"/>
                  </a:lnTo>
                  <a:lnTo>
                    <a:pt x="2704" y="12348"/>
                  </a:lnTo>
                  <a:cubicBezTo>
                    <a:pt x="2501" y="12348"/>
                    <a:pt x="2323" y="12514"/>
                    <a:pt x="2335" y="12717"/>
                  </a:cubicBezTo>
                  <a:lnTo>
                    <a:pt x="2335" y="15979"/>
                  </a:lnTo>
                  <a:lnTo>
                    <a:pt x="763" y="15979"/>
                  </a:lnTo>
                  <a:lnTo>
                    <a:pt x="763" y="11979"/>
                  </a:lnTo>
                  <a:cubicBezTo>
                    <a:pt x="763" y="10788"/>
                    <a:pt x="1644" y="9788"/>
                    <a:pt x="2811" y="9633"/>
                  </a:cubicBezTo>
                  <a:close/>
                  <a:moveTo>
                    <a:pt x="11610" y="9633"/>
                  </a:moveTo>
                  <a:cubicBezTo>
                    <a:pt x="12788" y="9800"/>
                    <a:pt x="13669" y="10800"/>
                    <a:pt x="13669" y="11979"/>
                  </a:cubicBezTo>
                  <a:lnTo>
                    <a:pt x="13669" y="15979"/>
                  </a:lnTo>
                  <a:lnTo>
                    <a:pt x="12098" y="15979"/>
                  </a:lnTo>
                  <a:lnTo>
                    <a:pt x="12098" y="12717"/>
                  </a:lnTo>
                  <a:cubicBezTo>
                    <a:pt x="12098" y="12514"/>
                    <a:pt x="11931" y="12348"/>
                    <a:pt x="11729" y="12348"/>
                  </a:cubicBezTo>
                  <a:lnTo>
                    <a:pt x="11610" y="12348"/>
                  </a:lnTo>
                  <a:lnTo>
                    <a:pt x="11610" y="9633"/>
                  </a:lnTo>
                  <a:close/>
                  <a:moveTo>
                    <a:pt x="6623" y="1"/>
                  </a:moveTo>
                  <a:cubicBezTo>
                    <a:pt x="5264" y="1"/>
                    <a:pt x="4168" y="1115"/>
                    <a:pt x="4168" y="2477"/>
                  </a:cubicBezTo>
                  <a:lnTo>
                    <a:pt x="4168" y="5156"/>
                  </a:lnTo>
                  <a:cubicBezTo>
                    <a:pt x="4168" y="6168"/>
                    <a:pt x="4692" y="7121"/>
                    <a:pt x="5549" y="7680"/>
                  </a:cubicBezTo>
                  <a:lnTo>
                    <a:pt x="5549" y="7704"/>
                  </a:lnTo>
                  <a:lnTo>
                    <a:pt x="5549" y="8133"/>
                  </a:lnTo>
                  <a:lnTo>
                    <a:pt x="5216" y="8347"/>
                  </a:lnTo>
                  <a:cubicBezTo>
                    <a:pt x="5014" y="8478"/>
                    <a:pt x="4859" y="8657"/>
                    <a:pt x="4763" y="8871"/>
                  </a:cubicBezTo>
                  <a:lnTo>
                    <a:pt x="3132" y="8871"/>
                  </a:lnTo>
                  <a:cubicBezTo>
                    <a:pt x="1406" y="8871"/>
                    <a:pt x="1" y="10264"/>
                    <a:pt x="1" y="11990"/>
                  </a:cubicBezTo>
                  <a:lnTo>
                    <a:pt x="1" y="16348"/>
                  </a:lnTo>
                  <a:cubicBezTo>
                    <a:pt x="1" y="16562"/>
                    <a:pt x="168" y="16729"/>
                    <a:pt x="382" y="16729"/>
                  </a:cubicBezTo>
                  <a:lnTo>
                    <a:pt x="5514" y="16729"/>
                  </a:lnTo>
                  <a:cubicBezTo>
                    <a:pt x="5704" y="16729"/>
                    <a:pt x="5871" y="16598"/>
                    <a:pt x="5895" y="16408"/>
                  </a:cubicBezTo>
                  <a:cubicBezTo>
                    <a:pt x="5930" y="16181"/>
                    <a:pt x="5752" y="15979"/>
                    <a:pt x="5525" y="15979"/>
                  </a:cubicBezTo>
                  <a:lnTo>
                    <a:pt x="3073" y="15979"/>
                  </a:lnTo>
                  <a:lnTo>
                    <a:pt x="3073" y="13098"/>
                  </a:lnTo>
                  <a:lnTo>
                    <a:pt x="11348" y="13098"/>
                  </a:lnTo>
                  <a:lnTo>
                    <a:pt x="11348" y="15979"/>
                  </a:lnTo>
                  <a:lnTo>
                    <a:pt x="8919" y="15979"/>
                  </a:lnTo>
                  <a:cubicBezTo>
                    <a:pt x="8911" y="15979"/>
                    <a:pt x="8904" y="15978"/>
                    <a:pt x="8897" y="15978"/>
                  </a:cubicBezTo>
                  <a:cubicBezTo>
                    <a:pt x="8715" y="15978"/>
                    <a:pt x="8561" y="16117"/>
                    <a:pt x="8538" y="16289"/>
                  </a:cubicBezTo>
                  <a:cubicBezTo>
                    <a:pt x="8502" y="16515"/>
                    <a:pt x="8669" y="16717"/>
                    <a:pt x="8907" y="16717"/>
                  </a:cubicBezTo>
                  <a:lnTo>
                    <a:pt x="14050" y="16717"/>
                  </a:lnTo>
                  <a:cubicBezTo>
                    <a:pt x="14253" y="16717"/>
                    <a:pt x="14419" y="16551"/>
                    <a:pt x="14419" y="16348"/>
                  </a:cubicBezTo>
                  <a:lnTo>
                    <a:pt x="14419" y="11943"/>
                  </a:lnTo>
                  <a:cubicBezTo>
                    <a:pt x="14419" y="10216"/>
                    <a:pt x="13015" y="8823"/>
                    <a:pt x="11300" y="8823"/>
                  </a:cubicBezTo>
                  <a:lnTo>
                    <a:pt x="9681" y="8823"/>
                  </a:lnTo>
                  <a:cubicBezTo>
                    <a:pt x="9574" y="8621"/>
                    <a:pt x="9419" y="8442"/>
                    <a:pt x="9216" y="8311"/>
                  </a:cubicBezTo>
                  <a:lnTo>
                    <a:pt x="8883" y="8097"/>
                  </a:lnTo>
                  <a:lnTo>
                    <a:pt x="8883" y="7668"/>
                  </a:lnTo>
                  <a:cubicBezTo>
                    <a:pt x="9740" y="7109"/>
                    <a:pt x="10264" y="6156"/>
                    <a:pt x="10264" y="5132"/>
                  </a:cubicBezTo>
                  <a:lnTo>
                    <a:pt x="10264" y="2477"/>
                  </a:lnTo>
                  <a:cubicBezTo>
                    <a:pt x="10264" y="1108"/>
                    <a:pt x="9157" y="1"/>
                    <a:pt x="7788" y="1"/>
                  </a:cubicBezTo>
                  <a:lnTo>
                    <a:pt x="6645" y="1"/>
                  </a:lnTo>
                  <a:cubicBezTo>
                    <a:pt x="6637" y="1"/>
                    <a:pt x="6630" y="1"/>
                    <a:pt x="6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74450" y="2515550"/>
              <a:ext cx="170575" cy="327225"/>
            </a:xfrm>
            <a:custGeom>
              <a:rect b="b" l="l" r="r" t="t"/>
              <a:pathLst>
                <a:path extrusionOk="0" h="13089" w="6823">
                  <a:moveTo>
                    <a:pt x="3629" y="761"/>
                  </a:moveTo>
                  <a:cubicBezTo>
                    <a:pt x="4871" y="761"/>
                    <a:pt x="6061" y="1723"/>
                    <a:pt x="6061" y="3182"/>
                  </a:cubicBezTo>
                  <a:cubicBezTo>
                    <a:pt x="6061" y="4516"/>
                    <a:pt x="4977" y="5587"/>
                    <a:pt x="3656" y="5587"/>
                  </a:cubicBezTo>
                  <a:cubicBezTo>
                    <a:pt x="1501" y="5587"/>
                    <a:pt x="417" y="2992"/>
                    <a:pt x="1941" y="1468"/>
                  </a:cubicBezTo>
                  <a:cubicBezTo>
                    <a:pt x="2433" y="979"/>
                    <a:pt x="3037" y="761"/>
                    <a:pt x="3629" y="761"/>
                  </a:cubicBezTo>
                  <a:close/>
                  <a:moveTo>
                    <a:pt x="3072" y="6266"/>
                  </a:moveTo>
                  <a:cubicBezTo>
                    <a:pt x="3263" y="6302"/>
                    <a:pt x="3465" y="6325"/>
                    <a:pt x="3668" y="6325"/>
                  </a:cubicBezTo>
                  <a:cubicBezTo>
                    <a:pt x="3811" y="6325"/>
                    <a:pt x="3965" y="6314"/>
                    <a:pt x="4120" y="6290"/>
                  </a:cubicBezTo>
                  <a:lnTo>
                    <a:pt x="4120" y="11588"/>
                  </a:lnTo>
                  <a:lnTo>
                    <a:pt x="3537" y="12183"/>
                  </a:lnTo>
                  <a:lnTo>
                    <a:pt x="2751" y="11397"/>
                  </a:lnTo>
                  <a:lnTo>
                    <a:pt x="3251" y="10885"/>
                  </a:lnTo>
                  <a:cubicBezTo>
                    <a:pt x="3406" y="10743"/>
                    <a:pt x="3406" y="10493"/>
                    <a:pt x="3251" y="10350"/>
                  </a:cubicBezTo>
                  <a:lnTo>
                    <a:pt x="2751" y="9838"/>
                  </a:lnTo>
                  <a:lnTo>
                    <a:pt x="3251" y="9338"/>
                  </a:lnTo>
                  <a:cubicBezTo>
                    <a:pt x="3406" y="9183"/>
                    <a:pt x="3406" y="8945"/>
                    <a:pt x="3251" y="8802"/>
                  </a:cubicBezTo>
                  <a:lnTo>
                    <a:pt x="2751" y="8290"/>
                  </a:lnTo>
                  <a:lnTo>
                    <a:pt x="2965" y="8076"/>
                  </a:lnTo>
                  <a:cubicBezTo>
                    <a:pt x="3037" y="8004"/>
                    <a:pt x="3072" y="7909"/>
                    <a:pt x="3072" y="7814"/>
                  </a:cubicBezTo>
                  <a:lnTo>
                    <a:pt x="3072" y="6266"/>
                  </a:lnTo>
                  <a:close/>
                  <a:moveTo>
                    <a:pt x="3656" y="0"/>
                  </a:moveTo>
                  <a:cubicBezTo>
                    <a:pt x="3200" y="0"/>
                    <a:pt x="2721" y="98"/>
                    <a:pt x="2239" y="313"/>
                  </a:cubicBezTo>
                  <a:cubicBezTo>
                    <a:pt x="1608" y="646"/>
                    <a:pt x="1096" y="1158"/>
                    <a:pt x="786" y="1801"/>
                  </a:cubicBezTo>
                  <a:cubicBezTo>
                    <a:pt x="1" y="3599"/>
                    <a:pt x="858" y="5373"/>
                    <a:pt x="2322" y="6040"/>
                  </a:cubicBezTo>
                  <a:lnTo>
                    <a:pt x="2322" y="7659"/>
                  </a:lnTo>
                  <a:lnTo>
                    <a:pt x="1941" y="8040"/>
                  </a:lnTo>
                  <a:cubicBezTo>
                    <a:pt x="1918" y="8052"/>
                    <a:pt x="1906" y="8088"/>
                    <a:pt x="1882" y="8111"/>
                  </a:cubicBezTo>
                  <a:cubicBezTo>
                    <a:pt x="1810" y="8254"/>
                    <a:pt x="1834" y="8445"/>
                    <a:pt x="1953" y="8564"/>
                  </a:cubicBezTo>
                  <a:lnTo>
                    <a:pt x="2453" y="9064"/>
                  </a:lnTo>
                  <a:lnTo>
                    <a:pt x="1953" y="9576"/>
                  </a:lnTo>
                  <a:cubicBezTo>
                    <a:pt x="1799" y="9719"/>
                    <a:pt x="1799" y="9957"/>
                    <a:pt x="1953" y="10100"/>
                  </a:cubicBezTo>
                  <a:lnTo>
                    <a:pt x="2453" y="10612"/>
                  </a:lnTo>
                  <a:lnTo>
                    <a:pt x="1953" y="11124"/>
                  </a:lnTo>
                  <a:cubicBezTo>
                    <a:pt x="1834" y="11243"/>
                    <a:pt x="1810" y="11421"/>
                    <a:pt x="1882" y="11564"/>
                  </a:cubicBezTo>
                  <a:cubicBezTo>
                    <a:pt x="1906" y="11600"/>
                    <a:pt x="1918" y="11624"/>
                    <a:pt x="1941" y="11647"/>
                  </a:cubicBezTo>
                  <a:lnTo>
                    <a:pt x="3287" y="12981"/>
                  </a:lnTo>
                  <a:cubicBezTo>
                    <a:pt x="3346" y="13052"/>
                    <a:pt x="3442" y="13088"/>
                    <a:pt x="3537" y="13088"/>
                  </a:cubicBezTo>
                  <a:lnTo>
                    <a:pt x="3549" y="13088"/>
                  </a:lnTo>
                  <a:cubicBezTo>
                    <a:pt x="3644" y="13088"/>
                    <a:pt x="3739" y="13041"/>
                    <a:pt x="3811" y="12969"/>
                  </a:cubicBezTo>
                  <a:lnTo>
                    <a:pt x="4763" y="11981"/>
                  </a:lnTo>
                  <a:cubicBezTo>
                    <a:pt x="4823" y="11909"/>
                    <a:pt x="4858" y="11826"/>
                    <a:pt x="4858" y="11743"/>
                  </a:cubicBezTo>
                  <a:lnTo>
                    <a:pt x="4858" y="6087"/>
                  </a:lnTo>
                  <a:cubicBezTo>
                    <a:pt x="6047" y="5588"/>
                    <a:pt x="6821" y="4436"/>
                    <a:pt x="6823" y="3164"/>
                  </a:cubicBezTo>
                  <a:lnTo>
                    <a:pt x="6823" y="3164"/>
                  </a:lnTo>
                  <a:cubicBezTo>
                    <a:pt x="6823" y="3166"/>
                    <a:pt x="6823" y="3168"/>
                    <a:pt x="6823" y="3170"/>
                  </a:cubicBezTo>
                  <a:lnTo>
                    <a:pt x="6823" y="3158"/>
                  </a:lnTo>
                  <a:cubicBezTo>
                    <a:pt x="6823" y="3160"/>
                    <a:pt x="6823" y="3162"/>
                    <a:pt x="6823" y="3164"/>
                  </a:cubicBezTo>
                  <a:lnTo>
                    <a:pt x="6823" y="3164"/>
                  </a:lnTo>
                  <a:cubicBezTo>
                    <a:pt x="6820" y="1421"/>
                    <a:pt x="5400" y="0"/>
                    <a:pt x="3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26250" y="2556400"/>
              <a:ext cx="69075" cy="59150"/>
            </a:xfrm>
            <a:custGeom>
              <a:rect b="b" l="l" r="r" t="t"/>
              <a:pathLst>
                <a:path extrusionOk="0" h="2366" w="2763">
                  <a:moveTo>
                    <a:pt x="1574" y="743"/>
                  </a:moveTo>
                  <a:cubicBezTo>
                    <a:pt x="1797" y="743"/>
                    <a:pt x="2013" y="920"/>
                    <a:pt x="2013" y="1179"/>
                  </a:cubicBezTo>
                  <a:cubicBezTo>
                    <a:pt x="2013" y="1417"/>
                    <a:pt x="1822" y="1620"/>
                    <a:pt x="1584" y="1620"/>
                  </a:cubicBezTo>
                  <a:cubicBezTo>
                    <a:pt x="1191" y="1620"/>
                    <a:pt x="1000" y="1143"/>
                    <a:pt x="1274" y="870"/>
                  </a:cubicBezTo>
                  <a:cubicBezTo>
                    <a:pt x="1362" y="782"/>
                    <a:pt x="1469" y="743"/>
                    <a:pt x="1574" y="743"/>
                  </a:cubicBezTo>
                  <a:close/>
                  <a:moveTo>
                    <a:pt x="1584" y="0"/>
                  </a:moveTo>
                  <a:cubicBezTo>
                    <a:pt x="524" y="0"/>
                    <a:pt x="0" y="1274"/>
                    <a:pt x="739" y="2013"/>
                  </a:cubicBezTo>
                  <a:cubicBezTo>
                    <a:pt x="982" y="2256"/>
                    <a:pt x="1281" y="2366"/>
                    <a:pt x="1574" y="2366"/>
                  </a:cubicBezTo>
                  <a:cubicBezTo>
                    <a:pt x="2182" y="2366"/>
                    <a:pt x="2763" y="1894"/>
                    <a:pt x="2763" y="1179"/>
                  </a:cubicBezTo>
                  <a:cubicBezTo>
                    <a:pt x="2763" y="524"/>
                    <a:pt x="2227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736650" y="2976400"/>
              <a:ext cx="18475" cy="18775"/>
            </a:xfrm>
            <a:custGeom>
              <a:rect b="b" l="l" r="r" t="t"/>
              <a:pathLst>
                <a:path extrusionOk="0" h="751" w="739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3"/>
                    <a:pt x="167" y="750"/>
                    <a:pt x="369" y="750"/>
                  </a:cubicBezTo>
                  <a:cubicBezTo>
                    <a:pt x="572" y="750"/>
                    <a:pt x="738" y="583"/>
                    <a:pt x="738" y="369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"/>
          <p:cNvSpPr/>
          <p:nvPr/>
        </p:nvSpPr>
        <p:spPr>
          <a:xfrm>
            <a:off x="962629" y="1518543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939087" y="1517071"/>
            <a:ext cx="664843" cy="660167"/>
          </a:xfrm>
          <a:prstGeom prst="flowChartConnector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1245" y="3950684"/>
            <a:ext cx="404388" cy="40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3995" y="1649481"/>
            <a:ext cx="425210" cy="42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0446" y="2764340"/>
            <a:ext cx="438759" cy="43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724035" y="307646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GOALS AND OBJECTIVES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25614" y="3149816"/>
            <a:ext cx="2952165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I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Protecting the property and its assets.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3951285" y="1351952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70" name="Google Shape;170;p4"/>
          <p:cNvCxnSpPr>
            <a:stCxn id="169" idx="2"/>
          </p:cNvCxnSpPr>
          <p:nvPr/>
        </p:nvCxnSpPr>
        <p:spPr>
          <a:xfrm rot="10800000">
            <a:off x="3020685" y="1522202"/>
            <a:ext cx="930600" cy="145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1" name="Google Shape;171;p4"/>
          <p:cNvSpPr txBox="1"/>
          <p:nvPr/>
        </p:nvSpPr>
        <p:spPr>
          <a:xfrm>
            <a:off x="6208797" y="1179602"/>
            <a:ext cx="2444328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Identifying issues or areas for improvement.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4560885" y="2207470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73" name="Google Shape;173;p4"/>
          <p:cNvCxnSpPr>
            <a:stCxn id="172" idx="6"/>
          </p:cNvCxnSpPr>
          <p:nvPr/>
        </p:nvCxnSpPr>
        <p:spPr>
          <a:xfrm flipH="1" rot="10800000">
            <a:off x="5192385" y="1522420"/>
            <a:ext cx="930600" cy="1000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4" name="Google Shape;174;p4"/>
          <p:cNvSpPr/>
          <p:nvPr/>
        </p:nvSpPr>
        <p:spPr>
          <a:xfrm>
            <a:off x="3951285" y="3062963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75" name="Google Shape;175;p4"/>
          <p:cNvCxnSpPr>
            <a:stCxn id="174" idx="2"/>
          </p:cNvCxnSpPr>
          <p:nvPr/>
        </p:nvCxnSpPr>
        <p:spPr>
          <a:xfrm flipH="1">
            <a:off x="3020685" y="3378713"/>
            <a:ext cx="930600" cy="135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6" name="Google Shape;176;p4"/>
          <p:cNvSpPr/>
          <p:nvPr/>
        </p:nvSpPr>
        <p:spPr>
          <a:xfrm>
            <a:off x="4560885" y="3918481"/>
            <a:ext cx="631500" cy="63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77" name="Google Shape;177;p4"/>
          <p:cNvCxnSpPr>
            <a:stCxn id="176" idx="6"/>
          </p:cNvCxnSpPr>
          <p:nvPr/>
        </p:nvCxnSpPr>
        <p:spPr>
          <a:xfrm flipH="1" rot="10800000">
            <a:off x="5192385" y="3513631"/>
            <a:ext cx="930600" cy="72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8" name="Google Shape;178;p4"/>
          <p:cNvCxnSpPr>
            <a:stCxn id="169" idx="4"/>
            <a:endCxn id="172" idx="0"/>
          </p:cNvCxnSpPr>
          <p:nvPr/>
        </p:nvCxnSpPr>
        <p:spPr>
          <a:xfrm flipH="1" rot="-5400000">
            <a:off x="4459785" y="1790702"/>
            <a:ext cx="224100" cy="609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"/>
          <p:cNvCxnSpPr>
            <a:stCxn id="172" idx="4"/>
            <a:endCxn id="174" idx="0"/>
          </p:cNvCxnSpPr>
          <p:nvPr/>
        </p:nvCxnSpPr>
        <p:spPr>
          <a:xfrm rot="5400000">
            <a:off x="4459785" y="2646220"/>
            <a:ext cx="224100" cy="609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>
            <a:stCxn id="174" idx="4"/>
            <a:endCxn id="176" idx="0"/>
          </p:cNvCxnSpPr>
          <p:nvPr/>
        </p:nvCxnSpPr>
        <p:spPr>
          <a:xfrm flipH="1" rot="-5400000">
            <a:off x="4459785" y="3501713"/>
            <a:ext cx="224100" cy="609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"/>
          <p:cNvSpPr txBox="1"/>
          <p:nvPr/>
        </p:nvSpPr>
        <p:spPr>
          <a:xfrm>
            <a:off x="6208797" y="3133198"/>
            <a:ext cx="2444328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Enhancing the tenant experience.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5614" y="1106852"/>
            <a:ext cx="2952165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Identifying and preventing security threats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No. of bookings per month</a:t>
            </a:r>
            <a:endParaRPr/>
          </a:p>
        </p:txBody>
      </p:sp>
      <p:graphicFrame>
        <p:nvGraphicFramePr>
          <p:cNvPr id="188" name="Google Shape;188;p5"/>
          <p:cNvGraphicFramePr/>
          <p:nvPr/>
        </p:nvGraphicFramePr>
        <p:xfrm>
          <a:off x="713232" y="1308123"/>
          <a:ext cx="7229253" cy="355127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314510" y="284102"/>
            <a:ext cx="8026695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600"/>
              <a:t>Super </a:t>
            </a:r>
            <a:r>
              <a:rPr lang="en-IN" sz="3200"/>
              <a:t>host</a:t>
            </a:r>
            <a:r>
              <a:rPr lang="en-IN" sz="3600"/>
              <a:t> Vs Other host</a:t>
            </a:r>
            <a:br>
              <a:rPr lang="en-IN" sz="3200"/>
            </a:br>
            <a:endParaRPr sz="3200"/>
          </a:p>
        </p:txBody>
      </p:sp>
      <p:graphicFrame>
        <p:nvGraphicFramePr>
          <p:cNvPr id="194" name="Google Shape;194;p6"/>
          <p:cNvGraphicFramePr/>
          <p:nvPr/>
        </p:nvGraphicFramePr>
        <p:xfrm>
          <a:off x="706142" y="1272805"/>
          <a:ext cx="7635063" cy="324603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314510" y="284102"/>
            <a:ext cx="8026695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600"/>
              <a:t>Property Comparison</a:t>
            </a:r>
            <a:br>
              <a:rPr lang="en-IN" sz="3200"/>
            </a:br>
            <a:endParaRPr sz="3200"/>
          </a:p>
        </p:txBody>
      </p:sp>
      <p:graphicFrame>
        <p:nvGraphicFramePr>
          <p:cNvPr id="200" name="Google Shape;200;p7"/>
          <p:cNvGraphicFramePr/>
          <p:nvPr/>
        </p:nvGraphicFramePr>
        <p:xfrm>
          <a:off x="912668" y="1316585"/>
          <a:ext cx="7428537" cy="370198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314510" y="284102"/>
            <a:ext cx="8026695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600"/>
              <a:t>HOST REVIEWS</a:t>
            </a:r>
            <a:br>
              <a:rPr lang="en-IN" sz="3200"/>
            </a:br>
            <a:endParaRPr sz="3200"/>
          </a:p>
        </p:txBody>
      </p:sp>
      <p:graphicFrame>
        <p:nvGraphicFramePr>
          <p:cNvPr id="206" name="Google Shape;206;p8"/>
          <p:cNvGraphicFramePr/>
          <p:nvPr/>
        </p:nvGraphicFramePr>
        <p:xfrm>
          <a:off x="29990" y="1177574"/>
          <a:ext cx="8311215" cy="329607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0" y="2219546"/>
            <a:ext cx="3710762" cy="292395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7825563" y="-1"/>
            <a:ext cx="1318437" cy="19244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>
            <p:ph type="title"/>
          </p:nvPr>
        </p:nvSpPr>
        <p:spPr>
          <a:xfrm>
            <a:off x="713232" y="475488"/>
            <a:ext cx="77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/>
              <a:t>SAMPLE DASHBOARD</a:t>
            </a:r>
            <a:br>
              <a:rPr lang="en-IN"/>
            </a:br>
            <a:endParaRPr/>
          </a:p>
        </p:txBody>
      </p:sp>
      <p:graphicFrame>
        <p:nvGraphicFramePr>
          <p:cNvPr id="214" name="Google Shape;214;p9"/>
          <p:cNvGraphicFramePr/>
          <p:nvPr/>
        </p:nvGraphicFramePr>
        <p:xfrm>
          <a:off x="243466" y="1351270"/>
          <a:ext cx="3743743" cy="188806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15" name="Google Shape;215;p9"/>
          <p:cNvGraphicFramePr/>
          <p:nvPr/>
        </p:nvGraphicFramePr>
        <p:xfrm>
          <a:off x="4189227" y="1351270"/>
          <a:ext cx="4625163" cy="1794244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16" name="Google Shape;216;p9"/>
          <p:cNvGraphicFramePr/>
          <p:nvPr/>
        </p:nvGraphicFramePr>
        <p:xfrm>
          <a:off x="-627643" y="3239338"/>
          <a:ext cx="4391569" cy="1701800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17" name="Google Shape;217;p9"/>
          <p:cNvGraphicFramePr/>
          <p:nvPr/>
        </p:nvGraphicFramePr>
        <p:xfrm>
          <a:off x="3880882" y="3145514"/>
          <a:ext cx="5241900" cy="2081400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and Gold Pitch Deck Infographics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91767</dc:creator>
</cp:coreProperties>
</file>