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Garet Bold" charset="1" panose="00000000000000000000"/>
      <p:regular r:id="rId34"/>
    </p:embeddedFont>
    <p:embeddedFont>
      <p:font typeface="Garet" charset="1" panose="00000000000000000000"/>
      <p:regular r:id="rId35"/>
    </p:embeddedFont>
    <p:embeddedFont>
      <p:font typeface="Alexandria Bold" charset="1" panose="000000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notesMasters/notesMaster1.xml" Type="http://schemas.openxmlformats.org/officeDocument/2006/relationships/notesMaster"/><Relationship Id="rId32" Target="theme/theme2.xml" Type="http://schemas.openxmlformats.org/officeDocument/2006/relationships/theme"/><Relationship Id="rId33" Target="notesSlides/notesSlide1.xml" Type="http://schemas.openxmlformats.org/officeDocument/2006/relationships/notes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notesSlides/notesSlide2.xml" Type="http://schemas.openxmlformats.org/officeDocument/2006/relationships/notesSlide"/><Relationship Id="rId37" Target="notesSlides/notesSlide3.xml" Type="http://schemas.openxmlformats.org/officeDocument/2006/relationships/notesSlide"/><Relationship Id="rId38" Target="notesSlides/notesSlide4.xml" Type="http://schemas.openxmlformats.org/officeDocument/2006/relationships/notesSlide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notesSlides/notesSlide5.xml" Type="http://schemas.openxmlformats.org/officeDocument/2006/relationships/notesSlide"/><Relationship Id="rId41" Target="notesSlides/notesSlide6.xml" Type="http://schemas.openxmlformats.org/officeDocument/2006/relationships/notesSlide"/><Relationship Id="rId42" Target="notesSlides/notesSlide7.xml" Type="http://schemas.openxmlformats.org/officeDocument/2006/relationships/notesSlide"/><Relationship Id="rId43" Target="notesSlides/notesSlide8.xml" Type="http://schemas.openxmlformats.org/officeDocument/2006/relationships/notesSlide"/><Relationship Id="rId44" Target="notesSlides/notesSlide9.xml" Type="http://schemas.openxmlformats.org/officeDocument/2006/relationships/notesSlide"/><Relationship Id="rId45" Target="notesSlides/notesSlide10.xml" Type="http://schemas.openxmlformats.org/officeDocument/2006/relationships/notesSlide"/><Relationship Id="rId46" Target="notesSlides/notesSlide11.xml" Type="http://schemas.openxmlformats.org/officeDocument/2006/relationships/notesSlide"/><Relationship Id="rId47" Target="notesSlides/notesSlide12.xml" Type="http://schemas.openxmlformats.org/officeDocument/2006/relationships/notesSlide"/><Relationship Id="rId48" Target="notesSlides/notesSlide13.xml" Type="http://schemas.openxmlformats.org/officeDocument/2006/relationships/notesSlide"/><Relationship Id="rId49" Target="notesSlides/notesSlide14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5.xml" Type="http://schemas.openxmlformats.org/officeDocument/2006/relationships/notesSlide"/><Relationship Id="rId51" Target="notesSlides/notesSlide16.xml" Type="http://schemas.openxmlformats.org/officeDocument/2006/relationships/notesSlide"/><Relationship Id="rId52" Target="notesSlides/notesSlide17.xml" Type="http://schemas.openxmlformats.org/officeDocument/2006/relationships/notesSlide"/><Relationship Id="rId53" Target="notesSlides/notesSlide18.xml" Type="http://schemas.openxmlformats.org/officeDocument/2006/relationships/notesSlide"/><Relationship Id="rId54" Target="notesSlides/notesSlide19.xml" Type="http://schemas.openxmlformats.org/officeDocument/2006/relationships/notesSlide"/><Relationship Id="rId55" Target="notesSlides/notesSlide20.xml" Type="http://schemas.openxmlformats.org/officeDocument/2006/relationships/notesSlide"/><Relationship Id="rId56" Target="notesSlides/notesSlide21.xml" Type="http://schemas.openxmlformats.org/officeDocument/2006/relationships/notesSlide"/><Relationship Id="rId57" Target="notesSlides/notesSlide22.xml" Type="http://schemas.openxmlformats.org/officeDocument/2006/relationships/notesSlide"/><Relationship Id="rId58" Target="notesSlides/notesSlide23.xml" Type="http://schemas.openxmlformats.org/officeDocument/2006/relationships/notesSlide"/><Relationship Id="rId59" Target="notesSlides/notesSlide24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8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9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3.png" Type="http://schemas.openxmlformats.org/officeDocument/2006/relationships/image"/><Relationship Id="rId12" Target="../media/image4.sv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3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39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3.png" Type="http://schemas.openxmlformats.org/officeDocument/2006/relationships/image"/><Relationship Id="rId12" Target="../media/image4.svg" Type="http://schemas.openxmlformats.org/officeDocument/2006/relationships/image"/><Relationship Id="rId2" Target="../notesSlides/notesSlide16.xml" Type="http://schemas.openxmlformats.org/officeDocument/2006/relationships/notesSlid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3.png" Type="http://schemas.openxmlformats.org/officeDocument/2006/relationships/image"/><Relationship Id="rId12" Target="../media/image4.svg" Type="http://schemas.openxmlformats.org/officeDocument/2006/relationships/image"/><Relationship Id="rId2" Target="../notesSlides/notesSlide18.xml" Type="http://schemas.openxmlformats.org/officeDocument/2006/relationships/notesSlid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notesSlides/notesSlide19.xml" Type="http://schemas.openxmlformats.org/officeDocument/2006/relationships/notesSlide"/><Relationship Id="rId3" Target="../media/image52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Relationship Id="rId6" Target="../media/image55.png" Type="http://schemas.openxmlformats.org/officeDocument/2006/relationships/image"/><Relationship Id="rId7" Target="../media/image56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2" Target="../notesSlides/notesSlide22.xml" Type="http://schemas.openxmlformats.org/officeDocument/2006/relationships/notesSlide"/><Relationship Id="rId3" Target="../media/image58.png" Type="http://schemas.openxmlformats.org/officeDocument/2006/relationships/image"/><Relationship Id="rId4" Target="../media/image59.png" Type="http://schemas.openxmlformats.org/officeDocument/2006/relationships/image"/><Relationship Id="rId5" Target="../media/image60.png" Type="http://schemas.openxmlformats.org/officeDocument/2006/relationships/image"/><Relationship Id="rId6" Target="../media/image61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62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2" Target="../notesSlides/notesSlide24.xml" Type="http://schemas.openxmlformats.org/officeDocument/2006/relationships/notesSlide"/><Relationship Id="rId3" Target="https://pdfs.semanticscholar.org/101f/e33ae2ed50d6a9291e39fdddf2922fbc11a4.pdf" TargetMode="External" Type="http://schemas.openxmlformats.org/officeDocument/2006/relationships/hyperlink"/><Relationship Id="rId4" Target="https://www.mdpi.com/2227-7390/9/14/1677" TargetMode="External" Type="http://schemas.openxmlformats.org/officeDocument/2006/relationships/hyperlink"/><Relationship Id="rId5" Target="https://www.academia.edu/download/102938576/Paper_33-Time_Series_Forecasting_using_LSTM_and_ARIMA.pdf" TargetMode="External" Type="http://schemas.openxmlformats.org/officeDocument/2006/relationships/hyperlink"/><Relationship Id="rId6" Target="https://papers.ssrn.com/sol3/Delivery.cfm?abstractid=4898668" TargetMode="External" Type="http://schemas.openxmlformats.org/officeDocument/2006/relationships/hyperlink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.png" Type="http://schemas.openxmlformats.org/officeDocument/2006/relationships/image"/><Relationship Id="rId11" Target="../media/image2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1.png" Type="http://schemas.openxmlformats.org/officeDocument/2006/relationships/image"/><Relationship Id="rId14" Target="../media/image2.svg" Type="http://schemas.openxmlformats.org/officeDocument/2006/relationships/image"/><Relationship Id="rId15" Target="../media/image3.png" Type="http://schemas.openxmlformats.org/officeDocument/2006/relationships/image"/><Relationship Id="rId16" Target="../media/image4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7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371600" y="2324992"/>
            <a:ext cx="16303526" cy="1738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b="true" sz="556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Comparative Analysis of Cryptocurrency vs. Stock Market Performance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96016" y="4826942"/>
            <a:ext cx="16303526" cy="42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  <a:r>
              <a:rPr lang="en-US" sz="23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STUDENT NAME:  Nisha 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6016" y="5571084"/>
            <a:ext cx="16303526" cy="42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  <a:r>
              <a:rPr lang="en-US" sz="23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UNIVERSITY NAME: Regis University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96016" y="6315224"/>
            <a:ext cx="16303526" cy="42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  <a:r>
              <a:rPr lang="en-US" sz="23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COURSE NAME: Data Science Practicum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96016" y="7059365"/>
            <a:ext cx="16303526" cy="42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  <a:r>
              <a:rPr lang="en-US" sz="23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INSTRUCTOR NAME: Dr Christy Pearson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96016" y="7803505"/>
            <a:ext cx="16303526" cy="42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  <a:r>
              <a:rPr lang="en-US" sz="23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DATE OF SUBMISSION: 16-10-2025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78525" y="3448681"/>
            <a:ext cx="105869" cy="5427054"/>
            <a:chOff x="0" y="0"/>
            <a:chExt cx="141158" cy="72360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128524" cy="7223379"/>
            </a:xfrm>
            <a:custGeom>
              <a:avLst/>
              <a:gdLst/>
              <a:ahLst/>
              <a:cxnLst/>
              <a:rect r="r" b="b" t="t" l="l"/>
              <a:pathLst>
                <a:path h="7223379" w="128524">
                  <a:moveTo>
                    <a:pt x="0" y="26289"/>
                  </a:moveTo>
                  <a:cubicBezTo>
                    <a:pt x="0" y="11811"/>
                    <a:pt x="10795" y="0"/>
                    <a:pt x="24003" y="0"/>
                  </a:cubicBezTo>
                  <a:lnTo>
                    <a:pt x="104521" y="0"/>
                  </a:lnTo>
                  <a:cubicBezTo>
                    <a:pt x="117729" y="0"/>
                    <a:pt x="128524" y="11811"/>
                    <a:pt x="128524" y="26289"/>
                  </a:cubicBezTo>
                  <a:lnTo>
                    <a:pt x="128524" y="7197090"/>
                  </a:lnTo>
                  <a:cubicBezTo>
                    <a:pt x="128524" y="7211568"/>
                    <a:pt x="117729" y="7223379"/>
                    <a:pt x="104521" y="7223379"/>
                  </a:cubicBezTo>
                  <a:lnTo>
                    <a:pt x="24003" y="7223379"/>
                  </a:lnTo>
                  <a:cubicBezTo>
                    <a:pt x="10795" y="7223379"/>
                    <a:pt x="0" y="7211568"/>
                    <a:pt x="0" y="719709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224" cy="7236079"/>
            </a:xfrm>
            <a:custGeom>
              <a:avLst/>
              <a:gdLst/>
              <a:ahLst/>
              <a:cxnLst/>
              <a:rect r="r" b="b" t="t" l="l"/>
              <a:pathLst>
                <a:path h="7236079" w="141224">
                  <a:moveTo>
                    <a:pt x="0" y="32639"/>
                  </a:moveTo>
                  <a:cubicBezTo>
                    <a:pt x="0" y="15240"/>
                    <a:pt x="13081" y="0"/>
                    <a:pt x="30353" y="0"/>
                  </a:cubicBezTo>
                  <a:lnTo>
                    <a:pt x="110871" y="0"/>
                  </a:lnTo>
                  <a:lnTo>
                    <a:pt x="110871" y="6350"/>
                  </a:lnTo>
                  <a:lnTo>
                    <a:pt x="110871" y="0"/>
                  </a:lnTo>
                  <a:cubicBezTo>
                    <a:pt x="128143" y="0"/>
                    <a:pt x="141224" y="15240"/>
                    <a:pt x="141224" y="32639"/>
                  </a:cubicBezTo>
                  <a:lnTo>
                    <a:pt x="134874" y="32639"/>
                  </a:lnTo>
                  <a:lnTo>
                    <a:pt x="141224" y="32639"/>
                  </a:lnTo>
                  <a:lnTo>
                    <a:pt x="141224" y="7203440"/>
                  </a:lnTo>
                  <a:lnTo>
                    <a:pt x="134874" y="7203440"/>
                  </a:lnTo>
                  <a:lnTo>
                    <a:pt x="141224" y="7203440"/>
                  </a:lnTo>
                  <a:cubicBezTo>
                    <a:pt x="141224" y="7220966"/>
                    <a:pt x="128143" y="7236079"/>
                    <a:pt x="110871" y="7236079"/>
                  </a:cubicBezTo>
                  <a:lnTo>
                    <a:pt x="110871" y="7229729"/>
                  </a:lnTo>
                  <a:lnTo>
                    <a:pt x="110871" y="7236079"/>
                  </a:lnTo>
                  <a:lnTo>
                    <a:pt x="30353" y="7236079"/>
                  </a:lnTo>
                  <a:lnTo>
                    <a:pt x="30353" y="7229729"/>
                  </a:lnTo>
                  <a:lnTo>
                    <a:pt x="30353" y="7236079"/>
                  </a:lnTo>
                  <a:cubicBezTo>
                    <a:pt x="13081" y="7236079"/>
                    <a:pt x="0" y="7220839"/>
                    <a:pt x="0" y="7203440"/>
                  </a:cubicBezTo>
                  <a:lnTo>
                    <a:pt x="0" y="32639"/>
                  </a:lnTo>
                  <a:lnTo>
                    <a:pt x="6350" y="32639"/>
                  </a:lnTo>
                  <a:lnTo>
                    <a:pt x="0" y="32639"/>
                  </a:lnTo>
                  <a:moveTo>
                    <a:pt x="12700" y="32639"/>
                  </a:moveTo>
                  <a:lnTo>
                    <a:pt x="12700" y="7203440"/>
                  </a:lnTo>
                  <a:lnTo>
                    <a:pt x="6350" y="7203440"/>
                  </a:lnTo>
                  <a:lnTo>
                    <a:pt x="12700" y="7203440"/>
                  </a:lnTo>
                  <a:cubicBezTo>
                    <a:pt x="12700" y="7214997"/>
                    <a:pt x="21082" y="7223379"/>
                    <a:pt x="30353" y="7223379"/>
                  </a:cubicBezTo>
                  <a:lnTo>
                    <a:pt x="110871" y="7223379"/>
                  </a:lnTo>
                  <a:cubicBezTo>
                    <a:pt x="120015" y="7223379"/>
                    <a:pt x="128524" y="7214997"/>
                    <a:pt x="128524" y="7203440"/>
                  </a:cubicBezTo>
                  <a:lnTo>
                    <a:pt x="128524" y="32639"/>
                  </a:lnTo>
                  <a:cubicBezTo>
                    <a:pt x="128397" y="21082"/>
                    <a:pt x="120015" y="12700"/>
                    <a:pt x="110871" y="12700"/>
                  </a:cubicBezTo>
                  <a:lnTo>
                    <a:pt x="30353" y="12700"/>
                  </a:lnTo>
                  <a:lnTo>
                    <a:pt x="30353" y="6350"/>
                  </a:lnTo>
                  <a:lnTo>
                    <a:pt x="30353" y="12700"/>
                  </a:lnTo>
                  <a:cubicBezTo>
                    <a:pt x="21082" y="12700"/>
                    <a:pt x="12700" y="21082"/>
                    <a:pt x="12700" y="32639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591251" y="3958578"/>
            <a:ext cx="647403" cy="647402"/>
            <a:chOff x="0" y="0"/>
            <a:chExt cx="863203" cy="8632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607758" y="5535633"/>
            <a:ext cx="647402" cy="647402"/>
            <a:chOff x="0" y="0"/>
            <a:chExt cx="863203" cy="863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607758" y="7269348"/>
            <a:ext cx="647402" cy="647403"/>
            <a:chOff x="0" y="0"/>
            <a:chExt cx="863203" cy="8632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2139874" y="3562022"/>
            <a:ext cx="7549814" cy="4594624"/>
            <a:chOff x="0" y="0"/>
            <a:chExt cx="10066418" cy="61261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066401" cy="6126226"/>
            </a:xfrm>
            <a:custGeom>
              <a:avLst/>
              <a:gdLst/>
              <a:ahLst/>
              <a:cxnLst/>
              <a:rect r="r" b="b" t="t" l="l"/>
              <a:pathLst>
                <a:path h="6126226" w="10066401">
                  <a:moveTo>
                    <a:pt x="0" y="0"/>
                  </a:moveTo>
                  <a:lnTo>
                    <a:pt x="10066401" y="0"/>
                  </a:lnTo>
                  <a:lnTo>
                    <a:pt x="10066401" y="6126226"/>
                  </a:lnTo>
                  <a:lnTo>
                    <a:pt x="0" y="6126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9787" r="-6872" b="-10212"/>
              </a:stretch>
            </a:blipFill>
          </p:spPr>
        </p:sp>
      </p:grpSp>
      <p:sp>
        <p:nvSpPr>
          <p:cNvPr name="Freeform 20" id="20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349324" y="1319101"/>
            <a:ext cx="9948416" cy="61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3"/>
              </a:lnSpc>
            </a:pPr>
            <a:r>
              <a:rPr lang="en-US" b="true" sz="3923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EXPLORATORY DATA ANALYSIS INTRO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35806" y="2153145"/>
            <a:ext cx="16303526" cy="39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EDA uncovers fundamental differences in asset behaviors.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36827" y="3460951"/>
            <a:ext cx="4276874" cy="3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b="true" sz="249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Highlighting Key Patterns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36827" y="3986674"/>
            <a:ext cx="4276874" cy="81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Price trend, return, volatility plots highlight key patterns.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36827" y="5406747"/>
            <a:ext cx="3652689" cy="35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4"/>
              </a:lnSpc>
            </a:pPr>
            <a:r>
              <a:rPr lang="en-US" b="true" sz="228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Diversification Benefits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36827" y="5792510"/>
            <a:ext cx="4276874" cy="81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Correlation matrices reveal diversification benefits.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36827" y="7219672"/>
            <a:ext cx="354404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b="true" sz="275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Fair Comparison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611901" y="7605435"/>
            <a:ext cx="4276874" cy="8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14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Each asset studied over identical windows for fair test.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391322" y="4594726"/>
            <a:ext cx="9505355" cy="5341325"/>
            <a:chOff x="0" y="0"/>
            <a:chExt cx="12673807" cy="7121767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12673838" cy="7121779"/>
            </a:xfrm>
            <a:custGeom>
              <a:avLst/>
              <a:gdLst/>
              <a:ahLst/>
              <a:cxnLst/>
              <a:rect r="r" b="b" t="t" l="l"/>
              <a:pathLst>
                <a:path h="7121779" w="12673838">
                  <a:moveTo>
                    <a:pt x="0" y="0"/>
                  </a:moveTo>
                  <a:lnTo>
                    <a:pt x="12673838" y="0"/>
                  </a:lnTo>
                  <a:lnTo>
                    <a:pt x="12673838" y="7121779"/>
                  </a:lnTo>
                  <a:lnTo>
                    <a:pt x="0" y="7121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003" r="0" b="-10002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62050" y="2975637"/>
            <a:ext cx="8035219" cy="36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4084" indent="-167042" lvl="1">
              <a:lnSpc>
                <a:spcPts val="2935"/>
              </a:lnSpc>
              <a:buFont typeface="Arial"/>
              <a:buChar char="•"/>
            </a:pPr>
            <a:r>
              <a:rPr lang="en-US" sz="221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Line charts show major price cycles for all six assets.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2050" y="3679459"/>
            <a:ext cx="8423099" cy="346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598" indent="-161799" lvl="1">
              <a:lnSpc>
                <a:spcPts val="2843"/>
              </a:lnSpc>
              <a:buFont typeface="Arial"/>
              <a:buChar char="•"/>
            </a:pPr>
            <a:r>
              <a:rPr lang="en-US" sz="21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Cryptos exhibit boom-bust cycles; stocks trend steady.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90381" y="1745524"/>
            <a:ext cx="7088237" cy="687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8"/>
              </a:lnSpc>
            </a:pPr>
            <a:r>
              <a:rPr lang="en-US" b="true" sz="4464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PRICE TREND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7304" y="2966112"/>
            <a:ext cx="8035219" cy="41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7031" indent="-188515" lvl="1">
              <a:lnSpc>
                <a:spcPts val="3312"/>
              </a:lnSpc>
              <a:buFont typeface="Arial"/>
              <a:buChar char="•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2021 bull run visible in crypto peaks.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87304" y="3722795"/>
            <a:ext cx="8035219" cy="417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7031" indent="-188515" lvl="1">
              <a:lnSpc>
                <a:spcPts val="3312"/>
              </a:lnSpc>
              <a:buFont typeface="Arial"/>
              <a:buChar char="•"/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Stocks offer more gradual, predictable gains.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297412" y="1695301"/>
            <a:ext cx="11192172" cy="66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5"/>
              </a:lnSpc>
            </a:pPr>
            <a:r>
              <a:rPr lang="en-US" b="true" sz="431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CRYPTO VS. STOCK PRICE MOVEMENTS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27489" y="2694682"/>
            <a:ext cx="8825061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b="true" sz="298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Analyzing Volatility and Trends (2020-2025)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0625" y="3665785"/>
            <a:ext cx="5254973" cy="4911626"/>
            <a:chOff x="0" y="0"/>
            <a:chExt cx="7006630" cy="65488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6993890" cy="6536182"/>
            </a:xfrm>
            <a:custGeom>
              <a:avLst/>
              <a:gdLst/>
              <a:ahLst/>
              <a:cxnLst/>
              <a:rect r="r" b="b" t="t" l="l"/>
              <a:pathLst>
                <a:path h="6536182" w="6993890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835140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6377432"/>
                  </a:lnTo>
                  <a:cubicBezTo>
                    <a:pt x="6993890" y="6465062"/>
                    <a:pt x="6922770" y="6536182"/>
                    <a:pt x="6835140" y="6536182"/>
                  </a:cubicBezTo>
                  <a:lnTo>
                    <a:pt x="158750" y="6536182"/>
                  </a:lnTo>
                  <a:cubicBezTo>
                    <a:pt x="71120" y="6536182"/>
                    <a:pt x="0" y="6465062"/>
                    <a:pt x="0" y="6377432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06590" cy="6548882"/>
            </a:xfrm>
            <a:custGeom>
              <a:avLst/>
              <a:gdLst/>
              <a:ahLst/>
              <a:cxnLst/>
              <a:rect r="r" b="b" t="t" l="l"/>
              <a:pathLst>
                <a:path h="6548882" w="7006590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841490" y="0"/>
                  </a:lnTo>
                  <a:lnTo>
                    <a:pt x="6841490" y="6350"/>
                  </a:lnTo>
                  <a:lnTo>
                    <a:pt x="6841490" y="0"/>
                  </a:lnTo>
                  <a:cubicBezTo>
                    <a:pt x="6932676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6383782"/>
                  </a:lnTo>
                  <a:lnTo>
                    <a:pt x="7000240" y="6383782"/>
                  </a:lnTo>
                  <a:lnTo>
                    <a:pt x="7006590" y="6383782"/>
                  </a:lnTo>
                  <a:cubicBezTo>
                    <a:pt x="7006590" y="6474968"/>
                    <a:pt x="6932676" y="6548882"/>
                    <a:pt x="6841490" y="6548882"/>
                  </a:cubicBezTo>
                  <a:lnTo>
                    <a:pt x="6841490" y="6542532"/>
                  </a:lnTo>
                  <a:lnTo>
                    <a:pt x="6841490" y="6548882"/>
                  </a:lnTo>
                  <a:lnTo>
                    <a:pt x="165100" y="6548882"/>
                  </a:lnTo>
                  <a:lnTo>
                    <a:pt x="165100" y="6542532"/>
                  </a:lnTo>
                  <a:lnTo>
                    <a:pt x="165100" y="6548882"/>
                  </a:lnTo>
                  <a:cubicBezTo>
                    <a:pt x="73914" y="6548882"/>
                    <a:pt x="0" y="6474968"/>
                    <a:pt x="0" y="638378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383782"/>
                  </a:lnTo>
                  <a:lnTo>
                    <a:pt x="6350" y="6383782"/>
                  </a:lnTo>
                  <a:lnTo>
                    <a:pt x="12700" y="6383782"/>
                  </a:lnTo>
                  <a:cubicBezTo>
                    <a:pt x="12700" y="6467983"/>
                    <a:pt x="80899" y="6536182"/>
                    <a:pt x="165100" y="6536182"/>
                  </a:cubicBezTo>
                  <a:lnTo>
                    <a:pt x="6841490" y="6536182"/>
                  </a:lnTo>
                  <a:cubicBezTo>
                    <a:pt x="6925691" y="6536182"/>
                    <a:pt x="6993890" y="6467983"/>
                    <a:pt x="6993890" y="6383782"/>
                  </a:cubicBezTo>
                  <a:lnTo>
                    <a:pt x="6993890" y="165100"/>
                  </a:lnTo>
                  <a:cubicBezTo>
                    <a:pt x="6993890" y="80899"/>
                    <a:pt x="6925691" y="12700"/>
                    <a:pt x="6841490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3392835" y="3963591"/>
            <a:ext cx="850552" cy="850552"/>
            <a:chOff x="0" y="0"/>
            <a:chExt cx="1134070" cy="1134070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3" b="3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3626793" y="4149626"/>
            <a:ext cx="382638" cy="478334"/>
            <a:chOff x="0" y="0"/>
            <a:chExt cx="510183" cy="637778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" t="0" r="-8" b="2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488430" y="5088136"/>
            <a:ext cx="4659362" cy="84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Pronounced Volatility in Cryptocurrencies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8430" y="6086921"/>
            <a:ext cx="4659362" cy="207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Bitcoin (BTC) and Ethereum (ETH) exhibit significantly higher price swings and boom-bust cycles, reflecting their emerging market nature.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719590" y="3665785"/>
            <a:ext cx="5254973" cy="4911626"/>
            <a:chOff x="0" y="0"/>
            <a:chExt cx="7006630" cy="65488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6993890" cy="6536182"/>
            </a:xfrm>
            <a:custGeom>
              <a:avLst/>
              <a:gdLst/>
              <a:ahLst/>
              <a:cxnLst/>
              <a:rect r="r" b="b" t="t" l="l"/>
              <a:pathLst>
                <a:path h="6536182" w="6993890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835140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6377432"/>
                  </a:lnTo>
                  <a:cubicBezTo>
                    <a:pt x="6993890" y="6465062"/>
                    <a:pt x="6922770" y="6536182"/>
                    <a:pt x="6835140" y="6536182"/>
                  </a:cubicBezTo>
                  <a:lnTo>
                    <a:pt x="158750" y="6536182"/>
                  </a:lnTo>
                  <a:cubicBezTo>
                    <a:pt x="71120" y="6536182"/>
                    <a:pt x="0" y="6465062"/>
                    <a:pt x="0" y="6377432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06590" cy="6548882"/>
            </a:xfrm>
            <a:custGeom>
              <a:avLst/>
              <a:gdLst/>
              <a:ahLst/>
              <a:cxnLst/>
              <a:rect r="r" b="b" t="t" l="l"/>
              <a:pathLst>
                <a:path h="6548882" w="7006590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841490" y="0"/>
                  </a:lnTo>
                  <a:lnTo>
                    <a:pt x="6841490" y="6350"/>
                  </a:lnTo>
                  <a:lnTo>
                    <a:pt x="6841490" y="0"/>
                  </a:lnTo>
                  <a:cubicBezTo>
                    <a:pt x="6932676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6383782"/>
                  </a:lnTo>
                  <a:lnTo>
                    <a:pt x="7000240" y="6383782"/>
                  </a:lnTo>
                  <a:lnTo>
                    <a:pt x="7006590" y="6383782"/>
                  </a:lnTo>
                  <a:cubicBezTo>
                    <a:pt x="7006590" y="6474968"/>
                    <a:pt x="6932676" y="6548882"/>
                    <a:pt x="6841490" y="6548882"/>
                  </a:cubicBezTo>
                  <a:lnTo>
                    <a:pt x="6841490" y="6542532"/>
                  </a:lnTo>
                  <a:lnTo>
                    <a:pt x="6841490" y="6548882"/>
                  </a:lnTo>
                  <a:lnTo>
                    <a:pt x="165100" y="6548882"/>
                  </a:lnTo>
                  <a:lnTo>
                    <a:pt x="165100" y="6542532"/>
                  </a:lnTo>
                  <a:lnTo>
                    <a:pt x="165100" y="6548882"/>
                  </a:lnTo>
                  <a:cubicBezTo>
                    <a:pt x="73914" y="6548882"/>
                    <a:pt x="0" y="6474968"/>
                    <a:pt x="0" y="638378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383782"/>
                  </a:lnTo>
                  <a:lnTo>
                    <a:pt x="6350" y="6383782"/>
                  </a:lnTo>
                  <a:lnTo>
                    <a:pt x="12700" y="6383782"/>
                  </a:lnTo>
                  <a:cubicBezTo>
                    <a:pt x="12700" y="6467983"/>
                    <a:pt x="80899" y="6536182"/>
                    <a:pt x="165100" y="6536182"/>
                  </a:cubicBezTo>
                  <a:lnTo>
                    <a:pt x="6841490" y="6536182"/>
                  </a:lnTo>
                  <a:cubicBezTo>
                    <a:pt x="6925691" y="6536182"/>
                    <a:pt x="6993890" y="6467983"/>
                    <a:pt x="6993890" y="6383782"/>
                  </a:cubicBezTo>
                  <a:lnTo>
                    <a:pt x="6993890" y="165100"/>
                  </a:lnTo>
                  <a:cubicBezTo>
                    <a:pt x="6993890" y="80899"/>
                    <a:pt x="6925691" y="12700"/>
                    <a:pt x="6841490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921799" y="3963591"/>
            <a:ext cx="850552" cy="850552"/>
            <a:chOff x="0" y="0"/>
            <a:chExt cx="1134070" cy="1134070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3" b="3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155758" y="4149626"/>
            <a:ext cx="382637" cy="478334"/>
            <a:chOff x="0" y="0"/>
            <a:chExt cx="510183" cy="637778"/>
          </a:xfrm>
        </p:grpSpPr>
        <p:sp>
          <p:nvSpPr>
            <p:cNvPr name="Freeform 23" id="23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8" b="2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248554" y="3665785"/>
            <a:ext cx="5254973" cy="4911626"/>
            <a:chOff x="0" y="0"/>
            <a:chExt cx="7006630" cy="65488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" y="6350"/>
              <a:ext cx="6993890" cy="6536182"/>
            </a:xfrm>
            <a:custGeom>
              <a:avLst/>
              <a:gdLst/>
              <a:ahLst/>
              <a:cxnLst/>
              <a:rect r="r" b="b" t="t" l="l"/>
              <a:pathLst>
                <a:path h="6536182" w="6993890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835140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6377432"/>
                  </a:lnTo>
                  <a:cubicBezTo>
                    <a:pt x="6993890" y="6465062"/>
                    <a:pt x="6922770" y="6536182"/>
                    <a:pt x="6835140" y="6536182"/>
                  </a:cubicBezTo>
                  <a:lnTo>
                    <a:pt x="158750" y="6536182"/>
                  </a:lnTo>
                  <a:cubicBezTo>
                    <a:pt x="71120" y="6536182"/>
                    <a:pt x="0" y="6465062"/>
                    <a:pt x="0" y="6377432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006590" cy="6548882"/>
            </a:xfrm>
            <a:custGeom>
              <a:avLst/>
              <a:gdLst/>
              <a:ahLst/>
              <a:cxnLst/>
              <a:rect r="r" b="b" t="t" l="l"/>
              <a:pathLst>
                <a:path h="6548882" w="7006590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841490" y="0"/>
                  </a:lnTo>
                  <a:lnTo>
                    <a:pt x="6841490" y="6350"/>
                  </a:lnTo>
                  <a:lnTo>
                    <a:pt x="6841490" y="0"/>
                  </a:lnTo>
                  <a:cubicBezTo>
                    <a:pt x="6932676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6383782"/>
                  </a:lnTo>
                  <a:lnTo>
                    <a:pt x="7000240" y="6383782"/>
                  </a:lnTo>
                  <a:lnTo>
                    <a:pt x="7006590" y="6383782"/>
                  </a:lnTo>
                  <a:cubicBezTo>
                    <a:pt x="7006590" y="6474968"/>
                    <a:pt x="6932676" y="6548882"/>
                    <a:pt x="6841490" y="6548882"/>
                  </a:cubicBezTo>
                  <a:lnTo>
                    <a:pt x="6841490" y="6542532"/>
                  </a:lnTo>
                  <a:lnTo>
                    <a:pt x="6841490" y="6548882"/>
                  </a:lnTo>
                  <a:lnTo>
                    <a:pt x="165100" y="6548882"/>
                  </a:lnTo>
                  <a:lnTo>
                    <a:pt x="165100" y="6542532"/>
                  </a:lnTo>
                  <a:lnTo>
                    <a:pt x="165100" y="6548882"/>
                  </a:lnTo>
                  <a:cubicBezTo>
                    <a:pt x="73914" y="6548882"/>
                    <a:pt x="0" y="6474968"/>
                    <a:pt x="0" y="6383782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383782"/>
                  </a:lnTo>
                  <a:lnTo>
                    <a:pt x="6350" y="6383782"/>
                  </a:lnTo>
                  <a:lnTo>
                    <a:pt x="12700" y="6383782"/>
                  </a:lnTo>
                  <a:cubicBezTo>
                    <a:pt x="12700" y="6467983"/>
                    <a:pt x="80899" y="6536182"/>
                    <a:pt x="165100" y="6536182"/>
                  </a:cubicBezTo>
                  <a:lnTo>
                    <a:pt x="6841490" y="6536182"/>
                  </a:lnTo>
                  <a:cubicBezTo>
                    <a:pt x="6925691" y="6536182"/>
                    <a:pt x="6993890" y="6467983"/>
                    <a:pt x="6993890" y="6383782"/>
                  </a:cubicBezTo>
                  <a:lnTo>
                    <a:pt x="6993890" y="165100"/>
                  </a:lnTo>
                  <a:cubicBezTo>
                    <a:pt x="6993890" y="80899"/>
                    <a:pt x="6925691" y="12700"/>
                    <a:pt x="6841490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4450764" y="3963591"/>
            <a:ext cx="850553" cy="850552"/>
            <a:chOff x="0" y="0"/>
            <a:chExt cx="1134070" cy="1134070"/>
          </a:xfrm>
        </p:grpSpPr>
        <p:sp>
          <p:nvSpPr>
            <p:cNvPr name="Freeform 28" id="28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3" b="3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4684723" y="4149626"/>
            <a:ext cx="382638" cy="478334"/>
            <a:chOff x="0" y="0"/>
            <a:chExt cx="510183" cy="637778"/>
          </a:xfrm>
        </p:grpSpPr>
        <p:sp>
          <p:nvSpPr>
            <p:cNvPr name="Freeform 30" id="30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8" b="2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74333">
            <a:off x="-809464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111156" y="5088136"/>
            <a:ext cx="4471690" cy="38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3"/>
              </a:lnSpc>
            </a:pPr>
            <a:r>
              <a:rPr lang="en-US" sz="24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Stocks: A Stable Alternative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017395" y="5644009"/>
            <a:ext cx="4659362" cy="207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Traditional stocks demonstrate greater resilience and less reactivity to short-term market shocks, showing more gradual and predictable gains.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46360" y="5088136"/>
            <a:ext cx="4659362" cy="84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Informing Investment Strategy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546360" y="6086921"/>
            <a:ext cx="4659362" cy="198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091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These distinct volatility patterns are crucial for investors in selecting appropriate models and tailoring investment strategies for different asset classes.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13826" y="2845817"/>
            <a:ext cx="6616702" cy="4595366"/>
            <a:chOff x="0" y="0"/>
            <a:chExt cx="8822270" cy="6127155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8822309" cy="6127115"/>
            </a:xfrm>
            <a:custGeom>
              <a:avLst/>
              <a:gdLst/>
              <a:ahLst/>
              <a:cxnLst/>
              <a:rect r="r" b="b" t="t" l="l"/>
              <a:pathLst>
                <a:path h="6127115" w="8822309">
                  <a:moveTo>
                    <a:pt x="0" y="0"/>
                  </a:moveTo>
                  <a:lnTo>
                    <a:pt x="8822309" y="0"/>
                  </a:lnTo>
                  <a:lnTo>
                    <a:pt x="8822309" y="6127115"/>
                  </a:lnTo>
                  <a:lnTo>
                    <a:pt x="0" y="6127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6" r="0" b="-5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16291" y="3383310"/>
            <a:ext cx="4709518" cy="2650182"/>
            <a:chOff x="0" y="0"/>
            <a:chExt cx="6279357" cy="35335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6241288" cy="3495421"/>
            </a:xfrm>
            <a:custGeom>
              <a:avLst/>
              <a:gdLst/>
              <a:ahLst/>
              <a:cxnLst/>
              <a:rect r="r" b="b" t="t" l="l"/>
              <a:pathLst>
                <a:path h="3495421" w="6241288">
                  <a:moveTo>
                    <a:pt x="0" y="182880"/>
                  </a:moveTo>
                  <a:cubicBezTo>
                    <a:pt x="0" y="81915"/>
                    <a:pt x="82296" y="0"/>
                    <a:pt x="183769" y="0"/>
                  </a:cubicBezTo>
                  <a:lnTo>
                    <a:pt x="6057519" y="0"/>
                  </a:lnTo>
                  <a:cubicBezTo>
                    <a:pt x="6158992" y="0"/>
                    <a:pt x="6241288" y="81915"/>
                    <a:pt x="6241288" y="182880"/>
                  </a:cubicBezTo>
                  <a:lnTo>
                    <a:pt x="6241288" y="3312541"/>
                  </a:lnTo>
                  <a:cubicBezTo>
                    <a:pt x="6241288" y="3413506"/>
                    <a:pt x="6158992" y="3495421"/>
                    <a:pt x="6057519" y="3495421"/>
                  </a:cubicBezTo>
                  <a:lnTo>
                    <a:pt x="183769" y="3495421"/>
                  </a:lnTo>
                  <a:cubicBezTo>
                    <a:pt x="82296" y="3495421"/>
                    <a:pt x="0" y="3413506"/>
                    <a:pt x="0" y="331254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79388" cy="3533521"/>
            </a:xfrm>
            <a:custGeom>
              <a:avLst/>
              <a:gdLst/>
              <a:ahLst/>
              <a:cxnLst/>
              <a:rect r="r" b="b" t="t" l="l"/>
              <a:pathLst>
                <a:path h="3533521" w="6279388">
                  <a:moveTo>
                    <a:pt x="0" y="201930"/>
                  </a:moveTo>
                  <a:cubicBezTo>
                    <a:pt x="0" y="90297"/>
                    <a:pt x="90932" y="0"/>
                    <a:pt x="202819" y="0"/>
                  </a:cubicBezTo>
                  <a:lnTo>
                    <a:pt x="6076569" y="0"/>
                  </a:lnTo>
                  <a:lnTo>
                    <a:pt x="6076569" y="19050"/>
                  </a:lnTo>
                  <a:lnTo>
                    <a:pt x="6076569" y="0"/>
                  </a:lnTo>
                  <a:cubicBezTo>
                    <a:pt x="6188456" y="0"/>
                    <a:pt x="6279388" y="90297"/>
                    <a:pt x="6279388" y="201930"/>
                  </a:cubicBezTo>
                  <a:lnTo>
                    <a:pt x="6260338" y="201930"/>
                  </a:lnTo>
                  <a:lnTo>
                    <a:pt x="6279388" y="201930"/>
                  </a:lnTo>
                  <a:lnTo>
                    <a:pt x="6279388" y="3331591"/>
                  </a:lnTo>
                  <a:lnTo>
                    <a:pt x="6260338" y="3331591"/>
                  </a:lnTo>
                  <a:lnTo>
                    <a:pt x="6279388" y="3331591"/>
                  </a:lnTo>
                  <a:cubicBezTo>
                    <a:pt x="6279388" y="3443224"/>
                    <a:pt x="6188456" y="3533521"/>
                    <a:pt x="6076569" y="3533521"/>
                  </a:cubicBezTo>
                  <a:lnTo>
                    <a:pt x="6076569" y="3514471"/>
                  </a:lnTo>
                  <a:lnTo>
                    <a:pt x="6076569" y="3533521"/>
                  </a:lnTo>
                  <a:lnTo>
                    <a:pt x="202819" y="3533521"/>
                  </a:lnTo>
                  <a:lnTo>
                    <a:pt x="202819" y="3514471"/>
                  </a:lnTo>
                  <a:lnTo>
                    <a:pt x="202819" y="3533521"/>
                  </a:lnTo>
                  <a:cubicBezTo>
                    <a:pt x="90932" y="3533521"/>
                    <a:pt x="0" y="3443224"/>
                    <a:pt x="0" y="3331591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331591"/>
                  </a:lnTo>
                  <a:lnTo>
                    <a:pt x="19050" y="3331591"/>
                  </a:lnTo>
                  <a:lnTo>
                    <a:pt x="38100" y="3331591"/>
                  </a:lnTo>
                  <a:cubicBezTo>
                    <a:pt x="38100" y="3422015"/>
                    <a:pt x="111760" y="3495421"/>
                    <a:pt x="202819" y="3495421"/>
                  </a:cubicBezTo>
                  <a:lnTo>
                    <a:pt x="6076569" y="3495421"/>
                  </a:lnTo>
                  <a:cubicBezTo>
                    <a:pt x="6167628" y="3495421"/>
                    <a:pt x="6241288" y="3422015"/>
                    <a:pt x="6241288" y="3331591"/>
                  </a:cubicBezTo>
                  <a:lnTo>
                    <a:pt x="6241288" y="201930"/>
                  </a:lnTo>
                  <a:cubicBezTo>
                    <a:pt x="6241288" y="111506"/>
                    <a:pt x="6167628" y="38100"/>
                    <a:pt x="6076569" y="38100"/>
                  </a:cubicBezTo>
                  <a:lnTo>
                    <a:pt x="202819" y="38100"/>
                  </a:lnTo>
                  <a:lnTo>
                    <a:pt x="202819" y="19050"/>
                  </a:lnTo>
                  <a:lnTo>
                    <a:pt x="202819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609760" y="3383310"/>
            <a:ext cx="4709666" cy="2650182"/>
            <a:chOff x="0" y="0"/>
            <a:chExt cx="6279555" cy="353357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6241415" cy="3495421"/>
            </a:xfrm>
            <a:custGeom>
              <a:avLst/>
              <a:gdLst/>
              <a:ahLst/>
              <a:cxnLst/>
              <a:rect r="r" b="b" t="t" l="l"/>
              <a:pathLst>
                <a:path h="3495421" w="6241415">
                  <a:moveTo>
                    <a:pt x="0" y="182880"/>
                  </a:moveTo>
                  <a:cubicBezTo>
                    <a:pt x="0" y="81915"/>
                    <a:pt x="82296" y="0"/>
                    <a:pt x="183769" y="0"/>
                  </a:cubicBezTo>
                  <a:lnTo>
                    <a:pt x="6057646" y="0"/>
                  </a:lnTo>
                  <a:cubicBezTo>
                    <a:pt x="6159119" y="0"/>
                    <a:pt x="6241415" y="81915"/>
                    <a:pt x="6241415" y="182880"/>
                  </a:cubicBezTo>
                  <a:lnTo>
                    <a:pt x="6241415" y="3312541"/>
                  </a:lnTo>
                  <a:cubicBezTo>
                    <a:pt x="6241415" y="3413506"/>
                    <a:pt x="6159119" y="3495421"/>
                    <a:pt x="6057646" y="3495421"/>
                  </a:cubicBezTo>
                  <a:lnTo>
                    <a:pt x="183769" y="3495421"/>
                  </a:lnTo>
                  <a:cubicBezTo>
                    <a:pt x="82296" y="3495421"/>
                    <a:pt x="0" y="3413506"/>
                    <a:pt x="0" y="331254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79515" cy="3533521"/>
            </a:xfrm>
            <a:custGeom>
              <a:avLst/>
              <a:gdLst/>
              <a:ahLst/>
              <a:cxnLst/>
              <a:rect r="r" b="b" t="t" l="l"/>
              <a:pathLst>
                <a:path h="3533521" w="6279515">
                  <a:moveTo>
                    <a:pt x="0" y="201930"/>
                  </a:moveTo>
                  <a:cubicBezTo>
                    <a:pt x="0" y="90297"/>
                    <a:pt x="90932" y="0"/>
                    <a:pt x="202819" y="0"/>
                  </a:cubicBezTo>
                  <a:lnTo>
                    <a:pt x="6076696" y="0"/>
                  </a:lnTo>
                  <a:lnTo>
                    <a:pt x="6076696" y="19050"/>
                  </a:lnTo>
                  <a:lnTo>
                    <a:pt x="6076696" y="0"/>
                  </a:lnTo>
                  <a:cubicBezTo>
                    <a:pt x="6188583" y="0"/>
                    <a:pt x="6279515" y="90297"/>
                    <a:pt x="6279515" y="201930"/>
                  </a:cubicBezTo>
                  <a:lnTo>
                    <a:pt x="6260465" y="201930"/>
                  </a:lnTo>
                  <a:lnTo>
                    <a:pt x="6279515" y="201930"/>
                  </a:lnTo>
                  <a:lnTo>
                    <a:pt x="6279515" y="3331591"/>
                  </a:lnTo>
                  <a:lnTo>
                    <a:pt x="6260465" y="3331591"/>
                  </a:lnTo>
                  <a:lnTo>
                    <a:pt x="6279515" y="3331591"/>
                  </a:lnTo>
                  <a:cubicBezTo>
                    <a:pt x="6279515" y="3443224"/>
                    <a:pt x="6188583" y="3533521"/>
                    <a:pt x="6076696" y="3533521"/>
                  </a:cubicBezTo>
                  <a:lnTo>
                    <a:pt x="6076696" y="3514471"/>
                  </a:lnTo>
                  <a:lnTo>
                    <a:pt x="6076696" y="3533521"/>
                  </a:lnTo>
                  <a:lnTo>
                    <a:pt x="202819" y="3533521"/>
                  </a:lnTo>
                  <a:lnTo>
                    <a:pt x="202819" y="3514471"/>
                  </a:lnTo>
                  <a:lnTo>
                    <a:pt x="202819" y="3533521"/>
                  </a:lnTo>
                  <a:cubicBezTo>
                    <a:pt x="90932" y="3533521"/>
                    <a:pt x="0" y="3443224"/>
                    <a:pt x="0" y="3331591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331591"/>
                  </a:lnTo>
                  <a:lnTo>
                    <a:pt x="19050" y="3331591"/>
                  </a:lnTo>
                  <a:lnTo>
                    <a:pt x="38100" y="3331591"/>
                  </a:lnTo>
                  <a:cubicBezTo>
                    <a:pt x="38100" y="3422015"/>
                    <a:pt x="111760" y="3495421"/>
                    <a:pt x="202819" y="3495421"/>
                  </a:cubicBezTo>
                  <a:lnTo>
                    <a:pt x="6076696" y="3495421"/>
                  </a:lnTo>
                  <a:cubicBezTo>
                    <a:pt x="6167755" y="3495421"/>
                    <a:pt x="6241415" y="3422015"/>
                    <a:pt x="6241415" y="3331591"/>
                  </a:cubicBezTo>
                  <a:lnTo>
                    <a:pt x="6241415" y="201930"/>
                  </a:lnTo>
                  <a:cubicBezTo>
                    <a:pt x="6241415" y="111506"/>
                    <a:pt x="6167755" y="38100"/>
                    <a:pt x="6076696" y="38100"/>
                  </a:cubicBezTo>
                  <a:lnTo>
                    <a:pt x="202819" y="38100"/>
                  </a:lnTo>
                  <a:lnTo>
                    <a:pt x="202819" y="19050"/>
                  </a:lnTo>
                  <a:lnTo>
                    <a:pt x="202819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40714" y="6244085"/>
            <a:ext cx="4709518" cy="2982366"/>
            <a:chOff x="0" y="0"/>
            <a:chExt cx="6279357" cy="39764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6241161" cy="3938397"/>
            </a:xfrm>
            <a:custGeom>
              <a:avLst/>
              <a:gdLst/>
              <a:ahLst/>
              <a:cxnLst/>
              <a:rect r="r" b="b" t="t" l="l"/>
              <a:pathLst>
                <a:path h="3938397" w="6241161">
                  <a:moveTo>
                    <a:pt x="0" y="182880"/>
                  </a:moveTo>
                  <a:cubicBezTo>
                    <a:pt x="0" y="81915"/>
                    <a:pt x="82169" y="0"/>
                    <a:pt x="183515" y="0"/>
                  </a:cubicBezTo>
                  <a:lnTo>
                    <a:pt x="6057646" y="0"/>
                  </a:lnTo>
                  <a:cubicBezTo>
                    <a:pt x="6158992" y="0"/>
                    <a:pt x="6241161" y="81915"/>
                    <a:pt x="6241161" y="182880"/>
                  </a:cubicBezTo>
                  <a:lnTo>
                    <a:pt x="6241161" y="3755517"/>
                  </a:lnTo>
                  <a:cubicBezTo>
                    <a:pt x="6241161" y="3856482"/>
                    <a:pt x="6158992" y="3938397"/>
                    <a:pt x="6057646" y="3938397"/>
                  </a:cubicBezTo>
                  <a:lnTo>
                    <a:pt x="183515" y="3938397"/>
                  </a:lnTo>
                  <a:cubicBezTo>
                    <a:pt x="82169" y="3938397"/>
                    <a:pt x="0" y="3856482"/>
                    <a:pt x="0" y="3755517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279261" cy="3976497"/>
            </a:xfrm>
            <a:custGeom>
              <a:avLst/>
              <a:gdLst/>
              <a:ahLst/>
              <a:cxnLst/>
              <a:rect r="r" b="b" t="t" l="l"/>
              <a:pathLst>
                <a:path h="3976497" w="6279261">
                  <a:moveTo>
                    <a:pt x="0" y="201930"/>
                  </a:moveTo>
                  <a:cubicBezTo>
                    <a:pt x="0" y="90297"/>
                    <a:pt x="90805" y="0"/>
                    <a:pt x="202565" y="0"/>
                  </a:cubicBezTo>
                  <a:lnTo>
                    <a:pt x="6076696" y="0"/>
                  </a:lnTo>
                  <a:lnTo>
                    <a:pt x="6076696" y="19050"/>
                  </a:lnTo>
                  <a:lnTo>
                    <a:pt x="6076696" y="0"/>
                  </a:lnTo>
                  <a:cubicBezTo>
                    <a:pt x="6188583" y="0"/>
                    <a:pt x="6279261" y="90297"/>
                    <a:pt x="6279261" y="201930"/>
                  </a:cubicBezTo>
                  <a:lnTo>
                    <a:pt x="6260211" y="201930"/>
                  </a:lnTo>
                  <a:lnTo>
                    <a:pt x="6279261" y="201930"/>
                  </a:lnTo>
                  <a:lnTo>
                    <a:pt x="6279261" y="3774567"/>
                  </a:lnTo>
                  <a:lnTo>
                    <a:pt x="6260211" y="3774567"/>
                  </a:lnTo>
                  <a:lnTo>
                    <a:pt x="6279261" y="3774567"/>
                  </a:lnTo>
                  <a:cubicBezTo>
                    <a:pt x="6279261" y="3886200"/>
                    <a:pt x="6188456" y="3976497"/>
                    <a:pt x="6076696" y="3976497"/>
                  </a:cubicBezTo>
                  <a:lnTo>
                    <a:pt x="6076696" y="3957447"/>
                  </a:lnTo>
                  <a:lnTo>
                    <a:pt x="6076696" y="3976497"/>
                  </a:lnTo>
                  <a:lnTo>
                    <a:pt x="202565" y="3976497"/>
                  </a:lnTo>
                  <a:lnTo>
                    <a:pt x="202565" y="3957447"/>
                  </a:lnTo>
                  <a:lnTo>
                    <a:pt x="202565" y="3976497"/>
                  </a:lnTo>
                  <a:cubicBezTo>
                    <a:pt x="90805" y="3976497"/>
                    <a:pt x="0" y="3886073"/>
                    <a:pt x="0" y="3774567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774567"/>
                  </a:lnTo>
                  <a:lnTo>
                    <a:pt x="19050" y="3774567"/>
                  </a:lnTo>
                  <a:lnTo>
                    <a:pt x="38100" y="3774567"/>
                  </a:lnTo>
                  <a:cubicBezTo>
                    <a:pt x="38100" y="3864991"/>
                    <a:pt x="111633" y="3938397"/>
                    <a:pt x="202565" y="3938397"/>
                  </a:cubicBezTo>
                  <a:lnTo>
                    <a:pt x="6076696" y="3938397"/>
                  </a:lnTo>
                  <a:cubicBezTo>
                    <a:pt x="6167628" y="3938397"/>
                    <a:pt x="6241161" y="3864991"/>
                    <a:pt x="6241161" y="3774567"/>
                  </a:cubicBezTo>
                  <a:lnTo>
                    <a:pt x="6241161" y="201930"/>
                  </a:lnTo>
                  <a:cubicBezTo>
                    <a:pt x="6241161" y="111506"/>
                    <a:pt x="6167628" y="38100"/>
                    <a:pt x="6076696" y="38100"/>
                  </a:cubicBezTo>
                  <a:lnTo>
                    <a:pt x="202565" y="38100"/>
                  </a:lnTo>
                  <a:lnTo>
                    <a:pt x="202565" y="19050"/>
                  </a:lnTo>
                  <a:lnTo>
                    <a:pt x="202565" y="38100"/>
                  </a:lnTo>
                  <a:cubicBezTo>
                    <a:pt x="111633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569458" y="764418"/>
            <a:ext cx="7542536" cy="50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8"/>
              </a:lnSpc>
            </a:pPr>
            <a:r>
              <a:rPr lang="en-US" b="true" sz="326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RETURN DISTRIBUTION ANALYSIS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96657" y="1528546"/>
            <a:ext cx="8698186" cy="356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5"/>
              </a:lnSpc>
            </a:pPr>
            <a:r>
              <a:rPr lang="en-US" b="true" sz="238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Unpacking the Variance in Daily Asset Performance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388760" y="2399255"/>
            <a:ext cx="9574560" cy="71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1"/>
              </a:lnSpc>
            </a:pPr>
            <a:r>
              <a:rPr lang="en-US" sz="1924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 closer look at the density curve for daily returns of each asset class reveals pronounced differences in their risk profiles: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57406" y="3629174"/>
            <a:ext cx="2913757" cy="28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2"/>
              </a:lnSpc>
            </a:pPr>
            <a:r>
              <a:rPr lang="en-US" sz="181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Cryptocurrency Returns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57406" y="4126260"/>
            <a:ext cx="4113014" cy="155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62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Display a wider distribution and "fatter tails," indicating a higher frequency of extreme positive and negative price movements and significant short-term volatility.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950875" y="3629174"/>
            <a:ext cx="2658070" cy="28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2"/>
              </a:lnSpc>
            </a:pPr>
            <a:r>
              <a:rPr lang="en-US" sz="186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 Market Returns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950875" y="4126260"/>
            <a:ext cx="4113162" cy="120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sz="1564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Exhibit a thinner, more concentrated distribution centered near a zero mean, reflecting generally lower day-to-day volatility and more stable performance.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81829" y="6489949"/>
            <a:ext cx="4113014" cy="646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Strategic Implication: Diversification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81829" y="7319219"/>
            <a:ext cx="4113014" cy="155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62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critical distinction highlights how integrating different asset classes can be pivotal for reducing overall portfolio risk and enhancing stability through strategic diversification.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912795" y="1508820"/>
            <a:ext cx="9640044" cy="39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6"/>
              </a:lnSpc>
            </a:pPr>
            <a:r>
              <a:rPr lang="en-US" b="true" sz="2527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Unpacking 30-Day Volatility Trends Across Asset Classes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08403" y="2108730"/>
            <a:ext cx="16303526" cy="310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8"/>
              </a:lnSpc>
            </a:pPr>
            <a:r>
              <a:rPr lang="en-US" sz="173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Examining the 30-day rolling volatility lines for each asset category reveals distinct risk profiles and market behaviors: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9441" y="3222872"/>
            <a:ext cx="8429476" cy="1688901"/>
            <a:chOff x="0" y="0"/>
            <a:chExt cx="11239302" cy="22518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39246" cy="2251837"/>
            </a:xfrm>
            <a:custGeom>
              <a:avLst/>
              <a:gdLst/>
              <a:ahLst/>
              <a:cxnLst/>
              <a:rect r="r" b="b" t="t" l="l"/>
              <a:pathLst>
                <a:path h="2251837" w="11239246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1117326" y="0"/>
                  </a:lnTo>
                  <a:cubicBezTo>
                    <a:pt x="11184636" y="0"/>
                    <a:pt x="11239246" y="54610"/>
                    <a:pt x="11239246" y="121920"/>
                  </a:cubicBezTo>
                  <a:lnTo>
                    <a:pt x="11239246" y="2129917"/>
                  </a:lnTo>
                  <a:cubicBezTo>
                    <a:pt x="11239246" y="2197227"/>
                    <a:pt x="11184636" y="2251837"/>
                    <a:pt x="11117326" y="2251837"/>
                  </a:cubicBezTo>
                  <a:lnTo>
                    <a:pt x="121920" y="2251837"/>
                  </a:lnTo>
                  <a:cubicBezTo>
                    <a:pt x="54610" y="2251837"/>
                    <a:pt x="0" y="2197227"/>
                    <a:pt x="0" y="2129917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930528" y="3184661"/>
            <a:ext cx="552747" cy="552748"/>
            <a:chOff x="0" y="0"/>
            <a:chExt cx="736997" cy="736997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736981" cy="736981"/>
            </a:xfrm>
            <a:custGeom>
              <a:avLst/>
              <a:gdLst/>
              <a:ahLst/>
              <a:cxnLst/>
              <a:rect r="r" b="b" t="t" l="l"/>
              <a:pathLst>
                <a:path h="736981" w="736981">
                  <a:moveTo>
                    <a:pt x="0" y="0"/>
                  </a:moveTo>
                  <a:lnTo>
                    <a:pt x="736981" y="0"/>
                  </a:lnTo>
                  <a:lnTo>
                    <a:pt x="736981" y="736981"/>
                  </a:lnTo>
                  <a:lnTo>
                    <a:pt x="0" y="736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" b="-2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852740" y="3693021"/>
            <a:ext cx="2755255" cy="22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59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Cryptocurrency Dynamics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49441" y="5372397"/>
            <a:ext cx="8429476" cy="1688901"/>
            <a:chOff x="0" y="0"/>
            <a:chExt cx="11239302" cy="22518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239246" cy="2251837"/>
            </a:xfrm>
            <a:custGeom>
              <a:avLst/>
              <a:gdLst/>
              <a:ahLst/>
              <a:cxnLst/>
              <a:rect r="r" b="b" t="t" l="l"/>
              <a:pathLst>
                <a:path h="2251837" w="11239246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1117326" y="0"/>
                  </a:lnTo>
                  <a:cubicBezTo>
                    <a:pt x="11184636" y="0"/>
                    <a:pt x="11239246" y="54610"/>
                    <a:pt x="11239246" y="121920"/>
                  </a:cubicBezTo>
                  <a:lnTo>
                    <a:pt x="11239246" y="2129917"/>
                  </a:lnTo>
                  <a:cubicBezTo>
                    <a:pt x="11239246" y="2197227"/>
                    <a:pt x="11184636" y="2251837"/>
                    <a:pt x="11117326" y="2251837"/>
                  </a:cubicBezTo>
                  <a:lnTo>
                    <a:pt x="121920" y="2251837"/>
                  </a:lnTo>
                  <a:cubicBezTo>
                    <a:pt x="54610" y="2251837"/>
                    <a:pt x="0" y="2197227"/>
                    <a:pt x="0" y="2129917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930528" y="5096024"/>
            <a:ext cx="552747" cy="552747"/>
            <a:chOff x="0" y="0"/>
            <a:chExt cx="736997" cy="736997"/>
          </a:xfrm>
        </p:grpSpPr>
        <p:sp>
          <p:nvSpPr>
            <p:cNvPr name="Freeform 16" id="16" descr="preencoded.png"/>
            <p:cNvSpPr/>
            <p:nvPr/>
          </p:nvSpPr>
          <p:spPr>
            <a:xfrm flipH="false" flipV="false" rot="0">
              <a:off x="0" y="0"/>
              <a:ext cx="736981" cy="736981"/>
            </a:xfrm>
            <a:custGeom>
              <a:avLst/>
              <a:gdLst/>
              <a:ahLst/>
              <a:cxnLst/>
              <a:rect r="r" b="b" t="t" l="l"/>
              <a:pathLst>
                <a:path h="736981" w="736981">
                  <a:moveTo>
                    <a:pt x="0" y="0"/>
                  </a:moveTo>
                  <a:lnTo>
                    <a:pt x="736981" y="0"/>
                  </a:lnTo>
                  <a:lnTo>
                    <a:pt x="736981" y="736981"/>
                  </a:lnTo>
                  <a:lnTo>
                    <a:pt x="0" y="736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" b="-2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852740" y="5842546"/>
            <a:ext cx="2511326" cy="22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59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 Market Resilience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52740" y="6267152"/>
            <a:ext cx="8022877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43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 market volatility tends to be more stable and lower in magnitude, reflecting a comparatively calmer and more predictable investment environment.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49441" y="7521923"/>
            <a:ext cx="8429476" cy="1688901"/>
            <a:chOff x="0" y="0"/>
            <a:chExt cx="11239302" cy="22518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239246" cy="2251837"/>
            </a:xfrm>
            <a:custGeom>
              <a:avLst/>
              <a:gdLst/>
              <a:ahLst/>
              <a:cxnLst/>
              <a:rect r="r" b="b" t="t" l="l"/>
              <a:pathLst>
                <a:path h="2251837" w="11239246">
                  <a:moveTo>
                    <a:pt x="0" y="121920"/>
                  </a:moveTo>
                  <a:cubicBezTo>
                    <a:pt x="0" y="54610"/>
                    <a:pt x="54610" y="0"/>
                    <a:pt x="121920" y="0"/>
                  </a:cubicBezTo>
                  <a:lnTo>
                    <a:pt x="11117326" y="0"/>
                  </a:lnTo>
                  <a:cubicBezTo>
                    <a:pt x="11184636" y="0"/>
                    <a:pt x="11239246" y="54610"/>
                    <a:pt x="11239246" y="121920"/>
                  </a:cubicBezTo>
                  <a:lnTo>
                    <a:pt x="11239246" y="2129917"/>
                  </a:lnTo>
                  <a:cubicBezTo>
                    <a:pt x="11239246" y="2197227"/>
                    <a:pt x="11184636" y="2251837"/>
                    <a:pt x="11117326" y="2251837"/>
                  </a:cubicBezTo>
                  <a:lnTo>
                    <a:pt x="121920" y="2251837"/>
                  </a:lnTo>
                  <a:cubicBezTo>
                    <a:pt x="54610" y="2251837"/>
                    <a:pt x="0" y="2197227"/>
                    <a:pt x="0" y="2129917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4930528" y="7245549"/>
            <a:ext cx="552747" cy="552747"/>
            <a:chOff x="0" y="0"/>
            <a:chExt cx="736997" cy="736997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736981" cy="736981"/>
            </a:xfrm>
            <a:custGeom>
              <a:avLst/>
              <a:gdLst/>
              <a:ahLst/>
              <a:cxnLst/>
              <a:rect r="r" b="b" t="t" l="l"/>
              <a:pathLst>
                <a:path h="736981" w="736981">
                  <a:moveTo>
                    <a:pt x="0" y="0"/>
                  </a:moveTo>
                  <a:lnTo>
                    <a:pt x="736981" y="0"/>
                  </a:lnTo>
                  <a:lnTo>
                    <a:pt x="736981" y="736981"/>
                  </a:lnTo>
                  <a:lnTo>
                    <a:pt x="0" y="736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" b="-2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852740" y="7992070"/>
            <a:ext cx="4017615" cy="22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8"/>
              </a:lnSpc>
            </a:pPr>
            <a:r>
              <a:rPr lang="en-US" sz="159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Strategic Imperative: Risk Assessment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52740" y="8416677"/>
            <a:ext cx="8022877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43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stark contrast underscores the critical importance of thorough risk assessment and strategic allocation for maintaining a balanced and robust investment portfolio.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936189" y="3511871"/>
            <a:ext cx="6632004" cy="4642300"/>
            <a:chOff x="0" y="0"/>
            <a:chExt cx="8842672" cy="6189733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8842629" cy="6189726"/>
            </a:xfrm>
            <a:custGeom>
              <a:avLst/>
              <a:gdLst/>
              <a:ahLst/>
              <a:cxnLst/>
              <a:rect r="r" b="b" t="t" l="l"/>
              <a:pathLst>
                <a:path h="6189726" w="8842629">
                  <a:moveTo>
                    <a:pt x="0" y="0"/>
                  </a:moveTo>
                  <a:lnTo>
                    <a:pt x="8842629" y="0"/>
                  </a:lnTo>
                  <a:lnTo>
                    <a:pt x="8842629" y="6189726"/>
                  </a:lnTo>
                  <a:lnTo>
                    <a:pt x="0" y="6189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" r="0" b="-15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693717" y="3131443"/>
            <a:ext cx="8429476" cy="276374"/>
            <a:chOff x="0" y="0"/>
            <a:chExt cx="2220109" cy="7279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20109" cy="72790"/>
            </a:xfrm>
            <a:custGeom>
              <a:avLst/>
              <a:gdLst/>
              <a:ahLst/>
              <a:cxnLst/>
              <a:rect r="r" b="b" t="t" l="l"/>
              <a:pathLst>
                <a:path h="72790" w="2220109">
                  <a:moveTo>
                    <a:pt x="0" y="0"/>
                  </a:moveTo>
                  <a:lnTo>
                    <a:pt x="2220109" y="0"/>
                  </a:lnTo>
                  <a:lnTo>
                    <a:pt x="2220109" y="72790"/>
                  </a:lnTo>
                  <a:lnTo>
                    <a:pt x="0" y="7279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2220109" cy="139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93717" y="5330874"/>
            <a:ext cx="8429476" cy="276374"/>
            <a:chOff x="0" y="0"/>
            <a:chExt cx="2220109" cy="7279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20109" cy="72790"/>
            </a:xfrm>
            <a:custGeom>
              <a:avLst/>
              <a:gdLst/>
              <a:ahLst/>
              <a:cxnLst/>
              <a:rect r="r" b="b" t="t" l="l"/>
              <a:pathLst>
                <a:path h="72790" w="2220109">
                  <a:moveTo>
                    <a:pt x="0" y="0"/>
                  </a:moveTo>
                  <a:lnTo>
                    <a:pt x="2220109" y="0"/>
                  </a:lnTo>
                  <a:lnTo>
                    <a:pt x="2220109" y="72790"/>
                  </a:lnTo>
                  <a:lnTo>
                    <a:pt x="0" y="7279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220109" cy="139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693717" y="7450956"/>
            <a:ext cx="8429476" cy="276374"/>
            <a:chOff x="0" y="0"/>
            <a:chExt cx="2220109" cy="7279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20109" cy="72790"/>
            </a:xfrm>
            <a:custGeom>
              <a:avLst/>
              <a:gdLst/>
              <a:ahLst/>
              <a:cxnLst/>
              <a:rect r="r" b="b" t="t" l="l"/>
              <a:pathLst>
                <a:path h="72790" w="2220109">
                  <a:moveTo>
                    <a:pt x="0" y="0"/>
                  </a:moveTo>
                  <a:lnTo>
                    <a:pt x="2220109" y="0"/>
                  </a:lnTo>
                  <a:lnTo>
                    <a:pt x="2220109" y="72790"/>
                  </a:lnTo>
                  <a:lnTo>
                    <a:pt x="0" y="72790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2220109" cy="139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622807" y="770308"/>
            <a:ext cx="4607421" cy="49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4"/>
              </a:lnSpc>
            </a:pPr>
            <a:r>
              <a:rPr lang="en-US" b="true" sz="316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VOLATILITY ANALYSIS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53525" y="3104604"/>
            <a:ext cx="221010" cy="30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852740" y="4117627"/>
            <a:ext cx="8022877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43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Cryptocurrencies frequently display significant volatility spikes, highlighting their susceptibility to rapid and substantial price fluctuations.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753525" y="5293642"/>
            <a:ext cx="221010" cy="30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753525" y="7424117"/>
            <a:ext cx="221010" cy="30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036620" y="888801"/>
            <a:ext cx="8106519" cy="71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b="true" sz="446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Correlation Matrix Insights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619250" y="2329160"/>
            <a:ext cx="8559701" cy="6581477"/>
            <a:chOff x="0" y="0"/>
            <a:chExt cx="11412935" cy="8775303"/>
          </a:xfrm>
        </p:grpSpPr>
        <p:sp>
          <p:nvSpPr>
            <p:cNvPr name="Freeform 8" id="8" descr="preencoded.png"/>
            <p:cNvSpPr/>
            <p:nvPr/>
          </p:nvSpPr>
          <p:spPr>
            <a:xfrm flipH="false" flipV="false" rot="0">
              <a:off x="0" y="0"/>
              <a:ext cx="11412982" cy="8775319"/>
            </a:xfrm>
            <a:custGeom>
              <a:avLst/>
              <a:gdLst/>
              <a:ahLst/>
              <a:cxnLst/>
              <a:rect r="r" b="b" t="t" l="l"/>
              <a:pathLst>
                <a:path h="8775319" w="11412982">
                  <a:moveTo>
                    <a:pt x="0" y="0"/>
                  </a:moveTo>
                  <a:lnTo>
                    <a:pt x="11412982" y="0"/>
                  </a:lnTo>
                  <a:lnTo>
                    <a:pt x="11412982" y="8775319"/>
                  </a:lnTo>
                  <a:lnTo>
                    <a:pt x="0" y="8775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6" t="0" r="-16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669340" y="2348210"/>
            <a:ext cx="6635800" cy="1547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5"/>
              </a:lnSpc>
            </a:pPr>
            <a:r>
              <a:rPr lang="en-US" sz="20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correlation matrix heatmap provides a powerful visual breakdown of the intricate asset-to-asset return relationships across our analyzed financial instruments. Key insights include: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69340" y="4216301"/>
            <a:ext cx="6635800" cy="1012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5620" indent="-137810" lvl="1">
              <a:lnSpc>
                <a:spcPts val="2769"/>
              </a:lnSpc>
              <a:buFont typeface="Arial"/>
              <a:buChar char="•"/>
            </a:pPr>
            <a:r>
              <a:rPr lang="en-US" sz="182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Cryptocurrency assets display exceptionally high internal correlation (often exceeding 0.7), indicating strong co-movement within the crypto market.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69340" y="5513189"/>
            <a:ext cx="6635800" cy="154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125"/>
              </a:lnSpc>
              <a:buFont typeface="Arial"/>
              <a:buChar char="•"/>
            </a:pPr>
            <a:r>
              <a:rPr lang="en-US" sz="20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correlation between cryptocurrencies and traditional equities (stocks) is consistently low, suggesting that these asset classes tend to move with significant independence.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669340" y="7233196"/>
            <a:ext cx="6635800" cy="146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5498" indent="-147749" lvl="1">
              <a:lnSpc>
                <a:spcPts val="2968"/>
              </a:lnSpc>
              <a:buFont typeface="Arial"/>
              <a:buChar char="•"/>
            </a:pPr>
            <a:r>
              <a:rPr lang="en-US" sz="195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observed low cross-correlation strongly supports the strategic use of these asset classes for enhanced portfolio diversification, potentially offering improved risk-adjusted returns.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82882" y="2880419"/>
            <a:ext cx="6788497" cy="4526161"/>
            <a:chOff x="0" y="0"/>
            <a:chExt cx="9051330" cy="6034882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051290" cy="6034913"/>
            </a:xfrm>
            <a:custGeom>
              <a:avLst/>
              <a:gdLst/>
              <a:ahLst/>
              <a:cxnLst/>
              <a:rect r="r" b="b" t="t" l="l"/>
              <a:pathLst>
                <a:path h="6034913" w="9051290">
                  <a:moveTo>
                    <a:pt x="0" y="0"/>
                  </a:moveTo>
                  <a:lnTo>
                    <a:pt x="9051290" y="0"/>
                  </a:lnTo>
                  <a:lnTo>
                    <a:pt x="9051290" y="6034913"/>
                  </a:lnTo>
                  <a:lnTo>
                    <a:pt x="0" y="6034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690" r="0" b="-16689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869656" y="2309814"/>
            <a:ext cx="595312" cy="595312"/>
            <a:chOff x="0" y="0"/>
            <a:chExt cx="793750" cy="793750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793750" cy="793750"/>
            </a:xfrm>
            <a:custGeom>
              <a:avLst/>
              <a:gdLst/>
              <a:ahLst/>
              <a:cxnLst/>
              <a:rect r="r" b="b" t="t" l="l"/>
              <a:pathLst>
                <a:path h="793750" w="793750">
                  <a:moveTo>
                    <a:pt x="0" y="0"/>
                  </a:moveTo>
                  <a:lnTo>
                    <a:pt x="793750" y="0"/>
                  </a:lnTo>
                  <a:lnTo>
                    <a:pt x="793750" y="793750"/>
                  </a:lnTo>
                  <a:lnTo>
                    <a:pt x="0" y="793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869656" y="4255741"/>
            <a:ext cx="595312" cy="595312"/>
            <a:chOff x="0" y="0"/>
            <a:chExt cx="793750" cy="79375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793750" cy="793750"/>
            </a:xfrm>
            <a:custGeom>
              <a:avLst/>
              <a:gdLst/>
              <a:ahLst/>
              <a:cxnLst/>
              <a:rect r="r" b="b" t="t" l="l"/>
              <a:pathLst>
                <a:path h="793750" w="793750">
                  <a:moveTo>
                    <a:pt x="0" y="0"/>
                  </a:moveTo>
                  <a:lnTo>
                    <a:pt x="793750" y="0"/>
                  </a:lnTo>
                  <a:lnTo>
                    <a:pt x="793750" y="793750"/>
                  </a:lnTo>
                  <a:lnTo>
                    <a:pt x="0" y="793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869656" y="6201669"/>
            <a:ext cx="595312" cy="595312"/>
            <a:chOff x="0" y="0"/>
            <a:chExt cx="793750" cy="793750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793750" cy="793750"/>
            </a:xfrm>
            <a:custGeom>
              <a:avLst/>
              <a:gdLst/>
              <a:ahLst/>
              <a:cxnLst/>
              <a:rect r="r" b="b" t="t" l="l"/>
              <a:pathLst>
                <a:path h="793750" w="793750">
                  <a:moveTo>
                    <a:pt x="0" y="0"/>
                  </a:moveTo>
                  <a:lnTo>
                    <a:pt x="793750" y="0"/>
                  </a:lnTo>
                  <a:lnTo>
                    <a:pt x="793750" y="793750"/>
                  </a:lnTo>
                  <a:lnTo>
                    <a:pt x="0" y="793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869656" y="8147597"/>
            <a:ext cx="595312" cy="595312"/>
            <a:chOff x="0" y="0"/>
            <a:chExt cx="793750" cy="793750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793750" cy="793750"/>
            </a:xfrm>
            <a:custGeom>
              <a:avLst/>
              <a:gdLst/>
              <a:ahLst/>
              <a:cxnLst/>
              <a:rect r="r" b="b" t="t" l="l"/>
              <a:pathLst>
                <a:path h="793750" w="793750">
                  <a:moveTo>
                    <a:pt x="0" y="0"/>
                  </a:moveTo>
                  <a:lnTo>
                    <a:pt x="793750" y="0"/>
                  </a:lnTo>
                  <a:lnTo>
                    <a:pt x="793750" y="793750"/>
                  </a:lnTo>
                  <a:lnTo>
                    <a:pt x="0" y="7937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544383" y="1970633"/>
            <a:ext cx="9445526" cy="1449884"/>
            <a:chOff x="0" y="0"/>
            <a:chExt cx="12594035" cy="19331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94082" cy="1933194"/>
            </a:xfrm>
            <a:custGeom>
              <a:avLst/>
              <a:gdLst/>
              <a:ahLst/>
              <a:cxnLst/>
              <a:rect r="r" b="b" t="t" l="l"/>
              <a:pathLst>
                <a:path h="1933194" w="125940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2411202" y="0"/>
                  </a:lnTo>
                  <a:cubicBezTo>
                    <a:pt x="12512167" y="0"/>
                    <a:pt x="12594082" y="81915"/>
                    <a:pt x="12594082" y="182880"/>
                  </a:cubicBezTo>
                  <a:lnTo>
                    <a:pt x="12594082" y="1750314"/>
                  </a:lnTo>
                  <a:cubicBezTo>
                    <a:pt x="12594082" y="1851279"/>
                    <a:pt x="12512167" y="1933194"/>
                    <a:pt x="12411202" y="1933194"/>
                  </a:cubicBezTo>
                  <a:lnTo>
                    <a:pt x="182880" y="1933194"/>
                  </a:lnTo>
                  <a:cubicBezTo>
                    <a:pt x="81915" y="1933194"/>
                    <a:pt x="0" y="1851279"/>
                    <a:pt x="0" y="1750314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544383" y="1871365"/>
            <a:ext cx="9445526" cy="330730"/>
            <a:chOff x="0" y="0"/>
            <a:chExt cx="2487711" cy="871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87711" cy="87106"/>
            </a:xfrm>
            <a:custGeom>
              <a:avLst/>
              <a:gdLst/>
              <a:ahLst/>
              <a:cxnLst/>
              <a:rect r="r" b="b" t="t" l="l"/>
              <a:pathLst>
                <a:path h="87106" w="2487711">
                  <a:moveTo>
                    <a:pt x="0" y="0"/>
                  </a:moveTo>
                  <a:lnTo>
                    <a:pt x="2487711" y="0"/>
                  </a:lnTo>
                  <a:lnTo>
                    <a:pt x="2487711" y="87106"/>
                  </a:lnTo>
                  <a:lnTo>
                    <a:pt x="0" y="87106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2487711" cy="15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148083" y="1887902"/>
            <a:ext cx="238125" cy="297656"/>
            <a:chOff x="0" y="0"/>
            <a:chExt cx="317500" cy="396875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317500" cy="396875"/>
            </a:xfrm>
            <a:custGeom>
              <a:avLst/>
              <a:gdLst/>
              <a:ahLst/>
              <a:cxnLst/>
              <a:rect r="r" b="b" t="t" l="l"/>
              <a:pathLst>
                <a:path h="396875" w="317500">
                  <a:moveTo>
                    <a:pt x="0" y="0"/>
                  </a:moveTo>
                  <a:lnTo>
                    <a:pt x="317500" y="0"/>
                  </a:lnTo>
                  <a:lnTo>
                    <a:pt x="317500" y="396875"/>
                  </a:lnTo>
                  <a:lnTo>
                    <a:pt x="0" y="396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03" t="0" r="-403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8544383" y="3916560"/>
            <a:ext cx="9445526" cy="1449884"/>
            <a:chOff x="0" y="0"/>
            <a:chExt cx="12594035" cy="19331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94082" cy="1933194"/>
            </a:xfrm>
            <a:custGeom>
              <a:avLst/>
              <a:gdLst/>
              <a:ahLst/>
              <a:cxnLst/>
              <a:rect r="r" b="b" t="t" l="l"/>
              <a:pathLst>
                <a:path h="1933194" w="125940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2411202" y="0"/>
                  </a:lnTo>
                  <a:cubicBezTo>
                    <a:pt x="12512167" y="0"/>
                    <a:pt x="12594082" y="81915"/>
                    <a:pt x="12594082" y="182880"/>
                  </a:cubicBezTo>
                  <a:lnTo>
                    <a:pt x="12594082" y="1750314"/>
                  </a:lnTo>
                  <a:cubicBezTo>
                    <a:pt x="12594082" y="1851279"/>
                    <a:pt x="12512167" y="1933194"/>
                    <a:pt x="12411202" y="1933194"/>
                  </a:cubicBezTo>
                  <a:lnTo>
                    <a:pt x="182880" y="1933194"/>
                  </a:lnTo>
                  <a:cubicBezTo>
                    <a:pt x="81915" y="1933194"/>
                    <a:pt x="0" y="1851279"/>
                    <a:pt x="0" y="1750314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596770" y="3767733"/>
            <a:ext cx="9445526" cy="330730"/>
            <a:chOff x="0" y="0"/>
            <a:chExt cx="2487711" cy="8710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487711" cy="87106"/>
            </a:xfrm>
            <a:custGeom>
              <a:avLst/>
              <a:gdLst/>
              <a:ahLst/>
              <a:cxnLst/>
              <a:rect r="r" b="b" t="t" l="l"/>
              <a:pathLst>
                <a:path h="87106" w="2487711">
                  <a:moveTo>
                    <a:pt x="0" y="0"/>
                  </a:moveTo>
                  <a:lnTo>
                    <a:pt x="2487711" y="0"/>
                  </a:lnTo>
                  <a:lnTo>
                    <a:pt x="2487711" y="87106"/>
                  </a:lnTo>
                  <a:lnTo>
                    <a:pt x="0" y="87106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2487711" cy="15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3148083" y="3777258"/>
            <a:ext cx="238125" cy="297656"/>
            <a:chOff x="0" y="0"/>
            <a:chExt cx="317500" cy="396875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317500" cy="396875"/>
            </a:xfrm>
            <a:custGeom>
              <a:avLst/>
              <a:gdLst/>
              <a:ahLst/>
              <a:cxnLst/>
              <a:rect r="r" b="b" t="t" l="l"/>
              <a:pathLst>
                <a:path h="396875" w="317500">
                  <a:moveTo>
                    <a:pt x="0" y="0"/>
                  </a:moveTo>
                  <a:lnTo>
                    <a:pt x="317500" y="0"/>
                  </a:lnTo>
                  <a:lnTo>
                    <a:pt x="317500" y="396875"/>
                  </a:lnTo>
                  <a:lnTo>
                    <a:pt x="0" y="396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03" t="0" r="-403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544383" y="5862488"/>
            <a:ext cx="9445526" cy="1449884"/>
            <a:chOff x="0" y="0"/>
            <a:chExt cx="12594035" cy="193317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594082" cy="1933194"/>
            </a:xfrm>
            <a:custGeom>
              <a:avLst/>
              <a:gdLst/>
              <a:ahLst/>
              <a:cxnLst/>
              <a:rect r="r" b="b" t="t" l="l"/>
              <a:pathLst>
                <a:path h="1933194" w="125940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2411202" y="0"/>
                  </a:lnTo>
                  <a:cubicBezTo>
                    <a:pt x="12512167" y="0"/>
                    <a:pt x="12594082" y="81915"/>
                    <a:pt x="12594082" y="182880"/>
                  </a:cubicBezTo>
                  <a:lnTo>
                    <a:pt x="12594082" y="1750314"/>
                  </a:lnTo>
                  <a:cubicBezTo>
                    <a:pt x="12594082" y="1851279"/>
                    <a:pt x="12512167" y="1933194"/>
                    <a:pt x="12411202" y="1933194"/>
                  </a:cubicBezTo>
                  <a:lnTo>
                    <a:pt x="182880" y="1933194"/>
                  </a:lnTo>
                  <a:cubicBezTo>
                    <a:pt x="81915" y="1933194"/>
                    <a:pt x="0" y="1851279"/>
                    <a:pt x="0" y="1750314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544383" y="5718869"/>
            <a:ext cx="9445526" cy="330730"/>
            <a:chOff x="0" y="0"/>
            <a:chExt cx="2487711" cy="8710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87711" cy="87106"/>
            </a:xfrm>
            <a:custGeom>
              <a:avLst/>
              <a:gdLst/>
              <a:ahLst/>
              <a:cxnLst/>
              <a:rect r="r" b="b" t="t" l="l"/>
              <a:pathLst>
                <a:path h="87106" w="2487711">
                  <a:moveTo>
                    <a:pt x="0" y="0"/>
                  </a:moveTo>
                  <a:lnTo>
                    <a:pt x="2487711" y="0"/>
                  </a:lnTo>
                  <a:lnTo>
                    <a:pt x="2487711" y="87106"/>
                  </a:lnTo>
                  <a:lnTo>
                    <a:pt x="0" y="87106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487711" cy="15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3148083" y="5713660"/>
            <a:ext cx="238125" cy="297656"/>
            <a:chOff x="0" y="0"/>
            <a:chExt cx="317500" cy="396875"/>
          </a:xfrm>
        </p:grpSpPr>
        <p:sp>
          <p:nvSpPr>
            <p:cNvPr name="Freeform 36" id="36" descr="preencoded.png"/>
            <p:cNvSpPr/>
            <p:nvPr/>
          </p:nvSpPr>
          <p:spPr>
            <a:xfrm flipH="false" flipV="false" rot="0">
              <a:off x="0" y="0"/>
              <a:ext cx="317500" cy="396875"/>
            </a:xfrm>
            <a:custGeom>
              <a:avLst/>
              <a:gdLst/>
              <a:ahLst/>
              <a:cxnLst/>
              <a:rect r="r" b="b" t="t" l="l"/>
              <a:pathLst>
                <a:path h="396875" w="317500">
                  <a:moveTo>
                    <a:pt x="0" y="0"/>
                  </a:moveTo>
                  <a:lnTo>
                    <a:pt x="317500" y="0"/>
                  </a:lnTo>
                  <a:lnTo>
                    <a:pt x="317500" y="396875"/>
                  </a:lnTo>
                  <a:lnTo>
                    <a:pt x="0" y="396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403" t="0" r="-403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8544383" y="7808416"/>
            <a:ext cx="9445526" cy="1449884"/>
            <a:chOff x="0" y="0"/>
            <a:chExt cx="12594035" cy="193317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594082" cy="1933194"/>
            </a:xfrm>
            <a:custGeom>
              <a:avLst/>
              <a:gdLst/>
              <a:ahLst/>
              <a:cxnLst/>
              <a:rect r="r" b="b" t="t" l="l"/>
              <a:pathLst>
                <a:path h="1933194" w="125940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12411202" y="0"/>
                  </a:lnTo>
                  <a:cubicBezTo>
                    <a:pt x="12512167" y="0"/>
                    <a:pt x="12594082" y="81915"/>
                    <a:pt x="12594082" y="182880"/>
                  </a:cubicBezTo>
                  <a:lnTo>
                    <a:pt x="12594082" y="1750314"/>
                  </a:lnTo>
                  <a:cubicBezTo>
                    <a:pt x="12594082" y="1851279"/>
                    <a:pt x="12512167" y="1933194"/>
                    <a:pt x="12411202" y="1933194"/>
                  </a:cubicBezTo>
                  <a:lnTo>
                    <a:pt x="182880" y="1933194"/>
                  </a:lnTo>
                  <a:cubicBezTo>
                    <a:pt x="81915" y="1933194"/>
                    <a:pt x="0" y="1851279"/>
                    <a:pt x="0" y="1750314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8544383" y="7664796"/>
            <a:ext cx="9445526" cy="330730"/>
            <a:chOff x="0" y="0"/>
            <a:chExt cx="2487711" cy="8710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87711" cy="87106"/>
            </a:xfrm>
            <a:custGeom>
              <a:avLst/>
              <a:gdLst/>
              <a:ahLst/>
              <a:cxnLst/>
              <a:rect r="r" b="b" t="t" l="l"/>
              <a:pathLst>
                <a:path h="87106" w="2487711">
                  <a:moveTo>
                    <a:pt x="0" y="0"/>
                  </a:moveTo>
                  <a:lnTo>
                    <a:pt x="2487711" y="0"/>
                  </a:lnTo>
                  <a:lnTo>
                    <a:pt x="2487711" y="87106"/>
                  </a:lnTo>
                  <a:lnTo>
                    <a:pt x="0" y="87106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2487711" cy="153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3148083" y="7659588"/>
            <a:ext cx="238125" cy="297656"/>
            <a:chOff x="0" y="0"/>
            <a:chExt cx="317500" cy="396875"/>
          </a:xfrm>
        </p:grpSpPr>
        <p:sp>
          <p:nvSpPr>
            <p:cNvPr name="Freeform 43" id="43" descr="preencoded.png"/>
            <p:cNvSpPr/>
            <p:nvPr/>
          </p:nvSpPr>
          <p:spPr>
            <a:xfrm flipH="false" flipV="false" rot="0">
              <a:off x="0" y="0"/>
              <a:ext cx="317500" cy="396875"/>
            </a:xfrm>
            <a:custGeom>
              <a:avLst/>
              <a:gdLst/>
              <a:ahLst/>
              <a:cxnLst/>
              <a:rect r="r" b="b" t="t" l="l"/>
              <a:pathLst>
                <a:path h="396875" w="317500">
                  <a:moveTo>
                    <a:pt x="0" y="0"/>
                  </a:moveTo>
                  <a:lnTo>
                    <a:pt x="317500" y="0"/>
                  </a:lnTo>
                  <a:lnTo>
                    <a:pt x="317500" y="396875"/>
                  </a:lnTo>
                  <a:lnTo>
                    <a:pt x="0" y="3968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403" t="0" r="-403" b="0"/>
              </a:stretch>
            </a:blipFill>
          </p:spPr>
        </p:sp>
      </p:grpSp>
      <p:sp>
        <p:nvSpPr>
          <p:cNvPr name="Freeform 44" id="44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6379575" y="568112"/>
            <a:ext cx="496178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b="true" sz="387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EDA KEY FINDINGS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771346" y="2457151"/>
            <a:ext cx="2547938" cy="25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b="true" sz="1635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Cryptocurrency Profile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771346" y="2848124"/>
            <a:ext cx="8991600" cy="27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5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High volatility, substantial upswings, sentiment-driven.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771346" y="4403080"/>
            <a:ext cx="2480816" cy="28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9"/>
              </a:lnSpc>
            </a:pPr>
            <a:r>
              <a:rPr lang="en-US" b="true" sz="1804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Stock Market Profile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771346" y="4794051"/>
            <a:ext cx="8991600" cy="27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5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Steady growth, less vulnerable to news.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771346" y="6339483"/>
            <a:ext cx="2480816" cy="282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4"/>
              </a:lnSpc>
            </a:pPr>
            <a:r>
              <a:rPr lang="en-US" b="true" sz="1767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Investment Strategy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8771346" y="6739979"/>
            <a:ext cx="8991600" cy="27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5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Diversification within and across asset classes advised.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771346" y="8294935"/>
            <a:ext cx="2480816" cy="3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7"/>
              </a:lnSpc>
            </a:pPr>
            <a:r>
              <a:rPr lang="en-US" b="true" sz="1937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Outcome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771346" y="8685906"/>
            <a:ext cx="8991600" cy="27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5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Portfolio composite reduces risk, smooths returns.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21514" y="2298779"/>
            <a:ext cx="16303526" cy="175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b="true" sz="5562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WHY MODEL SELECTION MATTERS IN FINANCIAL FORECASTING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3188" y="4531816"/>
            <a:ext cx="5283547" cy="3420368"/>
            <a:chOff x="0" y="0"/>
            <a:chExt cx="7044730" cy="45604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25400"/>
              <a:ext cx="6994017" cy="4509643"/>
            </a:xfrm>
            <a:custGeom>
              <a:avLst/>
              <a:gdLst/>
              <a:ahLst/>
              <a:cxnLst/>
              <a:rect r="r" b="b" t="t" l="l"/>
              <a:pathLst>
                <a:path h="4509643" w="6994017">
                  <a:moveTo>
                    <a:pt x="0" y="243840"/>
                  </a:moveTo>
                  <a:cubicBezTo>
                    <a:pt x="0" y="109220"/>
                    <a:pt x="109601" y="0"/>
                    <a:pt x="244856" y="0"/>
                  </a:cubicBezTo>
                  <a:lnTo>
                    <a:pt x="6749161" y="0"/>
                  </a:lnTo>
                  <a:cubicBezTo>
                    <a:pt x="6884416" y="0"/>
                    <a:pt x="6994017" y="109220"/>
                    <a:pt x="6994017" y="243840"/>
                  </a:cubicBezTo>
                  <a:lnTo>
                    <a:pt x="6994017" y="4265803"/>
                  </a:lnTo>
                  <a:cubicBezTo>
                    <a:pt x="6994017" y="4400423"/>
                    <a:pt x="6884416" y="4509643"/>
                    <a:pt x="6749161" y="4509643"/>
                  </a:cubicBezTo>
                  <a:lnTo>
                    <a:pt x="244856" y="4509643"/>
                  </a:lnTo>
                  <a:cubicBezTo>
                    <a:pt x="109601" y="4509643"/>
                    <a:pt x="0" y="4400550"/>
                    <a:pt x="0" y="4265803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44817" cy="4560443"/>
            </a:xfrm>
            <a:custGeom>
              <a:avLst/>
              <a:gdLst/>
              <a:ahLst/>
              <a:cxnLst/>
              <a:rect r="r" b="b" t="t" l="l"/>
              <a:pathLst>
                <a:path h="4560443" w="7044817">
                  <a:moveTo>
                    <a:pt x="0" y="269240"/>
                  </a:moveTo>
                  <a:cubicBezTo>
                    <a:pt x="0" y="120396"/>
                    <a:pt x="121031" y="0"/>
                    <a:pt x="270256" y="0"/>
                  </a:cubicBezTo>
                  <a:lnTo>
                    <a:pt x="6774561" y="0"/>
                  </a:lnTo>
                  <a:lnTo>
                    <a:pt x="6774561" y="25400"/>
                  </a:lnTo>
                  <a:lnTo>
                    <a:pt x="6774561" y="0"/>
                  </a:lnTo>
                  <a:cubicBezTo>
                    <a:pt x="6923659" y="0"/>
                    <a:pt x="7044817" y="120396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4291203"/>
                  </a:lnTo>
                  <a:lnTo>
                    <a:pt x="7019417" y="4291203"/>
                  </a:lnTo>
                  <a:lnTo>
                    <a:pt x="7044817" y="4291203"/>
                  </a:lnTo>
                  <a:cubicBezTo>
                    <a:pt x="7044817" y="4440047"/>
                    <a:pt x="6923786" y="4560443"/>
                    <a:pt x="6774561" y="4560443"/>
                  </a:cubicBezTo>
                  <a:lnTo>
                    <a:pt x="6774561" y="4535043"/>
                  </a:lnTo>
                  <a:lnTo>
                    <a:pt x="6774561" y="4560443"/>
                  </a:lnTo>
                  <a:lnTo>
                    <a:pt x="270256" y="4560443"/>
                  </a:lnTo>
                  <a:lnTo>
                    <a:pt x="270256" y="4535043"/>
                  </a:lnTo>
                  <a:lnTo>
                    <a:pt x="270256" y="4560443"/>
                  </a:lnTo>
                  <a:cubicBezTo>
                    <a:pt x="121031" y="4560443"/>
                    <a:pt x="0" y="4440047"/>
                    <a:pt x="0" y="4291203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4291203"/>
                  </a:lnTo>
                  <a:lnTo>
                    <a:pt x="25400" y="4291203"/>
                  </a:lnTo>
                  <a:lnTo>
                    <a:pt x="50800" y="4291203"/>
                  </a:lnTo>
                  <a:cubicBezTo>
                    <a:pt x="50800" y="4411726"/>
                    <a:pt x="148971" y="4509643"/>
                    <a:pt x="270256" y="4509643"/>
                  </a:cubicBezTo>
                  <a:lnTo>
                    <a:pt x="6774561" y="4509643"/>
                  </a:lnTo>
                  <a:cubicBezTo>
                    <a:pt x="6895846" y="4509643"/>
                    <a:pt x="6994017" y="4411726"/>
                    <a:pt x="6994017" y="4291203"/>
                  </a:cubicBezTo>
                  <a:lnTo>
                    <a:pt x="6994017" y="269240"/>
                  </a:lnTo>
                  <a:cubicBezTo>
                    <a:pt x="6994017" y="148717"/>
                    <a:pt x="6895846" y="50800"/>
                    <a:pt x="6774561" y="50800"/>
                  </a:cubicBezTo>
                  <a:lnTo>
                    <a:pt x="270256" y="50800"/>
                  </a:lnTo>
                  <a:lnTo>
                    <a:pt x="270256" y="25400"/>
                  </a:lnTo>
                  <a:lnTo>
                    <a:pt x="270256" y="50800"/>
                  </a:lnTo>
                  <a:cubicBezTo>
                    <a:pt x="148971" y="50800"/>
                    <a:pt x="50800" y="148717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26542" y="4862959"/>
            <a:ext cx="4091136" cy="366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0"/>
              </a:lnSpc>
            </a:pPr>
            <a:r>
              <a:rPr lang="en-US" sz="236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Diverse Market Behaviors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8155" y="5428358"/>
            <a:ext cx="4487912" cy="201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1"/>
              </a:lnSpc>
            </a:pPr>
            <a:r>
              <a:rPr lang="en-US" sz="216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Financial markets exhibit varied characteristics, ranging from the relative stability of large-cap stocks to the extreme volatility of cryptocurrencies.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502152" y="4531816"/>
            <a:ext cx="5283547" cy="3420368"/>
            <a:chOff x="0" y="0"/>
            <a:chExt cx="7044730" cy="45604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6994017" cy="4509643"/>
            </a:xfrm>
            <a:custGeom>
              <a:avLst/>
              <a:gdLst/>
              <a:ahLst/>
              <a:cxnLst/>
              <a:rect r="r" b="b" t="t" l="l"/>
              <a:pathLst>
                <a:path h="4509643" w="6994017">
                  <a:moveTo>
                    <a:pt x="0" y="243840"/>
                  </a:moveTo>
                  <a:cubicBezTo>
                    <a:pt x="0" y="109220"/>
                    <a:pt x="109601" y="0"/>
                    <a:pt x="244856" y="0"/>
                  </a:cubicBezTo>
                  <a:lnTo>
                    <a:pt x="6749161" y="0"/>
                  </a:lnTo>
                  <a:cubicBezTo>
                    <a:pt x="6884416" y="0"/>
                    <a:pt x="6994017" y="109220"/>
                    <a:pt x="6994017" y="243840"/>
                  </a:cubicBezTo>
                  <a:lnTo>
                    <a:pt x="6994017" y="4265803"/>
                  </a:lnTo>
                  <a:cubicBezTo>
                    <a:pt x="6994017" y="4400423"/>
                    <a:pt x="6884416" y="4509643"/>
                    <a:pt x="6749161" y="4509643"/>
                  </a:cubicBezTo>
                  <a:lnTo>
                    <a:pt x="244856" y="4509643"/>
                  </a:lnTo>
                  <a:cubicBezTo>
                    <a:pt x="109601" y="4509643"/>
                    <a:pt x="0" y="4400550"/>
                    <a:pt x="0" y="4265803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44817" cy="4560443"/>
            </a:xfrm>
            <a:custGeom>
              <a:avLst/>
              <a:gdLst/>
              <a:ahLst/>
              <a:cxnLst/>
              <a:rect r="r" b="b" t="t" l="l"/>
              <a:pathLst>
                <a:path h="4560443" w="7044817">
                  <a:moveTo>
                    <a:pt x="0" y="269240"/>
                  </a:moveTo>
                  <a:cubicBezTo>
                    <a:pt x="0" y="120396"/>
                    <a:pt x="121031" y="0"/>
                    <a:pt x="270256" y="0"/>
                  </a:cubicBezTo>
                  <a:lnTo>
                    <a:pt x="6774561" y="0"/>
                  </a:lnTo>
                  <a:lnTo>
                    <a:pt x="6774561" y="25400"/>
                  </a:lnTo>
                  <a:lnTo>
                    <a:pt x="6774561" y="0"/>
                  </a:lnTo>
                  <a:cubicBezTo>
                    <a:pt x="6923659" y="0"/>
                    <a:pt x="7044817" y="120396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4291203"/>
                  </a:lnTo>
                  <a:lnTo>
                    <a:pt x="7019417" y="4291203"/>
                  </a:lnTo>
                  <a:lnTo>
                    <a:pt x="7044817" y="4291203"/>
                  </a:lnTo>
                  <a:cubicBezTo>
                    <a:pt x="7044817" y="4440047"/>
                    <a:pt x="6923786" y="4560443"/>
                    <a:pt x="6774561" y="4560443"/>
                  </a:cubicBezTo>
                  <a:lnTo>
                    <a:pt x="6774561" y="4535043"/>
                  </a:lnTo>
                  <a:lnTo>
                    <a:pt x="6774561" y="4560443"/>
                  </a:lnTo>
                  <a:lnTo>
                    <a:pt x="270256" y="4560443"/>
                  </a:lnTo>
                  <a:lnTo>
                    <a:pt x="270256" y="4535043"/>
                  </a:lnTo>
                  <a:lnTo>
                    <a:pt x="270256" y="4560443"/>
                  </a:lnTo>
                  <a:cubicBezTo>
                    <a:pt x="121031" y="4560443"/>
                    <a:pt x="0" y="4440047"/>
                    <a:pt x="0" y="4291203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4291203"/>
                  </a:lnTo>
                  <a:lnTo>
                    <a:pt x="25400" y="4291203"/>
                  </a:lnTo>
                  <a:lnTo>
                    <a:pt x="50800" y="4291203"/>
                  </a:lnTo>
                  <a:cubicBezTo>
                    <a:pt x="50800" y="4411726"/>
                    <a:pt x="148971" y="4509643"/>
                    <a:pt x="270256" y="4509643"/>
                  </a:cubicBezTo>
                  <a:lnTo>
                    <a:pt x="6774561" y="4509643"/>
                  </a:lnTo>
                  <a:cubicBezTo>
                    <a:pt x="6895846" y="4509643"/>
                    <a:pt x="6994017" y="4411726"/>
                    <a:pt x="6994017" y="4291203"/>
                  </a:cubicBezTo>
                  <a:lnTo>
                    <a:pt x="6994017" y="269240"/>
                  </a:lnTo>
                  <a:cubicBezTo>
                    <a:pt x="6994017" y="148717"/>
                    <a:pt x="6895846" y="50800"/>
                    <a:pt x="6774561" y="50800"/>
                  </a:cubicBezTo>
                  <a:lnTo>
                    <a:pt x="270256" y="50800"/>
                  </a:lnTo>
                  <a:lnTo>
                    <a:pt x="270256" y="25400"/>
                  </a:lnTo>
                  <a:lnTo>
                    <a:pt x="270256" y="50800"/>
                  </a:lnTo>
                  <a:cubicBezTo>
                    <a:pt x="148971" y="50800"/>
                    <a:pt x="50800" y="148717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031116" y="4531816"/>
            <a:ext cx="5283547" cy="3420368"/>
            <a:chOff x="0" y="0"/>
            <a:chExt cx="7044730" cy="45604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6994017" cy="4509643"/>
            </a:xfrm>
            <a:custGeom>
              <a:avLst/>
              <a:gdLst/>
              <a:ahLst/>
              <a:cxnLst/>
              <a:rect r="r" b="b" t="t" l="l"/>
              <a:pathLst>
                <a:path h="4509643" w="6994017">
                  <a:moveTo>
                    <a:pt x="0" y="243840"/>
                  </a:moveTo>
                  <a:cubicBezTo>
                    <a:pt x="0" y="109220"/>
                    <a:pt x="109601" y="0"/>
                    <a:pt x="244856" y="0"/>
                  </a:cubicBezTo>
                  <a:lnTo>
                    <a:pt x="6749161" y="0"/>
                  </a:lnTo>
                  <a:cubicBezTo>
                    <a:pt x="6884416" y="0"/>
                    <a:pt x="6994017" y="109220"/>
                    <a:pt x="6994017" y="243840"/>
                  </a:cubicBezTo>
                  <a:lnTo>
                    <a:pt x="6994017" y="4265803"/>
                  </a:lnTo>
                  <a:cubicBezTo>
                    <a:pt x="6994017" y="4400423"/>
                    <a:pt x="6884416" y="4509643"/>
                    <a:pt x="6749161" y="4509643"/>
                  </a:cubicBezTo>
                  <a:lnTo>
                    <a:pt x="244856" y="4509643"/>
                  </a:lnTo>
                  <a:cubicBezTo>
                    <a:pt x="109601" y="4509643"/>
                    <a:pt x="0" y="4400550"/>
                    <a:pt x="0" y="4265803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44817" cy="4560443"/>
            </a:xfrm>
            <a:custGeom>
              <a:avLst/>
              <a:gdLst/>
              <a:ahLst/>
              <a:cxnLst/>
              <a:rect r="r" b="b" t="t" l="l"/>
              <a:pathLst>
                <a:path h="4560443" w="7044817">
                  <a:moveTo>
                    <a:pt x="0" y="269240"/>
                  </a:moveTo>
                  <a:cubicBezTo>
                    <a:pt x="0" y="120396"/>
                    <a:pt x="121031" y="0"/>
                    <a:pt x="270256" y="0"/>
                  </a:cubicBezTo>
                  <a:lnTo>
                    <a:pt x="6774561" y="0"/>
                  </a:lnTo>
                  <a:lnTo>
                    <a:pt x="6774561" y="25400"/>
                  </a:lnTo>
                  <a:lnTo>
                    <a:pt x="6774561" y="0"/>
                  </a:lnTo>
                  <a:cubicBezTo>
                    <a:pt x="6923659" y="0"/>
                    <a:pt x="7044817" y="120396"/>
                    <a:pt x="7044817" y="269240"/>
                  </a:cubicBezTo>
                  <a:lnTo>
                    <a:pt x="7019417" y="269240"/>
                  </a:lnTo>
                  <a:lnTo>
                    <a:pt x="7044817" y="269240"/>
                  </a:lnTo>
                  <a:lnTo>
                    <a:pt x="7044817" y="4291203"/>
                  </a:lnTo>
                  <a:lnTo>
                    <a:pt x="7019417" y="4291203"/>
                  </a:lnTo>
                  <a:lnTo>
                    <a:pt x="7044817" y="4291203"/>
                  </a:lnTo>
                  <a:cubicBezTo>
                    <a:pt x="7044817" y="4440047"/>
                    <a:pt x="6923786" y="4560443"/>
                    <a:pt x="6774561" y="4560443"/>
                  </a:cubicBezTo>
                  <a:lnTo>
                    <a:pt x="6774561" y="4535043"/>
                  </a:lnTo>
                  <a:lnTo>
                    <a:pt x="6774561" y="4560443"/>
                  </a:lnTo>
                  <a:lnTo>
                    <a:pt x="270256" y="4560443"/>
                  </a:lnTo>
                  <a:lnTo>
                    <a:pt x="270256" y="4535043"/>
                  </a:lnTo>
                  <a:lnTo>
                    <a:pt x="270256" y="4560443"/>
                  </a:lnTo>
                  <a:cubicBezTo>
                    <a:pt x="121031" y="4560443"/>
                    <a:pt x="0" y="4440047"/>
                    <a:pt x="0" y="4291203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4291203"/>
                  </a:lnTo>
                  <a:lnTo>
                    <a:pt x="25400" y="4291203"/>
                  </a:lnTo>
                  <a:lnTo>
                    <a:pt x="50800" y="4291203"/>
                  </a:lnTo>
                  <a:cubicBezTo>
                    <a:pt x="50800" y="4411726"/>
                    <a:pt x="148971" y="4509643"/>
                    <a:pt x="270256" y="4509643"/>
                  </a:cubicBezTo>
                  <a:lnTo>
                    <a:pt x="6774561" y="4509643"/>
                  </a:lnTo>
                  <a:cubicBezTo>
                    <a:pt x="6895846" y="4509643"/>
                    <a:pt x="6994017" y="4411726"/>
                    <a:pt x="6994017" y="4291203"/>
                  </a:cubicBezTo>
                  <a:lnTo>
                    <a:pt x="6994017" y="269240"/>
                  </a:lnTo>
                  <a:cubicBezTo>
                    <a:pt x="6994017" y="148717"/>
                    <a:pt x="6895846" y="50800"/>
                    <a:pt x="6774561" y="50800"/>
                  </a:cubicBezTo>
                  <a:lnTo>
                    <a:pt x="270256" y="50800"/>
                  </a:lnTo>
                  <a:lnTo>
                    <a:pt x="270256" y="25400"/>
                  </a:lnTo>
                  <a:lnTo>
                    <a:pt x="270256" y="50800"/>
                  </a:lnTo>
                  <a:cubicBezTo>
                    <a:pt x="148971" y="50800"/>
                    <a:pt x="50800" y="148717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74333">
            <a:off x="-7129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088684" y="4862959"/>
            <a:ext cx="4224784" cy="37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Driving Portfolio Decisions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957120" y="5428358"/>
            <a:ext cx="4487912" cy="17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2"/>
              </a:lnSpc>
            </a:pPr>
            <a:r>
              <a:rPr lang="en-US" sz="192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Accurate, reliable forecasting models are crucial for making informed portfolio allocation decisions and implementing robust risk management strategies.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42192" y="4853434"/>
            <a:ext cx="4375696" cy="38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2"/>
              </a:lnSpc>
            </a:pPr>
            <a:r>
              <a:rPr lang="en-US" sz="241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Contrasting Methodologies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86085" y="5428358"/>
            <a:ext cx="4487913" cy="1837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193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ARIMA (statistical time series) and LSTM (deep learning) represent fundamentally different approaches to time series analysis, each with unique strengths.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680074" y="1626432"/>
            <a:ext cx="13322499" cy="64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2"/>
              </a:lnSpc>
            </a:pPr>
            <a:r>
              <a:rPr lang="en-US" b="true" sz="415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ARIMA: THE CLASSIC STATISTICAL WORKHORSE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2944565"/>
            <a:ext cx="5254973" cy="4468714"/>
            <a:chOff x="0" y="0"/>
            <a:chExt cx="7006630" cy="59582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6993890" cy="5945632"/>
            </a:xfrm>
            <a:custGeom>
              <a:avLst/>
              <a:gdLst/>
              <a:ahLst/>
              <a:cxnLst/>
              <a:rect r="r" b="b" t="t" l="l"/>
              <a:pathLst>
                <a:path h="5945632" w="6993890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5786755"/>
                  </a:lnTo>
                  <a:cubicBezTo>
                    <a:pt x="6993890" y="5874512"/>
                    <a:pt x="6922770" y="5945505"/>
                    <a:pt x="6835013" y="5945505"/>
                  </a:cubicBezTo>
                  <a:lnTo>
                    <a:pt x="158877" y="5945505"/>
                  </a:lnTo>
                  <a:cubicBezTo>
                    <a:pt x="71120" y="5945632"/>
                    <a:pt x="0" y="5874512"/>
                    <a:pt x="0" y="5786755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06590" cy="5958205"/>
            </a:xfrm>
            <a:custGeom>
              <a:avLst/>
              <a:gdLst/>
              <a:ahLst/>
              <a:cxnLst/>
              <a:rect r="r" b="b" t="t" l="l"/>
              <a:pathLst>
                <a:path h="5958205" w="7006590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5793105"/>
                  </a:lnTo>
                  <a:lnTo>
                    <a:pt x="7000240" y="5793105"/>
                  </a:lnTo>
                  <a:lnTo>
                    <a:pt x="7006590" y="5793105"/>
                  </a:lnTo>
                  <a:cubicBezTo>
                    <a:pt x="7006590" y="5884291"/>
                    <a:pt x="6932676" y="5958205"/>
                    <a:pt x="6841363" y="5958205"/>
                  </a:cubicBezTo>
                  <a:lnTo>
                    <a:pt x="6841363" y="5951855"/>
                  </a:lnTo>
                  <a:lnTo>
                    <a:pt x="6841363" y="5958205"/>
                  </a:lnTo>
                  <a:lnTo>
                    <a:pt x="165227" y="5958205"/>
                  </a:lnTo>
                  <a:lnTo>
                    <a:pt x="165227" y="5951855"/>
                  </a:lnTo>
                  <a:lnTo>
                    <a:pt x="165227" y="5958205"/>
                  </a:lnTo>
                  <a:cubicBezTo>
                    <a:pt x="74041" y="5958205"/>
                    <a:pt x="0" y="5884291"/>
                    <a:pt x="0" y="5793105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793105"/>
                  </a:lnTo>
                  <a:lnTo>
                    <a:pt x="6350" y="5793105"/>
                  </a:lnTo>
                  <a:lnTo>
                    <a:pt x="12700" y="5793105"/>
                  </a:lnTo>
                  <a:cubicBezTo>
                    <a:pt x="12700" y="5877306"/>
                    <a:pt x="81026" y="5945505"/>
                    <a:pt x="165227" y="5945505"/>
                  </a:cubicBezTo>
                  <a:lnTo>
                    <a:pt x="6841363" y="5945505"/>
                  </a:lnTo>
                  <a:cubicBezTo>
                    <a:pt x="6925564" y="5945505"/>
                    <a:pt x="6993890" y="5877306"/>
                    <a:pt x="6993890" y="5793105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85280" y="3242370"/>
            <a:ext cx="850552" cy="850552"/>
            <a:chOff x="0" y="0"/>
            <a:chExt cx="1134070" cy="113407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3" b="3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19238" y="3428405"/>
            <a:ext cx="382637" cy="478334"/>
            <a:chOff x="0" y="0"/>
            <a:chExt cx="510183" cy="637778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" t="0" r="-8" b="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85280" y="4922787"/>
            <a:ext cx="4659362" cy="158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10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Best suited for assets with stable, low-volatility patterns, such as government bonds and large-cap stocks. It assumes linearity.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16440" y="2944565"/>
            <a:ext cx="5254973" cy="4468714"/>
            <a:chOff x="0" y="0"/>
            <a:chExt cx="7006630" cy="59582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6993890" cy="5945632"/>
            </a:xfrm>
            <a:custGeom>
              <a:avLst/>
              <a:gdLst/>
              <a:ahLst/>
              <a:cxnLst/>
              <a:rect r="r" b="b" t="t" l="l"/>
              <a:pathLst>
                <a:path h="5945632" w="6993890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5786755"/>
                  </a:lnTo>
                  <a:cubicBezTo>
                    <a:pt x="6993890" y="5874512"/>
                    <a:pt x="6922770" y="5945505"/>
                    <a:pt x="6835013" y="5945505"/>
                  </a:cubicBezTo>
                  <a:lnTo>
                    <a:pt x="158877" y="5945505"/>
                  </a:lnTo>
                  <a:cubicBezTo>
                    <a:pt x="71120" y="5945632"/>
                    <a:pt x="0" y="5874512"/>
                    <a:pt x="0" y="5786755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06590" cy="5958205"/>
            </a:xfrm>
            <a:custGeom>
              <a:avLst/>
              <a:gdLst/>
              <a:ahLst/>
              <a:cxnLst/>
              <a:rect r="r" b="b" t="t" l="l"/>
              <a:pathLst>
                <a:path h="5958205" w="7006590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5793105"/>
                  </a:lnTo>
                  <a:lnTo>
                    <a:pt x="7000240" y="5793105"/>
                  </a:lnTo>
                  <a:lnTo>
                    <a:pt x="7006590" y="5793105"/>
                  </a:lnTo>
                  <a:cubicBezTo>
                    <a:pt x="7006590" y="5884291"/>
                    <a:pt x="6932676" y="5958205"/>
                    <a:pt x="6841363" y="5958205"/>
                  </a:cubicBezTo>
                  <a:lnTo>
                    <a:pt x="6841363" y="5951855"/>
                  </a:lnTo>
                  <a:lnTo>
                    <a:pt x="6841363" y="5958205"/>
                  </a:lnTo>
                  <a:lnTo>
                    <a:pt x="165227" y="5958205"/>
                  </a:lnTo>
                  <a:lnTo>
                    <a:pt x="165227" y="5951855"/>
                  </a:lnTo>
                  <a:lnTo>
                    <a:pt x="165227" y="5958205"/>
                  </a:lnTo>
                  <a:cubicBezTo>
                    <a:pt x="74041" y="5958205"/>
                    <a:pt x="0" y="5884291"/>
                    <a:pt x="0" y="5793105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793105"/>
                  </a:lnTo>
                  <a:lnTo>
                    <a:pt x="6350" y="5793105"/>
                  </a:lnTo>
                  <a:lnTo>
                    <a:pt x="12700" y="5793105"/>
                  </a:lnTo>
                  <a:cubicBezTo>
                    <a:pt x="12700" y="5877306"/>
                    <a:pt x="81026" y="5945505"/>
                    <a:pt x="165227" y="5945505"/>
                  </a:cubicBezTo>
                  <a:lnTo>
                    <a:pt x="6841363" y="5945505"/>
                  </a:lnTo>
                  <a:cubicBezTo>
                    <a:pt x="6925564" y="5945505"/>
                    <a:pt x="6993890" y="5877306"/>
                    <a:pt x="6993890" y="5793105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6814245" y="3242370"/>
            <a:ext cx="850552" cy="850552"/>
            <a:chOff x="0" y="0"/>
            <a:chExt cx="1134070" cy="1134070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3" b="3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048202" y="3428405"/>
            <a:ext cx="382637" cy="478334"/>
            <a:chOff x="0" y="0"/>
            <a:chExt cx="510183" cy="637778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8" b="2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045404" y="2944565"/>
            <a:ext cx="5254973" cy="4468714"/>
            <a:chOff x="0" y="0"/>
            <a:chExt cx="7006630" cy="59582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6993890" cy="5945632"/>
            </a:xfrm>
            <a:custGeom>
              <a:avLst/>
              <a:gdLst/>
              <a:ahLst/>
              <a:cxnLst/>
              <a:rect r="r" b="b" t="t" l="l"/>
              <a:pathLst>
                <a:path h="5945632" w="6993890">
                  <a:moveTo>
                    <a:pt x="0" y="158750"/>
                  </a:moveTo>
                  <a:cubicBezTo>
                    <a:pt x="0" y="71120"/>
                    <a:pt x="71120" y="0"/>
                    <a:pt x="158877" y="0"/>
                  </a:cubicBezTo>
                  <a:lnTo>
                    <a:pt x="6835013" y="0"/>
                  </a:lnTo>
                  <a:cubicBezTo>
                    <a:pt x="6922770" y="0"/>
                    <a:pt x="6993890" y="71120"/>
                    <a:pt x="6993890" y="158750"/>
                  </a:cubicBezTo>
                  <a:lnTo>
                    <a:pt x="6993890" y="5786755"/>
                  </a:lnTo>
                  <a:cubicBezTo>
                    <a:pt x="6993890" y="5874512"/>
                    <a:pt x="6922770" y="5945505"/>
                    <a:pt x="6835013" y="5945505"/>
                  </a:cubicBezTo>
                  <a:lnTo>
                    <a:pt x="158877" y="5945505"/>
                  </a:lnTo>
                  <a:cubicBezTo>
                    <a:pt x="71120" y="5945632"/>
                    <a:pt x="0" y="5874512"/>
                    <a:pt x="0" y="5786755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006590" cy="5958205"/>
            </a:xfrm>
            <a:custGeom>
              <a:avLst/>
              <a:gdLst/>
              <a:ahLst/>
              <a:cxnLst/>
              <a:rect r="r" b="b" t="t" l="l"/>
              <a:pathLst>
                <a:path h="5958205" w="7006590">
                  <a:moveTo>
                    <a:pt x="0" y="165100"/>
                  </a:moveTo>
                  <a:cubicBezTo>
                    <a:pt x="0" y="73914"/>
                    <a:pt x="73914" y="0"/>
                    <a:pt x="165227" y="0"/>
                  </a:cubicBezTo>
                  <a:lnTo>
                    <a:pt x="6841363" y="0"/>
                  </a:lnTo>
                  <a:lnTo>
                    <a:pt x="6841363" y="6350"/>
                  </a:lnTo>
                  <a:lnTo>
                    <a:pt x="6841363" y="0"/>
                  </a:lnTo>
                  <a:cubicBezTo>
                    <a:pt x="6932549" y="0"/>
                    <a:pt x="7006590" y="73914"/>
                    <a:pt x="7006590" y="165100"/>
                  </a:cubicBezTo>
                  <a:lnTo>
                    <a:pt x="7000240" y="165100"/>
                  </a:lnTo>
                  <a:lnTo>
                    <a:pt x="7006590" y="165100"/>
                  </a:lnTo>
                  <a:lnTo>
                    <a:pt x="7006590" y="5793105"/>
                  </a:lnTo>
                  <a:lnTo>
                    <a:pt x="7000240" y="5793105"/>
                  </a:lnTo>
                  <a:lnTo>
                    <a:pt x="7006590" y="5793105"/>
                  </a:lnTo>
                  <a:cubicBezTo>
                    <a:pt x="7006590" y="5884291"/>
                    <a:pt x="6932676" y="5958205"/>
                    <a:pt x="6841363" y="5958205"/>
                  </a:cubicBezTo>
                  <a:lnTo>
                    <a:pt x="6841363" y="5951855"/>
                  </a:lnTo>
                  <a:lnTo>
                    <a:pt x="6841363" y="5958205"/>
                  </a:lnTo>
                  <a:lnTo>
                    <a:pt x="165227" y="5958205"/>
                  </a:lnTo>
                  <a:lnTo>
                    <a:pt x="165227" y="5951855"/>
                  </a:lnTo>
                  <a:lnTo>
                    <a:pt x="165227" y="5958205"/>
                  </a:lnTo>
                  <a:cubicBezTo>
                    <a:pt x="74041" y="5958205"/>
                    <a:pt x="0" y="5884291"/>
                    <a:pt x="0" y="5793105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5793105"/>
                  </a:lnTo>
                  <a:lnTo>
                    <a:pt x="6350" y="5793105"/>
                  </a:lnTo>
                  <a:lnTo>
                    <a:pt x="12700" y="5793105"/>
                  </a:lnTo>
                  <a:cubicBezTo>
                    <a:pt x="12700" y="5877306"/>
                    <a:pt x="81026" y="5945505"/>
                    <a:pt x="165227" y="5945505"/>
                  </a:cubicBezTo>
                  <a:lnTo>
                    <a:pt x="6841363" y="5945505"/>
                  </a:lnTo>
                  <a:cubicBezTo>
                    <a:pt x="6925564" y="5945505"/>
                    <a:pt x="6993890" y="5877306"/>
                    <a:pt x="6993890" y="5793105"/>
                  </a:cubicBezTo>
                  <a:lnTo>
                    <a:pt x="6993890" y="165100"/>
                  </a:lnTo>
                  <a:cubicBezTo>
                    <a:pt x="6993890" y="80899"/>
                    <a:pt x="6925564" y="12700"/>
                    <a:pt x="6841363" y="12700"/>
                  </a:cubicBezTo>
                  <a:lnTo>
                    <a:pt x="165227" y="12700"/>
                  </a:lnTo>
                  <a:lnTo>
                    <a:pt x="165227" y="6350"/>
                  </a:lnTo>
                  <a:lnTo>
                    <a:pt x="165227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2343210" y="3242370"/>
            <a:ext cx="850553" cy="850552"/>
            <a:chOff x="0" y="0"/>
            <a:chExt cx="1134070" cy="1134070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3" b="3"/>
              </a:stretch>
            </a:blip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2577167" y="3428405"/>
            <a:ext cx="382638" cy="478334"/>
            <a:chOff x="0" y="0"/>
            <a:chExt cx="510183" cy="637778"/>
          </a:xfrm>
        </p:grpSpPr>
        <p:sp>
          <p:nvSpPr>
            <p:cNvPr name="Freeform 28" id="28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8" b="2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519238" y="7951142"/>
            <a:ext cx="15878324" cy="39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Limitation: Struggles significantly with highly nonlinear data and sudden, unpredictable market shocks.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74333">
            <a:off x="-7129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85280" y="4357390"/>
            <a:ext cx="3544044" cy="39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b="true" sz="250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Stability &amp; Suitability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814245" y="4366915"/>
            <a:ext cx="354404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b="true" sz="275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Interpretability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14245" y="4922787"/>
            <a:ext cx="4659362" cy="1582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8"/>
              </a:lnSpc>
            </a:pPr>
            <a:r>
              <a:rPr lang="en-US" sz="210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Highly interpretable model based on explicit linear relationships (AutoRegressive, Integrated, Moving Average components).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343210" y="4366915"/>
            <a:ext cx="354404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b="true" sz="275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Integration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343210" y="4922787"/>
            <a:ext cx="4659362" cy="207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Proven track record with over 70% accuracy in specific stock forecasting tasks; easily integrates with advanced risk models like GARCH.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784922" y="1448282"/>
            <a:ext cx="12428190" cy="687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b="true" sz="442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LSTM: THE DEEP LEARNING POWERHOUSE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3237607"/>
            <a:ext cx="5245447" cy="3769370"/>
            <a:chOff x="0" y="0"/>
            <a:chExt cx="6993930" cy="502582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93890" cy="5025771"/>
            </a:xfrm>
            <a:custGeom>
              <a:avLst/>
              <a:gdLst/>
              <a:ahLst/>
              <a:cxnLst/>
              <a:rect r="r" b="b" t="t" l="l"/>
              <a:pathLst>
                <a:path h="5025771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4781931"/>
                  </a:lnTo>
                  <a:cubicBezTo>
                    <a:pt x="6993890" y="4916551"/>
                    <a:pt x="6884670" y="5025771"/>
                    <a:pt x="6750050" y="5025771"/>
                  </a:cubicBezTo>
                  <a:lnTo>
                    <a:pt x="243840" y="5025771"/>
                  </a:lnTo>
                  <a:cubicBezTo>
                    <a:pt x="109220" y="5025771"/>
                    <a:pt x="0" y="4916551"/>
                    <a:pt x="0" y="478193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189610" y="2812405"/>
            <a:ext cx="850552" cy="850552"/>
            <a:chOff x="0" y="0"/>
            <a:chExt cx="1134070" cy="1134070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3" b="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92238" y="3014064"/>
            <a:ext cx="4919365" cy="425216"/>
            <a:chOff x="0" y="0"/>
            <a:chExt cx="1295635" cy="1119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95635" cy="111991"/>
            </a:xfrm>
            <a:custGeom>
              <a:avLst/>
              <a:gdLst/>
              <a:ahLst/>
              <a:cxnLst/>
              <a:rect r="r" b="b" t="t" l="l"/>
              <a:pathLst>
                <a:path h="111991" w="1295635">
                  <a:moveTo>
                    <a:pt x="0" y="0"/>
                  </a:moveTo>
                  <a:lnTo>
                    <a:pt x="1295635" y="0"/>
                  </a:lnTo>
                  <a:lnTo>
                    <a:pt x="1295635" y="111991"/>
                  </a:lnTo>
                  <a:lnTo>
                    <a:pt x="0" y="1119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95635" cy="178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3444701" y="3025080"/>
            <a:ext cx="340221" cy="425203"/>
            <a:chOff x="0" y="0"/>
            <a:chExt cx="453628" cy="566937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8" r="3" b="-1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13855" y="3936801"/>
            <a:ext cx="3544044" cy="41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1"/>
              </a:lnSpc>
            </a:pPr>
            <a:r>
              <a:rPr lang="en-US" b="true" sz="268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Nonlinear Expertise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3855" y="4492675"/>
            <a:ext cx="4602212" cy="165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Excels at modeling highly nonlinear, volatile, and complex time series, making it ideal for assets like cryptocurrencies.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521202" y="3237607"/>
            <a:ext cx="5245447" cy="3769370"/>
            <a:chOff x="0" y="0"/>
            <a:chExt cx="6993930" cy="502582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93890" cy="5025771"/>
            </a:xfrm>
            <a:custGeom>
              <a:avLst/>
              <a:gdLst/>
              <a:ahLst/>
              <a:cxnLst/>
              <a:rect r="r" b="b" t="t" l="l"/>
              <a:pathLst>
                <a:path h="5025771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4781931"/>
                  </a:lnTo>
                  <a:cubicBezTo>
                    <a:pt x="6993890" y="4916551"/>
                    <a:pt x="6884670" y="5025771"/>
                    <a:pt x="6750050" y="5025771"/>
                  </a:cubicBezTo>
                  <a:lnTo>
                    <a:pt x="243840" y="5025771"/>
                  </a:lnTo>
                  <a:cubicBezTo>
                    <a:pt x="109220" y="5025771"/>
                    <a:pt x="0" y="4916551"/>
                    <a:pt x="0" y="478193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8718575" y="2812405"/>
            <a:ext cx="850552" cy="850552"/>
            <a:chOff x="0" y="0"/>
            <a:chExt cx="1134070" cy="1134070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3" b="3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738045" y="3014064"/>
            <a:ext cx="4706988" cy="425216"/>
            <a:chOff x="0" y="0"/>
            <a:chExt cx="1239700" cy="1119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39700" cy="111991"/>
            </a:xfrm>
            <a:custGeom>
              <a:avLst/>
              <a:gdLst/>
              <a:ahLst/>
              <a:cxnLst/>
              <a:rect r="r" b="b" t="t" l="l"/>
              <a:pathLst>
                <a:path h="111991" w="1239700">
                  <a:moveTo>
                    <a:pt x="0" y="0"/>
                  </a:moveTo>
                  <a:lnTo>
                    <a:pt x="1239700" y="0"/>
                  </a:lnTo>
                  <a:lnTo>
                    <a:pt x="1239700" y="111991"/>
                  </a:lnTo>
                  <a:lnTo>
                    <a:pt x="0" y="111991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1239700" cy="178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8973666" y="3025080"/>
            <a:ext cx="340221" cy="425203"/>
            <a:chOff x="0" y="0"/>
            <a:chExt cx="453628" cy="566937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" r="3" b="-1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2050166" y="3237607"/>
            <a:ext cx="5245447" cy="3769370"/>
            <a:chOff x="0" y="0"/>
            <a:chExt cx="6993930" cy="502582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993890" cy="5025771"/>
            </a:xfrm>
            <a:custGeom>
              <a:avLst/>
              <a:gdLst/>
              <a:ahLst/>
              <a:cxnLst/>
              <a:rect r="r" b="b" t="t" l="l"/>
              <a:pathLst>
                <a:path h="5025771" w="6993890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6750050" y="0"/>
                  </a:lnTo>
                  <a:cubicBezTo>
                    <a:pt x="6884670" y="0"/>
                    <a:pt x="6993890" y="109220"/>
                    <a:pt x="6993890" y="243840"/>
                  </a:cubicBezTo>
                  <a:lnTo>
                    <a:pt x="6993890" y="4781931"/>
                  </a:lnTo>
                  <a:cubicBezTo>
                    <a:pt x="6993890" y="4916551"/>
                    <a:pt x="6884670" y="5025771"/>
                    <a:pt x="6750050" y="5025771"/>
                  </a:cubicBezTo>
                  <a:lnTo>
                    <a:pt x="243840" y="5025771"/>
                  </a:lnTo>
                  <a:cubicBezTo>
                    <a:pt x="109220" y="5025771"/>
                    <a:pt x="0" y="4916551"/>
                    <a:pt x="0" y="478193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4247540" y="2812405"/>
            <a:ext cx="850553" cy="850552"/>
            <a:chOff x="0" y="0"/>
            <a:chExt cx="1134070" cy="1134070"/>
          </a:xfrm>
        </p:grpSpPr>
        <p:sp>
          <p:nvSpPr>
            <p:cNvPr name="Freeform 30" id="30" descr="preencoded.png"/>
            <p:cNvSpPr/>
            <p:nvPr/>
          </p:nvSpPr>
          <p:spPr>
            <a:xfrm flipH="false" flipV="false" rot="0">
              <a:off x="0" y="0"/>
              <a:ext cx="1134110" cy="1134110"/>
            </a:xfrm>
            <a:custGeom>
              <a:avLst/>
              <a:gdLst/>
              <a:ahLst/>
              <a:cxnLst/>
              <a:rect r="r" b="b" t="t" l="l"/>
              <a:pathLst>
                <a:path h="1134110" w="1134110">
                  <a:moveTo>
                    <a:pt x="0" y="0"/>
                  </a:moveTo>
                  <a:lnTo>
                    <a:pt x="1134110" y="0"/>
                  </a:lnTo>
                  <a:lnTo>
                    <a:pt x="1134110" y="1134110"/>
                  </a:lnTo>
                  <a:lnTo>
                    <a:pt x="0" y="1134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3" b="3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2371784" y="3014064"/>
            <a:ext cx="4602213" cy="436219"/>
            <a:chOff x="0" y="0"/>
            <a:chExt cx="1212105" cy="11488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12105" cy="114889"/>
            </a:xfrm>
            <a:custGeom>
              <a:avLst/>
              <a:gdLst/>
              <a:ahLst/>
              <a:cxnLst/>
              <a:rect r="r" b="b" t="t" l="l"/>
              <a:pathLst>
                <a:path h="114889" w="1212105">
                  <a:moveTo>
                    <a:pt x="0" y="0"/>
                  </a:moveTo>
                  <a:lnTo>
                    <a:pt x="1212105" y="0"/>
                  </a:lnTo>
                  <a:lnTo>
                    <a:pt x="1212105" y="114889"/>
                  </a:lnTo>
                  <a:lnTo>
                    <a:pt x="0" y="114889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1212105" cy="1815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2"/>
                </a:lnSpc>
              </a:pP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4452700" y="3025080"/>
            <a:ext cx="340221" cy="425203"/>
            <a:chOff x="0" y="0"/>
            <a:chExt cx="453628" cy="566937"/>
          </a:xfrm>
        </p:grpSpPr>
        <p:sp>
          <p:nvSpPr>
            <p:cNvPr name="Freeform 35" id="35" descr="preencoded.png"/>
            <p:cNvSpPr/>
            <p:nvPr/>
          </p:nvSpPr>
          <p:spPr>
            <a:xfrm flipH="false" flipV="false" rot="0">
              <a:off x="0" y="0"/>
              <a:ext cx="453644" cy="566928"/>
            </a:xfrm>
            <a:custGeom>
              <a:avLst/>
              <a:gdLst/>
              <a:ahLst/>
              <a:cxnLst/>
              <a:rect r="r" b="b" t="t" l="l"/>
              <a:pathLst>
                <a:path h="566928" w="453644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" r="3" b="-1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275755" y="7736979"/>
            <a:ext cx="354360" cy="283518"/>
            <a:chOff x="0" y="0"/>
            <a:chExt cx="472480" cy="378023"/>
          </a:xfrm>
        </p:grpSpPr>
        <p:sp>
          <p:nvSpPr>
            <p:cNvPr name="Freeform 37" id="37" descr="preencoded.png"/>
            <p:cNvSpPr/>
            <p:nvPr/>
          </p:nvSpPr>
          <p:spPr>
            <a:xfrm flipH="false" flipV="false" rot="0">
              <a:off x="0" y="0"/>
              <a:ext cx="472440" cy="378079"/>
            </a:xfrm>
            <a:custGeom>
              <a:avLst/>
              <a:gdLst/>
              <a:ahLst/>
              <a:cxnLst/>
              <a:rect r="r" b="b" t="t" l="l"/>
              <a:pathLst>
                <a:path h="378079" w="472440">
                  <a:moveTo>
                    <a:pt x="0" y="0"/>
                  </a:moveTo>
                  <a:lnTo>
                    <a:pt x="472440" y="0"/>
                  </a:lnTo>
                  <a:lnTo>
                    <a:pt x="472440" y="378079"/>
                  </a:lnTo>
                  <a:lnTo>
                    <a:pt x="0" y="37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670" r="-8" b="-655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992238" y="7325916"/>
            <a:ext cx="16303526" cy="1601540"/>
            <a:chOff x="0" y="0"/>
            <a:chExt cx="21738035" cy="2135387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1737955" cy="2135378"/>
            </a:xfrm>
            <a:custGeom>
              <a:avLst/>
              <a:gdLst/>
              <a:ahLst/>
              <a:cxnLst/>
              <a:rect r="r" b="b" t="t" l="l"/>
              <a:pathLst>
                <a:path h="2135378" w="21737955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21579205" y="0"/>
                  </a:lnTo>
                  <a:cubicBezTo>
                    <a:pt x="21666963" y="0"/>
                    <a:pt x="21737955" y="71120"/>
                    <a:pt x="21737955" y="158750"/>
                  </a:cubicBezTo>
                  <a:lnTo>
                    <a:pt x="21737955" y="1976628"/>
                  </a:lnTo>
                  <a:cubicBezTo>
                    <a:pt x="21737955" y="2064385"/>
                    <a:pt x="21666836" y="2135378"/>
                    <a:pt x="21579205" y="2135378"/>
                  </a:cubicBezTo>
                  <a:lnTo>
                    <a:pt x="158750" y="2135378"/>
                  </a:lnTo>
                  <a:cubicBezTo>
                    <a:pt x="70993" y="2135378"/>
                    <a:pt x="0" y="2064258"/>
                    <a:pt x="0" y="1976628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6842820" y="3936801"/>
            <a:ext cx="3544044" cy="41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1"/>
              </a:lnSpc>
            </a:pPr>
            <a:r>
              <a:rPr lang="en-US" b="true" sz="268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Long-Term Memory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842820" y="4502200"/>
            <a:ext cx="4602212" cy="188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2"/>
              </a:lnSpc>
            </a:pPr>
            <a:r>
              <a:rPr lang="en-US" sz="199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Utilizes gated memory cells to learn and retain long-term dependencies in the data, overcoming the vanishing gradient problems of traditional RNNs.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371784" y="3936801"/>
            <a:ext cx="4420641" cy="366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0"/>
              </a:lnSpc>
            </a:pPr>
            <a:r>
              <a:rPr lang="en-US" b="true" sz="236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High Performance Potential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371784" y="4492675"/>
            <a:ext cx="4602213" cy="165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Demonstrated an 84-87% error reduction over ARIMA in specific complex financial time series datasets.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913633" y="7613600"/>
            <a:ext cx="15098614" cy="81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Requires significantly more clean, labeled training data and greater computational resources (GPUs) compared to ARIMA.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73188" y="3427065"/>
            <a:ext cx="5283547" cy="2452985"/>
            <a:chOff x="0" y="0"/>
            <a:chExt cx="7044730" cy="32706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6993890" cy="3219831"/>
            </a:xfrm>
            <a:custGeom>
              <a:avLst/>
              <a:gdLst/>
              <a:ahLst/>
              <a:cxnLst/>
              <a:rect r="r" b="b" t="t" l="l"/>
              <a:pathLst>
                <a:path h="3219831" w="6993890">
                  <a:moveTo>
                    <a:pt x="0" y="243840"/>
                  </a:moveTo>
                  <a:cubicBezTo>
                    <a:pt x="0" y="109220"/>
                    <a:pt x="110109" y="0"/>
                    <a:pt x="245872" y="0"/>
                  </a:cubicBezTo>
                  <a:lnTo>
                    <a:pt x="6748018" y="0"/>
                  </a:lnTo>
                  <a:cubicBezTo>
                    <a:pt x="6883781" y="0"/>
                    <a:pt x="6993890" y="109220"/>
                    <a:pt x="6993890" y="243840"/>
                  </a:cubicBezTo>
                  <a:lnTo>
                    <a:pt x="6993890" y="2975991"/>
                  </a:lnTo>
                  <a:cubicBezTo>
                    <a:pt x="6993890" y="3110611"/>
                    <a:pt x="6883781" y="3219831"/>
                    <a:pt x="6748018" y="3219831"/>
                  </a:cubicBezTo>
                  <a:lnTo>
                    <a:pt x="245872" y="3219831"/>
                  </a:lnTo>
                  <a:cubicBezTo>
                    <a:pt x="110109" y="3219831"/>
                    <a:pt x="0" y="3110611"/>
                    <a:pt x="0" y="297599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44690" cy="3270631"/>
            </a:xfrm>
            <a:custGeom>
              <a:avLst/>
              <a:gdLst/>
              <a:ahLst/>
              <a:cxnLst/>
              <a:rect r="r" b="b" t="t" l="l"/>
              <a:pathLst>
                <a:path h="3270631" w="7044690">
                  <a:moveTo>
                    <a:pt x="0" y="269240"/>
                  </a:moveTo>
                  <a:cubicBezTo>
                    <a:pt x="0" y="120396"/>
                    <a:pt x="121666" y="0"/>
                    <a:pt x="271272" y="0"/>
                  </a:cubicBezTo>
                  <a:lnTo>
                    <a:pt x="6773418" y="0"/>
                  </a:lnTo>
                  <a:lnTo>
                    <a:pt x="6773418" y="25400"/>
                  </a:lnTo>
                  <a:lnTo>
                    <a:pt x="6773418" y="0"/>
                  </a:lnTo>
                  <a:cubicBezTo>
                    <a:pt x="6923025" y="0"/>
                    <a:pt x="7044690" y="120396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3001391"/>
                  </a:lnTo>
                  <a:lnTo>
                    <a:pt x="7019290" y="3001391"/>
                  </a:lnTo>
                  <a:lnTo>
                    <a:pt x="7044690" y="3001391"/>
                  </a:lnTo>
                  <a:cubicBezTo>
                    <a:pt x="7044690" y="3150235"/>
                    <a:pt x="6923025" y="3270631"/>
                    <a:pt x="6773418" y="3270631"/>
                  </a:cubicBezTo>
                  <a:lnTo>
                    <a:pt x="6773418" y="3245231"/>
                  </a:lnTo>
                  <a:lnTo>
                    <a:pt x="6773418" y="3270631"/>
                  </a:lnTo>
                  <a:lnTo>
                    <a:pt x="271272" y="3270631"/>
                  </a:lnTo>
                  <a:lnTo>
                    <a:pt x="271272" y="3245231"/>
                  </a:lnTo>
                  <a:lnTo>
                    <a:pt x="271272" y="3270631"/>
                  </a:lnTo>
                  <a:cubicBezTo>
                    <a:pt x="121666" y="3270631"/>
                    <a:pt x="0" y="3150362"/>
                    <a:pt x="0" y="30013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001391"/>
                  </a:lnTo>
                  <a:lnTo>
                    <a:pt x="25400" y="3001391"/>
                  </a:lnTo>
                  <a:lnTo>
                    <a:pt x="50800" y="3001391"/>
                  </a:lnTo>
                  <a:cubicBezTo>
                    <a:pt x="50800" y="3121787"/>
                    <a:pt x="149352" y="3219831"/>
                    <a:pt x="271272" y="3219831"/>
                  </a:cubicBezTo>
                  <a:lnTo>
                    <a:pt x="6773418" y="3219831"/>
                  </a:lnTo>
                  <a:cubicBezTo>
                    <a:pt x="6895338" y="3219831"/>
                    <a:pt x="6993890" y="3121787"/>
                    <a:pt x="6993890" y="3001391"/>
                  </a:cubicBezTo>
                  <a:lnTo>
                    <a:pt x="6993890" y="269240"/>
                  </a:lnTo>
                  <a:cubicBezTo>
                    <a:pt x="6993890" y="148844"/>
                    <a:pt x="6895338" y="50800"/>
                    <a:pt x="6773418" y="50800"/>
                  </a:cubicBezTo>
                  <a:lnTo>
                    <a:pt x="271272" y="50800"/>
                  </a:lnTo>
                  <a:lnTo>
                    <a:pt x="271272" y="25400"/>
                  </a:lnTo>
                  <a:lnTo>
                    <a:pt x="271272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28155" y="3748682"/>
            <a:ext cx="4487912" cy="120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57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Investing landscape is changing rapidly with new and traditional assets.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502152" y="3427065"/>
            <a:ext cx="5283547" cy="2452985"/>
            <a:chOff x="0" y="0"/>
            <a:chExt cx="7044730" cy="32706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400" y="25400"/>
              <a:ext cx="6993890" cy="3219831"/>
            </a:xfrm>
            <a:custGeom>
              <a:avLst/>
              <a:gdLst/>
              <a:ahLst/>
              <a:cxnLst/>
              <a:rect r="r" b="b" t="t" l="l"/>
              <a:pathLst>
                <a:path h="3219831" w="6993890">
                  <a:moveTo>
                    <a:pt x="0" y="243840"/>
                  </a:moveTo>
                  <a:cubicBezTo>
                    <a:pt x="0" y="109220"/>
                    <a:pt x="110109" y="0"/>
                    <a:pt x="245872" y="0"/>
                  </a:cubicBezTo>
                  <a:lnTo>
                    <a:pt x="6748018" y="0"/>
                  </a:lnTo>
                  <a:cubicBezTo>
                    <a:pt x="6883781" y="0"/>
                    <a:pt x="6993890" y="109220"/>
                    <a:pt x="6993890" y="243840"/>
                  </a:cubicBezTo>
                  <a:lnTo>
                    <a:pt x="6993890" y="2975991"/>
                  </a:lnTo>
                  <a:cubicBezTo>
                    <a:pt x="6993890" y="3110611"/>
                    <a:pt x="6883781" y="3219831"/>
                    <a:pt x="6748018" y="3219831"/>
                  </a:cubicBezTo>
                  <a:lnTo>
                    <a:pt x="245872" y="3219831"/>
                  </a:lnTo>
                  <a:cubicBezTo>
                    <a:pt x="110109" y="3219831"/>
                    <a:pt x="0" y="3110611"/>
                    <a:pt x="0" y="297599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44690" cy="3270631"/>
            </a:xfrm>
            <a:custGeom>
              <a:avLst/>
              <a:gdLst/>
              <a:ahLst/>
              <a:cxnLst/>
              <a:rect r="r" b="b" t="t" l="l"/>
              <a:pathLst>
                <a:path h="3270631" w="7044690">
                  <a:moveTo>
                    <a:pt x="0" y="269240"/>
                  </a:moveTo>
                  <a:cubicBezTo>
                    <a:pt x="0" y="120396"/>
                    <a:pt x="121666" y="0"/>
                    <a:pt x="271272" y="0"/>
                  </a:cubicBezTo>
                  <a:lnTo>
                    <a:pt x="6773418" y="0"/>
                  </a:lnTo>
                  <a:lnTo>
                    <a:pt x="6773418" y="25400"/>
                  </a:lnTo>
                  <a:lnTo>
                    <a:pt x="6773418" y="0"/>
                  </a:lnTo>
                  <a:cubicBezTo>
                    <a:pt x="6923025" y="0"/>
                    <a:pt x="7044690" y="120396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3001391"/>
                  </a:lnTo>
                  <a:lnTo>
                    <a:pt x="7019290" y="3001391"/>
                  </a:lnTo>
                  <a:lnTo>
                    <a:pt x="7044690" y="3001391"/>
                  </a:lnTo>
                  <a:cubicBezTo>
                    <a:pt x="7044690" y="3150235"/>
                    <a:pt x="6923025" y="3270631"/>
                    <a:pt x="6773418" y="3270631"/>
                  </a:cubicBezTo>
                  <a:lnTo>
                    <a:pt x="6773418" y="3245231"/>
                  </a:lnTo>
                  <a:lnTo>
                    <a:pt x="6773418" y="3270631"/>
                  </a:lnTo>
                  <a:lnTo>
                    <a:pt x="271272" y="3270631"/>
                  </a:lnTo>
                  <a:lnTo>
                    <a:pt x="271272" y="3245231"/>
                  </a:lnTo>
                  <a:lnTo>
                    <a:pt x="271272" y="3270631"/>
                  </a:lnTo>
                  <a:cubicBezTo>
                    <a:pt x="121666" y="3270631"/>
                    <a:pt x="0" y="3150362"/>
                    <a:pt x="0" y="30013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001391"/>
                  </a:lnTo>
                  <a:lnTo>
                    <a:pt x="25400" y="3001391"/>
                  </a:lnTo>
                  <a:lnTo>
                    <a:pt x="50800" y="3001391"/>
                  </a:lnTo>
                  <a:cubicBezTo>
                    <a:pt x="50800" y="3121787"/>
                    <a:pt x="149352" y="3219831"/>
                    <a:pt x="271272" y="3219831"/>
                  </a:cubicBezTo>
                  <a:lnTo>
                    <a:pt x="6773418" y="3219831"/>
                  </a:lnTo>
                  <a:cubicBezTo>
                    <a:pt x="6895338" y="3219831"/>
                    <a:pt x="6993890" y="3121787"/>
                    <a:pt x="6993890" y="3001391"/>
                  </a:cubicBezTo>
                  <a:lnTo>
                    <a:pt x="6993890" y="269240"/>
                  </a:lnTo>
                  <a:cubicBezTo>
                    <a:pt x="6993890" y="148844"/>
                    <a:pt x="6895338" y="50800"/>
                    <a:pt x="6773418" y="50800"/>
                  </a:cubicBezTo>
                  <a:lnTo>
                    <a:pt x="271272" y="50800"/>
                  </a:lnTo>
                  <a:lnTo>
                    <a:pt x="271272" y="25400"/>
                  </a:lnTo>
                  <a:lnTo>
                    <a:pt x="271272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031116" y="3427065"/>
            <a:ext cx="5283547" cy="2452985"/>
            <a:chOff x="0" y="0"/>
            <a:chExt cx="7044730" cy="32706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0" y="25400"/>
              <a:ext cx="6993890" cy="3219831"/>
            </a:xfrm>
            <a:custGeom>
              <a:avLst/>
              <a:gdLst/>
              <a:ahLst/>
              <a:cxnLst/>
              <a:rect r="r" b="b" t="t" l="l"/>
              <a:pathLst>
                <a:path h="3219831" w="6993890">
                  <a:moveTo>
                    <a:pt x="0" y="243840"/>
                  </a:moveTo>
                  <a:cubicBezTo>
                    <a:pt x="0" y="109220"/>
                    <a:pt x="110109" y="0"/>
                    <a:pt x="245872" y="0"/>
                  </a:cubicBezTo>
                  <a:lnTo>
                    <a:pt x="6748018" y="0"/>
                  </a:lnTo>
                  <a:cubicBezTo>
                    <a:pt x="6883781" y="0"/>
                    <a:pt x="6993890" y="109220"/>
                    <a:pt x="6993890" y="243840"/>
                  </a:cubicBezTo>
                  <a:lnTo>
                    <a:pt x="6993890" y="2975991"/>
                  </a:lnTo>
                  <a:cubicBezTo>
                    <a:pt x="6993890" y="3110611"/>
                    <a:pt x="6883781" y="3219831"/>
                    <a:pt x="6748018" y="3219831"/>
                  </a:cubicBezTo>
                  <a:lnTo>
                    <a:pt x="245872" y="3219831"/>
                  </a:lnTo>
                  <a:cubicBezTo>
                    <a:pt x="110109" y="3219831"/>
                    <a:pt x="0" y="3110611"/>
                    <a:pt x="0" y="297599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044690" cy="3270631"/>
            </a:xfrm>
            <a:custGeom>
              <a:avLst/>
              <a:gdLst/>
              <a:ahLst/>
              <a:cxnLst/>
              <a:rect r="r" b="b" t="t" l="l"/>
              <a:pathLst>
                <a:path h="3270631" w="7044690">
                  <a:moveTo>
                    <a:pt x="0" y="269240"/>
                  </a:moveTo>
                  <a:cubicBezTo>
                    <a:pt x="0" y="120396"/>
                    <a:pt x="121666" y="0"/>
                    <a:pt x="271272" y="0"/>
                  </a:cubicBezTo>
                  <a:lnTo>
                    <a:pt x="6773418" y="0"/>
                  </a:lnTo>
                  <a:lnTo>
                    <a:pt x="6773418" y="25400"/>
                  </a:lnTo>
                  <a:lnTo>
                    <a:pt x="6773418" y="0"/>
                  </a:lnTo>
                  <a:cubicBezTo>
                    <a:pt x="6923025" y="0"/>
                    <a:pt x="7044690" y="120396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3001391"/>
                  </a:lnTo>
                  <a:lnTo>
                    <a:pt x="7019290" y="3001391"/>
                  </a:lnTo>
                  <a:lnTo>
                    <a:pt x="7044690" y="3001391"/>
                  </a:lnTo>
                  <a:cubicBezTo>
                    <a:pt x="7044690" y="3150235"/>
                    <a:pt x="6923025" y="3270631"/>
                    <a:pt x="6773418" y="3270631"/>
                  </a:cubicBezTo>
                  <a:lnTo>
                    <a:pt x="6773418" y="3245231"/>
                  </a:lnTo>
                  <a:lnTo>
                    <a:pt x="6773418" y="3270631"/>
                  </a:lnTo>
                  <a:lnTo>
                    <a:pt x="271272" y="3270631"/>
                  </a:lnTo>
                  <a:lnTo>
                    <a:pt x="271272" y="3245231"/>
                  </a:lnTo>
                  <a:lnTo>
                    <a:pt x="271272" y="3270631"/>
                  </a:lnTo>
                  <a:cubicBezTo>
                    <a:pt x="121666" y="3270631"/>
                    <a:pt x="0" y="3150362"/>
                    <a:pt x="0" y="300139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3001391"/>
                  </a:lnTo>
                  <a:lnTo>
                    <a:pt x="25400" y="3001391"/>
                  </a:lnTo>
                  <a:lnTo>
                    <a:pt x="50800" y="3001391"/>
                  </a:lnTo>
                  <a:cubicBezTo>
                    <a:pt x="50800" y="3121787"/>
                    <a:pt x="149352" y="3219831"/>
                    <a:pt x="271272" y="3219831"/>
                  </a:cubicBezTo>
                  <a:lnTo>
                    <a:pt x="6773418" y="3219831"/>
                  </a:lnTo>
                  <a:cubicBezTo>
                    <a:pt x="6895338" y="3219831"/>
                    <a:pt x="6993890" y="3121787"/>
                    <a:pt x="6993890" y="3001391"/>
                  </a:cubicBezTo>
                  <a:lnTo>
                    <a:pt x="6993890" y="269240"/>
                  </a:lnTo>
                  <a:cubicBezTo>
                    <a:pt x="6993890" y="148844"/>
                    <a:pt x="6895338" y="50800"/>
                    <a:pt x="6773418" y="50800"/>
                  </a:cubicBezTo>
                  <a:lnTo>
                    <a:pt x="271272" y="50800"/>
                  </a:lnTo>
                  <a:lnTo>
                    <a:pt x="271272" y="25400"/>
                  </a:lnTo>
                  <a:lnTo>
                    <a:pt x="271272" y="50800"/>
                  </a:lnTo>
                  <a:cubicBezTo>
                    <a:pt x="149352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3441580" y="6163568"/>
            <a:ext cx="5283547" cy="2010072"/>
            <a:chOff x="0" y="0"/>
            <a:chExt cx="7044730" cy="26800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25400"/>
              <a:ext cx="6993890" cy="2629281"/>
            </a:xfrm>
            <a:custGeom>
              <a:avLst/>
              <a:gdLst/>
              <a:ahLst/>
              <a:cxnLst/>
              <a:rect r="r" b="b" t="t" l="l"/>
              <a:pathLst>
                <a:path h="2629281" w="6993890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6747129" y="0"/>
                  </a:lnTo>
                  <a:cubicBezTo>
                    <a:pt x="6883400" y="0"/>
                    <a:pt x="6993890" y="109220"/>
                    <a:pt x="6993890" y="243840"/>
                  </a:cubicBezTo>
                  <a:lnTo>
                    <a:pt x="6993890" y="2385441"/>
                  </a:lnTo>
                  <a:cubicBezTo>
                    <a:pt x="6993890" y="2520061"/>
                    <a:pt x="6883400" y="2629281"/>
                    <a:pt x="6747129" y="2629281"/>
                  </a:cubicBezTo>
                  <a:lnTo>
                    <a:pt x="246761" y="2629281"/>
                  </a:lnTo>
                  <a:cubicBezTo>
                    <a:pt x="110490" y="2629281"/>
                    <a:pt x="0" y="2520188"/>
                    <a:pt x="0" y="238544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44690" cy="2680081"/>
            </a:xfrm>
            <a:custGeom>
              <a:avLst/>
              <a:gdLst/>
              <a:ahLst/>
              <a:cxnLst/>
              <a:rect r="r" b="b" t="t" l="l"/>
              <a:pathLst>
                <a:path h="2680081" w="7044690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6772529" y="0"/>
                  </a:lnTo>
                  <a:lnTo>
                    <a:pt x="6772529" y="25400"/>
                  </a:lnTo>
                  <a:lnTo>
                    <a:pt x="6772529" y="0"/>
                  </a:lnTo>
                  <a:cubicBezTo>
                    <a:pt x="6922516" y="0"/>
                    <a:pt x="7044690" y="120269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2410841"/>
                  </a:lnTo>
                  <a:lnTo>
                    <a:pt x="7019290" y="2410841"/>
                  </a:lnTo>
                  <a:lnTo>
                    <a:pt x="7044690" y="2410841"/>
                  </a:lnTo>
                  <a:cubicBezTo>
                    <a:pt x="7044690" y="2559812"/>
                    <a:pt x="6922516" y="2680081"/>
                    <a:pt x="6772529" y="2680081"/>
                  </a:cubicBezTo>
                  <a:lnTo>
                    <a:pt x="6772529" y="2654681"/>
                  </a:lnTo>
                  <a:lnTo>
                    <a:pt x="6772529" y="2680081"/>
                  </a:lnTo>
                  <a:lnTo>
                    <a:pt x="272161" y="2680081"/>
                  </a:lnTo>
                  <a:lnTo>
                    <a:pt x="272161" y="2654681"/>
                  </a:lnTo>
                  <a:lnTo>
                    <a:pt x="272161" y="2680081"/>
                  </a:lnTo>
                  <a:cubicBezTo>
                    <a:pt x="122174" y="2680081"/>
                    <a:pt x="0" y="2559812"/>
                    <a:pt x="0" y="241084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410841"/>
                  </a:lnTo>
                  <a:lnTo>
                    <a:pt x="25400" y="2410841"/>
                  </a:lnTo>
                  <a:lnTo>
                    <a:pt x="50800" y="2410841"/>
                  </a:lnTo>
                  <a:cubicBezTo>
                    <a:pt x="50800" y="2531237"/>
                    <a:pt x="149606" y="2629281"/>
                    <a:pt x="272161" y="2629281"/>
                  </a:cubicBezTo>
                  <a:lnTo>
                    <a:pt x="6772529" y="2629281"/>
                  </a:lnTo>
                  <a:cubicBezTo>
                    <a:pt x="6895085" y="2629281"/>
                    <a:pt x="6993890" y="2531237"/>
                    <a:pt x="6993890" y="2410841"/>
                  </a:cubicBezTo>
                  <a:lnTo>
                    <a:pt x="6993890" y="269240"/>
                  </a:lnTo>
                  <a:cubicBezTo>
                    <a:pt x="6993890" y="148844"/>
                    <a:pt x="6895085" y="50800"/>
                    <a:pt x="6772529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896547" y="6494710"/>
            <a:ext cx="4487912" cy="1277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Technology empowers smarter comparisons and decision making.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8970545" y="6163568"/>
            <a:ext cx="5283547" cy="2010072"/>
            <a:chOff x="0" y="0"/>
            <a:chExt cx="7044730" cy="26800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5400" y="25400"/>
              <a:ext cx="6993890" cy="2629281"/>
            </a:xfrm>
            <a:custGeom>
              <a:avLst/>
              <a:gdLst/>
              <a:ahLst/>
              <a:cxnLst/>
              <a:rect r="r" b="b" t="t" l="l"/>
              <a:pathLst>
                <a:path h="2629281" w="6993890">
                  <a:moveTo>
                    <a:pt x="0" y="243840"/>
                  </a:moveTo>
                  <a:cubicBezTo>
                    <a:pt x="0" y="109220"/>
                    <a:pt x="110490" y="0"/>
                    <a:pt x="246761" y="0"/>
                  </a:cubicBezTo>
                  <a:lnTo>
                    <a:pt x="6747129" y="0"/>
                  </a:lnTo>
                  <a:cubicBezTo>
                    <a:pt x="6883400" y="0"/>
                    <a:pt x="6993890" y="109220"/>
                    <a:pt x="6993890" y="243840"/>
                  </a:cubicBezTo>
                  <a:lnTo>
                    <a:pt x="6993890" y="2385441"/>
                  </a:lnTo>
                  <a:cubicBezTo>
                    <a:pt x="6993890" y="2520061"/>
                    <a:pt x="6883400" y="2629281"/>
                    <a:pt x="6747129" y="2629281"/>
                  </a:cubicBezTo>
                  <a:lnTo>
                    <a:pt x="246761" y="2629281"/>
                  </a:lnTo>
                  <a:cubicBezTo>
                    <a:pt x="110490" y="2629281"/>
                    <a:pt x="0" y="2520188"/>
                    <a:pt x="0" y="2385441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044690" cy="2680081"/>
            </a:xfrm>
            <a:custGeom>
              <a:avLst/>
              <a:gdLst/>
              <a:ahLst/>
              <a:cxnLst/>
              <a:rect r="r" b="b" t="t" l="l"/>
              <a:pathLst>
                <a:path h="2680081" w="7044690">
                  <a:moveTo>
                    <a:pt x="0" y="269240"/>
                  </a:moveTo>
                  <a:cubicBezTo>
                    <a:pt x="0" y="120269"/>
                    <a:pt x="122174" y="0"/>
                    <a:pt x="272161" y="0"/>
                  </a:cubicBezTo>
                  <a:lnTo>
                    <a:pt x="6772529" y="0"/>
                  </a:lnTo>
                  <a:lnTo>
                    <a:pt x="6772529" y="25400"/>
                  </a:lnTo>
                  <a:lnTo>
                    <a:pt x="6772529" y="0"/>
                  </a:lnTo>
                  <a:cubicBezTo>
                    <a:pt x="6922516" y="0"/>
                    <a:pt x="7044690" y="120269"/>
                    <a:pt x="7044690" y="269240"/>
                  </a:cubicBezTo>
                  <a:lnTo>
                    <a:pt x="7019290" y="269240"/>
                  </a:lnTo>
                  <a:lnTo>
                    <a:pt x="7044690" y="269240"/>
                  </a:lnTo>
                  <a:lnTo>
                    <a:pt x="7044690" y="2410841"/>
                  </a:lnTo>
                  <a:lnTo>
                    <a:pt x="7019290" y="2410841"/>
                  </a:lnTo>
                  <a:lnTo>
                    <a:pt x="7044690" y="2410841"/>
                  </a:lnTo>
                  <a:cubicBezTo>
                    <a:pt x="7044690" y="2559812"/>
                    <a:pt x="6922516" y="2680081"/>
                    <a:pt x="6772529" y="2680081"/>
                  </a:cubicBezTo>
                  <a:lnTo>
                    <a:pt x="6772529" y="2654681"/>
                  </a:lnTo>
                  <a:lnTo>
                    <a:pt x="6772529" y="2680081"/>
                  </a:lnTo>
                  <a:lnTo>
                    <a:pt x="272161" y="2680081"/>
                  </a:lnTo>
                  <a:lnTo>
                    <a:pt x="272161" y="2654681"/>
                  </a:lnTo>
                  <a:lnTo>
                    <a:pt x="272161" y="2680081"/>
                  </a:lnTo>
                  <a:cubicBezTo>
                    <a:pt x="122174" y="2680081"/>
                    <a:pt x="0" y="2559812"/>
                    <a:pt x="0" y="2410841"/>
                  </a:cubicBezTo>
                  <a:lnTo>
                    <a:pt x="0" y="269240"/>
                  </a:lnTo>
                  <a:lnTo>
                    <a:pt x="25400" y="269240"/>
                  </a:lnTo>
                  <a:lnTo>
                    <a:pt x="0" y="269240"/>
                  </a:lnTo>
                  <a:moveTo>
                    <a:pt x="50800" y="269240"/>
                  </a:moveTo>
                  <a:lnTo>
                    <a:pt x="50800" y="2410841"/>
                  </a:lnTo>
                  <a:lnTo>
                    <a:pt x="25400" y="2410841"/>
                  </a:lnTo>
                  <a:lnTo>
                    <a:pt x="50800" y="2410841"/>
                  </a:lnTo>
                  <a:cubicBezTo>
                    <a:pt x="50800" y="2531237"/>
                    <a:pt x="149606" y="2629281"/>
                    <a:pt x="272161" y="2629281"/>
                  </a:cubicBezTo>
                  <a:lnTo>
                    <a:pt x="6772529" y="2629281"/>
                  </a:lnTo>
                  <a:cubicBezTo>
                    <a:pt x="6895085" y="2629281"/>
                    <a:pt x="6993890" y="2531237"/>
                    <a:pt x="6993890" y="2410841"/>
                  </a:cubicBezTo>
                  <a:lnTo>
                    <a:pt x="6993890" y="269240"/>
                  </a:lnTo>
                  <a:cubicBezTo>
                    <a:pt x="6993890" y="148844"/>
                    <a:pt x="6895085" y="50800"/>
                    <a:pt x="6772529" y="50800"/>
                  </a:cubicBezTo>
                  <a:lnTo>
                    <a:pt x="272161" y="50800"/>
                  </a:lnTo>
                  <a:lnTo>
                    <a:pt x="272161" y="25400"/>
                  </a:lnTo>
                  <a:lnTo>
                    <a:pt x="272161" y="50800"/>
                  </a:lnTo>
                  <a:cubicBezTo>
                    <a:pt x="149606" y="50800"/>
                    <a:pt x="50800" y="148844"/>
                    <a:pt x="50800" y="26924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5400000">
            <a:off x="-589146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252395" y="1657003"/>
            <a:ext cx="5670649" cy="7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b="true" sz="4437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57120" y="3758207"/>
            <a:ext cx="4487912" cy="151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Cryptocurrencies introduce new volatility, attracting diverse investors (Al-Afeef et al., 2024).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486085" y="3748682"/>
            <a:ext cx="4487913" cy="120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57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Stocks remain foundational for portfolios due to their stability.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425512" y="6504235"/>
            <a:ext cx="4487912" cy="1268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71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project leverages AI to compare and forecast asset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266876" y="1454982"/>
            <a:ext cx="15575459" cy="55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2"/>
              </a:lnSpc>
            </a:pPr>
            <a:r>
              <a:rPr lang="en-US" b="true" sz="3632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MODEL COMPARISON: HEAD-TO-HEAD PERFORMANCE INSIGHTS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883942" y="2505521"/>
            <a:ext cx="28575" cy="6390382"/>
            <a:chOff x="0" y="0"/>
            <a:chExt cx="38100" cy="85205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100" cy="8520557"/>
            </a:xfrm>
            <a:custGeom>
              <a:avLst/>
              <a:gdLst/>
              <a:ahLst/>
              <a:cxnLst/>
              <a:rect r="r" b="b" t="t" l="l"/>
              <a:pathLst>
                <a:path h="8520557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8501507"/>
                  </a:lnTo>
                  <a:cubicBezTo>
                    <a:pt x="38100" y="8512048"/>
                    <a:pt x="29591" y="8520557"/>
                    <a:pt x="19050" y="8520557"/>
                  </a:cubicBezTo>
                  <a:cubicBezTo>
                    <a:pt x="8509" y="8520557"/>
                    <a:pt x="0" y="8512048"/>
                    <a:pt x="0" y="8501507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08088" y="2500759"/>
            <a:ext cx="551706" cy="551706"/>
            <a:chOff x="0" y="0"/>
            <a:chExt cx="735608" cy="7356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723011" cy="723011"/>
            </a:xfrm>
            <a:custGeom>
              <a:avLst/>
              <a:gdLst/>
              <a:ahLst/>
              <a:cxnLst/>
              <a:rect r="r" b="b" t="t" l="l"/>
              <a:pathLst>
                <a:path h="723011" w="723011">
                  <a:moveTo>
                    <a:pt x="0" y="135001"/>
                  </a:moveTo>
                  <a:cubicBezTo>
                    <a:pt x="0" y="60452"/>
                    <a:pt x="60452" y="0"/>
                    <a:pt x="135001" y="0"/>
                  </a:cubicBezTo>
                  <a:lnTo>
                    <a:pt x="588010" y="0"/>
                  </a:lnTo>
                  <a:cubicBezTo>
                    <a:pt x="662559" y="0"/>
                    <a:pt x="723011" y="60452"/>
                    <a:pt x="723011" y="135001"/>
                  </a:cubicBezTo>
                  <a:lnTo>
                    <a:pt x="723011" y="588010"/>
                  </a:lnTo>
                  <a:cubicBezTo>
                    <a:pt x="723011" y="662559"/>
                    <a:pt x="662559" y="723011"/>
                    <a:pt x="588010" y="723011"/>
                  </a:cubicBezTo>
                  <a:lnTo>
                    <a:pt x="135001" y="723011"/>
                  </a:lnTo>
                  <a:cubicBezTo>
                    <a:pt x="60452" y="722884"/>
                    <a:pt x="0" y="662432"/>
                    <a:pt x="0" y="588010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35711" cy="735711"/>
            </a:xfrm>
            <a:custGeom>
              <a:avLst/>
              <a:gdLst/>
              <a:ahLst/>
              <a:cxnLst/>
              <a:rect r="r" b="b" t="t" l="l"/>
              <a:pathLst>
                <a:path h="735711" w="735711">
                  <a:moveTo>
                    <a:pt x="0" y="141351"/>
                  </a:moveTo>
                  <a:cubicBezTo>
                    <a:pt x="0" y="63246"/>
                    <a:pt x="63246" y="0"/>
                    <a:pt x="141351" y="0"/>
                  </a:cubicBezTo>
                  <a:lnTo>
                    <a:pt x="594360" y="0"/>
                  </a:lnTo>
                  <a:lnTo>
                    <a:pt x="594360" y="6350"/>
                  </a:lnTo>
                  <a:lnTo>
                    <a:pt x="594360" y="0"/>
                  </a:lnTo>
                  <a:cubicBezTo>
                    <a:pt x="672465" y="0"/>
                    <a:pt x="735711" y="63246"/>
                    <a:pt x="735711" y="141351"/>
                  </a:cubicBezTo>
                  <a:lnTo>
                    <a:pt x="729361" y="141351"/>
                  </a:lnTo>
                  <a:lnTo>
                    <a:pt x="735711" y="141351"/>
                  </a:lnTo>
                  <a:lnTo>
                    <a:pt x="735711" y="594360"/>
                  </a:lnTo>
                  <a:lnTo>
                    <a:pt x="729361" y="594360"/>
                  </a:lnTo>
                  <a:lnTo>
                    <a:pt x="735711" y="594360"/>
                  </a:lnTo>
                  <a:cubicBezTo>
                    <a:pt x="735711" y="672465"/>
                    <a:pt x="672465" y="735711"/>
                    <a:pt x="594360" y="735711"/>
                  </a:cubicBezTo>
                  <a:lnTo>
                    <a:pt x="594360" y="729361"/>
                  </a:lnTo>
                  <a:lnTo>
                    <a:pt x="594360" y="735711"/>
                  </a:lnTo>
                  <a:lnTo>
                    <a:pt x="141351" y="735711"/>
                  </a:lnTo>
                  <a:lnTo>
                    <a:pt x="141351" y="729361"/>
                  </a:lnTo>
                  <a:lnTo>
                    <a:pt x="141351" y="735711"/>
                  </a:lnTo>
                  <a:cubicBezTo>
                    <a:pt x="63246" y="735584"/>
                    <a:pt x="0" y="672338"/>
                    <a:pt x="0" y="594360"/>
                  </a:cubicBezTo>
                  <a:lnTo>
                    <a:pt x="0" y="141351"/>
                  </a:lnTo>
                  <a:lnTo>
                    <a:pt x="6350" y="141351"/>
                  </a:lnTo>
                  <a:lnTo>
                    <a:pt x="0" y="141351"/>
                  </a:lnTo>
                  <a:moveTo>
                    <a:pt x="12700" y="141351"/>
                  </a:moveTo>
                  <a:lnTo>
                    <a:pt x="12700" y="594360"/>
                  </a:lnTo>
                  <a:lnTo>
                    <a:pt x="6350" y="594360"/>
                  </a:lnTo>
                  <a:lnTo>
                    <a:pt x="12700" y="594360"/>
                  </a:lnTo>
                  <a:cubicBezTo>
                    <a:pt x="12700" y="665353"/>
                    <a:pt x="70231" y="723011"/>
                    <a:pt x="141351" y="723011"/>
                  </a:cubicBezTo>
                  <a:lnTo>
                    <a:pt x="594360" y="723011"/>
                  </a:lnTo>
                  <a:cubicBezTo>
                    <a:pt x="665353" y="723011"/>
                    <a:pt x="723011" y="665480"/>
                    <a:pt x="723011" y="594360"/>
                  </a:cubicBezTo>
                  <a:lnTo>
                    <a:pt x="723011" y="141351"/>
                  </a:lnTo>
                  <a:cubicBezTo>
                    <a:pt x="722884" y="70231"/>
                    <a:pt x="665353" y="12700"/>
                    <a:pt x="594360" y="12700"/>
                  </a:cubicBezTo>
                  <a:lnTo>
                    <a:pt x="141351" y="12700"/>
                  </a:lnTo>
                  <a:lnTo>
                    <a:pt x="141351" y="6350"/>
                  </a:lnTo>
                  <a:lnTo>
                    <a:pt x="141351" y="12700"/>
                  </a:lnTo>
                  <a:cubicBezTo>
                    <a:pt x="70231" y="12700"/>
                    <a:pt x="12700" y="70231"/>
                    <a:pt x="12700" y="141351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116" y="2598241"/>
            <a:ext cx="361504" cy="37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b="true" sz="28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8315" y="2569220"/>
            <a:ext cx="3012430" cy="36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b="true" sz="23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Fair Test Setup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8315" y="3061692"/>
            <a:ext cx="14827449" cy="6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8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Both ARIMA and LSTM models were trained and tested using identical, carefully selected train/test splits to ensure a fair performance comparison.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08088" y="4309170"/>
            <a:ext cx="551706" cy="551706"/>
            <a:chOff x="0" y="0"/>
            <a:chExt cx="735608" cy="7356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723011" cy="723011"/>
            </a:xfrm>
            <a:custGeom>
              <a:avLst/>
              <a:gdLst/>
              <a:ahLst/>
              <a:cxnLst/>
              <a:rect r="r" b="b" t="t" l="l"/>
              <a:pathLst>
                <a:path h="723011" w="723011">
                  <a:moveTo>
                    <a:pt x="0" y="135001"/>
                  </a:moveTo>
                  <a:cubicBezTo>
                    <a:pt x="0" y="60452"/>
                    <a:pt x="60452" y="0"/>
                    <a:pt x="135001" y="0"/>
                  </a:cubicBezTo>
                  <a:lnTo>
                    <a:pt x="588010" y="0"/>
                  </a:lnTo>
                  <a:cubicBezTo>
                    <a:pt x="662559" y="0"/>
                    <a:pt x="723011" y="60452"/>
                    <a:pt x="723011" y="135001"/>
                  </a:cubicBezTo>
                  <a:lnTo>
                    <a:pt x="723011" y="588010"/>
                  </a:lnTo>
                  <a:cubicBezTo>
                    <a:pt x="723011" y="662559"/>
                    <a:pt x="662559" y="723011"/>
                    <a:pt x="588010" y="723011"/>
                  </a:cubicBezTo>
                  <a:lnTo>
                    <a:pt x="135001" y="723011"/>
                  </a:lnTo>
                  <a:cubicBezTo>
                    <a:pt x="60452" y="722884"/>
                    <a:pt x="0" y="662432"/>
                    <a:pt x="0" y="588010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5711" cy="735711"/>
            </a:xfrm>
            <a:custGeom>
              <a:avLst/>
              <a:gdLst/>
              <a:ahLst/>
              <a:cxnLst/>
              <a:rect r="r" b="b" t="t" l="l"/>
              <a:pathLst>
                <a:path h="735711" w="735711">
                  <a:moveTo>
                    <a:pt x="0" y="141351"/>
                  </a:moveTo>
                  <a:cubicBezTo>
                    <a:pt x="0" y="63246"/>
                    <a:pt x="63246" y="0"/>
                    <a:pt x="141351" y="0"/>
                  </a:cubicBezTo>
                  <a:lnTo>
                    <a:pt x="594360" y="0"/>
                  </a:lnTo>
                  <a:lnTo>
                    <a:pt x="594360" y="6350"/>
                  </a:lnTo>
                  <a:lnTo>
                    <a:pt x="594360" y="0"/>
                  </a:lnTo>
                  <a:cubicBezTo>
                    <a:pt x="672465" y="0"/>
                    <a:pt x="735711" y="63246"/>
                    <a:pt x="735711" y="141351"/>
                  </a:cubicBezTo>
                  <a:lnTo>
                    <a:pt x="729361" y="141351"/>
                  </a:lnTo>
                  <a:lnTo>
                    <a:pt x="735711" y="141351"/>
                  </a:lnTo>
                  <a:lnTo>
                    <a:pt x="735711" y="594360"/>
                  </a:lnTo>
                  <a:lnTo>
                    <a:pt x="729361" y="594360"/>
                  </a:lnTo>
                  <a:lnTo>
                    <a:pt x="735711" y="594360"/>
                  </a:lnTo>
                  <a:cubicBezTo>
                    <a:pt x="735711" y="672465"/>
                    <a:pt x="672465" y="735711"/>
                    <a:pt x="594360" y="735711"/>
                  </a:cubicBezTo>
                  <a:lnTo>
                    <a:pt x="594360" y="729361"/>
                  </a:lnTo>
                  <a:lnTo>
                    <a:pt x="594360" y="735711"/>
                  </a:lnTo>
                  <a:lnTo>
                    <a:pt x="141351" y="735711"/>
                  </a:lnTo>
                  <a:lnTo>
                    <a:pt x="141351" y="729361"/>
                  </a:lnTo>
                  <a:lnTo>
                    <a:pt x="141351" y="735711"/>
                  </a:lnTo>
                  <a:cubicBezTo>
                    <a:pt x="63246" y="735584"/>
                    <a:pt x="0" y="672338"/>
                    <a:pt x="0" y="594360"/>
                  </a:cubicBezTo>
                  <a:lnTo>
                    <a:pt x="0" y="141351"/>
                  </a:lnTo>
                  <a:lnTo>
                    <a:pt x="6350" y="141351"/>
                  </a:lnTo>
                  <a:lnTo>
                    <a:pt x="0" y="141351"/>
                  </a:lnTo>
                  <a:moveTo>
                    <a:pt x="12700" y="141351"/>
                  </a:moveTo>
                  <a:lnTo>
                    <a:pt x="12700" y="594360"/>
                  </a:lnTo>
                  <a:lnTo>
                    <a:pt x="6350" y="594360"/>
                  </a:lnTo>
                  <a:lnTo>
                    <a:pt x="12700" y="594360"/>
                  </a:lnTo>
                  <a:cubicBezTo>
                    <a:pt x="12700" y="665353"/>
                    <a:pt x="70231" y="723011"/>
                    <a:pt x="141351" y="723011"/>
                  </a:cubicBezTo>
                  <a:lnTo>
                    <a:pt x="594360" y="723011"/>
                  </a:lnTo>
                  <a:cubicBezTo>
                    <a:pt x="665353" y="723011"/>
                    <a:pt x="723011" y="665480"/>
                    <a:pt x="723011" y="594360"/>
                  </a:cubicBezTo>
                  <a:lnTo>
                    <a:pt x="723011" y="141351"/>
                  </a:lnTo>
                  <a:cubicBezTo>
                    <a:pt x="722884" y="70231"/>
                    <a:pt x="665353" y="12700"/>
                    <a:pt x="594360" y="12700"/>
                  </a:cubicBezTo>
                  <a:lnTo>
                    <a:pt x="141351" y="12700"/>
                  </a:lnTo>
                  <a:lnTo>
                    <a:pt x="141351" y="6350"/>
                  </a:lnTo>
                  <a:lnTo>
                    <a:pt x="141351" y="12700"/>
                  </a:lnTo>
                  <a:cubicBezTo>
                    <a:pt x="70231" y="12700"/>
                    <a:pt x="12700" y="70231"/>
                    <a:pt x="12700" y="141351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468315" y="4870102"/>
            <a:ext cx="14827449" cy="6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8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ARIMA generally maintains superior performance on steady, predictable financial instruments like S&amp;P 500 ETFs and fixed-income assets (Marisetty, 2024).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08088" y="6117580"/>
            <a:ext cx="551706" cy="551706"/>
            <a:chOff x="0" y="0"/>
            <a:chExt cx="735608" cy="73560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723011" cy="723011"/>
            </a:xfrm>
            <a:custGeom>
              <a:avLst/>
              <a:gdLst/>
              <a:ahLst/>
              <a:cxnLst/>
              <a:rect r="r" b="b" t="t" l="l"/>
              <a:pathLst>
                <a:path h="723011" w="723011">
                  <a:moveTo>
                    <a:pt x="0" y="135001"/>
                  </a:moveTo>
                  <a:cubicBezTo>
                    <a:pt x="0" y="60452"/>
                    <a:pt x="60452" y="0"/>
                    <a:pt x="135001" y="0"/>
                  </a:cubicBezTo>
                  <a:lnTo>
                    <a:pt x="588010" y="0"/>
                  </a:lnTo>
                  <a:cubicBezTo>
                    <a:pt x="662559" y="0"/>
                    <a:pt x="723011" y="60452"/>
                    <a:pt x="723011" y="135001"/>
                  </a:cubicBezTo>
                  <a:lnTo>
                    <a:pt x="723011" y="588010"/>
                  </a:lnTo>
                  <a:cubicBezTo>
                    <a:pt x="723011" y="662559"/>
                    <a:pt x="662559" y="723011"/>
                    <a:pt x="588010" y="723011"/>
                  </a:cubicBezTo>
                  <a:lnTo>
                    <a:pt x="135001" y="723011"/>
                  </a:lnTo>
                  <a:cubicBezTo>
                    <a:pt x="60452" y="722884"/>
                    <a:pt x="0" y="662432"/>
                    <a:pt x="0" y="588010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35711" cy="735711"/>
            </a:xfrm>
            <a:custGeom>
              <a:avLst/>
              <a:gdLst/>
              <a:ahLst/>
              <a:cxnLst/>
              <a:rect r="r" b="b" t="t" l="l"/>
              <a:pathLst>
                <a:path h="735711" w="735711">
                  <a:moveTo>
                    <a:pt x="0" y="141351"/>
                  </a:moveTo>
                  <a:cubicBezTo>
                    <a:pt x="0" y="63246"/>
                    <a:pt x="63246" y="0"/>
                    <a:pt x="141351" y="0"/>
                  </a:cubicBezTo>
                  <a:lnTo>
                    <a:pt x="594360" y="0"/>
                  </a:lnTo>
                  <a:lnTo>
                    <a:pt x="594360" y="6350"/>
                  </a:lnTo>
                  <a:lnTo>
                    <a:pt x="594360" y="0"/>
                  </a:lnTo>
                  <a:cubicBezTo>
                    <a:pt x="672465" y="0"/>
                    <a:pt x="735711" y="63246"/>
                    <a:pt x="735711" y="141351"/>
                  </a:cubicBezTo>
                  <a:lnTo>
                    <a:pt x="729361" y="141351"/>
                  </a:lnTo>
                  <a:lnTo>
                    <a:pt x="735711" y="141351"/>
                  </a:lnTo>
                  <a:lnTo>
                    <a:pt x="735711" y="594360"/>
                  </a:lnTo>
                  <a:lnTo>
                    <a:pt x="729361" y="594360"/>
                  </a:lnTo>
                  <a:lnTo>
                    <a:pt x="735711" y="594360"/>
                  </a:lnTo>
                  <a:cubicBezTo>
                    <a:pt x="735711" y="672465"/>
                    <a:pt x="672465" y="735711"/>
                    <a:pt x="594360" y="735711"/>
                  </a:cubicBezTo>
                  <a:lnTo>
                    <a:pt x="594360" y="729361"/>
                  </a:lnTo>
                  <a:lnTo>
                    <a:pt x="594360" y="735711"/>
                  </a:lnTo>
                  <a:lnTo>
                    <a:pt x="141351" y="735711"/>
                  </a:lnTo>
                  <a:lnTo>
                    <a:pt x="141351" y="729361"/>
                  </a:lnTo>
                  <a:lnTo>
                    <a:pt x="141351" y="735711"/>
                  </a:lnTo>
                  <a:cubicBezTo>
                    <a:pt x="63246" y="735584"/>
                    <a:pt x="0" y="672338"/>
                    <a:pt x="0" y="594360"/>
                  </a:cubicBezTo>
                  <a:lnTo>
                    <a:pt x="0" y="141351"/>
                  </a:lnTo>
                  <a:lnTo>
                    <a:pt x="6350" y="141351"/>
                  </a:lnTo>
                  <a:lnTo>
                    <a:pt x="0" y="141351"/>
                  </a:lnTo>
                  <a:moveTo>
                    <a:pt x="12700" y="141351"/>
                  </a:moveTo>
                  <a:lnTo>
                    <a:pt x="12700" y="594360"/>
                  </a:lnTo>
                  <a:lnTo>
                    <a:pt x="6350" y="594360"/>
                  </a:lnTo>
                  <a:lnTo>
                    <a:pt x="12700" y="594360"/>
                  </a:lnTo>
                  <a:cubicBezTo>
                    <a:pt x="12700" y="665353"/>
                    <a:pt x="70231" y="723011"/>
                    <a:pt x="141351" y="723011"/>
                  </a:cubicBezTo>
                  <a:lnTo>
                    <a:pt x="594360" y="723011"/>
                  </a:lnTo>
                  <a:cubicBezTo>
                    <a:pt x="665353" y="723011"/>
                    <a:pt x="723011" y="665480"/>
                    <a:pt x="723011" y="594360"/>
                  </a:cubicBezTo>
                  <a:lnTo>
                    <a:pt x="723011" y="141351"/>
                  </a:lnTo>
                  <a:cubicBezTo>
                    <a:pt x="722884" y="70231"/>
                    <a:pt x="665353" y="12700"/>
                    <a:pt x="594360" y="12700"/>
                  </a:cubicBezTo>
                  <a:lnTo>
                    <a:pt x="141351" y="12700"/>
                  </a:lnTo>
                  <a:lnTo>
                    <a:pt x="141351" y="6350"/>
                  </a:lnTo>
                  <a:lnTo>
                    <a:pt x="141351" y="12700"/>
                  </a:lnTo>
                  <a:cubicBezTo>
                    <a:pt x="70231" y="12700"/>
                    <a:pt x="12700" y="70231"/>
                    <a:pt x="12700" y="141351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03116" y="6215062"/>
            <a:ext cx="361504" cy="37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b="true" sz="28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8315" y="6186041"/>
            <a:ext cx="3012430" cy="36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b="true" sz="23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LSTM's Edge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68315" y="6678514"/>
            <a:ext cx="14827449" cy="6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8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LSTM shines when the market exhibits abrupt, nonlinear episodes, often seen in high-growth technology stocks or highly volatile cryptocurrencies.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608088" y="7925991"/>
            <a:ext cx="551706" cy="551706"/>
            <a:chOff x="0" y="0"/>
            <a:chExt cx="735608" cy="73560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723011" cy="723011"/>
            </a:xfrm>
            <a:custGeom>
              <a:avLst/>
              <a:gdLst/>
              <a:ahLst/>
              <a:cxnLst/>
              <a:rect r="r" b="b" t="t" l="l"/>
              <a:pathLst>
                <a:path h="723011" w="723011">
                  <a:moveTo>
                    <a:pt x="0" y="135001"/>
                  </a:moveTo>
                  <a:cubicBezTo>
                    <a:pt x="0" y="60452"/>
                    <a:pt x="60452" y="0"/>
                    <a:pt x="135001" y="0"/>
                  </a:cubicBezTo>
                  <a:lnTo>
                    <a:pt x="588010" y="0"/>
                  </a:lnTo>
                  <a:cubicBezTo>
                    <a:pt x="662559" y="0"/>
                    <a:pt x="723011" y="60452"/>
                    <a:pt x="723011" y="135001"/>
                  </a:cubicBezTo>
                  <a:lnTo>
                    <a:pt x="723011" y="588010"/>
                  </a:lnTo>
                  <a:cubicBezTo>
                    <a:pt x="723011" y="662559"/>
                    <a:pt x="662559" y="723011"/>
                    <a:pt x="588010" y="723011"/>
                  </a:cubicBezTo>
                  <a:lnTo>
                    <a:pt x="135001" y="723011"/>
                  </a:lnTo>
                  <a:cubicBezTo>
                    <a:pt x="60452" y="722884"/>
                    <a:pt x="0" y="662432"/>
                    <a:pt x="0" y="588010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35711" cy="735711"/>
            </a:xfrm>
            <a:custGeom>
              <a:avLst/>
              <a:gdLst/>
              <a:ahLst/>
              <a:cxnLst/>
              <a:rect r="r" b="b" t="t" l="l"/>
              <a:pathLst>
                <a:path h="735711" w="735711">
                  <a:moveTo>
                    <a:pt x="0" y="141351"/>
                  </a:moveTo>
                  <a:cubicBezTo>
                    <a:pt x="0" y="63246"/>
                    <a:pt x="63246" y="0"/>
                    <a:pt x="141351" y="0"/>
                  </a:cubicBezTo>
                  <a:lnTo>
                    <a:pt x="594360" y="0"/>
                  </a:lnTo>
                  <a:lnTo>
                    <a:pt x="594360" y="6350"/>
                  </a:lnTo>
                  <a:lnTo>
                    <a:pt x="594360" y="0"/>
                  </a:lnTo>
                  <a:cubicBezTo>
                    <a:pt x="672465" y="0"/>
                    <a:pt x="735711" y="63246"/>
                    <a:pt x="735711" y="141351"/>
                  </a:cubicBezTo>
                  <a:lnTo>
                    <a:pt x="729361" y="141351"/>
                  </a:lnTo>
                  <a:lnTo>
                    <a:pt x="735711" y="141351"/>
                  </a:lnTo>
                  <a:lnTo>
                    <a:pt x="735711" y="594360"/>
                  </a:lnTo>
                  <a:lnTo>
                    <a:pt x="729361" y="594360"/>
                  </a:lnTo>
                  <a:lnTo>
                    <a:pt x="735711" y="594360"/>
                  </a:lnTo>
                  <a:cubicBezTo>
                    <a:pt x="735711" y="672465"/>
                    <a:pt x="672465" y="735711"/>
                    <a:pt x="594360" y="735711"/>
                  </a:cubicBezTo>
                  <a:lnTo>
                    <a:pt x="594360" y="729361"/>
                  </a:lnTo>
                  <a:lnTo>
                    <a:pt x="594360" y="735711"/>
                  </a:lnTo>
                  <a:lnTo>
                    <a:pt x="141351" y="735711"/>
                  </a:lnTo>
                  <a:lnTo>
                    <a:pt x="141351" y="729361"/>
                  </a:lnTo>
                  <a:lnTo>
                    <a:pt x="141351" y="735711"/>
                  </a:lnTo>
                  <a:cubicBezTo>
                    <a:pt x="63246" y="735584"/>
                    <a:pt x="0" y="672338"/>
                    <a:pt x="0" y="594360"/>
                  </a:cubicBezTo>
                  <a:lnTo>
                    <a:pt x="0" y="141351"/>
                  </a:lnTo>
                  <a:lnTo>
                    <a:pt x="6350" y="141351"/>
                  </a:lnTo>
                  <a:lnTo>
                    <a:pt x="0" y="141351"/>
                  </a:lnTo>
                  <a:moveTo>
                    <a:pt x="12700" y="141351"/>
                  </a:moveTo>
                  <a:lnTo>
                    <a:pt x="12700" y="594360"/>
                  </a:lnTo>
                  <a:lnTo>
                    <a:pt x="6350" y="594360"/>
                  </a:lnTo>
                  <a:lnTo>
                    <a:pt x="12700" y="594360"/>
                  </a:lnTo>
                  <a:cubicBezTo>
                    <a:pt x="12700" y="665353"/>
                    <a:pt x="70231" y="723011"/>
                    <a:pt x="141351" y="723011"/>
                  </a:cubicBezTo>
                  <a:lnTo>
                    <a:pt x="594360" y="723011"/>
                  </a:lnTo>
                  <a:cubicBezTo>
                    <a:pt x="665353" y="723011"/>
                    <a:pt x="723011" y="665480"/>
                    <a:pt x="723011" y="594360"/>
                  </a:cubicBezTo>
                  <a:lnTo>
                    <a:pt x="723011" y="141351"/>
                  </a:lnTo>
                  <a:cubicBezTo>
                    <a:pt x="722884" y="70231"/>
                    <a:pt x="665353" y="12700"/>
                    <a:pt x="594360" y="12700"/>
                  </a:cubicBezTo>
                  <a:lnTo>
                    <a:pt x="141351" y="12700"/>
                  </a:lnTo>
                  <a:lnTo>
                    <a:pt x="141351" y="6350"/>
                  </a:lnTo>
                  <a:lnTo>
                    <a:pt x="141351" y="12700"/>
                  </a:lnTo>
                  <a:cubicBezTo>
                    <a:pt x="70231" y="12700"/>
                    <a:pt x="12700" y="70231"/>
                    <a:pt x="12700" y="141351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703116" y="8023472"/>
            <a:ext cx="361504" cy="37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b="true" sz="28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468315" y="7984926"/>
            <a:ext cx="4461719" cy="33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2"/>
              </a:lnSpc>
            </a:pPr>
            <a:r>
              <a:rPr lang="en-US" b="true" sz="204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The Ensemble Recommendation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68315" y="8486924"/>
            <a:ext cx="14827449" cy="29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63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For a robust, diversified portfolio encompassing multiple asset types, a hybrid or ensemble modeling approach is strongly recommended.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703116" y="4406653"/>
            <a:ext cx="361504" cy="37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b="true" sz="28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468315" y="4377630"/>
            <a:ext cx="3012430" cy="36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b="true" sz="231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ARIMA's Domain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180829" y="1076325"/>
            <a:ext cx="16303526" cy="162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5"/>
              </a:lnSpc>
            </a:pPr>
            <a:r>
              <a:rPr lang="en-US" b="true" sz="573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PRICE FORECAST VISUALIZATION EXAMPLE: ETHEREUM (ETH)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92238" y="3123159"/>
            <a:ext cx="7270700" cy="5889129"/>
            <a:chOff x="0" y="0"/>
            <a:chExt cx="9694267" cy="7852172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9694291" cy="7852156"/>
            </a:xfrm>
            <a:custGeom>
              <a:avLst/>
              <a:gdLst/>
              <a:ahLst/>
              <a:cxnLst/>
              <a:rect r="r" b="b" t="t" l="l"/>
              <a:pathLst>
                <a:path h="7852156" w="9694291">
                  <a:moveTo>
                    <a:pt x="0" y="0"/>
                  </a:moveTo>
                  <a:lnTo>
                    <a:pt x="9694291" y="0"/>
                  </a:lnTo>
                  <a:lnTo>
                    <a:pt x="9694291" y="7852156"/>
                  </a:lnTo>
                  <a:lnTo>
                    <a:pt x="0" y="7852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" t="0" r="-1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312474" y="3189834"/>
            <a:ext cx="4040238" cy="490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3125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Key Elements: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12474" y="3916413"/>
            <a:ext cx="7992666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125"/>
              </a:lnSpc>
              <a:buFont typeface="Arial"/>
              <a:buChar char="•"/>
            </a:pPr>
            <a:r>
              <a:rPr lang="en-US" sz="20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actual price data from the last 180 days provides critical historical context for the 30-day forecast.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312474" y="4818757"/>
            <a:ext cx="7992666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125"/>
              </a:lnSpc>
              <a:buFont typeface="Arial"/>
              <a:buChar char="•"/>
            </a:pPr>
            <a:r>
              <a:rPr lang="en-US" sz="20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ARIMA line (Red) presents a smoother, trend-following trajectory, typical of linear models.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12474" y="5721103"/>
            <a:ext cx="7992666" cy="115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125"/>
              </a:lnSpc>
              <a:buFont typeface="Arial"/>
              <a:buChar char="•"/>
            </a:pPr>
            <a:r>
              <a:rPr lang="en-US" sz="20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LSTM line (Green) shows greater sensitivity, attempting to capture subtle volatility spikes in the highly unpredictable crypto market.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12474" y="7027515"/>
            <a:ext cx="7992666" cy="748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3275" indent="-151637" lvl="1">
              <a:lnSpc>
                <a:spcPts val="3046"/>
              </a:lnSpc>
              <a:buFont typeface="Arial"/>
              <a:buChar char="•"/>
            </a:pPr>
            <a:r>
              <a:rPr lang="en-US" sz="201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All forecasts are rigorously evaluated using out-of-sample holdout validation to ensure the reliability of predictions.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12474" y="8087469"/>
            <a:ext cx="7992666" cy="72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9"/>
              </a:lnSpc>
            </a:pPr>
            <a:r>
              <a:rPr lang="en-US" sz="193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Beneath the graph, integrated "How-to-Read" guides aid user interpretation of forecast nuances and potential model biases.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658991" y="1009650"/>
            <a:ext cx="10816255" cy="1303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7"/>
              </a:lnSpc>
            </a:pPr>
            <a:r>
              <a:rPr lang="en-US" b="true" sz="412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QUANTITATIVE MODEL PERFORMANCE 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594074"/>
            <a:ext cx="9574560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9"/>
              </a:lnSpc>
            </a:pPr>
            <a:r>
              <a:rPr lang="en-US" sz="174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We utilized three common metrics - Mean Absolute Error (MAE), Root Mean Square Error (RMSE), and Mean Absolute Percentage Error (MAPE) to rigorously compare model accuracy across asset classes.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3929657"/>
            <a:ext cx="3926830" cy="275332"/>
            <a:chOff x="0" y="0"/>
            <a:chExt cx="5235773" cy="3671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5223129" cy="354457"/>
            </a:xfrm>
            <a:custGeom>
              <a:avLst/>
              <a:gdLst/>
              <a:ahLst/>
              <a:cxnLst/>
              <a:rect r="r" b="b" t="t" l="l"/>
              <a:pathLst>
                <a:path h="354457" w="5223129">
                  <a:moveTo>
                    <a:pt x="0" y="119126"/>
                  </a:moveTo>
                  <a:cubicBezTo>
                    <a:pt x="0" y="53340"/>
                    <a:pt x="55118" y="0"/>
                    <a:pt x="123063" y="0"/>
                  </a:cubicBezTo>
                  <a:lnTo>
                    <a:pt x="5100066" y="0"/>
                  </a:lnTo>
                  <a:cubicBezTo>
                    <a:pt x="5168011" y="0"/>
                    <a:pt x="5223129" y="53340"/>
                    <a:pt x="5223129" y="119126"/>
                  </a:cubicBezTo>
                  <a:lnTo>
                    <a:pt x="5223129" y="235331"/>
                  </a:lnTo>
                  <a:cubicBezTo>
                    <a:pt x="5223129" y="301117"/>
                    <a:pt x="5168011" y="354457"/>
                    <a:pt x="5100066" y="354457"/>
                  </a:cubicBezTo>
                  <a:lnTo>
                    <a:pt x="123063" y="354457"/>
                  </a:lnTo>
                  <a:cubicBezTo>
                    <a:pt x="55118" y="354457"/>
                    <a:pt x="0" y="301117"/>
                    <a:pt x="0" y="235331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35829" cy="367157"/>
            </a:xfrm>
            <a:custGeom>
              <a:avLst/>
              <a:gdLst/>
              <a:ahLst/>
              <a:cxnLst/>
              <a:rect r="r" b="b" t="t" l="l"/>
              <a:pathLst>
                <a:path h="367157" w="5235829">
                  <a:moveTo>
                    <a:pt x="0" y="125476"/>
                  </a:moveTo>
                  <a:cubicBezTo>
                    <a:pt x="0" y="56007"/>
                    <a:pt x="58166" y="0"/>
                    <a:pt x="129413" y="0"/>
                  </a:cubicBezTo>
                  <a:lnTo>
                    <a:pt x="5106416" y="0"/>
                  </a:lnTo>
                  <a:lnTo>
                    <a:pt x="5106416" y="6350"/>
                  </a:lnTo>
                  <a:lnTo>
                    <a:pt x="5106416" y="0"/>
                  </a:lnTo>
                  <a:cubicBezTo>
                    <a:pt x="5177663" y="0"/>
                    <a:pt x="5235829" y="56007"/>
                    <a:pt x="5235829" y="125476"/>
                  </a:cubicBezTo>
                  <a:lnTo>
                    <a:pt x="5229479" y="125476"/>
                  </a:lnTo>
                  <a:lnTo>
                    <a:pt x="5235829" y="125476"/>
                  </a:lnTo>
                  <a:lnTo>
                    <a:pt x="5235829" y="241681"/>
                  </a:lnTo>
                  <a:lnTo>
                    <a:pt x="5229479" y="241681"/>
                  </a:lnTo>
                  <a:lnTo>
                    <a:pt x="5235829" y="241681"/>
                  </a:lnTo>
                  <a:cubicBezTo>
                    <a:pt x="5235829" y="311150"/>
                    <a:pt x="5177663" y="367157"/>
                    <a:pt x="5106416" y="367157"/>
                  </a:cubicBezTo>
                  <a:lnTo>
                    <a:pt x="5106416" y="360807"/>
                  </a:lnTo>
                  <a:lnTo>
                    <a:pt x="5106416" y="367157"/>
                  </a:lnTo>
                  <a:lnTo>
                    <a:pt x="129413" y="367157"/>
                  </a:lnTo>
                  <a:lnTo>
                    <a:pt x="129413" y="360807"/>
                  </a:lnTo>
                  <a:lnTo>
                    <a:pt x="129413" y="367157"/>
                  </a:lnTo>
                  <a:cubicBezTo>
                    <a:pt x="58166" y="367157"/>
                    <a:pt x="0" y="311150"/>
                    <a:pt x="0" y="241681"/>
                  </a:cubicBezTo>
                  <a:lnTo>
                    <a:pt x="0" y="125476"/>
                  </a:lnTo>
                  <a:lnTo>
                    <a:pt x="6350" y="125476"/>
                  </a:lnTo>
                  <a:lnTo>
                    <a:pt x="0" y="125476"/>
                  </a:lnTo>
                  <a:moveTo>
                    <a:pt x="12700" y="125476"/>
                  </a:moveTo>
                  <a:lnTo>
                    <a:pt x="12700" y="241681"/>
                  </a:lnTo>
                  <a:lnTo>
                    <a:pt x="6350" y="241681"/>
                  </a:lnTo>
                  <a:lnTo>
                    <a:pt x="12700" y="241681"/>
                  </a:lnTo>
                  <a:cubicBezTo>
                    <a:pt x="12700" y="303784"/>
                    <a:pt x="64770" y="354457"/>
                    <a:pt x="129413" y="354457"/>
                  </a:cubicBezTo>
                  <a:lnTo>
                    <a:pt x="5106416" y="354457"/>
                  </a:lnTo>
                  <a:cubicBezTo>
                    <a:pt x="5171059" y="354457"/>
                    <a:pt x="5223129" y="303784"/>
                    <a:pt x="5223129" y="241681"/>
                  </a:cubicBezTo>
                  <a:lnTo>
                    <a:pt x="5223129" y="125476"/>
                  </a:lnTo>
                  <a:cubicBezTo>
                    <a:pt x="5223129" y="63373"/>
                    <a:pt x="5171059" y="12700"/>
                    <a:pt x="5106416" y="12700"/>
                  </a:cubicBezTo>
                  <a:lnTo>
                    <a:pt x="129413" y="12700"/>
                  </a:lnTo>
                  <a:lnTo>
                    <a:pt x="129413" y="6350"/>
                  </a:lnTo>
                  <a:lnTo>
                    <a:pt x="129413" y="12700"/>
                  </a:lnTo>
                  <a:cubicBezTo>
                    <a:pt x="64770" y="12700"/>
                    <a:pt x="12700" y="63373"/>
                    <a:pt x="12700" y="125476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92238" y="3934420"/>
            <a:ext cx="2920950" cy="265807"/>
            <a:chOff x="0" y="0"/>
            <a:chExt cx="3894600" cy="354410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3894582" cy="354457"/>
            </a:xfrm>
            <a:custGeom>
              <a:avLst/>
              <a:gdLst/>
              <a:ahLst/>
              <a:cxnLst/>
              <a:rect r="r" b="b" t="t" l="l"/>
              <a:pathLst>
                <a:path h="354457" w="3894582">
                  <a:moveTo>
                    <a:pt x="0" y="0"/>
                  </a:moveTo>
                  <a:lnTo>
                    <a:pt x="3894582" y="0"/>
                  </a:lnTo>
                  <a:lnTo>
                    <a:pt x="3894582" y="354457"/>
                  </a:lnTo>
                  <a:lnTo>
                    <a:pt x="0" y="354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077511" r="0" b="-5077498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5068938" y="3962995"/>
            <a:ext cx="577603" cy="23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0"/>
              </a:lnSpc>
            </a:pPr>
            <a:r>
              <a:rPr lang="en-US" b="true" sz="177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0.75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237" y="4962971"/>
            <a:ext cx="4654302" cy="84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</a:pPr>
            <a:r>
              <a:rPr lang="en-US" sz="150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Stocks were consistently the easiest to predict, with ARIMA achieving the lowest errors due to more stable, recognizable patterns.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907584" y="3929657"/>
            <a:ext cx="3926979" cy="275332"/>
            <a:chOff x="0" y="0"/>
            <a:chExt cx="5235972" cy="36711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5223256" cy="354457"/>
            </a:xfrm>
            <a:custGeom>
              <a:avLst/>
              <a:gdLst/>
              <a:ahLst/>
              <a:cxnLst/>
              <a:rect r="r" b="b" t="t" l="l"/>
              <a:pathLst>
                <a:path h="354457" w="5223256">
                  <a:moveTo>
                    <a:pt x="0" y="119126"/>
                  </a:moveTo>
                  <a:cubicBezTo>
                    <a:pt x="0" y="53340"/>
                    <a:pt x="55118" y="0"/>
                    <a:pt x="123063" y="0"/>
                  </a:cubicBezTo>
                  <a:lnTo>
                    <a:pt x="5100193" y="0"/>
                  </a:lnTo>
                  <a:cubicBezTo>
                    <a:pt x="5168138" y="0"/>
                    <a:pt x="5223256" y="53340"/>
                    <a:pt x="5223256" y="119126"/>
                  </a:cubicBezTo>
                  <a:lnTo>
                    <a:pt x="5223256" y="235331"/>
                  </a:lnTo>
                  <a:cubicBezTo>
                    <a:pt x="5223256" y="301117"/>
                    <a:pt x="5168138" y="354457"/>
                    <a:pt x="5100193" y="354457"/>
                  </a:cubicBezTo>
                  <a:lnTo>
                    <a:pt x="123063" y="354457"/>
                  </a:lnTo>
                  <a:cubicBezTo>
                    <a:pt x="55118" y="354457"/>
                    <a:pt x="0" y="301117"/>
                    <a:pt x="0" y="235331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235956" cy="367157"/>
            </a:xfrm>
            <a:custGeom>
              <a:avLst/>
              <a:gdLst/>
              <a:ahLst/>
              <a:cxnLst/>
              <a:rect r="r" b="b" t="t" l="l"/>
              <a:pathLst>
                <a:path h="367157" w="5235956">
                  <a:moveTo>
                    <a:pt x="0" y="125476"/>
                  </a:moveTo>
                  <a:cubicBezTo>
                    <a:pt x="0" y="56007"/>
                    <a:pt x="58166" y="0"/>
                    <a:pt x="129413" y="0"/>
                  </a:cubicBezTo>
                  <a:lnTo>
                    <a:pt x="5106543" y="0"/>
                  </a:lnTo>
                  <a:lnTo>
                    <a:pt x="5106543" y="6350"/>
                  </a:lnTo>
                  <a:lnTo>
                    <a:pt x="5106543" y="0"/>
                  </a:lnTo>
                  <a:cubicBezTo>
                    <a:pt x="5177790" y="0"/>
                    <a:pt x="5235956" y="56007"/>
                    <a:pt x="5235956" y="125476"/>
                  </a:cubicBezTo>
                  <a:lnTo>
                    <a:pt x="5229606" y="125476"/>
                  </a:lnTo>
                  <a:lnTo>
                    <a:pt x="5235956" y="125476"/>
                  </a:lnTo>
                  <a:lnTo>
                    <a:pt x="5235956" y="241681"/>
                  </a:lnTo>
                  <a:lnTo>
                    <a:pt x="5229606" y="241681"/>
                  </a:lnTo>
                  <a:lnTo>
                    <a:pt x="5235956" y="241681"/>
                  </a:lnTo>
                  <a:cubicBezTo>
                    <a:pt x="5235956" y="311150"/>
                    <a:pt x="5177790" y="367157"/>
                    <a:pt x="5106543" y="367157"/>
                  </a:cubicBezTo>
                  <a:lnTo>
                    <a:pt x="5106543" y="360807"/>
                  </a:lnTo>
                  <a:lnTo>
                    <a:pt x="5106543" y="367157"/>
                  </a:lnTo>
                  <a:lnTo>
                    <a:pt x="129413" y="367157"/>
                  </a:lnTo>
                  <a:lnTo>
                    <a:pt x="129413" y="360807"/>
                  </a:lnTo>
                  <a:lnTo>
                    <a:pt x="129413" y="367157"/>
                  </a:lnTo>
                  <a:cubicBezTo>
                    <a:pt x="58166" y="367157"/>
                    <a:pt x="0" y="311150"/>
                    <a:pt x="0" y="241681"/>
                  </a:cubicBezTo>
                  <a:lnTo>
                    <a:pt x="0" y="125476"/>
                  </a:lnTo>
                  <a:lnTo>
                    <a:pt x="6350" y="125476"/>
                  </a:lnTo>
                  <a:lnTo>
                    <a:pt x="0" y="125476"/>
                  </a:lnTo>
                  <a:moveTo>
                    <a:pt x="12700" y="125476"/>
                  </a:moveTo>
                  <a:lnTo>
                    <a:pt x="12700" y="241681"/>
                  </a:lnTo>
                  <a:lnTo>
                    <a:pt x="6350" y="241681"/>
                  </a:lnTo>
                  <a:lnTo>
                    <a:pt x="12700" y="241681"/>
                  </a:lnTo>
                  <a:cubicBezTo>
                    <a:pt x="12700" y="303784"/>
                    <a:pt x="64770" y="354457"/>
                    <a:pt x="129413" y="354457"/>
                  </a:cubicBezTo>
                  <a:lnTo>
                    <a:pt x="5106543" y="354457"/>
                  </a:lnTo>
                  <a:cubicBezTo>
                    <a:pt x="5171186" y="354457"/>
                    <a:pt x="5223256" y="303784"/>
                    <a:pt x="5223256" y="241681"/>
                  </a:cubicBezTo>
                  <a:lnTo>
                    <a:pt x="5223256" y="125476"/>
                  </a:lnTo>
                  <a:cubicBezTo>
                    <a:pt x="5223256" y="63373"/>
                    <a:pt x="5171186" y="12700"/>
                    <a:pt x="5106543" y="12700"/>
                  </a:cubicBezTo>
                  <a:lnTo>
                    <a:pt x="129413" y="12700"/>
                  </a:lnTo>
                  <a:lnTo>
                    <a:pt x="129413" y="6350"/>
                  </a:lnTo>
                  <a:lnTo>
                    <a:pt x="129413" y="12700"/>
                  </a:lnTo>
                  <a:cubicBezTo>
                    <a:pt x="64770" y="12700"/>
                    <a:pt x="12700" y="63373"/>
                    <a:pt x="12700" y="125476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913091" y="3934420"/>
            <a:ext cx="2258169" cy="265807"/>
            <a:chOff x="0" y="0"/>
            <a:chExt cx="3010892" cy="354410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3010916" cy="354457"/>
            </a:xfrm>
            <a:custGeom>
              <a:avLst/>
              <a:gdLst/>
              <a:ahLst/>
              <a:cxnLst/>
              <a:rect r="r" b="b" t="t" l="l"/>
              <a:pathLst>
                <a:path h="354457" w="3010916">
                  <a:moveTo>
                    <a:pt x="0" y="0"/>
                  </a:moveTo>
                  <a:lnTo>
                    <a:pt x="3010916" y="0"/>
                  </a:lnTo>
                  <a:lnTo>
                    <a:pt x="3010916" y="354457"/>
                  </a:lnTo>
                  <a:lnTo>
                    <a:pt x="0" y="354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5896071" r="0" b="-5896057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325194" y="6826150"/>
            <a:ext cx="3926830" cy="275333"/>
            <a:chOff x="0" y="0"/>
            <a:chExt cx="5235773" cy="3671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5223129" cy="354457"/>
            </a:xfrm>
            <a:custGeom>
              <a:avLst/>
              <a:gdLst/>
              <a:ahLst/>
              <a:cxnLst/>
              <a:rect r="r" b="b" t="t" l="l"/>
              <a:pathLst>
                <a:path h="354457" w="5223129">
                  <a:moveTo>
                    <a:pt x="0" y="119126"/>
                  </a:moveTo>
                  <a:cubicBezTo>
                    <a:pt x="0" y="53340"/>
                    <a:pt x="55118" y="0"/>
                    <a:pt x="123063" y="0"/>
                  </a:cubicBezTo>
                  <a:lnTo>
                    <a:pt x="5100066" y="0"/>
                  </a:lnTo>
                  <a:cubicBezTo>
                    <a:pt x="5168011" y="0"/>
                    <a:pt x="5223129" y="53340"/>
                    <a:pt x="5223129" y="119126"/>
                  </a:cubicBezTo>
                  <a:lnTo>
                    <a:pt x="5223129" y="235331"/>
                  </a:lnTo>
                  <a:cubicBezTo>
                    <a:pt x="5223129" y="301117"/>
                    <a:pt x="5168011" y="354457"/>
                    <a:pt x="5100066" y="354457"/>
                  </a:cubicBezTo>
                  <a:lnTo>
                    <a:pt x="123063" y="354457"/>
                  </a:lnTo>
                  <a:cubicBezTo>
                    <a:pt x="55118" y="354457"/>
                    <a:pt x="0" y="301117"/>
                    <a:pt x="0" y="235331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235829" cy="367157"/>
            </a:xfrm>
            <a:custGeom>
              <a:avLst/>
              <a:gdLst/>
              <a:ahLst/>
              <a:cxnLst/>
              <a:rect r="r" b="b" t="t" l="l"/>
              <a:pathLst>
                <a:path h="367157" w="5235829">
                  <a:moveTo>
                    <a:pt x="0" y="125476"/>
                  </a:moveTo>
                  <a:cubicBezTo>
                    <a:pt x="0" y="56007"/>
                    <a:pt x="58166" y="0"/>
                    <a:pt x="129413" y="0"/>
                  </a:cubicBezTo>
                  <a:lnTo>
                    <a:pt x="5106416" y="0"/>
                  </a:lnTo>
                  <a:lnTo>
                    <a:pt x="5106416" y="6350"/>
                  </a:lnTo>
                  <a:lnTo>
                    <a:pt x="5106416" y="0"/>
                  </a:lnTo>
                  <a:cubicBezTo>
                    <a:pt x="5177663" y="0"/>
                    <a:pt x="5235829" y="56007"/>
                    <a:pt x="5235829" y="125476"/>
                  </a:cubicBezTo>
                  <a:lnTo>
                    <a:pt x="5229479" y="125476"/>
                  </a:lnTo>
                  <a:lnTo>
                    <a:pt x="5235829" y="125476"/>
                  </a:lnTo>
                  <a:lnTo>
                    <a:pt x="5235829" y="241681"/>
                  </a:lnTo>
                  <a:lnTo>
                    <a:pt x="5229479" y="241681"/>
                  </a:lnTo>
                  <a:lnTo>
                    <a:pt x="5235829" y="241681"/>
                  </a:lnTo>
                  <a:cubicBezTo>
                    <a:pt x="5235829" y="311150"/>
                    <a:pt x="5177663" y="367157"/>
                    <a:pt x="5106416" y="367157"/>
                  </a:cubicBezTo>
                  <a:lnTo>
                    <a:pt x="5106416" y="360807"/>
                  </a:lnTo>
                  <a:lnTo>
                    <a:pt x="5106416" y="367157"/>
                  </a:lnTo>
                  <a:lnTo>
                    <a:pt x="129413" y="367157"/>
                  </a:lnTo>
                  <a:lnTo>
                    <a:pt x="129413" y="360807"/>
                  </a:lnTo>
                  <a:lnTo>
                    <a:pt x="129413" y="367157"/>
                  </a:lnTo>
                  <a:cubicBezTo>
                    <a:pt x="58166" y="367157"/>
                    <a:pt x="0" y="311150"/>
                    <a:pt x="0" y="241681"/>
                  </a:cubicBezTo>
                  <a:lnTo>
                    <a:pt x="0" y="125476"/>
                  </a:lnTo>
                  <a:lnTo>
                    <a:pt x="6350" y="125476"/>
                  </a:lnTo>
                  <a:lnTo>
                    <a:pt x="0" y="125476"/>
                  </a:lnTo>
                  <a:moveTo>
                    <a:pt x="12700" y="125476"/>
                  </a:moveTo>
                  <a:lnTo>
                    <a:pt x="12700" y="241681"/>
                  </a:lnTo>
                  <a:lnTo>
                    <a:pt x="6350" y="241681"/>
                  </a:lnTo>
                  <a:lnTo>
                    <a:pt x="12700" y="241681"/>
                  </a:lnTo>
                  <a:cubicBezTo>
                    <a:pt x="12700" y="303784"/>
                    <a:pt x="64770" y="354457"/>
                    <a:pt x="129413" y="354457"/>
                  </a:cubicBezTo>
                  <a:lnTo>
                    <a:pt x="5106416" y="354457"/>
                  </a:lnTo>
                  <a:cubicBezTo>
                    <a:pt x="5171059" y="354457"/>
                    <a:pt x="5223129" y="303784"/>
                    <a:pt x="5223129" y="241681"/>
                  </a:cubicBezTo>
                  <a:lnTo>
                    <a:pt x="5223129" y="125476"/>
                  </a:lnTo>
                  <a:cubicBezTo>
                    <a:pt x="5223129" y="63373"/>
                    <a:pt x="5171059" y="12700"/>
                    <a:pt x="5106416" y="12700"/>
                  </a:cubicBezTo>
                  <a:lnTo>
                    <a:pt x="129413" y="12700"/>
                  </a:lnTo>
                  <a:lnTo>
                    <a:pt x="129413" y="6350"/>
                  </a:lnTo>
                  <a:lnTo>
                    <a:pt x="129413" y="12700"/>
                  </a:lnTo>
                  <a:cubicBezTo>
                    <a:pt x="64770" y="12700"/>
                    <a:pt x="12700" y="63373"/>
                    <a:pt x="12700" y="125476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3329956" y="6830912"/>
            <a:ext cx="3548012" cy="265808"/>
            <a:chOff x="0" y="0"/>
            <a:chExt cx="4730683" cy="354410"/>
          </a:xfrm>
        </p:grpSpPr>
        <p:sp>
          <p:nvSpPr>
            <p:cNvPr name="Freeform 24" id="24" descr="preencoded.png"/>
            <p:cNvSpPr/>
            <p:nvPr/>
          </p:nvSpPr>
          <p:spPr>
            <a:xfrm flipH="false" flipV="false" rot="0">
              <a:off x="0" y="0"/>
              <a:ext cx="4730623" cy="354457"/>
            </a:xfrm>
            <a:custGeom>
              <a:avLst/>
              <a:gdLst/>
              <a:ahLst/>
              <a:cxnLst/>
              <a:rect r="r" b="b" t="t" l="l"/>
              <a:pathLst>
                <a:path h="354457" w="4730623">
                  <a:moveTo>
                    <a:pt x="0" y="0"/>
                  </a:moveTo>
                  <a:lnTo>
                    <a:pt x="4730623" y="0"/>
                  </a:lnTo>
                  <a:lnTo>
                    <a:pt x="4730623" y="354457"/>
                  </a:lnTo>
                  <a:lnTo>
                    <a:pt x="0" y="354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621205" r="-1" b="-4621192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3329956" y="7362377"/>
            <a:ext cx="2658070" cy="28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b="true" sz="188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ARIMA's Overall Edge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29956" y="7849939"/>
            <a:ext cx="4654302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</a:pPr>
            <a:r>
              <a:rPr lang="en-US" sz="162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Overall, across the combined portfolio, the ARIMA model narrowly outperformed LSTM on average, validating its robustness for general financial data.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1211919" y="2917031"/>
            <a:ext cx="6320821" cy="5119836"/>
            <a:chOff x="0" y="0"/>
            <a:chExt cx="8427762" cy="6826448"/>
          </a:xfrm>
        </p:grpSpPr>
        <p:sp>
          <p:nvSpPr>
            <p:cNvPr name="Freeform 28" id="28" descr="preencoded.png"/>
            <p:cNvSpPr/>
            <p:nvPr/>
          </p:nvSpPr>
          <p:spPr>
            <a:xfrm flipH="false" flipV="false" rot="0">
              <a:off x="0" y="0"/>
              <a:ext cx="8427720" cy="6826504"/>
            </a:xfrm>
            <a:custGeom>
              <a:avLst/>
              <a:gdLst/>
              <a:ahLst/>
              <a:cxnLst/>
              <a:rect r="r" b="b" t="t" l="l"/>
              <a:pathLst>
                <a:path h="6826504" w="8427720">
                  <a:moveTo>
                    <a:pt x="0" y="0"/>
                  </a:moveTo>
                  <a:lnTo>
                    <a:pt x="8427720" y="0"/>
                  </a:lnTo>
                  <a:lnTo>
                    <a:pt x="8427720" y="6826504"/>
                  </a:lnTo>
                  <a:lnTo>
                    <a:pt x="0" y="6826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1" t="0" r="-11" b="0"/>
              </a:stretch>
            </a:blipFill>
          </p:spPr>
        </p:sp>
      </p:grpSp>
      <p:sp>
        <p:nvSpPr>
          <p:cNvPr name="Freeform 29" id="29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92238" y="4456360"/>
            <a:ext cx="2658070" cy="28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2"/>
              </a:lnSpc>
            </a:pPr>
            <a:r>
              <a:rPr lang="en-US" b="true" sz="1813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Stock Prediction Ease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989195" y="3962995"/>
            <a:ext cx="577603" cy="23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0"/>
              </a:lnSpc>
            </a:pPr>
            <a:r>
              <a:rPr lang="en-US" b="true" sz="177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0.55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12346" y="4456360"/>
            <a:ext cx="2658070" cy="322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b="true" sz="206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Crypto Error Rate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912346" y="4962971"/>
            <a:ext cx="4654451" cy="1126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1"/>
              </a:lnSpc>
            </a:pPr>
            <a:r>
              <a:rPr lang="en-US" sz="148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Cryptocurrency forecasting resulted in significantly higher error rates for both models, reflecting the inherently unpredictable nature and sudden, large swings in the market.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406656" y="6859487"/>
            <a:ext cx="577603" cy="23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0"/>
              </a:lnSpc>
            </a:pPr>
            <a:r>
              <a:rPr lang="en-US" b="true" sz="177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0.90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001091" y="1012460"/>
            <a:ext cx="13887896" cy="576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5"/>
              </a:lnSpc>
            </a:pPr>
            <a:r>
              <a:rPr lang="en-US" b="true" sz="37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FINAL CONCLUSIONS &amp; PORTFOLIO STRATEGY GUIDANCE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7950" y="2151012"/>
            <a:ext cx="16332101" cy="1610171"/>
            <a:chOff x="0" y="0"/>
            <a:chExt cx="21776135" cy="21468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21737955" cy="2108835"/>
            </a:xfrm>
            <a:custGeom>
              <a:avLst/>
              <a:gdLst/>
              <a:ahLst/>
              <a:cxnLst/>
              <a:rect r="r" b="b" t="t" l="l"/>
              <a:pathLst>
                <a:path h="2108835" w="21737955">
                  <a:moveTo>
                    <a:pt x="0" y="142875"/>
                  </a:moveTo>
                  <a:cubicBezTo>
                    <a:pt x="0" y="64008"/>
                    <a:pt x="65024" y="0"/>
                    <a:pt x="145161" y="0"/>
                  </a:cubicBezTo>
                  <a:lnTo>
                    <a:pt x="21592794" y="0"/>
                  </a:lnTo>
                  <a:cubicBezTo>
                    <a:pt x="21673058" y="0"/>
                    <a:pt x="21737955" y="64008"/>
                    <a:pt x="21737955" y="142875"/>
                  </a:cubicBezTo>
                  <a:lnTo>
                    <a:pt x="21737955" y="1965960"/>
                  </a:lnTo>
                  <a:cubicBezTo>
                    <a:pt x="21737955" y="2044827"/>
                    <a:pt x="21672931" y="2108835"/>
                    <a:pt x="21592794" y="2108835"/>
                  </a:cubicBezTo>
                  <a:lnTo>
                    <a:pt x="145161" y="2108835"/>
                  </a:lnTo>
                  <a:cubicBezTo>
                    <a:pt x="64897" y="2108835"/>
                    <a:pt x="0" y="2044827"/>
                    <a:pt x="0" y="19659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76055" cy="2146935"/>
            </a:xfrm>
            <a:custGeom>
              <a:avLst/>
              <a:gdLst/>
              <a:ahLst/>
              <a:cxnLst/>
              <a:rect r="r" b="b" t="t" l="l"/>
              <a:pathLst>
                <a:path h="2146935" w="21776055">
                  <a:moveTo>
                    <a:pt x="0" y="161925"/>
                  </a:moveTo>
                  <a:cubicBezTo>
                    <a:pt x="0" y="72263"/>
                    <a:pt x="73787" y="0"/>
                    <a:pt x="164211" y="0"/>
                  </a:cubicBezTo>
                  <a:lnTo>
                    <a:pt x="21611844" y="0"/>
                  </a:lnTo>
                  <a:lnTo>
                    <a:pt x="21611844" y="19050"/>
                  </a:lnTo>
                  <a:lnTo>
                    <a:pt x="21611844" y="0"/>
                  </a:lnTo>
                  <a:cubicBezTo>
                    <a:pt x="21702268" y="0"/>
                    <a:pt x="21776055" y="72263"/>
                    <a:pt x="21776055" y="161925"/>
                  </a:cubicBezTo>
                  <a:lnTo>
                    <a:pt x="21757005" y="161925"/>
                  </a:lnTo>
                  <a:lnTo>
                    <a:pt x="21776055" y="161925"/>
                  </a:lnTo>
                  <a:lnTo>
                    <a:pt x="21776055" y="1985010"/>
                  </a:lnTo>
                  <a:lnTo>
                    <a:pt x="21757005" y="1985010"/>
                  </a:lnTo>
                  <a:lnTo>
                    <a:pt x="21776055" y="1985010"/>
                  </a:lnTo>
                  <a:cubicBezTo>
                    <a:pt x="21776055" y="2074799"/>
                    <a:pt x="21702268" y="2146935"/>
                    <a:pt x="21611844" y="2146935"/>
                  </a:cubicBezTo>
                  <a:lnTo>
                    <a:pt x="21611844" y="2127885"/>
                  </a:lnTo>
                  <a:lnTo>
                    <a:pt x="21611844" y="2146935"/>
                  </a:lnTo>
                  <a:lnTo>
                    <a:pt x="164211" y="2146935"/>
                  </a:lnTo>
                  <a:lnTo>
                    <a:pt x="164211" y="2127885"/>
                  </a:lnTo>
                  <a:lnTo>
                    <a:pt x="164211" y="2146935"/>
                  </a:lnTo>
                  <a:cubicBezTo>
                    <a:pt x="73787" y="2146935"/>
                    <a:pt x="0" y="2074672"/>
                    <a:pt x="0" y="1985010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0" y="161925"/>
                  </a:lnTo>
                  <a:moveTo>
                    <a:pt x="38100" y="161925"/>
                  </a:moveTo>
                  <a:lnTo>
                    <a:pt x="38100" y="1985010"/>
                  </a:lnTo>
                  <a:lnTo>
                    <a:pt x="19050" y="1985010"/>
                  </a:lnTo>
                  <a:lnTo>
                    <a:pt x="38100" y="1985010"/>
                  </a:lnTo>
                  <a:cubicBezTo>
                    <a:pt x="38100" y="2053082"/>
                    <a:pt x="94234" y="2108835"/>
                    <a:pt x="164211" y="2108835"/>
                  </a:cubicBezTo>
                  <a:lnTo>
                    <a:pt x="21611844" y="2108835"/>
                  </a:lnTo>
                  <a:cubicBezTo>
                    <a:pt x="21681821" y="2108835"/>
                    <a:pt x="21737955" y="2053082"/>
                    <a:pt x="21737955" y="1985010"/>
                  </a:cubicBezTo>
                  <a:lnTo>
                    <a:pt x="21737955" y="161925"/>
                  </a:lnTo>
                  <a:cubicBezTo>
                    <a:pt x="21737955" y="93853"/>
                    <a:pt x="21681821" y="38100"/>
                    <a:pt x="21611844" y="38100"/>
                  </a:cubicBezTo>
                  <a:lnTo>
                    <a:pt x="164211" y="38100"/>
                  </a:lnTo>
                  <a:lnTo>
                    <a:pt x="164211" y="19050"/>
                  </a:lnTo>
                  <a:lnTo>
                    <a:pt x="164211" y="38100"/>
                  </a:lnTo>
                  <a:cubicBezTo>
                    <a:pt x="94234" y="38100"/>
                    <a:pt x="38100" y="93853"/>
                    <a:pt x="38100" y="161925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0812" y="2193875"/>
            <a:ext cx="1020664" cy="1524446"/>
            <a:chOff x="0" y="0"/>
            <a:chExt cx="1360885" cy="20325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60805" cy="2032508"/>
            </a:xfrm>
            <a:custGeom>
              <a:avLst/>
              <a:gdLst/>
              <a:ahLst/>
              <a:cxnLst/>
              <a:rect r="r" b="b" t="t" l="l"/>
              <a:pathLst>
                <a:path h="2032508" w="1360805">
                  <a:moveTo>
                    <a:pt x="0" y="97155"/>
                  </a:moveTo>
                  <a:cubicBezTo>
                    <a:pt x="0" y="43561"/>
                    <a:pt x="43561" y="0"/>
                    <a:pt x="97155" y="0"/>
                  </a:cubicBezTo>
                  <a:lnTo>
                    <a:pt x="1263650" y="0"/>
                  </a:lnTo>
                  <a:cubicBezTo>
                    <a:pt x="1317371" y="0"/>
                    <a:pt x="1360805" y="43561"/>
                    <a:pt x="1360805" y="97155"/>
                  </a:cubicBezTo>
                  <a:lnTo>
                    <a:pt x="1360805" y="1935353"/>
                  </a:lnTo>
                  <a:cubicBezTo>
                    <a:pt x="1360805" y="1989074"/>
                    <a:pt x="1317244" y="2032508"/>
                    <a:pt x="1263650" y="2032508"/>
                  </a:cubicBezTo>
                  <a:lnTo>
                    <a:pt x="97155" y="2032508"/>
                  </a:lnTo>
                  <a:cubicBezTo>
                    <a:pt x="43434" y="2032508"/>
                    <a:pt x="0" y="1988947"/>
                    <a:pt x="0" y="193535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334989" y="2716857"/>
            <a:ext cx="382637" cy="478334"/>
            <a:chOff x="0" y="0"/>
            <a:chExt cx="510183" cy="637778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" t="0" r="-8" b="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296566" y="2439441"/>
            <a:ext cx="3827710" cy="41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b="true" sz="27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Diversification is Key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5400000">
            <a:off x="-721609" y="-181161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77950" y="3987701"/>
            <a:ext cx="16332101" cy="1610171"/>
            <a:chOff x="0" y="0"/>
            <a:chExt cx="21776135" cy="21468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9050" y="19050"/>
              <a:ext cx="21737955" cy="2108835"/>
            </a:xfrm>
            <a:custGeom>
              <a:avLst/>
              <a:gdLst/>
              <a:ahLst/>
              <a:cxnLst/>
              <a:rect r="r" b="b" t="t" l="l"/>
              <a:pathLst>
                <a:path h="2108835" w="21737955">
                  <a:moveTo>
                    <a:pt x="0" y="142875"/>
                  </a:moveTo>
                  <a:cubicBezTo>
                    <a:pt x="0" y="64008"/>
                    <a:pt x="65024" y="0"/>
                    <a:pt x="145161" y="0"/>
                  </a:cubicBezTo>
                  <a:lnTo>
                    <a:pt x="21592794" y="0"/>
                  </a:lnTo>
                  <a:cubicBezTo>
                    <a:pt x="21673058" y="0"/>
                    <a:pt x="21737955" y="64008"/>
                    <a:pt x="21737955" y="142875"/>
                  </a:cubicBezTo>
                  <a:lnTo>
                    <a:pt x="21737955" y="1965960"/>
                  </a:lnTo>
                  <a:cubicBezTo>
                    <a:pt x="21737955" y="2044827"/>
                    <a:pt x="21672931" y="2108835"/>
                    <a:pt x="21592794" y="2108835"/>
                  </a:cubicBezTo>
                  <a:lnTo>
                    <a:pt x="145161" y="2108835"/>
                  </a:lnTo>
                  <a:cubicBezTo>
                    <a:pt x="64897" y="2108835"/>
                    <a:pt x="0" y="2044827"/>
                    <a:pt x="0" y="196596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776055" cy="2146935"/>
            </a:xfrm>
            <a:custGeom>
              <a:avLst/>
              <a:gdLst/>
              <a:ahLst/>
              <a:cxnLst/>
              <a:rect r="r" b="b" t="t" l="l"/>
              <a:pathLst>
                <a:path h="2146935" w="21776055">
                  <a:moveTo>
                    <a:pt x="0" y="161925"/>
                  </a:moveTo>
                  <a:cubicBezTo>
                    <a:pt x="0" y="72263"/>
                    <a:pt x="73787" y="0"/>
                    <a:pt x="164211" y="0"/>
                  </a:cubicBezTo>
                  <a:lnTo>
                    <a:pt x="21611844" y="0"/>
                  </a:lnTo>
                  <a:lnTo>
                    <a:pt x="21611844" y="19050"/>
                  </a:lnTo>
                  <a:lnTo>
                    <a:pt x="21611844" y="0"/>
                  </a:lnTo>
                  <a:cubicBezTo>
                    <a:pt x="21702268" y="0"/>
                    <a:pt x="21776055" y="72263"/>
                    <a:pt x="21776055" y="161925"/>
                  </a:cubicBezTo>
                  <a:lnTo>
                    <a:pt x="21757005" y="161925"/>
                  </a:lnTo>
                  <a:lnTo>
                    <a:pt x="21776055" y="161925"/>
                  </a:lnTo>
                  <a:lnTo>
                    <a:pt x="21776055" y="1985010"/>
                  </a:lnTo>
                  <a:lnTo>
                    <a:pt x="21757005" y="1985010"/>
                  </a:lnTo>
                  <a:lnTo>
                    <a:pt x="21776055" y="1985010"/>
                  </a:lnTo>
                  <a:cubicBezTo>
                    <a:pt x="21776055" y="2074799"/>
                    <a:pt x="21702268" y="2146935"/>
                    <a:pt x="21611844" y="2146935"/>
                  </a:cubicBezTo>
                  <a:lnTo>
                    <a:pt x="21611844" y="2127885"/>
                  </a:lnTo>
                  <a:lnTo>
                    <a:pt x="21611844" y="2146935"/>
                  </a:lnTo>
                  <a:lnTo>
                    <a:pt x="164211" y="2146935"/>
                  </a:lnTo>
                  <a:lnTo>
                    <a:pt x="164211" y="2127885"/>
                  </a:lnTo>
                  <a:lnTo>
                    <a:pt x="164211" y="2146935"/>
                  </a:lnTo>
                  <a:cubicBezTo>
                    <a:pt x="73787" y="2146935"/>
                    <a:pt x="0" y="2074672"/>
                    <a:pt x="0" y="1985010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0" y="161925"/>
                  </a:lnTo>
                  <a:moveTo>
                    <a:pt x="38100" y="161925"/>
                  </a:moveTo>
                  <a:lnTo>
                    <a:pt x="38100" y="1985010"/>
                  </a:lnTo>
                  <a:lnTo>
                    <a:pt x="19050" y="1985010"/>
                  </a:lnTo>
                  <a:lnTo>
                    <a:pt x="38100" y="1985010"/>
                  </a:lnTo>
                  <a:cubicBezTo>
                    <a:pt x="38100" y="2053082"/>
                    <a:pt x="94234" y="2108835"/>
                    <a:pt x="164211" y="2108835"/>
                  </a:cubicBezTo>
                  <a:lnTo>
                    <a:pt x="21611844" y="2108835"/>
                  </a:lnTo>
                  <a:cubicBezTo>
                    <a:pt x="21681821" y="2108835"/>
                    <a:pt x="21737955" y="2053082"/>
                    <a:pt x="21737955" y="1985010"/>
                  </a:cubicBezTo>
                  <a:lnTo>
                    <a:pt x="21737955" y="161925"/>
                  </a:lnTo>
                  <a:cubicBezTo>
                    <a:pt x="21737955" y="93853"/>
                    <a:pt x="21681821" y="38100"/>
                    <a:pt x="21611844" y="38100"/>
                  </a:cubicBezTo>
                  <a:lnTo>
                    <a:pt x="164211" y="38100"/>
                  </a:lnTo>
                  <a:lnTo>
                    <a:pt x="164211" y="19050"/>
                  </a:lnTo>
                  <a:lnTo>
                    <a:pt x="164211" y="38100"/>
                  </a:lnTo>
                  <a:cubicBezTo>
                    <a:pt x="94234" y="38100"/>
                    <a:pt x="38100" y="93853"/>
                    <a:pt x="38100" y="161925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20812" y="4030564"/>
            <a:ext cx="1020664" cy="1524446"/>
            <a:chOff x="0" y="0"/>
            <a:chExt cx="1360885" cy="20325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60805" cy="2032508"/>
            </a:xfrm>
            <a:custGeom>
              <a:avLst/>
              <a:gdLst/>
              <a:ahLst/>
              <a:cxnLst/>
              <a:rect r="r" b="b" t="t" l="l"/>
              <a:pathLst>
                <a:path h="2032508" w="1360805">
                  <a:moveTo>
                    <a:pt x="0" y="97155"/>
                  </a:moveTo>
                  <a:cubicBezTo>
                    <a:pt x="0" y="43561"/>
                    <a:pt x="43561" y="0"/>
                    <a:pt x="97155" y="0"/>
                  </a:cubicBezTo>
                  <a:lnTo>
                    <a:pt x="1263650" y="0"/>
                  </a:lnTo>
                  <a:cubicBezTo>
                    <a:pt x="1317371" y="0"/>
                    <a:pt x="1360805" y="43561"/>
                    <a:pt x="1360805" y="97155"/>
                  </a:cubicBezTo>
                  <a:lnTo>
                    <a:pt x="1360805" y="1935353"/>
                  </a:lnTo>
                  <a:cubicBezTo>
                    <a:pt x="1360805" y="1989074"/>
                    <a:pt x="1317244" y="2032508"/>
                    <a:pt x="1263650" y="2032508"/>
                  </a:cubicBezTo>
                  <a:lnTo>
                    <a:pt x="97155" y="2032508"/>
                  </a:lnTo>
                  <a:cubicBezTo>
                    <a:pt x="43434" y="2032508"/>
                    <a:pt x="0" y="1988947"/>
                    <a:pt x="0" y="193535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34989" y="4553545"/>
            <a:ext cx="382637" cy="478334"/>
            <a:chOff x="0" y="0"/>
            <a:chExt cx="510183" cy="637778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" t="0" r="-8" b="2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296566" y="4859982"/>
            <a:ext cx="14970621" cy="32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77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Always perform rigorous out-of-sample validation before deploying any model to production, ensuring results are generalizable.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77950" y="5824389"/>
            <a:ext cx="16332101" cy="1992957"/>
            <a:chOff x="0" y="0"/>
            <a:chExt cx="21776135" cy="265727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9050" y="19050"/>
              <a:ext cx="21738082" cy="2619121"/>
            </a:xfrm>
            <a:custGeom>
              <a:avLst/>
              <a:gdLst/>
              <a:ahLst/>
              <a:cxnLst/>
              <a:rect r="r" b="b" t="t" l="l"/>
              <a:pathLst>
                <a:path h="2619121" w="21738082">
                  <a:moveTo>
                    <a:pt x="0" y="142875"/>
                  </a:moveTo>
                  <a:cubicBezTo>
                    <a:pt x="0" y="64008"/>
                    <a:pt x="64770" y="0"/>
                    <a:pt x="144780" y="0"/>
                  </a:cubicBezTo>
                  <a:lnTo>
                    <a:pt x="21593302" y="0"/>
                  </a:lnTo>
                  <a:cubicBezTo>
                    <a:pt x="21673186" y="0"/>
                    <a:pt x="21738082" y="64008"/>
                    <a:pt x="21738082" y="142875"/>
                  </a:cubicBezTo>
                  <a:lnTo>
                    <a:pt x="21738082" y="2476246"/>
                  </a:lnTo>
                  <a:cubicBezTo>
                    <a:pt x="21738082" y="2555113"/>
                    <a:pt x="21673313" y="2619121"/>
                    <a:pt x="21593302" y="2619121"/>
                  </a:cubicBezTo>
                  <a:lnTo>
                    <a:pt x="144780" y="2619121"/>
                  </a:lnTo>
                  <a:cubicBezTo>
                    <a:pt x="64897" y="2619121"/>
                    <a:pt x="0" y="2555113"/>
                    <a:pt x="0" y="2476246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776182" cy="2657221"/>
            </a:xfrm>
            <a:custGeom>
              <a:avLst/>
              <a:gdLst/>
              <a:ahLst/>
              <a:cxnLst/>
              <a:rect r="r" b="b" t="t" l="l"/>
              <a:pathLst>
                <a:path h="2657221" w="21776182">
                  <a:moveTo>
                    <a:pt x="0" y="161925"/>
                  </a:moveTo>
                  <a:cubicBezTo>
                    <a:pt x="0" y="72263"/>
                    <a:pt x="73533" y="0"/>
                    <a:pt x="163830" y="0"/>
                  </a:cubicBezTo>
                  <a:lnTo>
                    <a:pt x="21612352" y="0"/>
                  </a:lnTo>
                  <a:lnTo>
                    <a:pt x="21612352" y="19050"/>
                  </a:lnTo>
                  <a:lnTo>
                    <a:pt x="21612352" y="0"/>
                  </a:lnTo>
                  <a:cubicBezTo>
                    <a:pt x="21702522" y="0"/>
                    <a:pt x="21776182" y="72263"/>
                    <a:pt x="21776182" y="161925"/>
                  </a:cubicBezTo>
                  <a:lnTo>
                    <a:pt x="21757132" y="161925"/>
                  </a:lnTo>
                  <a:lnTo>
                    <a:pt x="21776182" y="161925"/>
                  </a:lnTo>
                  <a:lnTo>
                    <a:pt x="21776182" y="2495296"/>
                  </a:lnTo>
                  <a:lnTo>
                    <a:pt x="21757132" y="2495296"/>
                  </a:lnTo>
                  <a:lnTo>
                    <a:pt x="21776182" y="2495296"/>
                  </a:lnTo>
                  <a:cubicBezTo>
                    <a:pt x="21776182" y="2584958"/>
                    <a:pt x="21702649" y="2657221"/>
                    <a:pt x="21612352" y="2657221"/>
                  </a:cubicBezTo>
                  <a:lnTo>
                    <a:pt x="21612352" y="2638171"/>
                  </a:lnTo>
                  <a:lnTo>
                    <a:pt x="21612352" y="2657221"/>
                  </a:lnTo>
                  <a:lnTo>
                    <a:pt x="163830" y="2657221"/>
                  </a:lnTo>
                  <a:lnTo>
                    <a:pt x="163830" y="2638171"/>
                  </a:lnTo>
                  <a:lnTo>
                    <a:pt x="163830" y="2657221"/>
                  </a:lnTo>
                  <a:cubicBezTo>
                    <a:pt x="73660" y="2657221"/>
                    <a:pt x="0" y="2584958"/>
                    <a:pt x="0" y="2495296"/>
                  </a:cubicBezTo>
                  <a:lnTo>
                    <a:pt x="0" y="161925"/>
                  </a:lnTo>
                  <a:lnTo>
                    <a:pt x="19050" y="161925"/>
                  </a:lnTo>
                  <a:lnTo>
                    <a:pt x="0" y="161925"/>
                  </a:lnTo>
                  <a:moveTo>
                    <a:pt x="38100" y="161925"/>
                  </a:moveTo>
                  <a:lnTo>
                    <a:pt x="38100" y="2495296"/>
                  </a:lnTo>
                  <a:lnTo>
                    <a:pt x="19050" y="2495296"/>
                  </a:lnTo>
                  <a:lnTo>
                    <a:pt x="38100" y="2495296"/>
                  </a:lnTo>
                  <a:cubicBezTo>
                    <a:pt x="38100" y="2563495"/>
                    <a:pt x="94107" y="2619121"/>
                    <a:pt x="163830" y="2619121"/>
                  </a:cubicBezTo>
                  <a:lnTo>
                    <a:pt x="21612352" y="2619121"/>
                  </a:lnTo>
                  <a:cubicBezTo>
                    <a:pt x="21681948" y="2619121"/>
                    <a:pt x="21738082" y="2563495"/>
                    <a:pt x="21738082" y="2495296"/>
                  </a:cubicBezTo>
                  <a:lnTo>
                    <a:pt x="21738082" y="161925"/>
                  </a:lnTo>
                  <a:cubicBezTo>
                    <a:pt x="21738082" y="93726"/>
                    <a:pt x="21682075" y="38100"/>
                    <a:pt x="21612352" y="38100"/>
                  </a:cubicBezTo>
                  <a:lnTo>
                    <a:pt x="163830" y="38100"/>
                  </a:lnTo>
                  <a:lnTo>
                    <a:pt x="163830" y="19050"/>
                  </a:lnTo>
                  <a:lnTo>
                    <a:pt x="163830" y="38100"/>
                  </a:lnTo>
                  <a:cubicBezTo>
                    <a:pt x="94107" y="38100"/>
                    <a:pt x="38100" y="93726"/>
                    <a:pt x="38100" y="161925"/>
                  </a:cubicBezTo>
                  <a:close/>
                </a:path>
              </a:pathLst>
            </a:custGeom>
            <a:solidFill>
              <a:srgbClr val="C1C1C1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020812" y="5867251"/>
            <a:ext cx="1020664" cy="1907232"/>
            <a:chOff x="0" y="0"/>
            <a:chExt cx="1360885" cy="254297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60805" cy="2542921"/>
            </a:xfrm>
            <a:custGeom>
              <a:avLst/>
              <a:gdLst/>
              <a:ahLst/>
              <a:cxnLst/>
              <a:rect r="r" b="b" t="t" l="l"/>
              <a:pathLst>
                <a:path h="2542921" w="1360805">
                  <a:moveTo>
                    <a:pt x="0" y="97155"/>
                  </a:moveTo>
                  <a:cubicBezTo>
                    <a:pt x="0" y="43561"/>
                    <a:pt x="43561" y="0"/>
                    <a:pt x="97155" y="0"/>
                  </a:cubicBezTo>
                  <a:lnTo>
                    <a:pt x="1263650" y="0"/>
                  </a:lnTo>
                  <a:cubicBezTo>
                    <a:pt x="1317371" y="0"/>
                    <a:pt x="1360805" y="43561"/>
                    <a:pt x="1360805" y="97155"/>
                  </a:cubicBezTo>
                  <a:lnTo>
                    <a:pt x="1360805" y="2445766"/>
                  </a:lnTo>
                  <a:cubicBezTo>
                    <a:pt x="1360805" y="2499487"/>
                    <a:pt x="1317244" y="2542921"/>
                    <a:pt x="1263650" y="2542921"/>
                  </a:cubicBezTo>
                  <a:lnTo>
                    <a:pt x="97155" y="2542921"/>
                  </a:lnTo>
                  <a:cubicBezTo>
                    <a:pt x="43434" y="2542921"/>
                    <a:pt x="0" y="2499360"/>
                    <a:pt x="0" y="2445766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334989" y="6581626"/>
            <a:ext cx="382637" cy="478334"/>
            <a:chOff x="0" y="0"/>
            <a:chExt cx="510183" cy="637778"/>
          </a:xfrm>
        </p:grpSpPr>
        <p:sp>
          <p:nvSpPr>
            <p:cNvPr name="Freeform 30" id="30" descr="preencoded.png"/>
            <p:cNvSpPr/>
            <p:nvPr/>
          </p:nvSpPr>
          <p:spPr>
            <a:xfrm flipH="false" flipV="false" rot="0">
              <a:off x="0" y="0"/>
              <a:ext cx="510159" cy="637794"/>
            </a:xfrm>
            <a:custGeom>
              <a:avLst/>
              <a:gdLst/>
              <a:ahLst/>
              <a:cxnLst/>
              <a:rect r="r" b="b" t="t" l="l"/>
              <a:pathLst>
                <a:path h="637794" w="510159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" t="0" r="-8" b="2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296566" y="6103292"/>
            <a:ext cx="4708772" cy="40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b="true" sz="2574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Embrace Hybrid Strategies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96566" y="6696670"/>
            <a:ext cx="1497062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Consider hybrid or ensemble models to combine the stability of ARIMA with the nonlinear capture ability of LSTM for best-in-class performance.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041476" y="8136531"/>
            <a:ext cx="1592088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Financial Forecasting Dashboard empowers repeatable, data-driven portfolio optimization, allowing allocation to reflect individual risk tolerance and strategic goals.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96566" y="3023295"/>
            <a:ext cx="14970621" cy="31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6"/>
              </a:lnSpc>
            </a:pPr>
            <a:r>
              <a:rPr lang="en-US" sz="1744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Maintain diversification across cryptocurrencies and stocks to balance systemic risk and volatility exposure in the overall portfolio.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296566" y="4276130"/>
            <a:ext cx="3827710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b="true" sz="30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Model Validation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97087" y="2551659"/>
            <a:ext cx="1630352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Al-Afeef, M. A., Al-Smadi, R. W., &amp; Al-Smadi, A. W. (2024). The role of stable coins in mitigating volatility in cryptocurrency markets. International Journal of Applied Economics, Finance and Accounting, 19(1), 176-185. </a:t>
            </a:r>
            <a:r>
              <a:rPr lang="en-US" sz="2000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  <a:hlinkClick r:id="rId3" tooltip="https://pdfs.semanticscholar.org/101f/e33ae2ed50d6a9291e39fdddf2922fbc11a4.pdf"/>
              </a:rPr>
              <a:t>https://pdfs.semanticscholar.org/101f/e33ae2ed50d6a9291e39fdddf2922fbc11a4.pdf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7087" y="3986956"/>
            <a:ext cx="1630352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Aljinović, Z., Marasović, B., &amp; Šestanović, T. (2021). Cryptocurrency portfolio selection—a multicriteria approach. Mathematics, 9(14), 1677. </a:t>
            </a:r>
            <a:r>
              <a:rPr lang="en-US" sz="2000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  <a:hlinkClick r:id="rId4" tooltip="https://www.mdpi.com/2227-7390/9/14/1677"/>
              </a:rPr>
              <a:t>https://www.mdpi.com/2227-7390/9/14/1677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7087" y="5039469"/>
            <a:ext cx="1630352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Albeladi, K., Zafar, B., &amp; Mueen, A. (2023). Time series forecasting using LSTM and ARIMA. International Journal of Advanced Computer Science and Applications, 14(1), 313-320. </a:t>
            </a:r>
            <a:r>
              <a:rPr lang="en-US" sz="2000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  <a:hlinkClick r:id="rId5" tooltip="https://www.academia.edu/download/102938576/Paper_33-Time_Series_Forecasting_using_LSTM_and_ARIMA.pdf"/>
              </a:rPr>
              <a:t>https://www.academia.edu/download/102938576/Paper_33-Time_Series_Forecasting_using_LSTM_and_ARIMA.pdf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7087" y="6474768"/>
            <a:ext cx="16303526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Marisetty, N. (2024). Forecasting Selected International Stock Indices Returns by Using ARIMA Model. Available at SSRN 4898668. </a:t>
            </a:r>
            <a:r>
              <a:rPr lang="en-US" sz="2000" u="sng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  <a:hlinkClick r:id="rId6" tooltip="https://papers.ssrn.com/sol3/Delivery.cfm?abstractid=4898668"/>
              </a:rPr>
              <a:t>https://papers.ssrn.com/sol3/Delivery.cfm?abstractid=4898668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992341" y="786705"/>
            <a:ext cx="6379517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b="true" sz="500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References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3842" y="2671797"/>
            <a:ext cx="12951349" cy="471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  <a:p>
            <a:pPr algn="ctr">
              <a:lnSpc>
                <a:spcPts val="7000"/>
              </a:lnSpc>
            </a:pPr>
          </a:p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PRESENTATION BY</a:t>
            </a:r>
          </a:p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NISHA DAS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576215" y="3140423"/>
            <a:ext cx="13821370" cy="38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sz="24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 and stocks deliver different risk/reward characteristics (Aljinović et al., 2021).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6215" y="5550247"/>
            <a:ext cx="8458944" cy="37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Market cycles impact cryptos and stocks differently.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76215" y="6755160"/>
            <a:ext cx="10354716" cy="37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Investors seek guidance amidst unpredictable financial markets.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6215" y="7960072"/>
            <a:ext cx="10359628" cy="37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Insights from comparative analysis enhance strategic decisions.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84932" y="3047851"/>
            <a:ext cx="647402" cy="647402"/>
            <a:chOff x="0" y="0"/>
            <a:chExt cx="863203" cy="8632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96032" y="3105745"/>
            <a:ext cx="425202" cy="531614"/>
            <a:chOff x="0" y="0"/>
            <a:chExt cx="566937" cy="708818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3" t="0" r="-235" b="-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484932" y="4252764"/>
            <a:ext cx="647402" cy="647402"/>
            <a:chOff x="0" y="0"/>
            <a:chExt cx="863203" cy="8632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596032" y="4310658"/>
            <a:ext cx="425202" cy="531614"/>
            <a:chOff x="0" y="0"/>
            <a:chExt cx="566937" cy="708818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3" t="0" r="-235" b="-4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84932" y="5457676"/>
            <a:ext cx="647402" cy="647402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596032" y="5515570"/>
            <a:ext cx="425202" cy="531614"/>
            <a:chOff x="0" y="0"/>
            <a:chExt cx="566937" cy="708818"/>
          </a:xfrm>
        </p:grpSpPr>
        <p:sp>
          <p:nvSpPr>
            <p:cNvPr name="Freeform 24" id="24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3" t="0" r="-235" b="-4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84932" y="6662589"/>
            <a:ext cx="647402" cy="647403"/>
            <a:chOff x="0" y="0"/>
            <a:chExt cx="863203" cy="86320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596032" y="6720482"/>
            <a:ext cx="425202" cy="531614"/>
            <a:chOff x="0" y="0"/>
            <a:chExt cx="566937" cy="708818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33" t="0" r="-235" b="-4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484932" y="7867501"/>
            <a:ext cx="647402" cy="647402"/>
            <a:chOff x="0" y="0"/>
            <a:chExt cx="863203" cy="86320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596032" y="7925395"/>
            <a:ext cx="425202" cy="531614"/>
            <a:chOff x="0" y="0"/>
            <a:chExt cx="566937" cy="708818"/>
          </a:xfrm>
        </p:grpSpPr>
        <p:sp>
          <p:nvSpPr>
            <p:cNvPr name="Freeform 34" id="34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3" t="0" r="-235" b="-4"/>
              </a:stretch>
            </a:blipFill>
          </p:spPr>
        </p:sp>
      </p:grpSp>
      <p:sp>
        <p:nvSpPr>
          <p:cNvPr name="Freeform 35" id="35"/>
          <p:cNvSpPr/>
          <p:nvPr/>
        </p:nvSpPr>
        <p:spPr>
          <a:xfrm flipH="false" flipV="false" rot="5400000">
            <a:off x="-589146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7136458" y="1709615"/>
            <a:ext cx="5904160" cy="611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0"/>
              </a:lnSpc>
            </a:pPr>
            <a:r>
              <a:rPr lang="en-US" b="true" sz="3901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Why Compare Assets?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76215" y="4345335"/>
            <a:ext cx="10307539" cy="37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Asset allocation helps balance growth and stability in portfolios.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334619" y="2217391"/>
            <a:ext cx="16303526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Understanding the drive behind our comparative analysis of crypto and stocks.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7950" y="3045172"/>
            <a:ext cx="5292924" cy="3061395"/>
            <a:chOff x="0" y="0"/>
            <a:chExt cx="7057232" cy="40818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7019163" cy="4043680"/>
            </a:xfrm>
            <a:custGeom>
              <a:avLst/>
              <a:gdLst/>
              <a:ahLst/>
              <a:cxnLst/>
              <a:rect r="r" b="b" t="t" l="l"/>
              <a:pathLst>
                <a:path h="4043680" w="7019163">
                  <a:moveTo>
                    <a:pt x="0" y="182880"/>
                  </a:moveTo>
                  <a:cubicBezTo>
                    <a:pt x="0" y="81915"/>
                    <a:pt x="82169" y="0"/>
                    <a:pt x="183642" y="0"/>
                  </a:cubicBezTo>
                  <a:lnTo>
                    <a:pt x="6835521" y="0"/>
                  </a:lnTo>
                  <a:cubicBezTo>
                    <a:pt x="6936994" y="0"/>
                    <a:pt x="7019163" y="81915"/>
                    <a:pt x="7019163" y="182880"/>
                  </a:cubicBezTo>
                  <a:lnTo>
                    <a:pt x="7019163" y="3860800"/>
                  </a:lnTo>
                  <a:cubicBezTo>
                    <a:pt x="7019163" y="3961765"/>
                    <a:pt x="6936994" y="4043680"/>
                    <a:pt x="6835521" y="4043680"/>
                  </a:cubicBezTo>
                  <a:lnTo>
                    <a:pt x="183642" y="4043680"/>
                  </a:lnTo>
                  <a:cubicBezTo>
                    <a:pt x="82169" y="4043680"/>
                    <a:pt x="0" y="3961765"/>
                    <a:pt x="0" y="38608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57263" cy="4081907"/>
            </a:xfrm>
            <a:custGeom>
              <a:avLst/>
              <a:gdLst/>
              <a:ahLst/>
              <a:cxnLst/>
              <a:rect r="r" b="b" t="t" l="l"/>
              <a:pathLst>
                <a:path h="4081907" w="7057263">
                  <a:moveTo>
                    <a:pt x="0" y="201930"/>
                  </a:moveTo>
                  <a:cubicBezTo>
                    <a:pt x="0" y="90297"/>
                    <a:pt x="90805" y="0"/>
                    <a:pt x="202692" y="0"/>
                  </a:cubicBezTo>
                  <a:lnTo>
                    <a:pt x="6854571" y="0"/>
                  </a:lnTo>
                  <a:lnTo>
                    <a:pt x="6854571" y="19050"/>
                  </a:lnTo>
                  <a:lnTo>
                    <a:pt x="6854571" y="0"/>
                  </a:lnTo>
                  <a:cubicBezTo>
                    <a:pt x="6966458" y="0"/>
                    <a:pt x="7057263" y="90297"/>
                    <a:pt x="7057263" y="201930"/>
                  </a:cubicBezTo>
                  <a:lnTo>
                    <a:pt x="7038213" y="201930"/>
                  </a:lnTo>
                  <a:lnTo>
                    <a:pt x="7057263" y="201930"/>
                  </a:lnTo>
                  <a:lnTo>
                    <a:pt x="7057263" y="3879850"/>
                  </a:lnTo>
                  <a:lnTo>
                    <a:pt x="7038213" y="3879850"/>
                  </a:lnTo>
                  <a:lnTo>
                    <a:pt x="7057263" y="3879850"/>
                  </a:lnTo>
                  <a:cubicBezTo>
                    <a:pt x="7057263" y="3991483"/>
                    <a:pt x="6966458" y="4081780"/>
                    <a:pt x="6854571" y="4081780"/>
                  </a:cubicBezTo>
                  <a:lnTo>
                    <a:pt x="6854571" y="4062730"/>
                  </a:lnTo>
                  <a:lnTo>
                    <a:pt x="6854571" y="4081780"/>
                  </a:lnTo>
                  <a:lnTo>
                    <a:pt x="202692" y="4081780"/>
                  </a:lnTo>
                  <a:lnTo>
                    <a:pt x="202692" y="4062730"/>
                  </a:lnTo>
                  <a:lnTo>
                    <a:pt x="202692" y="4081780"/>
                  </a:lnTo>
                  <a:cubicBezTo>
                    <a:pt x="90805" y="4081907"/>
                    <a:pt x="0" y="3991483"/>
                    <a:pt x="0" y="387985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879850"/>
                  </a:lnTo>
                  <a:lnTo>
                    <a:pt x="19050" y="3879850"/>
                  </a:lnTo>
                  <a:lnTo>
                    <a:pt x="38100" y="3879850"/>
                  </a:lnTo>
                  <a:cubicBezTo>
                    <a:pt x="38100" y="3970274"/>
                    <a:pt x="111760" y="4043680"/>
                    <a:pt x="202692" y="4043680"/>
                  </a:cubicBezTo>
                  <a:lnTo>
                    <a:pt x="6854571" y="4043680"/>
                  </a:lnTo>
                  <a:cubicBezTo>
                    <a:pt x="6945502" y="4043680"/>
                    <a:pt x="7019163" y="3970274"/>
                    <a:pt x="7019163" y="3879850"/>
                  </a:cubicBezTo>
                  <a:lnTo>
                    <a:pt x="7019163" y="201930"/>
                  </a:lnTo>
                  <a:cubicBezTo>
                    <a:pt x="7019163" y="111506"/>
                    <a:pt x="6945502" y="38100"/>
                    <a:pt x="6854571" y="38100"/>
                  </a:cubicBezTo>
                  <a:lnTo>
                    <a:pt x="202692" y="38100"/>
                  </a:lnTo>
                  <a:lnTo>
                    <a:pt x="202692" y="19050"/>
                  </a:lnTo>
                  <a:lnTo>
                    <a:pt x="202692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61629" y="3333601"/>
            <a:ext cx="4245769" cy="33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b="true" sz="218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Surging Crypto, Hidden Risks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1629" y="3847059"/>
            <a:ext cx="4611291" cy="173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8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explosive growth of cryptocurrency has introduced new investment avenues, yet the inherent risks are often underestimated or misunderstood by investors.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97390" y="3045172"/>
            <a:ext cx="5293072" cy="3061395"/>
            <a:chOff x="0" y="0"/>
            <a:chExt cx="7057430" cy="4081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7019290" cy="4043680"/>
            </a:xfrm>
            <a:custGeom>
              <a:avLst/>
              <a:gdLst/>
              <a:ahLst/>
              <a:cxnLst/>
              <a:rect r="r" b="b" t="t" l="l"/>
              <a:pathLst>
                <a:path h="4043680" w="7019290">
                  <a:moveTo>
                    <a:pt x="0" y="182880"/>
                  </a:moveTo>
                  <a:cubicBezTo>
                    <a:pt x="0" y="81915"/>
                    <a:pt x="82169" y="0"/>
                    <a:pt x="183642" y="0"/>
                  </a:cubicBezTo>
                  <a:lnTo>
                    <a:pt x="6835648" y="0"/>
                  </a:lnTo>
                  <a:cubicBezTo>
                    <a:pt x="6937121" y="0"/>
                    <a:pt x="7019290" y="81915"/>
                    <a:pt x="7019290" y="182880"/>
                  </a:cubicBezTo>
                  <a:lnTo>
                    <a:pt x="7019290" y="3860800"/>
                  </a:lnTo>
                  <a:cubicBezTo>
                    <a:pt x="7019290" y="3961765"/>
                    <a:pt x="6937121" y="4043680"/>
                    <a:pt x="6835648" y="4043680"/>
                  </a:cubicBezTo>
                  <a:lnTo>
                    <a:pt x="183642" y="4043680"/>
                  </a:lnTo>
                  <a:cubicBezTo>
                    <a:pt x="82169" y="4043680"/>
                    <a:pt x="0" y="3961765"/>
                    <a:pt x="0" y="38608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57390" cy="4081907"/>
            </a:xfrm>
            <a:custGeom>
              <a:avLst/>
              <a:gdLst/>
              <a:ahLst/>
              <a:cxnLst/>
              <a:rect r="r" b="b" t="t" l="l"/>
              <a:pathLst>
                <a:path h="4081907" w="7057390">
                  <a:moveTo>
                    <a:pt x="0" y="201930"/>
                  </a:moveTo>
                  <a:cubicBezTo>
                    <a:pt x="0" y="90297"/>
                    <a:pt x="90805" y="0"/>
                    <a:pt x="202692" y="0"/>
                  </a:cubicBezTo>
                  <a:lnTo>
                    <a:pt x="6854698" y="0"/>
                  </a:lnTo>
                  <a:lnTo>
                    <a:pt x="6854698" y="19050"/>
                  </a:lnTo>
                  <a:lnTo>
                    <a:pt x="6854698" y="0"/>
                  </a:lnTo>
                  <a:cubicBezTo>
                    <a:pt x="6966585" y="0"/>
                    <a:pt x="7057390" y="90297"/>
                    <a:pt x="7057390" y="201930"/>
                  </a:cubicBezTo>
                  <a:lnTo>
                    <a:pt x="7038340" y="201930"/>
                  </a:lnTo>
                  <a:lnTo>
                    <a:pt x="7057390" y="201930"/>
                  </a:lnTo>
                  <a:lnTo>
                    <a:pt x="7057390" y="3879850"/>
                  </a:lnTo>
                  <a:lnTo>
                    <a:pt x="7038340" y="3879850"/>
                  </a:lnTo>
                  <a:lnTo>
                    <a:pt x="7057390" y="3879850"/>
                  </a:lnTo>
                  <a:cubicBezTo>
                    <a:pt x="7057390" y="3991483"/>
                    <a:pt x="6966585" y="4081780"/>
                    <a:pt x="6854698" y="4081780"/>
                  </a:cubicBezTo>
                  <a:lnTo>
                    <a:pt x="6854698" y="4062730"/>
                  </a:lnTo>
                  <a:lnTo>
                    <a:pt x="6854698" y="4081780"/>
                  </a:lnTo>
                  <a:lnTo>
                    <a:pt x="202692" y="4081780"/>
                  </a:lnTo>
                  <a:lnTo>
                    <a:pt x="202692" y="4062730"/>
                  </a:lnTo>
                  <a:lnTo>
                    <a:pt x="202692" y="4081780"/>
                  </a:lnTo>
                  <a:cubicBezTo>
                    <a:pt x="90805" y="4081907"/>
                    <a:pt x="0" y="3991483"/>
                    <a:pt x="0" y="387985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879850"/>
                  </a:lnTo>
                  <a:lnTo>
                    <a:pt x="19050" y="3879850"/>
                  </a:lnTo>
                  <a:lnTo>
                    <a:pt x="38100" y="3879850"/>
                  </a:lnTo>
                  <a:cubicBezTo>
                    <a:pt x="38100" y="3970274"/>
                    <a:pt x="111760" y="4043680"/>
                    <a:pt x="202692" y="4043680"/>
                  </a:cubicBezTo>
                  <a:lnTo>
                    <a:pt x="6854698" y="4043680"/>
                  </a:lnTo>
                  <a:cubicBezTo>
                    <a:pt x="6945630" y="4043680"/>
                    <a:pt x="7019290" y="3970274"/>
                    <a:pt x="7019290" y="3879850"/>
                  </a:cubicBezTo>
                  <a:lnTo>
                    <a:pt x="7019290" y="201930"/>
                  </a:lnTo>
                  <a:cubicBezTo>
                    <a:pt x="7019290" y="111506"/>
                    <a:pt x="6945630" y="38100"/>
                    <a:pt x="6854698" y="38100"/>
                  </a:cubicBezTo>
                  <a:lnTo>
                    <a:pt x="202692" y="38100"/>
                  </a:lnTo>
                  <a:lnTo>
                    <a:pt x="202692" y="19050"/>
                  </a:lnTo>
                  <a:lnTo>
                    <a:pt x="202692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016979" y="3045172"/>
            <a:ext cx="5293072" cy="3061395"/>
            <a:chOff x="0" y="0"/>
            <a:chExt cx="7057430" cy="40818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7019290" cy="4043680"/>
            </a:xfrm>
            <a:custGeom>
              <a:avLst/>
              <a:gdLst/>
              <a:ahLst/>
              <a:cxnLst/>
              <a:rect r="r" b="b" t="t" l="l"/>
              <a:pathLst>
                <a:path h="4043680" w="7019290">
                  <a:moveTo>
                    <a:pt x="0" y="182880"/>
                  </a:moveTo>
                  <a:cubicBezTo>
                    <a:pt x="0" y="81915"/>
                    <a:pt x="82169" y="0"/>
                    <a:pt x="183642" y="0"/>
                  </a:cubicBezTo>
                  <a:lnTo>
                    <a:pt x="6835648" y="0"/>
                  </a:lnTo>
                  <a:cubicBezTo>
                    <a:pt x="6937121" y="0"/>
                    <a:pt x="7019290" y="81915"/>
                    <a:pt x="7019290" y="182880"/>
                  </a:cubicBezTo>
                  <a:lnTo>
                    <a:pt x="7019290" y="3860800"/>
                  </a:lnTo>
                  <a:cubicBezTo>
                    <a:pt x="7019290" y="3961765"/>
                    <a:pt x="6937121" y="4043680"/>
                    <a:pt x="6835648" y="4043680"/>
                  </a:cubicBezTo>
                  <a:lnTo>
                    <a:pt x="183642" y="4043680"/>
                  </a:lnTo>
                  <a:cubicBezTo>
                    <a:pt x="82169" y="4043680"/>
                    <a:pt x="0" y="3961765"/>
                    <a:pt x="0" y="38608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57390" cy="4081907"/>
            </a:xfrm>
            <a:custGeom>
              <a:avLst/>
              <a:gdLst/>
              <a:ahLst/>
              <a:cxnLst/>
              <a:rect r="r" b="b" t="t" l="l"/>
              <a:pathLst>
                <a:path h="4081907" w="7057390">
                  <a:moveTo>
                    <a:pt x="0" y="201930"/>
                  </a:moveTo>
                  <a:cubicBezTo>
                    <a:pt x="0" y="90297"/>
                    <a:pt x="90805" y="0"/>
                    <a:pt x="202692" y="0"/>
                  </a:cubicBezTo>
                  <a:lnTo>
                    <a:pt x="6854698" y="0"/>
                  </a:lnTo>
                  <a:lnTo>
                    <a:pt x="6854698" y="19050"/>
                  </a:lnTo>
                  <a:lnTo>
                    <a:pt x="6854698" y="0"/>
                  </a:lnTo>
                  <a:cubicBezTo>
                    <a:pt x="6966585" y="0"/>
                    <a:pt x="7057390" y="90297"/>
                    <a:pt x="7057390" y="201930"/>
                  </a:cubicBezTo>
                  <a:lnTo>
                    <a:pt x="7038340" y="201930"/>
                  </a:lnTo>
                  <a:lnTo>
                    <a:pt x="7057390" y="201930"/>
                  </a:lnTo>
                  <a:lnTo>
                    <a:pt x="7057390" y="3879850"/>
                  </a:lnTo>
                  <a:lnTo>
                    <a:pt x="7038340" y="3879850"/>
                  </a:lnTo>
                  <a:lnTo>
                    <a:pt x="7057390" y="3879850"/>
                  </a:lnTo>
                  <a:cubicBezTo>
                    <a:pt x="7057390" y="3991483"/>
                    <a:pt x="6966585" y="4081780"/>
                    <a:pt x="6854698" y="4081780"/>
                  </a:cubicBezTo>
                  <a:lnTo>
                    <a:pt x="6854698" y="4062730"/>
                  </a:lnTo>
                  <a:lnTo>
                    <a:pt x="6854698" y="4081780"/>
                  </a:lnTo>
                  <a:lnTo>
                    <a:pt x="202692" y="4081780"/>
                  </a:lnTo>
                  <a:lnTo>
                    <a:pt x="202692" y="4062730"/>
                  </a:lnTo>
                  <a:lnTo>
                    <a:pt x="202692" y="4081780"/>
                  </a:lnTo>
                  <a:cubicBezTo>
                    <a:pt x="90805" y="4081907"/>
                    <a:pt x="0" y="3991483"/>
                    <a:pt x="0" y="387985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879850"/>
                  </a:lnTo>
                  <a:lnTo>
                    <a:pt x="19050" y="3879850"/>
                  </a:lnTo>
                  <a:lnTo>
                    <a:pt x="38100" y="3879850"/>
                  </a:lnTo>
                  <a:cubicBezTo>
                    <a:pt x="38100" y="3970274"/>
                    <a:pt x="111760" y="4043680"/>
                    <a:pt x="202692" y="4043680"/>
                  </a:cubicBezTo>
                  <a:lnTo>
                    <a:pt x="6854698" y="4043680"/>
                  </a:lnTo>
                  <a:cubicBezTo>
                    <a:pt x="6945630" y="4043680"/>
                    <a:pt x="7019290" y="3970274"/>
                    <a:pt x="7019290" y="3879850"/>
                  </a:cubicBezTo>
                  <a:lnTo>
                    <a:pt x="7019290" y="201930"/>
                  </a:lnTo>
                  <a:cubicBezTo>
                    <a:pt x="7019290" y="111506"/>
                    <a:pt x="6945630" y="38100"/>
                    <a:pt x="6854698" y="38100"/>
                  </a:cubicBezTo>
                  <a:lnTo>
                    <a:pt x="202692" y="38100"/>
                  </a:lnTo>
                  <a:lnTo>
                    <a:pt x="202692" y="19050"/>
                  </a:lnTo>
                  <a:lnTo>
                    <a:pt x="202692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3836640" y="6366569"/>
            <a:ext cx="5292924" cy="3061395"/>
            <a:chOff x="0" y="0"/>
            <a:chExt cx="7057232" cy="40818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050" y="19050"/>
              <a:ext cx="7019163" cy="4043680"/>
            </a:xfrm>
            <a:custGeom>
              <a:avLst/>
              <a:gdLst/>
              <a:ahLst/>
              <a:cxnLst/>
              <a:rect r="r" b="b" t="t" l="l"/>
              <a:pathLst>
                <a:path h="4043680" w="7019163">
                  <a:moveTo>
                    <a:pt x="0" y="182880"/>
                  </a:moveTo>
                  <a:cubicBezTo>
                    <a:pt x="0" y="81915"/>
                    <a:pt x="82169" y="0"/>
                    <a:pt x="183642" y="0"/>
                  </a:cubicBezTo>
                  <a:lnTo>
                    <a:pt x="6835521" y="0"/>
                  </a:lnTo>
                  <a:cubicBezTo>
                    <a:pt x="6936994" y="0"/>
                    <a:pt x="7019163" y="81915"/>
                    <a:pt x="7019163" y="182880"/>
                  </a:cubicBezTo>
                  <a:lnTo>
                    <a:pt x="7019163" y="3860800"/>
                  </a:lnTo>
                  <a:cubicBezTo>
                    <a:pt x="7019163" y="3961765"/>
                    <a:pt x="6936994" y="4043680"/>
                    <a:pt x="6835521" y="4043680"/>
                  </a:cubicBezTo>
                  <a:lnTo>
                    <a:pt x="183642" y="4043680"/>
                  </a:lnTo>
                  <a:cubicBezTo>
                    <a:pt x="82169" y="4043680"/>
                    <a:pt x="0" y="3961765"/>
                    <a:pt x="0" y="38608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057263" cy="4081907"/>
            </a:xfrm>
            <a:custGeom>
              <a:avLst/>
              <a:gdLst/>
              <a:ahLst/>
              <a:cxnLst/>
              <a:rect r="r" b="b" t="t" l="l"/>
              <a:pathLst>
                <a:path h="4081907" w="7057263">
                  <a:moveTo>
                    <a:pt x="0" y="201930"/>
                  </a:moveTo>
                  <a:cubicBezTo>
                    <a:pt x="0" y="90297"/>
                    <a:pt x="90805" y="0"/>
                    <a:pt x="202692" y="0"/>
                  </a:cubicBezTo>
                  <a:lnTo>
                    <a:pt x="6854571" y="0"/>
                  </a:lnTo>
                  <a:lnTo>
                    <a:pt x="6854571" y="19050"/>
                  </a:lnTo>
                  <a:lnTo>
                    <a:pt x="6854571" y="0"/>
                  </a:lnTo>
                  <a:cubicBezTo>
                    <a:pt x="6966458" y="0"/>
                    <a:pt x="7057263" y="90297"/>
                    <a:pt x="7057263" y="201930"/>
                  </a:cubicBezTo>
                  <a:lnTo>
                    <a:pt x="7038213" y="201930"/>
                  </a:lnTo>
                  <a:lnTo>
                    <a:pt x="7057263" y="201930"/>
                  </a:lnTo>
                  <a:lnTo>
                    <a:pt x="7057263" y="3879850"/>
                  </a:lnTo>
                  <a:lnTo>
                    <a:pt x="7038213" y="3879850"/>
                  </a:lnTo>
                  <a:lnTo>
                    <a:pt x="7057263" y="3879850"/>
                  </a:lnTo>
                  <a:cubicBezTo>
                    <a:pt x="7057263" y="3991483"/>
                    <a:pt x="6966458" y="4081780"/>
                    <a:pt x="6854571" y="4081780"/>
                  </a:cubicBezTo>
                  <a:lnTo>
                    <a:pt x="6854571" y="4062730"/>
                  </a:lnTo>
                  <a:lnTo>
                    <a:pt x="6854571" y="4081780"/>
                  </a:lnTo>
                  <a:lnTo>
                    <a:pt x="202692" y="4081780"/>
                  </a:lnTo>
                  <a:lnTo>
                    <a:pt x="202692" y="4062730"/>
                  </a:lnTo>
                  <a:lnTo>
                    <a:pt x="202692" y="4081780"/>
                  </a:lnTo>
                  <a:cubicBezTo>
                    <a:pt x="90805" y="4081907"/>
                    <a:pt x="0" y="3991483"/>
                    <a:pt x="0" y="387985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879850"/>
                  </a:lnTo>
                  <a:lnTo>
                    <a:pt x="19050" y="3879850"/>
                  </a:lnTo>
                  <a:lnTo>
                    <a:pt x="38100" y="3879850"/>
                  </a:lnTo>
                  <a:cubicBezTo>
                    <a:pt x="38100" y="3970274"/>
                    <a:pt x="111760" y="4043680"/>
                    <a:pt x="202692" y="4043680"/>
                  </a:cubicBezTo>
                  <a:lnTo>
                    <a:pt x="6854571" y="4043680"/>
                  </a:lnTo>
                  <a:cubicBezTo>
                    <a:pt x="6945502" y="4043680"/>
                    <a:pt x="7019163" y="3970274"/>
                    <a:pt x="7019163" y="3879850"/>
                  </a:cubicBezTo>
                  <a:lnTo>
                    <a:pt x="7019163" y="201930"/>
                  </a:lnTo>
                  <a:cubicBezTo>
                    <a:pt x="7019163" y="111506"/>
                    <a:pt x="6945502" y="38100"/>
                    <a:pt x="6854571" y="38100"/>
                  </a:cubicBezTo>
                  <a:lnTo>
                    <a:pt x="202692" y="38100"/>
                  </a:lnTo>
                  <a:lnTo>
                    <a:pt x="202692" y="19050"/>
                  </a:lnTo>
                  <a:lnTo>
                    <a:pt x="202692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4220319" y="7158929"/>
            <a:ext cx="4611291" cy="165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77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Advanced technology, particularly artificial intelligence, provides unprecedented capabilities for nuanced, data-driven portfolio decisions, enhancing strategic choices.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356080" y="6366569"/>
            <a:ext cx="5293072" cy="3061395"/>
            <a:chOff x="0" y="0"/>
            <a:chExt cx="7057430" cy="40818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7019290" cy="4043680"/>
            </a:xfrm>
            <a:custGeom>
              <a:avLst/>
              <a:gdLst/>
              <a:ahLst/>
              <a:cxnLst/>
              <a:rect r="r" b="b" t="t" l="l"/>
              <a:pathLst>
                <a:path h="4043680" w="7019290">
                  <a:moveTo>
                    <a:pt x="0" y="182880"/>
                  </a:moveTo>
                  <a:cubicBezTo>
                    <a:pt x="0" y="81915"/>
                    <a:pt x="82169" y="0"/>
                    <a:pt x="183642" y="0"/>
                  </a:cubicBezTo>
                  <a:lnTo>
                    <a:pt x="6835648" y="0"/>
                  </a:lnTo>
                  <a:cubicBezTo>
                    <a:pt x="6937121" y="0"/>
                    <a:pt x="7019290" y="81915"/>
                    <a:pt x="7019290" y="182880"/>
                  </a:cubicBezTo>
                  <a:lnTo>
                    <a:pt x="7019290" y="3860800"/>
                  </a:lnTo>
                  <a:cubicBezTo>
                    <a:pt x="7019290" y="3961765"/>
                    <a:pt x="6937121" y="4043680"/>
                    <a:pt x="6835648" y="4043680"/>
                  </a:cubicBezTo>
                  <a:lnTo>
                    <a:pt x="183642" y="4043680"/>
                  </a:lnTo>
                  <a:cubicBezTo>
                    <a:pt x="82169" y="4043680"/>
                    <a:pt x="0" y="3961765"/>
                    <a:pt x="0" y="38608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057390" cy="4081907"/>
            </a:xfrm>
            <a:custGeom>
              <a:avLst/>
              <a:gdLst/>
              <a:ahLst/>
              <a:cxnLst/>
              <a:rect r="r" b="b" t="t" l="l"/>
              <a:pathLst>
                <a:path h="4081907" w="7057390">
                  <a:moveTo>
                    <a:pt x="0" y="201930"/>
                  </a:moveTo>
                  <a:cubicBezTo>
                    <a:pt x="0" y="90297"/>
                    <a:pt x="90805" y="0"/>
                    <a:pt x="202692" y="0"/>
                  </a:cubicBezTo>
                  <a:lnTo>
                    <a:pt x="6854698" y="0"/>
                  </a:lnTo>
                  <a:lnTo>
                    <a:pt x="6854698" y="19050"/>
                  </a:lnTo>
                  <a:lnTo>
                    <a:pt x="6854698" y="0"/>
                  </a:lnTo>
                  <a:cubicBezTo>
                    <a:pt x="6966585" y="0"/>
                    <a:pt x="7057390" y="90297"/>
                    <a:pt x="7057390" y="201930"/>
                  </a:cubicBezTo>
                  <a:lnTo>
                    <a:pt x="7038340" y="201930"/>
                  </a:lnTo>
                  <a:lnTo>
                    <a:pt x="7057390" y="201930"/>
                  </a:lnTo>
                  <a:lnTo>
                    <a:pt x="7057390" y="3879850"/>
                  </a:lnTo>
                  <a:lnTo>
                    <a:pt x="7038340" y="3879850"/>
                  </a:lnTo>
                  <a:lnTo>
                    <a:pt x="7057390" y="3879850"/>
                  </a:lnTo>
                  <a:cubicBezTo>
                    <a:pt x="7057390" y="3991483"/>
                    <a:pt x="6966585" y="4081780"/>
                    <a:pt x="6854698" y="4081780"/>
                  </a:cubicBezTo>
                  <a:lnTo>
                    <a:pt x="6854698" y="4062730"/>
                  </a:lnTo>
                  <a:lnTo>
                    <a:pt x="6854698" y="4081780"/>
                  </a:lnTo>
                  <a:lnTo>
                    <a:pt x="202692" y="4081780"/>
                  </a:lnTo>
                  <a:lnTo>
                    <a:pt x="202692" y="4062730"/>
                  </a:lnTo>
                  <a:lnTo>
                    <a:pt x="202692" y="4081780"/>
                  </a:lnTo>
                  <a:cubicBezTo>
                    <a:pt x="90805" y="4081907"/>
                    <a:pt x="0" y="3991483"/>
                    <a:pt x="0" y="3879850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3879850"/>
                  </a:lnTo>
                  <a:lnTo>
                    <a:pt x="19050" y="3879850"/>
                  </a:lnTo>
                  <a:lnTo>
                    <a:pt x="38100" y="3879850"/>
                  </a:lnTo>
                  <a:cubicBezTo>
                    <a:pt x="38100" y="3970274"/>
                    <a:pt x="111760" y="4043680"/>
                    <a:pt x="202692" y="4043680"/>
                  </a:cubicBezTo>
                  <a:lnTo>
                    <a:pt x="6854698" y="4043680"/>
                  </a:lnTo>
                  <a:cubicBezTo>
                    <a:pt x="6945630" y="4043680"/>
                    <a:pt x="7019290" y="3970274"/>
                    <a:pt x="7019290" y="3879850"/>
                  </a:cubicBezTo>
                  <a:lnTo>
                    <a:pt x="7019290" y="201930"/>
                  </a:lnTo>
                  <a:cubicBezTo>
                    <a:pt x="7019290" y="111506"/>
                    <a:pt x="6945630" y="38100"/>
                    <a:pt x="6854698" y="38100"/>
                  </a:cubicBezTo>
                  <a:lnTo>
                    <a:pt x="202692" y="38100"/>
                  </a:lnTo>
                  <a:lnTo>
                    <a:pt x="202692" y="19050"/>
                  </a:lnTo>
                  <a:lnTo>
                    <a:pt x="202692" y="38100"/>
                  </a:lnTo>
                  <a:cubicBezTo>
                    <a:pt x="111760" y="38100"/>
                    <a:pt x="38100" y="111506"/>
                    <a:pt x="38100" y="20193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337944" y="897084"/>
            <a:ext cx="8803630" cy="93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2"/>
              </a:lnSpc>
            </a:pPr>
            <a:r>
              <a:rPr lang="en-US" b="true" sz="59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MOTIVATION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81069" y="3333601"/>
            <a:ext cx="3955851" cy="32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2"/>
              </a:lnSpc>
            </a:pPr>
            <a:r>
              <a:rPr lang="en-US" b="true" sz="2145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Stocks: Stability vs. Growth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81069" y="3847059"/>
            <a:ext cx="4611440" cy="1829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2"/>
              </a:lnSpc>
            </a:pPr>
            <a:r>
              <a:rPr lang="en-US" sz="197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Traditional stocks offer established dividends and historical stability, but their growth trajectories can sometimes lag behind rapidly evolving digital assets.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00658" y="3324076"/>
            <a:ext cx="3189685" cy="36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0"/>
              </a:lnSpc>
            </a:pPr>
            <a:r>
              <a:rPr lang="en-US" b="true" sz="2328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Navigating Volatility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400658" y="3847059"/>
            <a:ext cx="4611440" cy="173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3"/>
              </a:lnSpc>
            </a:pPr>
            <a:r>
              <a:rPr lang="en-US" sz="186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dynamic and often unpredictable nature of financial markets necessitates robust analytical tools for accurate forecasting and realistic investment planning.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20319" y="6645472"/>
            <a:ext cx="3189685" cy="39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b="true" sz="2499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AI-Driven Insights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739759" y="6654997"/>
            <a:ext cx="4204841" cy="33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b="true" sz="218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Bridging the Knowledge Gap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39759" y="7168454"/>
            <a:ext cx="4611440" cy="1784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191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This study directly addresses a critical gap in investor knowledge by rigorously benchmarking both crypto and stock asset classes using cutting-edge AI methodologies.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9525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10295" y="3789685"/>
            <a:ext cx="647402" cy="647402"/>
            <a:chOff x="0" y="0"/>
            <a:chExt cx="863203" cy="8632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92238" y="3936206"/>
            <a:ext cx="283518" cy="354360"/>
            <a:chOff x="0" y="0"/>
            <a:chExt cx="378023" cy="472480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378079" cy="472440"/>
            </a:xfrm>
            <a:custGeom>
              <a:avLst/>
              <a:gdLst/>
              <a:ahLst/>
              <a:cxnLst/>
              <a:rect r="r" b="b" t="t" l="l"/>
              <a:pathLst>
                <a:path h="472440" w="378079">
                  <a:moveTo>
                    <a:pt x="0" y="0"/>
                  </a:moveTo>
                  <a:lnTo>
                    <a:pt x="378079" y="0"/>
                  </a:lnTo>
                  <a:lnTo>
                    <a:pt x="378079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70" t="0" r="-655" b="-8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92238" y="4323309"/>
            <a:ext cx="5245447" cy="38100"/>
            <a:chOff x="0" y="0"/>
            <a:chExt cx="6993930" cy="50800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6993890" cy="50800"/>
            </a:xfrm>
            <a:custGeom>
              <a:avLst/>
              <a:gdLst/>
              <a:ahLst/>
              <a:cxnLst/>
              <a:rect r="r" b="b" t="t" l="l"/>
              <a:pathLst>
                <a:path h="508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992237" y="4531667"/>
            <a:ext cx="5245447" cy="75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43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Cryptocurrency prices sourced from CoinGecko, Yahoo Finance.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21202" y="3789685"/>
            <a:ext cx="647402" cy="647402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675686" y="3893831"/>
            <a:ext cx="283518" cy="354360"/>
            <a:chOff x="0" y="0"/>
            <a:chExt cx="378023" cy="472480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378079" cy="472440"/>
            </a:xfrm>
            <a:custGeom>
              <a:avLst/>
              <a:gdLst/>
              <a:ahLst/>
              <a:cxnLst/>
              <a:rect r="r" b="b" t="t" l="l"/>
              <a:pathLst>
                <a:path h="472440" w="378079">
                  <a:moveTo>
                    <a:pt x="0" y="0"/>
                  </a:moveTo>
                  <a:lnTo>
                    <a:pt x="378079" y="0"/>
                  </a:lnTo>
                  <a:lnTo>
                    <a:pt x="378079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70" t="0" r="-655" b="-8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521202" y="4323309"/>
            <a:ext cx="5245447" cy="38100"/>
            <a:chOff x="0" y="0"/>
            <a:chExt cx="6993930" cy="50800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6993890" cy="50800"/>
            </a:xfrm>
            <a:custGeom>
              <a:avLst/>
              <a:gdLst/>
              <a:ahLst/>
              <a:cxnLst/>
              <a:rect r="r" b="b" t="t" l="l"/>
              <a:pathLst>
                <a:path h="508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050166" y="3789685"/>
            <a:ext cx="647402" cy="647402"/>
            <a:chOff x="0" y="0"/>
            <a:chExt cx="863203" cy="8632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232109" y="3884306"/>
            <a:ext cx="283518" cy="354360"/>
            <a:chOff x="0" y="0"/>
            <a:chExt cx="378023" cy="472480"/>
          </a:xfrm>
        </p:grpSpPr>
        <p:sp>
          <p:nvSpPr>
            <p:cNvPr name="Freeform 25" id="25" descr="preencoded.png"/>
            <p:cNvSpPr/>
            <p:nvPr/>
          </p:nvSpPr>
          <p:spPr>
            <a:xfrm flipH="false" flipV="false" rot="0">
              <a:off x="0" y="0"/>
              <a:ext cx="378079" cy="472440"/>
            </a:xfrm>
            <a:custGeom>
              <a:avLst/>
              <a:gdLst/>
              <a:ahLst/>
              <a:cxnLst/>
              <a:rect r="r" b="b" t="t" l="l"/>
              <a:pathLst>
                <a:path h="472440" w="378079">
                  <a:moveTo>
                    <a:pt x="0" y="0"/>
                  </a:moveTo>
                  <a:lnTo>
                    <a:pt x="378079" y="0"/>
                  </a:lnTo>
                  <a:lnTo>
                    <a:pt x="378079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70" t="0" r="-655" b="-8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050166" y="4323309"/>
            <a:ext cx="5245447" cy="38100"/>
            <a:chOff x="0" y="0"/>
            <a:chExt cx="6993930" cy="50800"/>
          </a:xfrm>
        </p:grpSpPr>
        <p:sp>
          <p:nvSpPr>
            <p:cNvPr name="Freeform 27" id="27" descr="preencoded.png"/>
            <p:cNvSpPr/>
            <p:nvPr/>
          </p:nvSpPr>
          <p:spPr>
            <a:xfrm flipH="false" flipV="false" rot="0">
              <a:off x="0" y="0"/>
              <a:ext cx="6993890" cy="50800"/>
            </a:xfrm>
            <a:custGeom>
              <a:avLst/>
              <a:gdLst/>
              <a:ahLst/>
              <a:cxnLst/>
              <a:rect r="r" b="b" t="t" l="l"/>
              <a:pathLst>
                <a:path h="50800" w="6993890">
                  <a:moveTo>
                    <a:pt x="0" y="0"/>
                  </a:moveTo>
                  <a:lnTo>
                    <a:pt x="6993890" y="0"/>
                  </a:lnTo>
                  <a:lnTo>
                    <a:pt x="6993890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" t="0" r="-27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10295" y="5729288"/>
            <a:ext cx="647402" cy="647402"/>
            <a:chOff x="0" y="0"/>
            <a:chExt cx="863203" cy="8632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992237" y="5923061"/>
            <a:ext cx="283518" cy="354360"/>
            <a:chOff x="0" y="0"/>
            <a:chExt cx="378023" cy="472480"/>
          </a:xfrm>
        </p:grpSpPr>
        <p:sp>
          <p:nvSpPr>
            <p:cNvPr name="Freeform 32" id="32" descr="preencoded.png"/>
            <p:cNvSpPr/>
            <p:nvPr/>
          </p:nvSpPr>
          <p:spPr>
            <a:xfrm flipH="false" flipV="false" rot="0">
              <a:off x="0" y="0"/>
              <a:ext cx="378079" cy="472440"/>
            </a:xfrm>
            <a:custGeom>
              <a:avLst/>
              <a:gdLst/>
              <a:ahLst/>
              <a:cxnLst/>
              <a:rect r="r" b="b" t="t" l="l"/>
              <a:pathLst>
                <a:path h="472440" w="378079">
                  <a:moveTo>
                    <a:pt x="0" y="0"/>
                  </a:moveTo>
                  <a:lnTo>
                    <a:pt x="378079" y="0"/>
                  </a:lnTo>
                  <a:lnTo>
                    <a:pt x="378079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70" t="0" r="-655" b="-8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992238" y="6338590"/>
            <a:ext cx="8009930" cy="38100"/>
            <a:chOff x="0" y="0"/>
            <a:chExt cx="10679907" cy="50800"/>
          </a:xfrm>
        </p:grpSpPr>
        <p:sp>
          <p:nvSpPr>
            <p:cNvPr name="Freeform 34" id="34" descr="preencoded.png"/>
            <p:cNvSpPr/>
            <p:nvPr/>
          </p:nvSpPr>
          <p:spPr>
            <a:xfrm flipH="false" flipV="false" rot="0">
              <a:off x="0" y="0"/>
              <a:ext cx="10679938" cy="50800"/>
            </a:xfrm>
            <a:custGeom>
              <a:avLst/>
              <a:gdLst/>
              <a:ahLst/>
              <a:cxnLst/>
              <a:rect r="r" b="b" t="t" l="l"/>
              <a:pathLst>
                <a:path h="50800" w="10679938">
                  <a:moveTo>
                    <a:pt x="0" y="0"/>
                  </a:moveTo>
                  <a:lnTo>
                    <a:pt x="10679938" y="0"/>
                  </a:lnTo>
                  <a:lnTo>
                    <a:pt x="1067993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935088" y="6575226"/>
            <a:ext cx="8009930" cy="84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Returns and volatility features engineered for rigor.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285685" y="5729288"/>
            <a:ext cx="647402" cy="647402"/>
            <a:chOff x="0" y="0"/>
            <a:chExt cx="863203" cy="8632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9446420" y="5875809"/>
            <a:ext cx="283518" cy="354360"/>
            <a:chOff x="0" y="0"/>
            <a:chExt cx="378023" cy="472480"/>
          </a:xfrm>
        </p:grpSpPr>
        <p:sp>
          <p:nvSpPr>
            <p:cNvPr name="Freeform 40" id="40" descr="preencoded.png"/>
            <p:cNvSpPr/>
            <p:nvPr/>
          </p:nvSpPr>
          <p:spPr>
            <a:xfrm flipH="false" flipV="false" rot="0">
              <a:off x="0" y="0"/>
              <a:ext cx="378079" cy="472440"/>
            </a:xfrm>
            <a:custGeom>
              <a:avLst/>
              <a:gdLst/>
              <a:ahLst/>
              <a:cxnLst/>
              <a:rect r="r" b="b" t="t" l="l"/>
              <a:pathLst>
                <a:path h="472440" w="378079">
                  <a:moveTo>
                    <a:pt x="0" y="0"/>
                  </a:moveTo>
                  <a:lnTo>
                    <a:pt x="378079" y="0"/>
                  </a:lnTo>
                  <a:lnTo>
                    <a:pt x="378079" y="472440"/>
                  </a:lnTo>
                  <a:lnTo>
                    <a:pt x="0" y="472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670" t="0" r="-655" b="-8"/>
              </a:stretch>
            </a:blipFill>
          </p:spPr>
        </p:sp>
      </p:grpSp>
      <p:grpSp>
        <p:nvGrpSpPr>
          <p:cNvPr name="Group 41" id="41"/>
          <p:cNvGrpSpPr>
            <a:grpSpLocks noChangeAspect="true"/>
          </p:cNvGrpSpPr>
          <p:nvPr/>
        </p:nvGrpSpPr>
        <p:grpSpPr>
          <a:xfrm rot="0">
            <a:off x="9285685" y="6338590"/>
            <a:ext cx="8009930" cy="38100"/>
            <a:chOff x="0" y="0"/>
            <a:chExt cx="10679907" cy="50800"/>
          </a:xfrm>
        </p:grpSpPr>
        <p:sp>
          <p:nvSpPr>
            <p:cNvPr name="Freeform 42" id="42" descr="preencoded.png"/>
            <p:cNvSpPr/>
            <p:nvPr/>
          </p:nvSpPr>
          <p:spPr>
            <a:xfrm flipH="false" flipV="false" rot="0">
              <a:off x="0" y="0"/>
              <a:ext cx="10679938" cy="50800"/>
            </a:xfrm>
            <a:custGeom>
              <a:avLst/>
              <a:gdLst/>
              <a:ahLst/>
              <a:cxnLst/>
              <a:rect r="r" b="b" t="t" l="l"/>
              <a:pathLst>
                <a:path h="50800" w="10679938">
                  <a:moveTo>
                    <a:pt x="0" y="0"/>
                  </a:moveTo>
                  <a:lnTo>
                    <a:pt x="10679938" y="0"/>
                  </a:lnTo>
                  <a:lnTo>
                    <a:pt x="10679938" y="50800"/>
                  </a:lnTo>
                  <a:lnTo>
                    <a:pt x="0" y="50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Freeform 43" id="4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6521276" y="1975644"/>
            <a:ext cx="5670649" cy="7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2"/>
              </a:lnSpc>
            </a:pPr>
            <a:r>
              <a:rPr lang="en-US" b="true" sz="4437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Data Sources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521202" y="4522142"/>
            <a:ext cx="5245447" cy="80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1"/>
              </a:lnSpc>
            </a:pPr>
            <a:r>
              <a:rPr lang="en-US" sz="256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Stock data from Yahoo Finance and Kaggle repositories.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050166" y="4522142"/>
            <a:ext cx="5245447" cy="80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57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Datasets reconciled to remove missing/duplicate values.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285685" y="6575226"/>
            <a:ext cx="8009930" cy="84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Range aligned for cross-asset analysis (2020-2025).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14110" y="3112369"/>
            <a:ext cx="57149" cy="6041826"/>
            <a:chOff x="0" y="0"/>
            <a:chExt cx="76198" cy="80557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200" cy="8055737"/>
            </a:xfrm>
            <a:custGeom>
              <a:avLst/>
              <a:gdLst/>
              <a:ahLst/>
              <a:cxnLst/>
              <a:rect r="r" b="b" t="t" l="l"/>
              <a:pathLst>
                <a:path h="8055737" w="76200">
                  <a:moveTo>
                    <a:pt x="0" y="38100"/>
                  </a:moveTo>
                  <a:cubicBezTo>
                    <a:pt x="0" y="17018"/>
                    <a:pt x="17018" y="0"/>
                    <a:pt x="38100" y="0"/>
                  </a:cubicBezTo>
                  <a:cubicBezTo>
                    <a:pt x="59182" y="0"/>
                    <a:pt x="76200" y="17018"/>
                    <a:pt x="76200" y="38100"/>
                  </a:cubicBezTo>
                  <a:lnTo>
                    <a:pt x="76200" y="8017637"/>
                  </a:lnTo>
                  <a:cubicBezTo>
                    <a:pt x="76200" y="8038719"/>
                    <a:pt x="59182" y="8055737"/>
                    <a:pt x="38100" y="8055737"/>
                  </a:cubicBezTo>
                  <a:cubicBezTo>
                    <a:pt x="17018" y="8055737"/>
                    <a:pt x="0" y="8038719"/>
                    <a:pt x="0" y="8017637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308405" y="3383980"/>
            <a:ext cx="762595" cy="28575"/>
            <a:chOff x="0" y="0"/>
            <a:chExt cx="1016793" cy="38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6762" cy="38100"/>
            </a:xfrm>
            <a:custGeom>
              <a:avLst/>
              <a:gdLst/>
              <a:ahLst/>
              <a:cxnLst/>
              <a:rect r="r" b="b" t="t" l="l"/>
              <a:pathLst>
                <a:path h="38100" w="1016762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997712" y="0"/>
                  </a:lnTo>
                  <a:cubicBezTo>
                    <a:pt x="1008253" y="0"/>
                    <a:pt x="1016762" y="8509"/>
                    <a:pt x="1016762" y="19050"/>
                  </a:cubicBezTo>
                  <a:cubicBezTo>
                    <a:pt x="1016762" y="29591"/>
                    <a:pt x="1008253" y="38100"/>
                    <a:pt x="997712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037662" y="3107606"/>
            <a:ext cx="581471" cy="581471"/>
            <a:chOff x="0" y="0"/>
            <a:chExt cx="775295" cy="7752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762635" cy="762635"/>
            </a:xfrm>
            <a:custGeom>
              <a:avLst/>
              <a:gdLst/>
              <a:ahLst/>
              <a:cxnLst/>
              <a:rect r="r" b="b" t="t" l="l"/>
              <a:pathLst>
                <a:path h="762635" w="762635">
                  <a:moveTo>
                    <a:pt x="0" y="142367"/>
                  </a:moveTo>
                  <a:cubicBezTo>
                    <a:pt x="0" y="63754"/>
                    <a:pt x="63754" y="0"/>
                    <a:pt x="142367" y="0"/>
                  </a:cubicBezTo>
                  <a:lnTo>
                    <a:pt x="620268" y="0"/>
                  </a:lnTo>
                  <a:cubicBezTo>
                    <a:pt x="698881" y="0"/>
                    <a:pt x="762635" y="63754"/>
                    <a:pt x="762635" y="142367"/>
                  </a:cubicBezTo>
                  <a:lnTo>
                    <a:pt x="762635" y="620268"/>
                  </a:lnTo>
                  <a:cubicBezTo>
                    <a:pt x="762635" y="698881"/>
                    <a:pt x="698881" y="762635"/>
                    <a:pt x="620268" y="762635"/>
                  </a:cubicBezTo>
                  <a:lnTo>
                    <a:pt x="142367" y="762635"/>
                  </a:lnTo>
                  <a:cubicBezTo>
                    <a:pt x="63754" y="762635"/>
                    <a:pt x="0" y="698881"/>
                    <a:pt x="0" y="620268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5335" cy="775335"/>
            </a:xfrm>
            <a:custGeom>
              <a:avLst/>
              <a:gdLst/>
              <a:ahLst/>
              <a:cxnLst/>
              <a:rect r="r" b="b" t="t" l="l"/>
              <a:pathLst>
                <a:path h="775335" w="775335">
                  <a:moveTo>
                    <a:pt x="0" y="148717"/>
                  </a:moveTo>
                  <a:cubicBezTo>
                    <a:pt x="0" y="66548"/>
                    <a:pt x="66548" y="0"/>
                    <a:pt x="148717" y="0"/>
                  </a:cubicBezTo>
                  <a:lnTo>
                    <a:pt x="626618" y="0"/>
                  </a:lnTo>
                  <a:lnTo>
                    <a:pt x="626618" y="6350"/>
                  </a:lnTo>
                  <a:lnTo>
                    <a:pt x="626618" y="0"/>
                  </a:lnTo>
                  <a:cubicBezTo>
                    <a:pt x="708660" y="0"/>
                    <a:pt x="775335" y="66548"/>
                    <a:pt x="775335" y="148717"/>
                  </a:cubicBezTo>
                  <a:lnTo>
                    <a:pt x="768985" y="148717"/>
                  </a:lnTo>
                  <a:lnTo>
                    <a:pt x="775335" y="148717"/>
                  </a:lnTo>
                  <a:lnTo>
                    <a:pt x="775335" y="626618"/>
                  </a:lnTo>
                  <a:lnTo>
                    <a:pt x="768985" y="626618"/>
                  </a:lnTo>
                  <a:lnTo>
                    <a:pt x="775335" y="626618"/>
                  </a:lnTo>
                  <a:cubicBezTo>
                    <a:pt x="775335" y="708787"/>
                    <a:pt x="708787" y="775335"/>
                    <a:pt x="626618" y="775335"/>
                  </a:cubicBezTo>
                  <a:lnTo>
                    <a:pt x="626618" y="768985"/>
                  </a:lnTo>
                  <a:lnTo>
                    <a:pt x="626618" y="775335"/>
                  </a:lnTo>
                  <a:lnTo>
                    <a:pt x="148717" y="775335"/>
                  </a:lnTo>
                  <a:lnTo>
                    <a:pt x="148717" y="768985"/>
                  </a:lnTo>
                  <a:lnTo>
                    <a:pt x="148717" y="775335"/>
                  </a:lnTo>
                  <a:cubicBezTo>
                    <a:pt x="66548" y="775335"/>
                    <a:pt x="0" y="708660"/>
                    <a:pt x="0" y="626618"/>
                  </a:cubicBezTo>
                  <a:lnTo>
                    <a:pt x="0" y="148717"/>
                  </a:lnTo>
                  <a:lnTo>
                    <a:pt x="6350" y="148717"/>
                  </a:lnTo>
                  <a:lnTo>
                    <a:pt x="0" y="148717"/>
                  </a:lnTo>
                  <a:moveTo>
                    <a:pt x="12700" y="148717"/>
                  </a:moveTo>
                  <a:lnTo>
                    <a:pt x="12700" y="626618"/>
                  </a:lnTo>
                  <a:lnTo>
                    <a:pt x="6350" y="626618"/>
                  </a:lnTo>
                  <a:lnTo>
                    <a:pt x="12700" y="626618"/>
                  </a:lnTo>
                  <a:cubicBezTo>
                    <a:pt x="12700" y="701802"/>
                    <a:pt x="73660" y="762635"/>
                    <a:pt x="148717" y="762635"/>
                  </a:cubicBezTo>
                  <a:lnTo>
                    <a:pt x="626618" y="762635"/>
                  </a:lnTo>
                  <a:cubicBezTo>
                    <a:pt x="701802" y="762635"/>
                    <a:pt x="762635" y="701675"/>
                    <a:pt x="762635" y="626618"/>
                  </a:cubicBezTo>
                  <a:lnTo>
                    <a:pt x="762635" y="148717"/>
                  </a:lnTo>
                  <a:cubicBezTo>
                    <a:pt x="762635" y="73660"/>
                    <a:pt x="701675" y="12700"/>
                    <a:pt x="626618" y="12700"/>
                  </a:cubicBezTo>
                  <a:lnTo>
                    <a:pt x="148717" y="12700"/>
                  </a:lnTo>
                  <a:lnTo>
                    <a:pt x="148717" y="6350"/>
                  </a:lnTo>
                  <a:lnTo>
                    <a:pt x="148717" y="12700"/>
                  </a:lnTo>
                  <a:cubicBezTo>
                    <a:pt x="73660" y="12700"/>
                    <a:pt x="12700" y="73660"/>
                    <a:pt x="12700" y="148717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73064" y="2996431"/>
            <a:ext cx="68841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4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Remove duplicates, standardize all date formats.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585797" y="4909319"/>
            <a:ext cx="762595" cy="28575"/>
            <a:chOff x="0" y="0"/>
            <a:chExt cx="1016793" cy="38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16762" cy="38100"/>
            </a:xfrm>
            <a:custGeom>
              <a:avLst/>
              <a:gdLst/>
              <a:ahLst/>
              <a:cxnLst/>
              <a:rect r="r" b="b" t="t" l="l"/>
              <a:pathLst>
                <a:path h="38100" w="1016762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997712" y="0"/>
                  </a:lnTo>
                  <a:cubicBezTo>
                    <a:pt x="1008253" y="0"/>
                    <a:pt x="1016762" y="8509"/>
                    <a:pt x="1016762" y="19050"/>
                  </a:cubicBezTo>
                  <a:cubicBezTo>
                    <a:pt x="1016762" y="29591"/>
                    <a:pt x="1008253" y="38100"/>
                    <a:pt x="997712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037662" y="4632945"/>
            <a:ext cx="581471" cy="581471"/>
            <a:chOff x="0" y="0"/>
            <a:chExt cx="775295" cy="7752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350" y="6350"/>
              <a:ext cx="762635" cy="762635"/>
            </a:xfrm>
            <a:custGeom>
              <a:avLst/>
              <a:gdLst/>
              <a:ahLst/>
              <a:cxnLst/>
              <a:rect r="r" b="b" t="t" l="l"/>
              <a:pathLst>
                <a:path h="762635" w="762635">
                  <a:moveTo>
                    <a:pt x="0" y="142367"/>
                  </a:moveTo>
                  <a:cubicBezTo>
                    <a:pt x="0" y="63754"/>
                    <a:pt x="63754" y="0"/>
                    <a:pt x="142367" y="0"/>
                  </a:cubicBezTo>
                  <a:lnTo>
                    <a:pt x="620268" y="0"/>
                  </a:lnTo>
                  <a:cubicBezTo>
                    <a:pt x="698881" y="0"/>
                    <a:pt x="762635" y="63754"/>
                    <a:pt x="762635" y="142367"/>
                  </a:cubicBezTo>
                  <a:lnTo>
                    <a:pt x="762635" y="620268"/>
                  </a:lnTo>
                  <a:cubicBezTo>
                    <a:pt x="762635" y="698881"/>
                    <a:pt x="698881" y="762635"/>
                    <a:pt x="620268" y="762635"/>
                  </a:cubicBezTo>
                  <a:lnTo>
                    <a:pt x="142367" y="762635"/>
                  </a:lnTo>
                  <a:cubicBezTo>
                    <a:pt x="63754" y="762635"/>
                    <a:pt x="0" y="698881"/>
                    <a:pt x="0" y="620268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5335" cy="775335"/>
            </a:xfrm>
            <a:custGeom>
              <a:avLst/>
              <a:gdLst/>
              <a:ahLst/>
              <a:cxnLst/>
              <a:rect r="r" b="b" t="t" l="l"/>
              <a:pathLst>
                <a:path h="775335" w="775335">
                  <a:moveTo>
                    <a:pt x="0" y="148717"/>
                  </a:moveTo>
                  <a:cubicBezTo>
                    <a:pt x="0" y="66548"/>
                    <a:pt x="66548" y="0"/>
                    <a:pt x="148717" y="0"/>
                  </a:cubicBezTo>
                  <a:lnTo>
                    <a:pt x="626618" y="0"/>
                  </a:lnTo>
                  <a:lnTo>
                    <a:pt x="626618" y="6350"/>
                  </a:lnTo>
                  <a:lnTo>
                    <a:pt x="626618" y="0"/>
                  </a:lnTo>
                  <a:cubicBezTo>
                    <a:pt x="708660" y="0"/>
                    <a:pt x="775335" y="66548"/>
                    <a:pt x="775335" y="148717"/>
                  </a:cubicBezTo>
                  <a:lnTo>
                    <a:pt x="768985" y="148717"/>
                  </a:lnTo>
                  <a:lnTo>
                    <a:pt x="775335" y="148717"/>
                  </a:lnTo>
                  <a:lnTo>
                    <a:pt x="775335" y="626618"/>
                  </a:lnTo>
                  <a:lnTo>
                    <a:pt x="768985" y="626618"/>
                  </a:lnTo>
                  <a:lnTo>
                    <a:pt x="775335" y="626618"/>
                  </a:lnTo>
                  <a:cubicBezTo>
                    <a:pt x="775335" y="708787"/>
                    <a:pt x="708787" y="775335"/>
                    <a:pt x="626618" y="775335"/>
                  </a:cubicBezTo>
                  <a:lnTo>
                    <a:pt x="626618" y="768985"/>
                  </a:lnTo>
                  <a:lnTo>
                    <a:pt x="626618" y="775335"/>
                  </a:lnTo>
                  <a:lnTo>
                    <a:pt x="148717" y="775335"/>
                  </a:lnTo>
                  <a:lnTo>
                    <a:pt x="148717" y="768985"/>
                  </a:lnTo>
                  <a:lnTo>
                    <a:pt x="148717" y="775335"/>
                  </a:lnTo>
                  <a:cubicBezTo>
                    <a:pt x="66548" y="775335"/>
                    <a:pt x="0" y="708660"/>
                    <a:pt x="0" y="626618"/>
                  </a:cubicBezTo>
                  <a:lnTo>
                    <a:pt x="0" y="148717"/>
                  </a:lnTo>
                  <a:lnTo>
                    <a:pt x="6350" y="148717"/>
                  </a:lnTo>
                  <a:lnTo>
                    <a:pt x="0" y="148717"/>
                  </a:lnTo>
                  <a:moveTo>
                    <a:pt x="12700" y="148717"/>
                  </a:moveTo>
                  <a:lnTo>
                    <a:pt x="12700" y="626618"/>
                  </a:lnTo>
                  <a:lnTo>
                    <a:pt x="6350" y="626618"/>
                  </a:lnTo>
                  <a:lnTo>
                    <a:pt x="12700" y="626618"/>
                  </a:lnTo>
                  <a:cubicBezTo>
                    <a:pt x="12700" y="701802"/>
                    <a:pt x="73660" y="762635"/>
                    <a:pt x="148717" y="762635"/>
                  </a:cubicBezTo>
                  <a:lnTo>
                    <a:pt x="626618" y="762635"/>
                  </a:lnTo>
                  <a:cubicBezTo>
                    <a:pt x="701802" y="762635"/>
                    <a:pt x="762635" y="701675"/>
                    <a:pt x="762635" y="626618"/>
                  </a:cubicBezTo>
                  <a:lnTo>
                    <a:pt x="762635" y="148717"/>
                  </a:lnTo>
                  <a:cubicBezTo>
                    <a:pt x="762635" y="73660"/>
                    <a:pt x="701675" y="12700"/>
                    <a:pt x="626618" y="12700"/>
                  </a:cubicBezTo>
                  <a:lnTo>
                    <a:pt x="148717" y="12700"/>
                  </a:lnTo>
                  <a:lnTo>
                    <a:pt x="148717" y="6350"/>
                  </a:lnTo>
                  <a:lnTo>
                    <a:pt x="148717" y="12700"/>
                  </a:lnTo>
                  <a:cubicBezTo>
                    <a:pt x="73660" y="12700"/>
                    <a:pt x="12700" y="73660"/>
                    <a:pt x="12700" y="148717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8308405" y="6224066"/>
            <a:ext cx="762595" cy="28575"/>
            <a:chOff x="0" y="0"/>
            <a:chExt cx="1016793" cy="381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6762" cy="38100"/>
            </a:xfrm>
            <a:custGeom>
              <a:avLst/>
              <a:gdLst/>
              <a:ahLst/>
              <a:cxnLst/>
              <a:rect r="r" b="b" t="t" l="l"/>
              <a:pathLst>
                <a:path h="38100" w="1016762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997712" y="0"/>
                  </a:lnTo>
                  <a:cubicBezTo>
                    <a:pt x="1008253" y="0"/>
                    <a:pt x="1016762" y="8509"/>
                    <a:pt x="1016762" y="19050"/>
                  </a:cubicBezTo>
                  <a:cubicBezTo>
                    <a:pt x="1016762" y="29591"/>
                    <a:pt x="1008253" y="38100"/>
                    <a:pt x="997712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037662" y="5947692"/>
            <a:ext cx="581471" cy="581471"/>
            <a:chOff x="0" y="0"/>
            <a:chExt cx="775295" cy="77529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762635" cy="762635"/>
            </a:xfrm>
            <a:custGeom>
              <a:avLst/>
              <a:gdLst/>
              <a:ahLst/>
              <a:cxnLst/>
              <a:rect r="r" b="b" t="t" l="l"/>
              <a:pathLst>
                <a:path h="762635" w="762635">
                  <a:moveTo>
                    <a:pt x="0" y="142367"/>
                  </a:moveTo>
                  <a:cubicBezTo>
                    <a:pt x="0" y="63754"/>
                    <a:pt x="63754" y="0"/>
                    <a:pt x="142367" y="0"/>
                  </a:cubicBezTo>
                  <a:lnTo>
                    <a:pt x="620268" y="0"/>
                  </a:lnTo>
                  <a:cubicBezTo>
                    <a:pt x="698881" y="0"/>
                    <a:pt x="762635" y="63754"/>
                    <a:pt x="762635" y="142367"/>
                  </a:cubicBezTo>
                  <a:lnTo>
                    <a:pt x="762635" y="620268"/>
                  </a:lnTo>
                  <a:cubicBezTo>
                    <a:pt x="762635" y="698881"/>
                    <a:pt x="698881" y="762635"/>
                    <a:pt x="620268" y="762635"/>
                  </a:cubicBezTo>
                  <a:lnTo>
                    <a:pt x="142367" y="762635"/>
                  </a:lnTo>
                  <a:cubicBezTo>
                    <a:pt x="63754" y="762635"/>
                    <a:pt x="0" y="698881"/>
                    <a:pt x="0" y="620268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5335" cy="775335"/>
            </a:xfrm>
            <a:custGeom>
              <a:avLst/>
              <a:gdLst/>
              <a:ahLst/>
              <a:cxnLst/>
              <a:rect r="r" b="b" t="t" l="l"/>
              <a:pathLst>
                <a:path h="775335" w="775335">
                  <a:moveTo>
                    <a:pt x="0" y="148717"/>
                  </a:moveTo>
                  <a:cubicBezTo>
                    <a:pt x="0" y="66548"/>
                    <a:pt x="66548" y="0"/>
                    <a:pt x="148717" y="0"/>
                  </a:cubicBezTo>
                  <a:lnTo>
                    <a:pt x="626618" y="0"/>
                  </a:lnTo>
                  <a:lnTo>
                    <a:pt x="626618" y="6350"/>
                  </a:lnTo>
                  <a:lnTo>
                    <a:pt x="626618" y="0"/>
                  </a:lnTo>
                  <a:cubicBezTo>
                    <a:pt x="708660" y="0"/>
                    <a:pt x="775335" y="66548"/>
                    <a:pt x="775335" y="148717"/>
                  </a:cubicBezTo>
                  <a:lnTo>
                    <a:pt x="768985" y="148717"/>
                  </a:lnTo>
                  <a:lnTo>
                    <a:pt x="775335" y="148717"/>
                  </a:lnTo>
                  <a:lnTo>
                    <a:pt x="775335" y="626618"/>
                  </a:lnTo>
                  <a:lnTo>
                    <a:pt x="768985" y="626618"/>
                  </a:lnTo>
                  <a:lnTo>
                    <a:pt x="775335" y="626618"/>
                  </a:lnTo>
                  <a:cubicBezTo>
                    <a:pt x="775335" y="708787"/>
                    <a:pt x="708787" y="775335"/>
                    <a:pt x="626618" y="775335"/>
                  </a:cubicBezTo>
                  <a:lnTo>
                    <a:pt x="626618" y="768985"/>
                  </a:lnTo>
                  <a:lnTo>
                    <a:pt x="626618" y="775335"/>
                  </a:lnTo>
                  <a:lnTo>
                    <a:pt x="148717" y="775335"/>
                  </a:lnTo>
                  <a:lnTo>
                    <a:pt x="148717" y="768985"/>
                  </a:lnTo>
                  <a:lnTo>
                    <a:pt x="148717" y="775335"/>
                  </a:lnTo>
                  <a:cubicBezTo>
                    <a:pt x="66548" y="775335"/>
                    <a:pt x="0" y="708660"/>
                    <a:pt x="0" y="626618"/>
                  </a:cubicBezTo>
                  <a:lnTo>
                    <a:pt x="0" y="148717"/>
                  </a:lnTo>
                  <a:lnTo>
                    <a:pt x="6350" y="148717"/>
                  </a:lnTo>
                  <a:lnTo>
                    <a:pt x="0" y="148717"/>
                  </a:lnTo>
                  <a:moveTo>
                    <a:pt x="12700" y="148717"/>
                  </a:moveTo>
                  <a:lnTo>
                    <a:pt x="12700" y="626618"/>
                  </a:lnTo>
                  <a:lnTo>
                    <a:pt x="6350" y="626618"/>
                  </a:lnTo>
                  <a:lnTo>
                    <a:pt x="12700" y="626618"/>
                  </a:lnTo>
                  <a:cubicBezTo>
                    <a:pt x="12700" y="701802"/>
                    <a:pt x="73660" y="762635"/>
                    <a:pt x="148717" y="762635"/>
                  </a:cubicBezTo>
                  <a:lnTo>
                    <a:pt x="626618" y="762635"/>
                  </a:lnTo>
                  <a:cubicBezTo>
                    <a:pt x="701802" y="762635"/>
                    <a:pt x="762635" y="701675"/>
                    <a:pt x="762635" y="626618"/>
                  </a:cubicBezTo>
                  <a:lnTo>
                    <a:pt x="762635" y="148717"/>
                  </a:lnTo>
                  <a:cubicBezTo>
                    <a:pt x="762635" y="73660"/>
                    <a:pt x="701675" y="12700"/>
                    <a:pt x="626618" y="12700"/>
                  </a:cubicBezTo>
                  <a:lnTo>
                    <a:pt x="148717" y="12700"/>
                  </a:lnTo>
                  <a:lnTo>
                    <a:pt x="148717" y="6350"/>
                  </a:lnTo>
                  <a:lnTo>
                    <a:pt x="148717" y="12700"/>
                  </a:lnTo>
                  <a:cubicBezTo>
                    <a:pt x="73660" y="12700"/>
                    <a:pt x="12700" y="73660"/>
                    <a:pt x="12700" y="148717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73064" y="5915620"/>
            <a:ext cx="68841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4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Recalculate all prices to comparable US Dollar terms.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585797" y="7538964"/>
            <a:ext cx="762595" cy="28575"/>
            <a:chOff x="0" y="0"/>
            <a:chExt cx="1016793" cy="381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16762" cy="38100"/>
            </a:xfrm>
            <a:custGeom>
              <a:avLst/>
              <a:gdLst/>
              <a:ahLst/>
              <a:cxnLst/>
              <a:rect r="r" b="b" t="t" l="l"/>
              <a:pathLst>
                <a:path h="38100" w="1016762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997712" y="0"/>
                  </a:lnTo>
                  <a:cubicBezTo>
                    <a:pt x="1008253" y="0"/>
                    <a:pt x="1016762" y="8509"/>
                    <a:pt x="1016762" y="19050"/>
                  </a:cubicBezTo>
                  <a:cubicBezTo>
                    <a:pt x="1016762" y="29591"/>
                    <a:pt x="1008253" y="38100"/>
                    <a:pt x="997712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037662" y="7262590"/>
            <a:ext cx="581471" cy="581471"/>
            <a:chOff x="0" y="0"/>
            <a:chExt cx="775295" cy="77529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" y="6350"/>
              <a:ext cx="762635" cy="762635"/>
            </a:xfrm>
            <a:custGeom>
              <a:avLst/>
              <a:gdLst/>
              <a:ahLst/>
              <a:cxnLst/>
              <a:rect r="r" b="b" t="t" l="l"/>
              <a:pathLst>
                <a:path h="762635" w="762635">
                  <a:moveTo>
                    <a:pt x="0" y="142367"/>
                  </a:moveTo>
                  <a:cubicBezTo>
                    <a:pt x="0" y="63754"/>
                    <a:pt x="63754" y="0"/>
                    <a:pt x="142367" y="0"/>
                  </a:cubicBezTo>
                  <a:lnTo>
                    <a:pt x="620268" y="0"/>
                  </a:lnTo>
                  <a:cubicBezTo>
                    <a:pt x="698881" y="0"/>
                    <a:pt x="762635" y="63754"/>
                    <a:pt x="762635" y="142367"/>
                  </a:cubicBezTo>
                  <a:lnTo>
                    <a:pt x="762635" y="620268"/>
                  </a:lnTo>
                  <a:cubicBezTo>
                    <a:pt x="762635" y="698881"/>
                    <a:pt x="698881" y="762635"/>
                    <a:pt x="620268" y="762635"/>
                  </a:cubicBezTo>
                  <a:lnTo>
                    <a:pt x="142367" y="762635"/>
                  </a:lnTo>
                  <a:cubicBezTo>
                    <a:pt x="63754" y="762635"/>
                    <a:pt x="0" y="698881"/>
                    <a:pt x="0" y="620268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75335" cy="775335"/>
            </a:xfrm>
            <a:custGeom>
              <a:avLst/>
              <a:gdLst/>
              <a:ahLst/>
              <a:cxnLst/>
              <a:rect r="r" b="b" t="t" l="l"/>
              <a:pathLst>
                <a:path h="775335" w="775335">
                  <a:moveTo>
                    <a:pt x="0" y="148717"/>
                  </a:moveTo>
                  <a:cubicBezTo>
                    <a:pt x="0" y="66548"/>
                    <a:pt x="66548" y="0"/>
                    <a:pt x="148717" y="0"/>
                  </a:cubicBezTo>
                  <a:lnTo>
                    <a:pt x="626618" y="0"/>
                  </a:lnTo>
                  <a:lnTo>
                    <a:pt x="626618" y="6350"/>
                  </a:lnTo>
                  <a:lnTo>
                    <a:pt x="626618" y="0"/>
                  </a:lnTo>
                  <a:cubicBezTo>
                    <a:pt x="708660" y="0"/>
                    <a:pt x="775335" y="66548"/>
                    <a:pt x="775335" y="148717"/>
                  </a:cubicBezTo>
                  <a:lnTo>
                    <a:pt x="768985" y="148717"/>
                  </a:lnTo>
                  <a:lnTo>
                    <a:pt x="775335" y="148717"/>
                  </a:lnTo>
                  <a:lnTo>
                    <a:pt x="775335" y="626618"/>
                  </a:lnTo>
                  <a:lnTo>
                    <a:pt x="768985" y="626618"/>
                  </a:lnTo>
                  <a:lnTo>
                    <a:pt x="775335" y="626618"/>
                  </a:lnTo>
                  <a:cubicBezTo>
                    <a:pt x="775335" y="708787"/>
                    <a:pt x="708787" y="775335"/>
                    <a:pt x="626618" y="775335"/>
                  </a:cubicBezTo>
                  <a:lnTo>
                    <a:pt x="626618" y="768985"/>
                  </a:lnTo>
                  <a:lnTo>
                    <a:pt x="626618" y="775335"/>
                  </a:lnTo>
                  <a:lnTo>
                    <a:pt x="148717" y="775335"/>
                  </a:lnTo>
                  <a:lnTo>
                    <a:pt x="148717" y="768985"/>
                  </a:lnTo>
                  <a:lnTo>
                    <a:pt x="148717" y="775335"/>
                  </a:lnTo>
                  <a:cubicBezTo>
                    <a:pt x="66548" y="775335"/>
                    <a:pt x="0" y="708660"/>
                    <a:pt x="0" y="626618"/>
                  </a:cubicBezTo>
                  <a:lnTo>
                    <a:pt x="0" y="148717"/>
                  </a:lnTo>
                  <a:lnTo>
                    <a:pt x="6350" y="148717"/>
                  </a:lnTo>
                  <a:lnTo>
                    <a:pt x="0" y="148717"/>
                  </a:lnTo>
                  <a:moveTo>
                    <a:pt x="12700" y="148717"/>
                  </a:moveTo>
                  <a:lnTo>
                    <a:pt x="12700" y="626618"/>
                  </a:lnTo>
                  <a:lnTo>
                    <a:pt x="6350" y="626618"/>
                  </a:lnTo>
                  <a:lnTo>
                    <a:pt x="12700" y="626618"/>
                  </a:lnTo>
                  <a:cubicBezTo>
                    <a:pt x="12700" y="701802"/>
                    <a:pt x="73660" y="762635"/>
                    <a:pt x="148717" y="762635"/>
                  </a:cubicBezTo>
                  <a:lnTo>
                    <a:pt x="626618" y="762635"/>
                  </a:lnTo>
                  <a:cubicBezTo>
                    <a:pt x="701802" y="762635"/>
                    <a:pt x="762635" y="701675"/>
                    <a:pt x="762635" y="626618"/>
                  </a:cubicBezTo>
                  <a:lnTo>
                    <a:pt x="762635" y="148717"/>
                  </a:lnTo>
                  <a:cubicBezTo>
                    <a:pt x="762635" y="73660"/>
                    <a:pt x="701675" y="12700"/>
                    <a:pt x="626618" y="12700"/>
                  </a:cubicBezTo>
                  <a:lnTo>
                    <a:pt x="148717" y="12700"/>
                  </a:lnTo>
                  <a:lnTo>
                    <a:pt x="148717" y="6350"/>
                  </a:lnTo>
                  <a:lnTo>
                    <a:pt x="148717" y="12700"/>
                  </a:lnTo>
                  <a:cubicBezTo>
                    <a:pt x="73660" y="12700"/>
                    <a:pt x="12700" y="73660"/>
                    <a:pt x="12700" y="148717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551515" y="8868222"/>
            <a:ext cx="762595" cy="28575"/>
            <a:chOff x="0" y="0"/>
            <a:chExt cx="1016793" cy="381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16762" cy="38100"/>
            </a:xfrm>
            <a:custGeom>
              <a:avLst/>
              <a:gdLst/>
              <a:ahLst/>
              <a:cxnLst/>
              <a:rect r="r" b="b" t="t" l="l"/>
              <a:pathLst>
                <a:path h="38100" w="1016762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997712" y="0"/>
                  </a:lnTo>
                  <a:cubicBezTo>
                    <a:pt x="1008253" y="0"/>
                    <a:pt x="1016762" y="8509"/>
                    <a:pt x="1016762" y="19050"/>
                  </a:cubicBezTo>
                  <a:cubicBezTo>
                    <a:pt x="1016762" y="29591"/>
                    <a:pt x="1008253" y="38100"/>
                    <a:pt x="997712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9037662" y="8577486"/>
            <a:ext cx="581471" cy="581471"/>
            <a:chOff x="0" y="0"/>
            <a:chExt cx="775295" cy="77529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" y="6350"/>
              <a:ext cx="762635" cy="762635"/>
            </a:xfrm>
            <a:custGeom>
              <a:avLst/>
              <a:gdLst/>
              <a:ahLst/>
              <a:cxnLst/>
              <a:rect r="r" b="b" t="t" l="l"/>
              <a:pathLst>
                <a:path h="762635" w="762635">
                  <a:moveTo>
                    <a:pt x="0" y="142367"/>
                  </a:moveTo>
                  <a:cubicBezTo>
                    <a:pt x="0" y="63754"/>
                    <a:pt x="63754" y="0"/>
                    <a:pt x="142367" y="0"/>
                  </a:cubicBezTo>
                  <a:lnTo>
                    <a:pt x="620268" y="0"/>
                  </a:lnTo>
                  <a:cubicBezTo>
                    <a:pt x="698881" y="0"/>
                    <a:pt x="762635" y="63754"/>
                    <a:pt x="762635" y="142367"/>
                  </a:cubicBezTo>
                  <a:lnTo>
                    <a:pt x="762635" y="620268"/>
                  </a:lnTo>
                  <a:cubicBezTo>
                    <a:pt x="762635" y="698881"/>
                    <a:pt x="698881" y="762635"/>
                    <a:pt x="620268" y="762635"/>
                  </a:cubicBezTo>
                  <a:lnTo>
                    <a:pt x="142367" y="762635"/>
                  </a:lnTo>
                  <a:cubicBezTo>
                    <a:pt x="63754" y="762635"/>
                    <a:pt x="0" y="698881"/>
                    <a:pt x="0" y="620268"/>
                  </a:cubicBezTo>
                  <a:close/>
                </a:path>
              </a:pathLst>
            </a:custGeom>
            <a:solidFill>
              <a:srgbClr val="8C8C8C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75335" cy="775335"/>
            </a:xfrm>
            <a:custGeom>
              <a:avLst/>
              <a:gdLst/>
              <a:ahLst/>
              <a:cxnLst/>
              <a:rect r="r" b="b" t="t" l="l"/>
              <a:pathLst>
                <a:path h="775335" w="775335">
                  <a:moveTo>
                    <a:pt x="0" y="148717"/>
                  </a:moveTo>
                  <a:cubicBezTo>
                    <a:pt x="0" y="66548"/>
                    <a:pt x="66548" y="0"/>
                    <a:pt x="148717" y="0"/>
                  </a:cubicBezTo>
                  <a:lnTo>
                    <a:pt x="626618" y="0"/>
                  </a:lnTo>
                  <a:lnTo>
                    <a:pt x="626618" y="6350"/>
                  </a:lnTo>
                  <a:lnTo>
                    <a:pt x="626618" y="0"/>
                  </a:lnTo>
                  <a:cubicBezTo>
                    <a:pt x="708660" y="0"/>
                    <a:pt x="775335" y="66548"/>
                    <a:pt x="775335" y="148717"/>
                  </a:cubicBezTo>
                  <a:lnTo>
                    <a:pt x="768985" y="148717"/>
                  </a:lnTo>
                  <a:lnTo>
                    <a:pt x="775335" y="148717"/>
                  </a:lnTo>
                  <a:lnTo>
                    <a:pt x="775335" y="626618"/>
                  </a:lnTo>
                  <a:lnTo>
                    <a:pt x="768985" y="626618"/>
                  </a:lnTo>
                  <a:lnTo>
                    <a:pt x="775335" y="626618"/>
                  </a:lnTo>
                  <a:cubicBezTo>
                    <a:pt x="775335" y="708787"/>
                    <a:pt x="708787" y="775335"/>
                    <a:pt x="626618" y="775335"/>
                  </a:cubicBezTo>
                  <a:lnTo>
                    <a:pt x="626618" y="768985"/>
                  </a:lnTo>
                  <a:lnTo>
                    <a:pt x="626618" y="775335"/>
                  </a:lnTo>
                  <a:lnTo>
                    <a:pt x="148717" y="775335"/>
                  </a:lnTo>
                  <a:lnTo>
                    <a:pt x="148717" y="768985"/>
                  </a:lnTo>
                  <a:lnTo>
                    <a:pt x="148717" y="775335"/>
                  </a:lnTo>
                  <a:cubicBezTo>
                    <a:pt x="66548" y="775335"/>
                    <a:pt x="0" y="708660"/>
                    <a:pt x="0" y="626618"/>
                  </a:cubicBezTo>
                  <a:lnTo>
                    <a:pt x="0" y="148717"/>
                  </a:lnTo>
                  <a:lnTo>
                    <a:pt x="6350" y="148717"/>
                  </a:lnTo>
                  <a:lnTo>
                    <a:pt x="0" y="148717"/>
                  </a:lnTo>
                  <a:moveTo>
                    <a:pt x="12700" y="148717"/>
                  </a:moveTo>
                  <a:lnTo>
                    <a:pt x="12700" y="626618"/>
                  </a:lnTo>
                  <a:lnTo>
                    <a:pt x="6350" y="626618"/>
                  </a:lnTo>
                  <a:lnTo>
                    <a:pt x="12700" y="626618"/>
                  </a:lnTo>
                  <a:cubicBezTo>
                    <a:pt x="12700" y="701802"/>
                    <a:pt x="73660" y="762635"/>
                    <a:pt x="148717" y="762635"/>
                  </a:cubicBezTo>
                  <a:lnTo>
                    <a:pt x="626618" y="762635"/>
                  </a:lnTo>
                  <a:cubicBezTo>
                    <a:pt x="701802" y="762635"/>
                    <a:pt x="762635" y="701675"/>
                    <a:pt x="762635" y="626618"/>
                  </a:cubicBezTo>
                  <a:lnTo>
                    <a:pt x="762635" y="148717"/>
                  </a:lnTo>
                  <a:cubicBezTo>
                    <a:pt x="762635" y="73660"/>
                    <a:pt x="701675" y="12700"/>
                    <a:pt x="626618" y="12700"/>
                  </a:cubicBezTo>
                  <a:lnTo>
                    <a:pt x="148717" y="12700"/>
                  </a:lnTo>
                  <a:lnTo>
                    <a:pt x="148717" y="6350"/>
                  </a:lnTo>
                  <a:lnTo>
                    <a:pt x="148717" y="12700"/>
                  </a:lnTo>
                  <a:cubicBezTo>
                    <a:pt x="73660" y="12700"/>
                    <a:pt x="12700" y="73660"/>
                    <a:pt x="12700" y="148717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821514" y="8679808"/>
            <a:ext cx="6699796" cy="33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25"/>
              </a:lnSpc>
            </a:pPr>
            <a:r>
              <a:rPr lang="en-US" sz="218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Ensure outlier handling for robust model input.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6487734" y="1336998"/>
            <a:ext cx="6581775" cy="459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7"/>
              </a:lnSpc>
            </a:pPr>
            <a:r>
              <a:rPr lang="en-US" b="true" sz="3457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Data Cleaning &amp; Preparation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137675" y="3250927"/>
            <a:ext cx="38129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37675" y="4776118"/>
            <a:ext cx="38129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599540" y="4715545"/>
            <a:ext cx="6826300" cy="33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7"/>
              </a:lnSpc>
            </a:pPr>
            <a:r>
              <a:rPr lang="en-US" sz="219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Fill missing points by interpolation or exclusion.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137675" y="6100539"/>
            <a:ext cx="38129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127417" y="7396089"/>
            <a:ext cx="38129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570592" y="7122840"/>
            <a:ext cx="6884194" cy="78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2499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Calculate daily returns, rolling volatility, moving averages.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137675" y="8711059"/>
            <a:ext cx="38129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103498" y="1786681"/>
            <a:ext cx="15090655" cy="1388269"/>
            <a:chOff x="0" y="0"/>
            <a:chExt cx="20120873" cy="18510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7600" y="19050"/>
              <a:ext cx="20085630" cy="1812925"/>
            </a:xfrm>
            <a:custGeom>
              <a:avLst/>
              <a:gdLst/>
              <a:ahLst/>
              <a:cxnLst/>
              <a:rect r="r" b="b" t="t" l="l"/>
              <a:pathLst>
                <a:path h="1812925" w="20085630">
                  <a:moveTo>
                    <a:pt x="0" y="126873"/>
                  </a:moveTo>
                  <a:cubicBezTo>
                    <a:pt x="0" y="56769"/>
                    <a:pt x="53504" y="0"/>
                    <a:pt x="119446" y="0"/>
                  </a:cubicBezTo>
                  <a:lnTo>
                    <a:pt x="19966185" y="0"/>
                  </a:lnTo>
                  <a:cubicBezTo>
                    <a:pt x="20032125" y="0"/>
                    <a:pt x="20085630" y="56769"/>
                    <a:pt x="20085630" y="126873"/>
                  </a:cubicBezTo>
                  <a:lnTo>
                    <a:pt x="20085630" y="1686052"/>
                  </a:lnTo>
                  <a:cubicBezTo>
                    <a:pt x="20085630" y="1756156"/>
                    <a:pt x="20032125" y="1812925"/>
                    <a:pt x="19966185" y="1812925"/>
                  </a:cubicBezTo>
                  <a:lnTo>
                    <a:pt x="119446" y="1812925"/>
                  </a:lnTo>
                  <a:cubicBezTo>
                    <a:pt x="53504" y="1812925"/>
                    <a:pt x="0" y="1756156"/>
                    <a:pt x="0" y="1686052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120831" cy="1851025"/>
            </a:xfrm>
            <a:custGeom>
              <a:avLst/>
              <a:gdLst/>
              <a:ahLst/>
              <a:cxnLst/>
              <a:rect r="r" b="b" t="t" l="l"/>
              <a:pathLst>
                <a:path h="1851025" w="20120831">
                  <a:moveTo>
                    <a:pt x="0" y="145923"/>
                  </a:moveTo>
                  <a:cubicBezTo>
                    <a:pt x="0" y="65024"/>
                    <a:pt x="61717" y="0"/>
                    <a:pt x="137046" y="0"/>
                  </a:cubicBezTo>
                  <a:lnTo>
                    <a:pt x="19983785" y="0"/>
                  </a:lnTo>
                  <a:lnTo>
                    <a:pt x="19983785" y="19050"/>
                  </a:lnTo>
                  <a:lnTo>
                    <a:pt x="19983785" y="0"/>
                  </a:lnTo>
                  <a:cubicBezTo>
                    <a:pt x="20059230" y="0"/>
                    <a:pt x="20120831" y="65024"/>
                    <a:pt x="20120831" y="145923"/>
                  </a:cubicBezTo>
                  <a:lnTo>
                    <a:pt x="20103230" y="145923"/>
                  </a:lnTo>
                  <a:lnTo>
                    <a:pt x="20120831" y="145923"/>
                  </a:lnTo>
                  <a:lnTo>
                    <a:pt x="20120831" y="1705102"/>
                  </a:lnTo>
                  <a:lnTo>
                    <a:pt x="20103230" y="1705102"/>
                  </a:lnTo>
                  <a:lnTo>
                    <a:pt x="20120831" y="1705102"/>
                  </a:lnTo>
                  <a:cubicBezTo>
                    <a:pt x="20120831" y="1786001"/>
                    <a:pt x="20059112" y="1851025"/>
                    <a:pt x="19983785" y="1851025"/>
                  </a:cubicBezTo>
                  <a:lnTo>
                    <a:pt x="19983785" y="1831975"/>
                  </a:lnTo>
                  <a:lnTo>
                    <a:pt x="19983785" y="1851025"/>
                  </a:lnTo>
                  <a:lnTo>
                    <a:pt x="137046" y="1851025"/>
                  </a:lnTo>
                  <a:lnTo>
                    <a:pt x="137046" y="1831975"/>
                  </a:lnTo>
                  <a:lnTo>
                    <a:pt x="137046" y="1851025"/>
                  </a:lnTo>
                  <a:cubicBezTo>
                    <a:pt x="61717" y="1851025"/>
                    <a:pt x="0" y="1786001"/>
                    <a:pt x="0" y="1705102"/>
                  </a:cubicBezTo>
                  <a:lnTo>
                    <a:pt x="0" y="145923"/>
                  </a:lnTo>
                  <a:lnTo>
                    <a:pt x="17600" y="145923"/>
                  </a:lnTo>
                  <a:lnTo>
                    <a:pt x="0" y="145923"/>
                  </a:lnTo>
                  <a:moveTo>
                    <a:pt x="35200" y="145923"/>
                  </a:moveTo>
                  <a:lnTo>
                    <a:pt x="35200" y="1705102"/>
                  </a:lnTo>
                  <a:lnTo>
                    <a:pt x="17600" y="1705102"/>
                  </a:lnTo>
                  <a:lnTo>
                    <a:pt x="35200" y="1705102"/>
                  </a:lnTo>
                  <a:cubicBezTo>
                    <a:pt x="35200" y="1764284"/>
                    <a:pt x="80491" y="1812925"/>
                    <a:pt x="137046" y="1812925"/>
                  </a:cubicBezTo>
                  <a:lnTo>
                    <a:pt x="19983785" y="1812925"/>
                  </a:lnTo>
                  <a:cubicBezTo>
                    <a:pt x="20040338" y="1812925"/>
                    <a:pt x="20085630" y="1764284"/>
                    <a:pt x="20085630" y="1705102"/>
                  </a:cubicBezTo>
                  <a:lnTo>
                    <a:pt x="20085630" y="145923"/>
                  </a:lnTo>
                  <a:cubicBezTo>
                    <a:pt x="20085630" y="86741"/>
                    <a:pt x="20040338" y="38100"/>
                    <a:pt x="19983785" y="38100"/>
                  </a:cubicBezTo>
                  <a:lnTo>
                    <a:pt x="137046" y="38100"/>
                  </a:lnTo>
                  <a:lnTo>
                    <a:pt x="137046" y="19050"/>
                  </a:lnTo>
                  <a:lnTo>
                    <a:pt x="137046" y="38100"/>
                  </a:lnTo>
                  <a:cubicBezTo>
                    <a:pt x="80491" y="38100"/>
                    <a:pt x="35200" y="86741"/>
                    <a:pt x="35200" y="14592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143098" y="1829544"/>
            <a:ext cx="837377" cy="1302544"/>
            <a:chOff x="0" y="0"/>
            <a:chExt cx="1116503" cy="1736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6429" cy="1736725"/>
            </a:xfrm>
            <a:custGeom>
              <a:avLst/>
              <a:gdLst/>
              <a:ahLst/>
              <a:cxnLst/>
              <a:rect r="r" b="b" t="t" l="l"/>
              <a:pathLst>
                <a:path h="1736725" w="1116429">
                  <a:moveTo>
                    <a:pt x="0" y="81153"/>
                  </a:moveTo>
                  <a:cubicBezTo>
                    <a:pt x="0" y="36322"/>
                    <a:pt x="33557" y="0"/>
                    <a:pt x="74976" y="0"/>
                  </a:cubicBezTo>
                  <a:lnTo>
                    <a:pt x="1041453" y="0"/>
                  </a:lnTo>
                  <a:cubicBezTo>
                    <a:pt x="1082871" y="0"/>
                    <a:pt x="1116429" y="36322"/>
                    <a:pt x="1116429" y="81153"/>
                  </a:cubicBezTo>
                  <a:lnTo>
                    <a:pt x="1116429" y="1655572"/>
                  </a:lnTo>
                  <a:cubicBezTo>
                    <a:pt x="1116429" y="1700403"/>
                    <a:pt x="1082871" y="1736725"/>
                    <a:pt x="1041453" y="1736725"/>
                  </a:cubicBezTo>
                  <a:lnTo>
                    <a:pt x="74976" y="1736725"/>
                  </a:lnTo>
                  <a:cubicBezTo>
                    <a:pt x="33557" y="1736725"/>
                    <a:pt x="0" y="1700403"/>
                    <a:pt x="0" y="165557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400361" y="2315915"/>
            <a:ext cx="31405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b="true" sz="2625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9750" y="2046535"/>
            <a:ext cx="7585224" cy="30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6"/>
              </a:lnSpc>
            </a:pPr>
            <a:r>
              <a:rPr lang="en-US" sz="193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Quantify volatility and returns for both groups.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03498" y="3372891"/>
            <a:ext cx="15090655" cy="1388269"/>
            <a:chOff x="0" y="0"/>
            <a:chExt cx="20120873" cy="18510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7600" y="19050"/>
              <a:ext cx="20085630" cy="1812925"/>
            </a:xfrm>
            <a:custGeom>
              <a:avLst/>
              <a:gdLst/>
              <a:ahLst/>
              <a:cxnLst/>
              <a:rect r="r" b="b" t="t" l="l"/>
              <a:pathLst>
                <a:path h="1812925" w="20085630">
                  <a:moveTo>
                    <a:pt x="0" y="126873"/>
                  </a:moveTo>
                  <a:cubicBezTo>
                    <a:pt x="0" y="56769"/>
                    <a:pt x="53504" y="0"/>
                    <a:pt x="119446" y="0"/>
                  </a:cubicBezTo>
                  <a:lnTo>
                    <a:pt x="19966185" y="0"/>
                  </a:lnTo>
                  <a:cubicBezTo>
                    <a:pt x="20032125" y="0"/>
                    <a:pt x="20085630" y="56769"/>
                    <a:pt x="20085630" y="126873"/>
                  </a:cubicBezTo>
                  <a:lnTo>
                    <a:pt x="20085630" y="1686052"/>
                  </a:lnTo>
                  <a:cubicBezTo>
                    <a:pt x="20085630" y="1756156"/>
                    <a:pt x="20032125" y="1812925"/>
                    <a:pt x="19966185" y="1812925"/>
                  </a:cubicBezTo>
                  <a:lnTo>
                    <a:pt x="119446" y="1812925"/>
                  </a:lnTo>
                  <a:cubicBezTo>
                    <a:pt x="53504" y="1812925"/>
                    <a:pt x="0" y="1756156"/>
                    <a:pt x="0" y="1686052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120831" cy="1851025"/>
            </a:xfrm>
            <a:custGeom>
              <a:avLst/>
              <a:gdLst/>
              <a:ahLst/>
              <a:cxnLst/>
              <a:rect r="r" b="b" t="t" l="l"/>
              <a:pathLst>
                <a:path h="1851025" w="20120831">
                  <a:moveTo>
                    <a:pt x="0" y="145923"/>
                  </a:moveTo>
                  <a:cubicBezTo>
                    <a:pt x="0" y="65024"/>
                    <a:pt x="61717" y="0"/>
                    <a:pt x="137046" y="0"/>
                  </a:cubicBezTo>
                  <a:lnTo>
                    <a:pt x="19983785" y="0"/>
                  </a:lnTo>
                  <a:lnTo>
                    <a:pt x="19983785" y="19050"/>
                  </a:lnTo>
                  <a:lnTo>
                    <a:pt x="19983785" y="0"/>
                  </a:lnTo>
                  <a:cubicBezTo>
                    <a:pt x="20059230" y="0"/>
                    <a:pt x="20120831" y="65024"/>
                    <a:pt x="20120831" y="145923"/>
                  </a:cubicBezTo>
                  <a:lnTo>
                    <a:pt x="20103230" y="145923"/>
                  </a:lnTo>
                  <a:lnTo>
                    <a:pt x="20120831" y="145923"/>
                  </a:lnTo>
                  <a:lnTo>
                    <a:pt x="20120831" y="1705102"/>
                  </a:lnTo>
                  <a:lnTo>
                    <a:pt x="20103230" y="1705102"/>
                  </a:lnTo>
                  <a:lnTo>
                    <a:pt x="20120831" y="1705102"/>
                  </a:lnTo>
                  <a:cubicBezTo>
                    <a:pt x="20120831" y="1786001"/>
                    <a:pt x="20059112" y="1851025"/>
                    <a:pt x="19983785" y="1851025"/>
                  </a:cubicBezTo>
                  <a:lnTo>
                    <a:pt x="19983785" y="1831975"/>
                  </a:lnTo>
                  <a:lnTo>
                    <a:pt x="19983785" y="1851025"/>
                  </a:lnTo>
                  <a:lnTo>
                    <a:pt x="137046" y="1851025"/>
                  </a:lnTo>
                  <a:lnTo>
                    <a:pt x="137046" y="1831975"/>
                  </a:lnTo>
                  <a:lnTo>
                    <a:pt x="137046" y="1851025"/>
                  </a:lnTo>
                  <a:cubicBezTo>
                    <a:pt x="61717" y="1851025"/>
                    <a:pt x="0" y="1786001"/>
                    <a:pt x="0" y="1705102"/>
                  </a:cubicBezTo>
                  <a:lnTo>
                    <a:pt x="0" y="145923"/>
                  </a:lnTo>
                  <a:lnTo>
                    <a:pt x="17600" y="145923"/>
                  </a:lnTo>
                  <a:lnTo>
                    <a:pt x="0" y="145923"/>
                  </a:lnTo>
                  <a:moveTo>
                    <a:pt x="35200" y="145923"/>
                  </a:moveTo>
                  <a:lnTo>
                    <a:pt x="35200" y="1705102"/>
                  </a:lnTo>
                  <a:lnTo>
                    <a:pt x="17600" y="1705102"/>
                  </a:lnTo>
                  <a:lnTo>
                    <a:pt x="35200" y="1705102"/>
                  </a:lnTo>
                  <a:cubicBezTo>
                    <a:pt x="35200" y="1764284"/>
                    <a:pt x="80491" y="1812925"/>
                    <a:pt x="137046" y="1812925"/>
                  </a:cubicBezTo>
                  <a:lnTo>
                    <a:pt x="19983785" y="1812925"/>
                  </a:lnTo>
                  <a:cubicBezTo>
                    <a:pt x="20040338" y="1812925"/>
                    <a:pt x="20085630" y="1764284"/>
                    <a:pt x="20085630" y="1705102"/>
                  </a:cubicBezTo>
                  <a:lnTo>
                    <a:pt x="20085630" y="145923"/>
                  </a:lnTo>
                  <a:cubicBezTo>
                    <a:pt x="20085630" y="86741"/>
                    <a:pt x="20040338" y="38100"/>
                    <a:pt x="19983785" y="38100"/>
                  </a:cubicBezTo>
                  <a:lnTo>
                    <a:pt x="137046" y="38100"/>
                  </a:lnTo>
                  <a:lnTo>
                    <a:pt x="137046" y="19050"/>
                  </a:lnTo>
                  <a:lnTo>
                    <a:pt x="137046" y="38100"/>
                  </a:lnTo>
                  <a:cubicBezTo>
                    <a:pt x="80491" y="38100"/>
                    <a:pt x="35200" y="86741"/>
                    <a:pt x="35200" y="14592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143098" y="3415754"/>
            <a:ext cx="837377" cy="1302544"/>
            <a:chOff x="0" y="0"/>
            <a:chExt cx="1116503" cy="1736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16429" cy="1736725"/>
            </a:xfrm>
            <a:custGeom>
              <a:avLst/>
              <a:gdLst/>
              <a:ahLst/>
              <a:cxnLst/>
              <a:rect r="r" b="b" t="t" l="l"/>
              <a:pathLst>
                <a:path h="1736725" w="1116429">
                  <a:moveTo>
                    <a:pt x="0" y="81153"/>
                  </a:moveTo>
                  <a:cubicBezTo>
                    <a:pt x="0" y="36322"/>
                    <a:pt x="33557" y="0"/>
                    <a:pt x="74976" y="0"/>
                  </a:cubicBezTo>
                  <a:lnTo>
                    <a:pt x="1041453" y="0"/>
                  </a:lnTo>
                  <a:cubicBezTo>
                    <a:pt x="1082871" y="0"/>
                    <a:pt x="1116429" y="36322"/>
                    <a:pt x="1116429" y="81153"/>
                  </a:cubicBezTo>
                  <a:lnTo>
                    <a:pt x="1116429" y="1655572"/>
                  </a:lnTo>
                  <a:cubicBezTo>
                    <a:pt x="1116429" y="1700403"/>
                    <a:pt x="1082871" y="1736725"/>
                    <a:pt x="1041453" y="1736725"/>
                  </a:cubicBezTo>
                  <a:lnTo>
                    <a:pt x="74976" y="1736725"/>
                  </a:lnTo>
                  <a:cubicBezTo>
                    <a:pt x="33557" y="1736725"/>
                    <a:pt x="0" y="1700403"/>
                    <a:pt x="0" y="165557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400361" y="3902125"/>
            <a:ext cx="31405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b="true" sz="2625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89750" y="3623221"/>
            <a:ext cx="11226740" cy="31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3"/>
              </a:lnSpc>
            </a:pPr>
            <a:r>
              <a:rPr lang="en-US" sz="2023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Forecast prices using advanced models (ARIMA, LSTM) (Albeladi et al., 2023).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103498" y="4959102"/>
            <a:ext cx="15090655" cy="1388269"/>
            <a:chOff x="0" y="0"/>
            <a:chExt cx="20120873" cy="18510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7600" y="19050"/>
              <a:ext cx="20085630" cy="1812925"/>
            </a:xfrm>
            <a:custGeom>
              <a:avLst/>
              <a:gdLst/>
              <a:ahLst/>
              <a:cxnLst/>
              <a:rect r="r" b="b" t="t" l="l"/>
              <a:pathLst>
                <a:path h="1812925" w="20085630">
                  <a:moveTo>
                    <a:pt x="0" y="126873"/>
                  </a:moveTo>
                  <a:cubicBezTo>
                    <a:pt x="0" y="56769"/>
                    <a:pt x="53504" y="0"/>
                    <a:pt x="119446" y="0"/>
                  </a:cubicBezTo>
                  <a:lnTo>
                    <a:pt x="19966185" y="0"/>
                  </a:lnTo>
                  <a:cubicBezTo>
                    <a:pt x="20032125" y="0"/>
                    <a:pt x="20085630" y="56769"/>
                    <a:pt x="20085630" y="126873"/>
                  </a:cubicBezTo>
                  <a:lnTo>
                    <a:pt x="20085630" y="1686052"/>
                  </a:lnTo>
                  <a:cubicBezTo>
                    <a:pt x="20085630" y="1756156"/>
                    <a:pt x="20032125" y="1812925"/>
                    <a:pt x="19966185" y="1812925"/>
                  </a:cubicBezTo>
                  <a:lnTo>
                    <a:pt x="119446" y="1812925"/>
                  </a:lnTo>
                  <a:cubicBezTo>
                    <a:pt x="53504" y="1812925"/>
                    <a:pt x="0" y="1756156"/>
                    <a:pt x="0" y="1686052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120831" cy="1851025"/>
            </a:xfrm>
            <a:custGeom>
              <a:avLst/>
              <a:gdLst/>
              <a:ahLst/>
              <a:cxnLst/>
              <a:rect r="r" b="b" t="t" l="l"/>
              <a:pathLst>
                <a:path h="1851025" w="20120831">
                  <a:moveTo>
                    <a:pt x="0" y="145923"/>
                  </a:moveTo>
                  <a:cubicBezTo>
                    <a:pt x="0" y="65024"/>
                    <a:pt x="61717" y="0"/>
                    <a:pt x="137046" y="0"/>
                  </a:cubicBezTo>
                  <a:lnTo>
                    <a:pt x="19983785" y="0"/>
                  </a:lnTo>
                  <a:lnTo>
                    <a:pt x="19983785" y="19050"/>
                  </a:lnTo>
                  <a:lnTo>
                    <a:pt x="19983785" y="0"/>
                  </a:lnTo>
                  <a:cubicBezTo>
                    <a:pt x="20059230" y="0"/>
                    <a:pt x="20120831" y="65024"/>
                    <a:pt x="20120831" y="145923"/>
                  </a:cubicBezTo>
                  <a:lnTo>
                    <a:pt x="20103230" y="145923"/>
                  </a:lnTo>
                  <a:lnTo>
                    <a:pt x="20120831" y="145923"/>
                  </a:lnTo>
                  <a:lnTo>
                    <a:pt x="20120831" y="1705102"/>
                  </a:lnTo>
                  <a:lnTo>
                    <a:pt x="20103230" y="1705102"/>
                  </a:lnTo>
                  <a:lnTo>
                    <a:pt x="20120831" y="1705102"/>
                  </a:lnTo>
                  <a:cubicBezTo>
                    <a:pt x="20120831" y="1786001"/>
                    <a:pt x="20059112" y="1851025"/>
                    <a:pt x="19983785" y="1851025"/>
                  </a:cubicBezTo>
                  <a:lnTo>
                    <a:pt x="19983785" y="1831975"/>
                  </a:lnTo>
                  <a:lnTo>
                    <a:pt x="19983785" y="1851025"/>
                  </a:lnTo>
                  <a:lnTo>
                    <a:pt x="137046" y="1851025"/>
                  </a:lnTo>
                  <a:lnTo>
                    <a:pt x="137046" y="1831975"/>
                  </a:lnTo>
                  <a:lnTo>
                    <a:pt x="137046" y="1851025"/>
                  </a:lnTo>
                  <a:cubicBezTo>
                    <a:pt x="61717" y="1851025"/>
                    <a:pt x="0" y="1786001"/>
                    <a:pt x="0" y="1705102"/>
                  </a:cubicBezTo>
                  <a:lnTo>
                    <a:pt x="0" y="145923"/>
                  </a:lnTo>
                  <a:lnTo>
                    <a:pt x="17600" y="145923"/>
                  </a:lnTo>
                  <a:lnTo>
                    <a:pt x="0" y="145923"/>
                  </a:lnTo>
                  <a:moveTo>
                    <a:pt x="35200" y="145923"/>
                  </a:moveTo>
                  <a:lnTo>
                    <a:pt x="35200" y="1705102"/>
                  </a:lnTo>
                  <a:lnTo>
                    <a:pt x="17600" y="1705102"/>
                  </a:lnTo>
                  <a:lnTo>
                    <a:pt x="35200" y="1705102"/>
                  </a:lnTo>
                  <a:cubicBezTo>
                    <a:pt x="35200" y="1764284"/>
                    <a:pt x="80491" y="1812925"/>
                    <a:pt x="137046" y="1812925"/>
                  </a:cubicBezTo>
                  <a:lnTo>
                    <a:pt x="19983785" y="1812925"/>
                  </a:lnTo>
                  <a:cubicBezTo>
                    <a:pt x="20040338" y="1812925"/>
                    <a:pt x="20085630" y="1764284"/>
                    <a:pt x="20085630" y="1705102"/>
                  </a:cubicBezTo>
                  <a:lnTo>
                    <a:pt x="20085630" y="145923"/>
                  </a:lnTo>
                  <a:cubicBezTo>
                    <a:pt x="20085630" y="86741"/>
                    <a:pt x="20040338" y="38100"/>
                    <a:pt x="19983785" y="38100"/>
                  </a:cubicBezTo>
                  <a:lnTo>
                    <a:pt x="137046" y="38100"/>
                  </a:lnTo>
                  <a:lnTo>
                    <a:pt x="137046" y="19050"/>
                  </a:lnTo>
                  <a:lnTo>
                    <a:pt x="137046" y="38100"/>
                  </a:lnTo>
                  <a:cubicBezTo>
                    <a:pt x="80491" y="38100"/>
                    <a:pt x="35200" y="86741"/>
                    <a:pt x="35200" y="14592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2143098" y="5001965"/>
            <a:ext cx="837377" cy="1302544"/>
            <a:chOff x="0" y="0"/>
            <a:chExt cx="1116503" cy="17367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6429" cy="1736725"/>
            </a:xfrm>
            <a:custGeom>
              <a:avLst/>
              <a:gdLst/>
              <a:ahLst/>
              <a:cxnLst/>
              <a:rect r="r" b="b" t="t" l="l"/>
              <a:pathLst>
                <a:path h="1736725" w="1116429">
                  <a:moveTo>
                    <a:pt x="0" y="81153"/>
                  </a:moveTo>
                  <a:cubicBezTo>
                    <a:pt x="0" y="36322"/>
                    <a:pt x="33557" y="0"/>
                    <a:pt x="74976" y="0"/>
                  </a:cubicBezTo>
                  <a:lnTo>
                    <a:pt x="1041453" y="0"/>
                  </a:lnTo>
                  <a:cubicBezTo>
                    <a:pt x="1082871" y="0"/>
                    <a:pt x="1116429" y="36322"/>
                    <a:pt x="1116429" y="81153"/>
                  </a:cubicBezTo>
                  <a:lnTo>
                    <a:pt x="1116429" y="1655572"/>
                  </a:lnTo>
                  <a:cubicBezTo>
                    <a:pt x="1116429" y="1700403"/>
                    <a:pt x="1082871" y="1736725"/>
                    <a:pt x="1041453" y="1736725"/>
                  </a:cubicBezTo>
                  <a:lnTo>
                    <a:pt x="74976" y="1736725"/>
                  </a:lnTo>
                  <a:cubicBezTo>
                    <a:pt x="33557" y="1736725"/>
                    <a:pt x="0" y="1700403"/>
                    <a:pt x="0" y="165557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400361" y="5488335"/>
            <a:ext cx="31405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b="true" sz="2625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189750" y="5228481"/>
            <a:ext cx="8469961" cy="3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96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Compare forecast error metrics by model and asset.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2103498" y="6545312"/>
            <a:ext cx="15090655" cy="1388269"/>
            <a:chOff x="0" y="0"/>
            <a:chExt cx="20120873" cy="185102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7600" y="19050"/>
              <a:ext cx="20085630" cy="1812925"/>
            </a:xfrm>
            <a:custGeom>
              <a:avLst/>
              <a:gdLst/>
              <a:ahLst/>
              <a:cxnLst/>
              <a:rect r="r" b="b" t="t" l="l"/>
              <a:pathLst>
                <a:path h="1812925" w="20085630">
                  <a:moveTo>
                    <a:pt x="0" y="126873"/>
                  </a:moveTo>
                  <a:cubicBezTo>
                    <a:pt x="0" y="56769"/>
                    <a:pt x="53504" y="0"/>
                    <a:pt x="119446" y="0"/>
                  </a:cubicBezTo>
                  <a:lnTo>
                    <a:pt x="19966185" y="0"/>
                  </a:lnTo>
                  <a:cubicBezTo>
                    <a:pt x="20032125" y="0"/>
                    <a:pt x="20085630" y="56769"/>
                    <a:pt x="20085630" y="126873"/>
                  </a:cubicBezTo>
                  <a:lnTo>
                    <a:pt x="20085630" y="1686052"/>
                  </a:lnTo>
                  <a:cubicBezTo>
                    <a:pt x="20085630" y="1756156"/>
                    <a:pt x="20032125" y="1812925"/>
                    <a:pt x="19966185" y="1812925"/>
                  </a:cubicBezTo>
                  <a:lnTo>
                    <a:pt x="119446" y="1812925"/>
                  </a:lnTo>
                  <a:cubicBezTo>
                    <a:pt x="53504" y="1812925"/>
                    <a:pt x="0" y="1756156"/>
                    <a:pt x="0" y="1686052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120831" cy="1851025"/>
            </a:xfrm>
            <a:custGeom>
              <a:avLst/>
              <a:gdLst/>
              <a:ahLst/>
              <a:cxnLst/>
              <a:rect r="r" b="b" t="t" l="l"/>
              <a:pathLst>
                <a:path h="1851025" w="20120831">
                  <a:moveTo>
                    <a:pt x="0" y="145923"/>
                  </a:moveTo>
                  <a:cubicBezTo>
                    <a:pt x="0" y="65024"/>
                    <a:pt x="61717" y="0"/>
                    <a:pt x="137046" y="0"/>
                  </a:cubicBezTo>
                  <a:lnTo>
                    <a:pt x="19983785" y="0"/>
                  </a:lnTo>
                  <a:lnTo>
                    <a:pt x="19983785" y="19050"/>
                  </a:lnTo>
                  <a:lnTo>
                    <a:pt x="19983785" y="0"/>
                  </a:lnTo>
                  <a:cubicBezTo>
                    <a:pt x="20059230" y="0"/>
                    <a:pt x="20120831" y="65024"/>
                    <a:pt x="20120831" y="145923"/>
                  </a:cubicBezTo>
                  <a:lnTo>
                    <a:pt x="20103230" y="145923"/>
                  </a:lnTo>
                  <a:lnTo>
                    <a:pt x="20120831" y="145923"/>
                  </a:lnTo>
                  <a:lnTo>
                    <a:pt x="20120831" y="1705102"/>
                  </a:lnTo>
                  <a:lnTo>
                    <a:pt x="20103230" y="1705102"/>
                  </a:lnTo>
                  <a:lnTo>
                    <a:pt x="20120831" y="1705102"/>
                  </a:lnTo>
                  <a:cubicBezTo>
                    <a:pt x="20120831" y="1786001"/>
                    <a:pt x="20059112" y="1851025"/>
                    <a:pt x="19983785" y="1851025"/>
                  </a:cubicBezTo>
                  <a:lnTo>
                    <a:pt x="19983785" y="1831975"/>
                  </a:lnTo>
                  <a:lnTo>
                    <a:pt x="19983785" y="1851025"/>
                  </a:lnTo>
                  <a:lnTo>
                    <a:pt x="137046" y="1851025"/>
                  </a:lnTo>
                  <a:lnTo>
                    <a:pt x="137046" y="1831975"/>
                  </a:lnTo>
                  <a:lnTo>
                    <a:pt x="137046" y="1851025"/>
                  </a:lnTo>
                  <a:cubicBezTo>
                    <a:pt x="61717" y="1851025"/>
                    <a:pt x="0" y="1786001"/>
                    <a:pt x="0" y="1705102"/>
                  </a:cubicBezTo>
                  <a:lnTo>
                    <a:pt x="0" y="145923"/>
                  </a:lnTo>
                  <a:lnTo>
                    <a:pt x="17600" y="145923"/>
                  </a:lnTo>
                  <a:lnTo>
                    <a:pt x="0" y="145923"/>
                  </a:lnTo>
                  <a:moveTo>
                    <a:pt x="35200" y="145923"/>
                  </a:moveTo>
                  <a:lnTo>
                    <a:pt x="35200" y="1705102"/>
                  </a:lnTo>
                  <a:lnTo>
                    <a:pt x="17600" y="1705102"/>
                  </a:lnTo>
                  <a:lnTo>
                    <a:pt x="35200" y="1705102"/>
                  </a:lnTo>
                  <a:cubicBezTo>
                    <a:pt x="35200" y="1764284"/>
                    <a:pt x="80491" y="1812925"/>
                    <a:pt x="137046" y="1812925"/>
                  </a:cubicBezTo>
                  <a:lnTo>
                    <a:pt x="19983785" y="1812925"/>
                  </a:lnTo>
                  <a:cubicBezTo>
                    <a:pt x="20040338" y="1812925"/>
                    <a:pt x="20085630" y="1764284"/>
                    <a:pt x="20085630" y="1705102"/>
                  </a:cubicBezTo>
                  <a:lnTo>
                    <a:pt x="20085630" y="145923"/>
                  </a:lnTo>
                  <a:cubicBezTo>
                    <a:pt x="20085630" y="86741"/>
                    <a:pt x="20040338" y="38100"/>
                    <a:pt x="19983785" y="38100"/>
                  </a:cubicBezTo>
                  <a:lnTo>
                    <a:pt x="137046" y="38100"/>
                  </a:lnTo>
                  <a:lnTo>
                    <a:pt x="137046" y="19050"/>
                  </a:lnTo>
                  <a:lnTo>
                    <a:pt x="137046" y="38100"/>
                  </a:lnTo>
                  <a:cubicBezTo>
                    <a:pt x="80491" y="38100"/>
                    <a:pt x="35200" y="86741"/>
                    <a:pt x="35200" y="14592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143098" y="6588175"/>
            <a:ext cx="837377" cy="1302544"/>
            <a:chOff x="0" y="0"/>
            <a:chExt cx="1116503" cy="173672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16429" cy="1736725"/>
            </a:xfrm>
            <a:custGeom>
              <a:avLst/>
              <a:gdLst/>
              <a:ahLst/>
              <a:cxnLst/>
              <a:rect r="r" b="b" t="t" l="l"/>
              <a:pathLst>
                <a:path h="1736725" w="1116429">
                  <a:moveTo>
                    <a:pt x="0" y="81153"/>
                  </a:moveTo>
                  <a:cubicBezTo>
                    <a:pt x="0" y="36322"/>
                    <a:pt x="33557" y="0"/>
                    <a:pt x="74976" y="0"/>
                  </a:cubicBezTo>
                  <a:lnTo>
                    <a:pt x="1041453" y="0"/>
                  </a:lnTo>
                  <a:cubicBezTo>
                    <a:pt x="1082871" y="0"/>
                    <a:pt x="1116429" y="36322"/>
                    <a:pt x="1116429" y="81153"/>
                  </a:cubicBezTo>
                  <a:lnTo>
                    <a:pt x="1116429" y="1655572"/>
                  </a:lnTo>
                  <a:cubicBezTo>
                    <a:pt x="1116429" y="1700403"/>
                    <a:pt x="1082871" y="1736725"/>
                    <a:pt x="1041453" y="1736725"/>
                  </a:cubicBezTo>
                  <a:lnTo>
                    <a:pt x="74976" y="1736725"/>
                  </a:lnTo>
                  <a:cubicBezTo>
                    <a:pt x="33557" y="1736725"/>
                    <a:pt x="0" y="1700403"/>
                    <a:pt x="0" y="165557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400361" y="7074545"/>
            <a:ext cx="31405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b="true" sz="2625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4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189750" y="6805166"/>
            <a:ext cx="9018498" cy="30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6"/>
              </a:lnSpc>
            </a:pPr>
            <a:r>
              <a:rPr lang="en-US" sz="193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Deliver actionable recommendations for investors.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2103498" y="8107710"/>
            <a:ext cx="15090655" cy="1388269"/>
            <a:chOff x="0" y="0"/>
            <a:chExt cx="20120873" cy="185102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7600" y="19050"/>
              <a:ext cx="20085630" cy="1812925"/>
            </a:xfrm>
            <a:custGeom>
              <a:avLst/>
              <a:gdLst/>
              <a:ahLst/>
              <a:cxnLst/>
              <a:rect r="r" b="b" t="t" l="l"/>
              <a:pathLst>
                <a:path h="1812925" w="20085630">
                  <a:moveTo>
                    <a:pt x="0" y="126873"/>
                  </a:moveTo>
                  <a:cubicBezTo>
                    <a:pt x="0" y="56769"/>
                    <a:pt x="53504" y="0"/>
                    <a:pt x="119446" y="0"/>
                  </a:cubicBezTo>
                  <a:lnTo>
                    <a:pt x="19966185" y="0"/>
                  </a:lnTo>
                  <a:cubicBezTo>
                    <a:pt x="20032125" y="0"/>
                    <a:pt x="20085630" y="56769"/>
                    <a:pt x="20085630" y="126873"/>
                  </a:cubicBezTo>
                  <a:lnTo>
                    <a:pt x="20085630" y="1686052"/>
                  </a:lnTo>
                  <a:cubicBezTo>
                    <a:pt x="20085630" y="1756156"/>
                    <a:pt x="20032125" y="1812925"/>
                    <a:pt x="19966185" y="1812925"/>
                  </a:cubicBezTo>
                  <a:lnTo>
                    <a:pt x="119446" y="1812925"/>
                  </a:lnTo>
                  <a:cubicBezTo>
                    <a:pt x="53504" y="1812925"/>
                    <a:pt x="0" y="1756156"/>
                    <a:pt x="0" y="1686052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120831" cy="1851025"/>
            </a:xfrm>
            <a:custGeom>
              <a:avLst/>
              <a:gdLst/>
              <a:ahLst/>
              <a:cxnLst/>
              <a:rect r="r" b="b" t="t" l="l"/>
              <a:pathLst>
                <a:path h="1851025" w="20120831">
                  <a:moveTo>
                    <a:pt x="0" y="145923"/>
                  </a:moveTo>
                  <a:cubicBezTo>
                    <a:pt x="0" y="65024"/>
                    <a:pt x="61717" y="0"/>
                    <a:pt x="137046" y="0"/>
                  </a:cubicBezTo>
                  <a:lnTo>
                    <a:pt x="19983785" y="0"/>
                  </a:lnTo>
                  <a:lnTo>
                    <a:pt x="19983785" y="19050"/>
                  </a:lnTo>
                  <a:lnTo>
                    <a:pt x="19983785" y="0"/>
                  </a:lnTo>
                  <a:cubicBezTo>
                    <a:pt x="20059230" y="0"/>
                    <a:pt x="20120831" y="65024"/>
                    <a:pt x="20120831" y="145923"/>
                  </a:cubicBezTo>
                  <a:lnTo>
                    <a:pt x="20103230" y="145923"/>
                  </a:lnTo>
                  <a:lnTo>
                    <a:pt x="20120831" y="145923"/>
                  </a:lnTo>
                  <a:lnTo>
                    <a:pt x="20120831" y="1705102"/>
                  </a:lnTo>
                  <a:lnTo>
                    <a:pt x="20103230" y="1705102"/>
                  </a:lnTo>
                  <a:lnTo>
                    <a:pt x="20120831" y="1705102"/>
                  </a:lnTo>
                  <a:cubicBezTo>
                    <a:pt x="20120831" y="1786001"/>
                    <a:pt x="20059112" y="1851025"/>
                    <a:pt x="19983785" y="1851025"/>
                  </a:cubicBezTo>
                  <a:lnTo>
                    <a:pt x="19983785" y="1831975"/>
                  </a:lnTo>
                  <a:lnTo>
                    <a:pt x="19983785" y="1851025"/>
                  </a:lnTo>
                  <a:lnTo>
                    <a:pt x="137046" y="1851025"/>
                  </a:lnTo>
                  <a:lnTo>
                    <a:pt x="137046" y="1831975"/>
                  </a:lnTo>
                  <a:lnTo>
                    <a:pt x="137046" y="1851025"/>
                  </a:lnTo>
                  <a:cubicBezTo>
                    <a:pt x="61717" y="1851025"/>
                    <a:pt x="0" y="1786001"/>
                    <a:pt x="0" y="1705102"/>
                  </a:cubicBezTo>
                  <a:lnTo>
                    <a:pt x="0" y="145923"/>
                  </a:lnTo>
                  <a:lnTo>
                    <a:pt x="17600" y="145923"/>
                  </a:lnTo>
                  <a:lnTo>
                    <a:pt x="0" y="145923"/>
                  </a:lnTo>
                  <a:moveTo>
                    <a:pt x="35200" y="145923"/>
                  </a:moveTo>
                  <a:lnTo>
                    <a:pt x="35200" y="1705102"/>
                  </a:lnTo>
                  <a:lnTo>
                    <a:pt x="17600" y="1705102"/>
                  </a:lnTo>
                  <a:lnTo>
                    <a:pt x="35200" y="1705102"/>
                  </a:lnTo>
                  <a:cubicBezTo>
                    <a:pt x="35200" y="1764284"/>
                    <a:pt x="80491" y="1812925"/>
                    <a:pt x="137046" y="1812925"/>
                  </a:cubicBezTo>
                  <a:lnTo>
                    <a:pt x="19983785" y="1812925"/>
                  </a:lnTo>
                  <a:cubicBezTo>
                    <a:pt x="20040338" y="1812925"/>
                    <a:pt x="20085630" y="1764284"/>
                    <a:pt x="20085630" y="1705102"/>
                  </a:cubicBezTo>
                  <a:lnTo>
                    <a:pt x="20085630" y="145923"/>
                  </a:lnTo>
                  <a:cubicBezTo>
                    <a:pt x="20085630" y="86741"/>
                    <a:pt x="20040338" y="38100"/>
                    <a:pt x="19983785" y="38100"/>
                  </a:cubicBezTo>
                  <a:lnTo>
                    <a:pt x="137046" y="38100"/>
                  </a:lnTo>
                  <a:lnTo>
                    <a:pt x="137046" y="19050"/>
                  </a:lnTo>
                  <a:lnTo>
                    <a:pt x="137046" y="38100"/>
                  </a:lnTo>
                  <a:cubicBezTo>
                    <a:pt x="80491" y="38100"/>
                    <a:pt x="35200" y="86741"/>
                    <a:pt x="35200" y="145923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2143098" y="8174385"/>
            <a:ext cx="837377" cy="1302544"/>
            <a:chOff x="0" y="0"/>
            <a:chExt cx="1116503" cy="173672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16429" cy="1736725"/>
            </a:xfrm>
            <a:custGeom>
              <a:avLst/>
              <a:gdLst/>
              <a:ahLst/>
              <a:cxnLst/>
              <a:rect r="r" b="b" t="t" l="l"/>
              <a:pathLst>
                <a:path h="1736725" w="1116429">
                  <a:moveTo>
                    <a:pt x="0" y="81153"/>
                  </a:moveTo>
                  <a:cubicBezTo>
                    <a:pt x="0" y="36322"/>
                    <a:pt x="33557" y="0"/>
                    <a:pt x="74976" y="0"/>
                  </a:cubicBezTo>
                  <a:lnTo>
                    <a:pt x="1041453" y="0"/>
                  </a:lnTo>
                  <a:cubicBezTo>
                    <a:pt x="1082871" y="0"/>
                    <a:pt x="1116429" y="36322"/>
                    <a:pt x="1116429" y="81153"/>
                  </a:cubicBezTo>
                  <a:lnTo>
                    <a:pt x="1116429" y="1655572"/>
                  </a:lnTo>
                  <a:cubicBezTo>
                    <a:pt x="1116429" y="1700403"/>
                    <a:pt x="1082871" y="1736725"/>
                    <a:pt x="1041453" y="1736725"/>
                  </a:cubicBezTo>
                  <a:lnTo>
                    <a:pt x="74976" y="1736725"/>
                  </a:lnTo>
                  <a:cubicBezTo>
                    <a:pt x="33557" y="1736725"/>
                    <a:pt x="0" y="1700403"/>
                    <a:pt x="0" y="1655572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2400361" y="8660755"/>
            <a:ext cx="31405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b="true" sz="2625">
                <a:solidFill>
                  <a:srgbClr val="E9E9E9"/>
                </a:solidFill>
                <a:latin typeface="Garet Bold"/>
                <a:ea typeface="Garet Bold"/>
                <a:cs typeface="Garet Bold"/>
                <a:sym typeface="Garet Bold"/>
              </a:rPr>
              <a:t>5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89750" y="8400901"/>
            <a:ext cx="4687041" cy="29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2"/>
              </a:lnSpc>
            </a:pPr>
            <a:r>
              <a:rPr lang="en-US" sz="1982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Empower risk management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574333">
            <a:off x="-751071" y="5733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8146554" y="766653"/>
            <a:ext cx="4532262" cy="50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9"/>
              </a:lnSpc>
            </a:pPr>
            <a:r>
              <a:rPr lang="en-US" b="true" sz="325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Research Objectives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290816" y="2928194"/>
            <a:ext cx="5706219" cy="5706219"/>
            <a:chOff x="0" y="0"/>
            <a:chExt cx="7608292" cy="7608292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290816" y="2928194"/>
            <a:ext cx="5706219" cy="5706219"/>
            <a:chOff x="0" y="0"/>
            <a:chExt cx="7608292" cy="7608292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290816" y="2928194"/>
            <a:ext cx="5706219" cy="5706219"/>
            <a:chOff x="0" y="0"/>
            <a:chExt cx="7608292" cy="7608292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290816" y="2928194"/>
            <a:ext cx="5706219" cy="5706219"/>
            <a:chOff x="0" y="0"/>
            <a:chExt cx="7608292" cy="7608292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290816" y="2928194"/>
            <a:ext cx="5706219" cy="5706219"/>
            <a:chOff x="0" y="0"/>
            <a:chExt cx="7608292" cy="7608292"/>
          </a:xfrm>
        </p:grpSpPr>
        <p:sp>
          <p:nvSpPr>
            <p:cNvPr name="Freeform 15" id="15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92238" y="2658070"/>
            <a:ext cx="5298579" cy="849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b="true" sz="275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Core Backend &amp; Data Processing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2238" y="3656856"/>
            <a:ext cx="5298579" cy="165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Python and Pandas are utilized for efficient ETL (Extract, Transform, Load) operations, forming the backbone of the system.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46772" y="6345436"/>
            <a:ext cx="354404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37"/>
              </a:lnSpc>
            </a:pPr>
            <a:r>
              <a:rPr lang="en-US" b="true" sz="2750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Modular Codebase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2238" y="6901309"/>
            <a:ext cx="5298579" cy="1655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The architecture is structured into data_load, modeling, and visualization modules for maintainability and scalability.</a:t>
            </a:r>
          </a:p>
        </p:txBody>
      </p: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580084" y="6186659"/>
            <a:ext cx="709880" cy="709880"/>
            <a:chOff x="0" y="0"/>
            <a:chExt cx="946507" cy="9465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6531" cy="946531"/>
            </a:xfrm>
            <a:custGeom>
              <a:avLst/>
              <a:gdLst/>
              <a:ahLst/>
              <a:cxnLst/>
              <a:rect r="r" b="b" t="t" l="l"/>
              <a:pathLst>
                <a:path h="946531" w="946531">
                  <a:moveTo>
                    <a:pt x="0" y="0"/>
                  </a:moveTo>
                  <a:lnTo>
                    <a:pt x="946531" y="0"/>
                  </a:lnTo>
                  <a:lnTo>
                    <a:pt x="946531" y="946531"/>
                  </a:lnTo>
                  <a:lnTo>
                    <a:pt x="0" y="946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2" b="2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7580084" y="4459210"/>
            <a:ext cx="642040" cy="642040"/>
            <a:chOff x="0" y="0"/>
            <a:chExt cx="856053" cy="85605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6107" cy="856107"/>
            </a:xfrm>
            <a:custGeom>
              <a:avLst/>
              <a:gdLst/>
              <a:ahLst/>
              <a:cxnLst/>
              <a:rect r="r" b="b" t="t" l="l"/>
              <a:pathLst>
                <a:path h="856107" w="856107">
                  <a:moveTo>
                    <a:pt x="0" y="0"/>
                  </a:moveTo>
                  <a:lnTo>
                    <a:pt x="856107" y="0"/>
                  </a:lnTo>
                  <a:lnTo>
                    <a:pt x="856107" y="856107"/>
                  </a:lnTo>
                  <a:lnTo>
                    <a:pt x="0" y="856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6" b="6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293516" y="6720815"/>
            <a:ext cx="669177" cy="860157"/>
            <a:chOff x="0" y="0"/>
            <a:chExt cx="892237" cy="1146877"/>
          </a:xfrm>
        </p:grpSpPr>
        <p:sp>
          <p:nvSpPr>
            <p:cNvPr name="Freeform 25" id="25" descr="Flask Logo PNG Transparent &amp; SVG Vector - Freebie Supply"/>
            <p:cNvSpPr/>
            <p:nvPr/>
          </p:nvSpPr>
          <p:spPr>
            <a:xfrm flipH="false" flipV="false" rot="0">
              <a:off x="0" y="0"/>
              <a:ext cx="892175" cy="1146937"/>
            </a:xfrm>
            <a:custGeom>
              <a:avLst/>
              <a:gdLst/>
              <a:ahLst/>
              <a:cxnLst/>
              <a:rect r="r" b="b" t="t" l="l"/>
              <a:pathLst>
                <a:path h="1146937" w="892175">
                  <a:moveTo>
                    <a:pt x="0" y="0"/>
                  </a:moveTo>
                  <a:lnTo>
                    <a:pt x="892175" y="0"/>
                  </a:lnTo>
                  <a:lnTo>
                    <a:pt x="892175" y="1146937"/>
                  </a:lnTo>
                  <a:lnTo>
                    <a:pt x="0" y="1146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-6" b="3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0233675" y="5439479"/>
            <a:ext cx="1226552" cy="631230"/>
            <a:chOff x="0" y="0"/>
            <a:chExt cx="1635403" cy="8416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35379" cy="841629"/>
            </a:xfrm>
            <a:custGeom>
              <a:avLst/>
              <a:gdLst/>
              <a:ahLst/>
              <a:cxnLst/>
              <a:rect r="r" b="b" t="t" l="l"/>
              <a:pathLst>
                <a:path h="841629" w="1635379">
                  <a:moveTo>
                    <a:pt x="0" y="0"/>
                  </a:moveTo>
                  <a:lnTo>
                    <a:pt x="1635379" y="0"/>
                  </a:lnTo>
                  <a:lnTo>
                    <a:pt x="1635379" y="841629"/>
                  </a:lnTo>
                  <a:lnTo>
                    <a:pt x="0" y="841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42870" r="-28934" b="-44992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9215735" y="3838848"/>
            <a:ext cx="824740" cy="884470"/>
            <a:chOff x="0" y="0"/>
            <a:chExt cx="1099653" cy="11792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99693" cy="1179322"/>
            </a:xfrm>
            <a:custGeom>
              <a:avLst/>
              <a:gdLst/>
              <a:ahLst/>
              <a:cxnLst/>
              <a:rect r="r" b="b" t="t" l="l"/>
              <a:pathLst>
                <a:path h="1179322" w="1099693">
                  <a:moveTo>
                    <a:pt x="0" y="0"/>
                  </a:moveTo>
                  <a:lnTo>
                    <a:pt x="1099693" y="0"/>
                  </a:lnTo>
                  <a:lnTo>
                    <a:pt x="1099693" y="1179322"/>
                  </a:lnTo>
                  <a:lnTo>
                    <a:pt x="0" y="1179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3" b="2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7127369" y="1179156"/>
            <a:ext cx="5670649" cy="620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5"/>
              </a:lnSpc>
            </a:pPr>
            <a:r>
              <a:rPr lang="en-US" b="true" sz="404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TECHNOLOGY STACK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997035" y="2523232"/>
            <a:ext cx="4877246" cy="35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8"/>
              </a:lnSpc>
            </a:pPr>
            <a:r>
              <a:rPr lang="en-US" b="true" sz="2398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Advanced Forecasting Models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97035" y="3069580"/>
            <a:ext cx="5298727" cy="12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146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ARIMA (Statsmodels) and LSTM (TensorFlow/Keras) are implemented for robust price forecasting.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564070" y="4818012"/>
            <a:ext cx="4625280" cy="3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2"/>
              </a:lnSpc>
            </a:pPr>
            <a:r>
              <a:rPr lang="en-US" b="true" sz="2322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Interactive Data Visualization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564070" y="5392936"/>
            <a:ext cx="4731692" cy="109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5"/>
              </a:lnSpc>
            </a:pPr>
            <a:r>
              <a:rPr lang="en-US" sz="1938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Plotly creates dynamic charts and dashboards, offering clear insights into market data and model outputs.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997035" y="7150894"/>
            <a:ext cx="4014639" cy="35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8"/>
              </a:lnSpc>
            </a:pPr>
            <a:r>
              <a:rPr lang="en-US" b="true" sz="2398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Modern Web Application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997035" y="7697241"/>
            <a:ext cx="5298727" cy="123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Flask provides a lightweight framework for seamless web deployment and user interface.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430736" y="1561132"/>
            <a:ext cx="3087291" cy="7164735"/>
            <a:chOff x="0" y="0"/>
            <a:chExt cx="4116388" cy="955298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4116451" cy="9552940"/>
            </a:xfrm>
            <a:custGeom>
              <a:avLst/>
              <a:gdLst/>
              <a:ahLst/>
              <a:cxnLst/>
              <a:rect r="r" b="b" t="t" l="l"/>
              <a:pathLst>
                <a:path h="9552940" w="4116451">
                  <a:moveTo>
                    <a:pt x="0" y="0"/>
                  </a:moveTo>
                  <a:lnTo>
                    <a:pt x="4116451" y="0"/>
                  </a:lnTo>
                  <a:lnTo>
                    <a:pt x="4116451" y="9552940"/>
                  </a:lnTo>
                  <a:lnTo>
                    <a:pt x="0" y="9552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5" r="1" b="-6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235276" y="2320751"/>
            <a:ext cx="8561354" cy="771228"/>
            <a:chOff x="0" y="0"/>
            <a:chExt cx="11415138" cy="10283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1389741" cy="1002919"/>
            </a:xfrm>
            <a:custGeom>
              <a:avLst/>
              <a:gdLst/>
              <a:ahLst/>
              <a:cxnLst/>
              <a:rect r="r" b="b" t="t" l="l"/>
              <a:pathLst>
                <a:path h="1002919" w="11389741">
                  <a:moveTo>
                    <a:pt x="0" y="121920"/>
                  </a:moveTo>
                  <a:cubicBezTo>
                    <a:pt x="0" y="54610"/>
                    <a:pt x="55880" y="0"/>
                    <a:pt x="124714" y="0"/>
                  </a:cubicBezTo>
                  <a:lnTo>
                    <a:pt x="11265027" y="0"/>
                  </a:lnTo>
                  <a:cubicBezTo>
                    <a:pt x="11333861" y="0"/>
                    <a:pt x="11389741" y="54610"/>
                    <a:pt x="11389741" y="121920"/>
                  </a:cubicBezTo>
                  <a:lnTo>
                    <a:pt x="11389741" y="880999"/>
                  </a:lnTo>
                  <a:cubicBezTo>
                    <a:pt x="11389741" y="948309"/>
                    <a:pt x="11333861" y="1002919"/>
                    <a:pt x="11265027" y="1002919"/>
                  </a:cubicBezTo>
                  <a:lnTo>
                    <a:pt x="124714" y="1002919"/>
                  </a:lnTo>
                  <a:cubicBezTo>
                    <a:pt x="55880" y="1002919"/>
                    <a:pt x="0" y="948309"/>
                    <a:pt x="0" y="880999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15141" cy="1028319"/>
            </a:xfrm>
            <a:custGeom>
              <a:avLst/>
              <a:gdLst/>
              <a:ahLst/>
              <a:cxnLst/>
              <a:rect r="r" b="b" t="t" l="l"/>
              <a:pathLst>
                <a:path h="1028319" w="11415141">
                  <a:moveTo>
                    <a:pt x="0" y="134620"/>
                  </a:moveTo>
                  <a:cubicBezTo>
                    <a:pt x="0" y="59944"/>
                    <a:pt x="61849" y="0"/>
                    <a:pt x="137414" y="0"/>
                  </a:cubicBezTo>
                  <a:lnTo>
                    <a:pt x="11277727" y="0"/>
                  </a:lnTo>
                  <a:lnTo>
                    <a:pt x="11277727" y="12700"/>
                  </a:lnTo>
                  <a:lnTo>
                    <a:pt x="11277727" y="0"/>
                  </a:lnTo>
                  <a:cubicBezTo>
                    <a:pt x="11353292" y="0"/>
                    <a:pt x="11415141" y="59944"/>
                    <a:pt x="11415141" y="134620"/>
                  </a:cubicBezTo>
                  <a:lnTo>
                    <a:pt x="11402441" y="134620"/>
                  </a:lnTo>
                  <a:lnTo>
                    <a:pt x="11415141" y="134620"/>
                  </a:lnTo>
                  <a:lnTo>
                    <a:pt x="11415141" y="893699"/>
                  </a:lnTo>
                  <a:lnTo>
                    <a:pt x="11402441" y="893699"/>
                  </a:lnTo>
                  <a:lnTo>
                    <a:pt x="11415141" y="893699"/>
                  </a:lnTo>
                  <a:cubicBezTo>
                    <a:pt x="11415141" y="968375"/>
                    <a:pt x="11353292" y="1028319"/>
                    <a:pt x="11277727" y="1028319"/>
                  </a:cubicBezTo>
                  <a:lnTo>
                    <a:pt x="11277727" y="1015619"/>
                  </a:lnTo>
                  <a:lnTo>
                    <a:pt x="11277727" y="1028319"/>
                  </a:lnTo>
                  <a:lnTo>
                    <a:pt x="137414" y="1028319"/>
                  </a:lnTo>
                  <a:lnTo>
                    <a:pt x="137414" y="1015619"/>
                  </a:lnTo>
                  <a:lnTo>
                    <a:pt x="137414" y="1028319"/>
                  </a:lnTo>
                  <a:cubicBezTo>
                    <a:pt x="61849" y="1028319"/>
                    <a:pt x="0" y="968248"/>
                    <a:pt x="0" y="893699"/>
                  </a:cubicBezTo>
                  <a:lnTo>
                    <a:pt x="0" y="134620"/>
                  </a:lnTo>
                  <a:lnTo>
                    <a:pt x="12700" y="134620"/>
                  </a:lnTo>
                  <a:lnTo>
                    <a:pt x="0" y="134620"/>
                  </a:lnTo>
                  <a:moveTo>
                    <a:pt x="25400" y="134620"/>
                  </a:moveTo>
                  <a:lnTo>
                    <a:pt x="25400" y="893699"/>
                  </a:lnTo>
                  <a:lnTo>
                    <a:pt x="12700" y="893699"/>
                  </a:lnTo>
                  <a:lnTo>
                    <a:pt x="25400" y="893699"/>
                  </a:lnTo>
                  <a:cubicBezTo>
                    <a:pt x="25400" y="953770"/>
                    <a:pt x="75311" y="1002919"/>
                    <a:pt x="137414" y="1002919"/>
                  </a:cubicBezTo>
                  <a:lnTo>
                    <a:pt x="11277727" y="1002919"/>
                  </a:lnTo>
                  <a:cubicBezTo>
                    <a:pt x="11339830" y="1002919"/>
                    <a:pt x="11389741" y="953770"/>
                    <a:pt x="11389741" y="893699"/>
                  </a:cubicBezTo>
                  <a:lnTo>
                    <a:pt x="11389741" y="134620"/>
                  </a:lnTo>
                  <a:cubicBezTo>
                    <a:pt x="11389741" y="74549"/>
                    <a:pt x="11339830" y="25400"/>
                    <a:pt x="11277727" y="25400"/>
                  </a:cubicBezTo>
                  <a:lnTo>
                    <a:pt x="137414" y="25400"/>
                  </a:lnTo>
                  <a:lnTo>
                    <a:pt x="137414" y="12700"/>
                  </a:lnTo>
                  <a:lnTo>
                    <a:pt x="137414" y="25400"/>
                  </a:lnTo>
                  <a:cubicBezTo>
                    <a:pt x="75311" y="25400"/>
                    <a:pt x="25400" y="74549"/>
                    <a:pt x="25400" y="1346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216225" y="3770805"/>
            <a:ext cx="8561354" cy="771228"/>
            <a:chOff x="0" y="0"/>
            <a:chExt cx="11415138" cy="10283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0" y="12700"/>
              <a:ext cx="11389741" cy="1002919"/>
            </a:xfrm>
            <a:custGeom>
              <a:avLst/>
              <a:gdLst/>
              <a:ahLst/>
              <a:cxnLst/>
              <a:rect r="r" b="b" t="t" l="l"/>
              <a:pathLst>
                <a:path h="1002919" w="11389741">
                  <a:moveTo>
                    <a:pt x="0" y="121920"/>
                  </a:moveTo>
                  <a:cubicBezTo>
                    <a:pt x="0" y="54610"/>
                    <a:pt x="55880" y="0"/>
                    <a:pt x="124714" y="0"/>
                  </a:cubicBezTo>
                  <a:lnTo>
                    <a:pt x="11265027" y="0"/>
                  </a:lnTo>
                  <a:cubicBezTo>
                    <a:pt x="11333861" y="0"/>
                    <a:pt x="11389741" y="54610"/>
                    <a:pt x="11389741" y="121920"/>
                  </a:cubicBezTo>
                  <a:lnTo>
                    <a:pt x="11389741" y="880999"/>
                  </a:lnTo>
                  <a:cubicBezTo>
                    <a:pt x="11389741" y="948309"/>
                    <a:pt x="11333861" y="1002919"/>
                    <a:pt x="11265027" y="1002919"/>
                  </a:cubicBezTo>
                  <a:lnTo>
                    <a:pt x="124714" y="1002919"/>
                  </a:lnTo>
                  <a:cubicBezTo>
                    <a:pt x="55880" y="1002919"/>
                    <a:pt x="0" y="948309"/>
                    <a:pt x="0" y="880999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15141" cy="1028319"/>
            </a:xfrm>
            <a:custGeom>
              <a:avLst/>
              <a:gdLst/>
              <a:ahLst/>
              <a:cxnLst/>
              <a:rect r="r" b="b" t="t" l="l"/>
              <a:pathLst>
                <a:path h="1028319" w="11415141">
                  <a:moveTo>
                    <a:pt x="0" y="134620"/>
                  </a:moveTo>
                  <a:cubicBezTo>
                    <a:pt x="0" y="59944"/>
                    <a:pt x="61849" y="0"/>
                    <a:pt x="137414" y="0"/>
                  </a:cubicBezTo>
                  <a:lnTo>
                    <a:pt x="11277727" y="0"/>
                  </a:lnTo>
                  <a:lnTo>
                    <a:pt x="11277727" y="12700"/>
                  </a:lnTo>
                  <a:lnTo>
                    <a:pt x="11277727" y="0"/>
                  </a:lnTo>
                  <a:cubicBezTo>
                    <a:pt x="11353292" y="0"/>
                    <a:pt x="11415141" y="59944"/>
                    <a:pt x="11415141" y="134620"/>
                  </a:cubicBezTo>
                  <a:lnTo>
                    <a:pt x="11402441" y="134620"/>
                  </a:lnTo>
                  <a:lnTo>
                    <a:pt x="11415141" y="134620"/>
                  </a:lnTo>
                  <a:lnTo>
                    <a:pt x="11415141" y="893699"/>
                  </a:lnTo>
                  <a:lnTo>
                    <a:pt x="11402441" y="893699"/>
                  </a:lnTo>
                  <a:lnTo>
                    <a:pt x="11415141" y="893699"/>
                  </a:lnTo>
                  <a:cubicBezTo>
                    <a:pt x="11415141" y="968375"/>
                    <a:pt x="11353292" y="1028319"/>
                    <a:pt x="11277727" y="1028319"/>
                  </a:cubicBezTo>
                  <a:lnTo>
                    <a:pt x="11277727" y="1015619"/>
                  </a:lnTo>
                  <a:lnTo>
                    <a:pt x="11277727" y="1028319"/>
                  </a:lnTo>
                  <a:lnTo>
                    <a:pt x="137414" y="1028319"/>
                  </a:lnTo>
                  <a:lnTo>
                    <a:pt x="137414" y="1015619"/>
                  </a:lnTo>
                  <a:lnTo>
                    <a:pt x="137414" y="1028319"/>
                  </a:lnTo>
                  <a:cubicBezTo>
                    <a:pt x="61849" y="1028319"/>
                    <a:pt x="0" y="968248"/>
                    <a:pt x="0" y="893699"/>
                  </a:cubicBezTo>
                  <a:lnTo>
                    <a:pt x="0" y="134620"/>
                  </a:lnTo>
                  <a:lnTo>
                    <a:pt x="12700" y="134620"/>
                  </a:lnTo>
                  <a:lnTo>
                    <a:pt x="0" y="134620"/>
                  </a:lnTo>
                  <a:moveTo>
                    <a:pt x="25400" y="134620"/>
                  </a:moveTo>
                  <a:lnTo>
                    <a:pt x="25400" y="893699"/>
                  </a:lnTo>
                  <a:lnTo>
                    <a:pt x="12700" y="893699"/>
                  </a:lnTo>
                  <a:lnTo>
                    <a:pt x="25400" y="893699"/>
                  </a:lnTo>
                  <a:cubicBezTo>
                    <a:pt x="25400" y="953770"/>
                    <a:pt x="75311" y="1002919"/>
                    <a:pt x="137414" y="1002919"/>
                  </a:cubicBezTo>
                  <a:lnTo>
                    <a:pt x="11277727" y="1002919"/>
                  </a:lnTo>
                  <a:cubicBezTo>
                    <a:pt x="11339830" y="1002919"/>
                    <a:pt x="11389741" y="953770"/>
                    <a:pt x="11389741" y="893699"/>
                  </a:cubicBezTo>
                  <a:lnTo>
                    <a:pt x="11389741" y="134620"/>
                  </a:lnTo>
                  <a:cubicBezTo>
                    <a:pt x="11389741" y="74549"/>
                    <a:pt x="11339830" y="25400"/>
                    <a:pt x="11277727" y="25400"/>
                  </a:cubicBezTo>
                  <a:lnTo>
                    <a:pt x="137414" y="25400"/>
                  </a:lnTo>
                  <a:lnTo>
                    <a:pt x="137414" y="12700"/>
                  </a:lnTo>
                  <a:lnTo>
                    <a:pt x="137414" y="25400"/>
                  </a:lnTo>
                  <a:cubicBezTo>
                    <a:pt x="75311" y="25400"/>
                    <a:pt x="25400" y="74549"/>
                    <a:pt x="25400" y="1346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216225" y="5297726"/>
            <a:ext cx="8561354" cy="771227"/>
            <a:chOff x="0" y="0"/>
            <a:chExt cx="11415138" cy="10283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0" y="12700"/>
              <a:ext cx="11389741" cy="1002919"/>
            </a:xfrm>
            <a:custGeom>
              <a:avLst/>
              <a:gdLst/>
              <a:ahLst/>
              <a:cxnLst/>
              <a:rect r="r" b="b" t="t" l="l"/>
              <a:pathLst>
                <a:path h="1002919" w="11389741">
                  <a:moveTo>
                    <a:pt x="0" y="121920"/>
                  </a:moveTo>
                  <a:cubicBezTo>
                    <a:pt x="0" y="54610"/>
                    <a:pt x="55880" y="0"/>
                    <a:pt x="124714" y="0"/>
                  </a:cubicBezTo>
                  <a:lnTo>
                    <a:pt x="11265027" y="0"/>
                  </a:lnTo>
                  <a:cubicBezTo>
                    <a:pt x="11333861" y="0"/>
                    <a:pt x="11389741" y="54610"/>
                    <a:pt x="11389741" y="121920"/>
                  </a:cubicBezTo>
                  <a:lnTo>
                    <a:pt x="11389741" y="880999"/>
                  </a:lnTo>
                  <a:cubicBezTo>
                    <a:pt x="11389741" y="948309"/>
                    <a:pt x="11333861" y="1002919"/>
                    <a:pt x="11265027" y="1002919"/>
                  </a:cubicBezTo>
                  <a:lnTo>
                    <a:pt x="124714" y="1002919"/>
                  </a:lnTo>
                  <a:cubicBezTo>
                    <a:pt x="55880" y="1002919"/>
                    <a:pt x="0" y="948309"/>
                    <a:pt x="0" y="880999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415141" cy="1028319"/>
            </a:xfrm>
            <a:custGeom>
              <a:avLst/>
              <a:gdLst/>
              <a:ahLst/>
              <a:cxnLst/>
              <a:rect r="r" b="b" t="t" l="l"/>
              <a:pathLst>
                <a:path h="1028319" w="11415141">
                  <a:moveTo>
                    <a:pt x="0" y="134620"/>
                  </a:moveTo>
                  <a:cubicBezTo>
                    <a:pt x="0" y="59944"/>
                    <a:pt x="61849" y="0"/>
                    <a:pt x="137414" y="0"/>
                  </a:cubicBezTo>
                  <a:lnTo>
                    <a:pt x="11277727" y="0"/>
                  </a:lnTo>
                  <a:lnTo>
                    <a:pt x="11277727" y="12700"/>
                  </a:lnTo>
                  <a:lnTo>
                    <a:pt x="11277727" y="0"/>
                  </a:lnTo>
                  <a:cubicBezTo>
                    <a:pt x="11353292" y="0"/>
                    <a:pt x="11415141" y="59944"/>
                    <a:pt x="11415141" y="134620"/>
                  </a:cubicBezTo>
                  <a:lnTo>
                    <a:pt x="11402441" y="134620"/>
                  </a:lnTo>
                  <a:lnTo>
                    <a:pt x="11415141" y="134620"/>
                  </a:lnTo>
                  <a:lnTo>
                    <a:pt x="11415141" y="893699"/>
                  </a:lnTo>
                  <a:lnTo>
                    <a:pt x="11402441" y="893699"/>
                  </a:lnTo>
                  <a:lnTo>
                    <a:pt x="11415141" y="893699"/>
                  </a:lnTo>
                  <a:cubicBezTo>
                    <a:pt x="11415141" y="968375"/>
                    <a:pt x="11353292" y="1028319"/>
                    <a:pt x="11277727" y="1028319"/>
                  </a:cubicBezTo>
                  <a:lnTo>
                    <a:pt x="11277727" y="1015619"/>
                  </a:lnTo>
                  <a:lnTo>
                    <a:pt x="11277727" y="1028319"/>
                  </a:lnTo>
                  <a:lnTo>
                    <a:pt x="137414" y="1028319"/>
                  </a:lnTo>
                  <a:lnTo>
                    <a:pt x="137414" y="1015619"/>
                  </a:lnTo>
                  <a:lnTo>
                    <a:pt x="137414" y="1028319"/>
                  </a:lnTo>
                  <a:cubicBezTo>
                    <a:pt x="61849" y="1028319"/>
                    <a:pt x="0" y="968248"/>
                    <a:pt x="0" y="893699"/>
                  </a:cubicBezTo>
                  <a:lnTo>
                    <a:pt x="0" y="134620"/>
                  </a:lnTo>
                  <a:lnTo>
                    <a:pt x="12700" y="134620"/>
                  </a:lnTo>
                  <a:lnTo>
                    <a:pt x="0" y="134620"/>
                  </a:lnTo>
                  <a:moveTo>
                    <a:pt x="25400" y="134620"/>
                  </a:moveTo>
                  <a:lnTo>
                    <a:pt x="25400" y="893699"/>
                  </a:lnTo>
                  <a:lnTo>
                    <a:pt x="12700" y="893699"/>
                  </a:lnTo>
                  <a:lnTo>
                    <a:pt x="25400" y="893699"/>
                  </a:lnTo>
                  <a:cubicBezTo>
                    <a:pt x="25400" y="953770"/>
                    <a:pt x="75311" y="1002919"/>
                    <a:pt x="137414" y="1002919"/>
                  </a:cubicBezTo>
                  <a:lnTo>
                    <a:pt x="11277727" y="1002919"/>
                  </a:lnTo>
                  <a:cubicBezTo>
                    <a:pt x="11339830" y="1002919"/>
                    <a:pt x="11389741" y="953770"/>
                    <a:pt x="11389741" y="893699"/>
                  </a:cubicBezTo>
                  <a:lnTo>
                    <a:pt x="11389741" y="134620"/>
                  </a:lnTo>
                  <a:cubicBezTo>
                    <a:pt x="11389741" y="74549"/>
                    <a:pt x="11339830" y="25400"/>
                    <a:pt x="11277727" y="25400"/>
                  </a:cubicBezTo>
                  <a:lnTo>
                    <a:pt x="137414" y="25400"/>
                  </a:lnTo>
                  <a:lnTo>
                    <a:pt x="137414" y="12700"/>
                  </a:lnTo>
                  <a:lnTo>
                    <a:pt x="137414" y="25400"/>
                  </a:lnTo>
                  <a:cubicBezTo>
                    <a:pt x="75311" y="25400"/>
                    <a:pt x="25400" y="74549"/>
                    <a:pt x="25400" y="1346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8216225" y="6651859"/>
            <a:ext cx="8561354" cy="771227"/>
            <a:chOff x="0" y="0"/>
            <a:chExt cx="11415138" cy="10283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11389741" cy="1002919"/>
            </a:xfrm>
            <a:custGeom>
              <a:avLst/>
              <a:gdLst/>
              <a:ahLst/>
              <a:cxnLst/>
              <a:rect r="r" b="b" t="t" l="l"/>
              <a:pathLst>
                <a:path h="1002919" w="11389741">
                  <a:moveTo>
                    <a:pt x="0" y="121920"/>
                  </a:moveTo>
                  <a:cubicBezTo>
                    <a:pt x="0" y="54610"/>
                    <a:pt x="55880" y="0"/>
                    <a:pt x="124714" y="0"/>
                  </a:cubicBezTo>
                  <a:lnTo>
                    <a:pt x="11265027" y="0"/>
                  </a:lnTo>
                  <a:cubicBezTo>
                    <a:pt x="11333861" y="0"/>
                    <a:pt x="11389741" y="54610"/>
                    <a:pt x="11389741" y="121920"/>
                  </a:cubicBezTo>
                  <a:lnTo>
                    <a:pt x="11389741" y="880999"/>
                  </a:lnTo>
                  <a:cubicBezTo>
                    <a:pt x="11389741" y="948309"/>
                    <a:pt x="11333861" y="1002919"/>
                    <a:pt x="11265027" y="1002919"/>
                  </a:cubicBezTo>
                  <a:lnTo>
                    <a:pt x="124714" y="1002919"/>
                  </a:lnTo>
                  <a:cubicBezTo>
                    <a:pt x="55880" y="1002919"/>
                    <a:pt x="0" y="948309"/>
                    <a:pt x="0" y="880999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415141" cy="1028319"/>
            </a:xfrm>
            <a:custGeom>
              <a:avLst/>
              <a:gdLst/>
              <a:ahLst/>
              <a:cxnLst/>
              <a:rect r="r" b="b" t="t" l="l"/>
              <a:pathLst>
                <a:path h="1028319" w="11415141">
                  <a:moveTo>
                    <a:pt x="0" y="134620"/>
                  </a:moveTo>
                  <a:cubicBezTo>
                    <a:pt x="0" y="59944"/>
                    <a:pt x="61849" y="0"/>
                    <a:pt x="137414" y="0"/>
                  </a:cubicBezTo>
                  <a:lnTo>
                    <a:pt x="11277727" y="0"/>
                  </a:lnTo>
                  <a:lnTo>
                    <a:pt x="11277727" y="12700"/>
                  </a:lnTo>
                  <a:lnTo>
                    <a:pt x="11277727" y="0"/>
                  </a:lnTo>
                  <a:cubicBezTo>
                    <a:pt x="11353292" y="0"/>
                    <a:pt x="11415141" y="59944"/>
                    <a:pt x="11415141" y="134620"/>
                  </a:cubicBezTo>
                  <a:lnTo>
                    <a:pt x="11402441" y="134620"/>
                  </a:lnTo>
                  <a:lnTo>
                    <a:pt x="11415141" y="134620"/>
                  </a:lnTo>
                  <a:lnTo>
                    <a:pt x="11415141" y="893699"/>
                  </a:lnTo>
                  <a:lnTo>
                    <a:pt x="11402441" y="893699"/>
                  </a:lnTo>
                  <a:lnTo>
                    <a:pt x="11415141" y="893699"/>
                  </a:lnTo>
                  <a:cubicBezTo>
                    <a:pt x="11415141" y="968375"/>
                    <a:pt x="11353292" y="1028319"/>
                    <a:pt x="11277727" y="1028319"/>
                  </a:cubicBezTo>
                  <a:lnTo>
                    <a:pt x="11277727" y="1015619"/>
                  </a:lnTo>
                  <a:lnTo>
                    <a:pt x="11277727" y="1028319"/>
                  </a:lnTo>
                  <a:lnTo>
                    <a:pt x="137414" y="1028319"/>
                  </a:lnTo>
                  <a:lnTo>
                    <a:pt x="137414" y="1015619"/>
                  </a:lnTo>
                  <a:lnTo>
                    <a:pt x="137414" y="1028319"/>
                  </a:lnTo>
                  <a:cubicBezTo>
                    <a:pt x="61849" y="1028319"/>
                    <a:pt x="0" y="968248"/>
                    <a:pt x="0" y="893699"/>
                  </a:cubicBezTo>
                  <a:lnTo>
                    <a:pt x="0" y="134620"/>
                  </a:lnTo>
                  <a:lnTo>
                    <a:pt x="12700" y="134620"/>
                  </a:lnTo>
                  <a:lnTo>
                    <a:pt x="0" y="134620"/>
                  </a:lnTo>
                  <a:moveTo>
                    <a:pt x="25400" y="134620"/>
                  </a:moveTo>
                  <a:lnTo>
                    <a:pt x="25400" y="893699"/>
                  </a:lnTo>
                  <a:lnTo>
                    <a:pt x="12700" y="893699"/>
                  </a:lnTo>
                  <a:lnTo>
                    <a:pt x="25400" y="893699"/>
                  </a:lnTo>
                  <a:cubicBezTo>
                    <a:pt x="25400" y="953770"/>
                    <a:pt x="75311" y="1002919"/>
                    <a:pt x="137414" y="1002919"/>
                  </a:cubicBezTo>
                  <a:lnTo>
                    <a:pt x="11277727" y="1002919"/>
                  </a:lnTo>
                  <a:cubicBezTo>
                    <a:pt x="11339830" y="1002919"/>
                    <a:pt x="11389741" y="953770"/>
                    <a:pt x="11389741" y="893699"/>
                  </a:cubicBezTo>
                  <a:lnTo>
                    <a:pt x="11389741" y="134620"/>
                  </a:lnTo>
                  <a:cubicBezTo>
                    <a:pt x="11389741" y="74549"/>
                    <a:pt x="11339830" y="25400"/>
                    <a:pt x="11277727" y="25400"/>
                  </a:cubicBezTo>
                  <a:lnTo>
                    <a:pt x="137414" y="25400"/>
                  </a:lnTo>
                  <a:lnTo>
                    <a:pt x="137414" y="12700"/>
                  </a:lnTo>
                  <a:lnTo>
                    <a:pt x="137414" y="25400"/>
                  </a:lnTo>
                  <a:cubicBezTo>
                    <a:pt x="75311" y="25400"/>
                    <a:pt x="25400" y="74549"/>
                    <a:pt x="25400" y="1346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216225" y="8098764"/>
            <a:ext cx="8561354" cy="771228"/>
            <a:chOff x="0" y="0"/>
            <a:chExt cx="11415138" cy="10283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11389741" cy="1002919"/>
            </a:xfrm>
            <a:custGeom>
              <a:avLst/>
              <a:gdLst/>
              <a:ahLst/>
              <a:cxnLst/>
              <a:rect r="r" b="b" t="t" l="l"/>
              <a:pathLst>
                <a:path h="1002919" w="11389741">
                  <a:moveTo>
                    <a:pt x="0" y="121920"/>
                  </a:moveTo>
                  <a:cubicBezTo>
                    <a:pt x="0" y="54610"/>
                    <a:pt x="55880" y="0"/>
                    <a:pt x="124714" y="0"/>
                  </a:cubicBezTo>
                  <a:lnTo>
                    <a:pt x="11265027" y="0"/>
                  </a:lnTo>
                  <a:cubicBezTo>
                    <a:pt x="11333861" y="0"/>
                    <a:pt x="11389741" y="54610"/>
                    <a:pt x="11389741" y="121920"/>
                  </a:cubicBezTo>
                  <a:lnTo>
                    <a:pt x="11389741" y="880999"/>
                  </a:lnTo>
                  <a:cubicBezTo>
                    <a:pt x="11389741" y="948309"/>
                    <a:pt x="11333861" y="1002919"/>
                    <a:pt x="11265027" y="1002919"/>
                  </a:cubicBezTo>
                  <a:lnTo>
                    <a:pt x="124714" y="1002919"/>
                  </a:lnTo>
                  <a:cubicBezTo>
                    <a:pt x="55880" y="1002919"/>
                    <a:pt x="0" y="948309"/>
                    <a:pt x="0" y="880999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415141" cy="1028319"/>
            </a:xfrm>
            <a:custGeom>
              <a:avLst/>
              <a:gdLst/>
              <a:ahLst/>
              <a:cxnLst/>
              <a:rect r="r" b="b" t="t" l="l"/>
              <a:pathLst>
                <a:path h="1028319" w="11415141">
                  <a:moveTo>
                    <a:pt x="0" y="134620"/>
                  </a:moveTo>
                  <a:cubicBezTo>
                    <a:pt x="0" y="59944"/>
                    <a:pt x="61849" y="0"/>
                    <a:pt x="137414" y="0"/>
                  </a:cubicBezTo>
                  <a:lnTo>
                    <a:pt x="11277727" y="0"/>
                  </a:lnTo>
                  <a:lnTo>
                    <a:pt x="11277727" y="12700"/>
                  </a:lnTo>
                  <a:lnTo>
                    <a:pt x="11277727" y="0"/>
                  </a:lnTo>
                  <a:cubicBezTo>
                    <a:pt x="11353292" y="0"/>
                    <a:pt x="11415141" y="59944"/>
                    <a:pt x="11415141" y="134620"/>
                  </a:cubicBezTo>
                  <a:lnTo>
                    <a:pt x="11402441" y="134620"/>
                  </a:lnTo>
                  <a:lnTo>
                    <a:pt x="11415141" y="134620"/>
                  </a:lnTo>
                  <a:lnTo>
                    <a:pt x="11415141" y="893699"/>
                  </a:lnTo>
                  <a:lnTo>
                    <a:pt x="11402441" y="893699"/>
                  </a:lnTo>
                  <a:lnTo>
                    <a:pt x="11415141" y="893699"/>
                  </a:lnTo>
                  <a:cubicBezTo>
                    <a:pt x="11415141" y="968375"/>
                    <a:pt x="11353292" y="1028319"/>
                    <a:pt x="11277727" y="1028319"/>
                  </a:cubicBezTo>
                  <a:lnTo>
                    <a:pt x="11277727" y="1015619"/>
                  </a:lnTo>
                  <a:lnTo>
                    <a:pt x="11277727" y="1028319"/>
                  </a:lnTo>
                  <a:lnTo>
                    <a:pt x="137414" y="1028319"/>
                  </a:lnTo>
                  <a:lnTo>
                    <a:pt x="137414" y="1015619"/>
                  </a:lnTo>
                  <a:lnTo>
                    <a:pt x="137414" y="1028319"/>
                  </a:lnTo>
                  <a:cubicBezTo>
                    <a:pt x="61849" y="1028319"/>
                    <a:pt x="0" y="968248"/>
                    <a:pt x="0" y="893699"/>
                  </a:cubicBezTo>
                  <a:lnTo>
                    <a:pt x="0" y="134620"/>
                  </a:lnTo>
                  <a:lnTo>
                    <a:pt x="12700" y="134620"/>
                  </a:lnTo>
                  <a:lnTo>
                    <a:pt x="0" y="134620"/>
                  </a:lnTo>
                  <a:moveTo>
                    <a:pt x="25400" y="134620"/>
                  </a:moveTo>
                  <a:lnTo>
                    <a:pt x="25400" y="893699"/>
                  </a:lnTo>
                  <a:lnTo>
                    <a:pt x="12700" y="893699"/>
                  </a:lnTo>
                  <a:lnTo>
                    <a:pt x="25400" y="893699"/>
                  </a:lnTo>
                  <a:cubicBezTo>
                    <a:pt x="25400" y="953770"/>
                    <a:pt x="75311" y="1002919"/>
                    <a:pt x="137414" y="1002919"/>
                  </a:cubicBezTo>
                  <a:lnTo>
                    <a:pt x="11277727" y="1002919"/>
                  </a:lnTo>
                  <a:cubicBezTo>
                    <a:pt x="11339830" y="1002919"/>
                    <a:pt x="11389741" y="953770"/>
                    <a:pt x="11389741" y="893699"/>
                  </a:cubicBezTo>
                  <a:lnTo>
                    <a:pt x="11389741" y="134620"/>
                  </a:lnTo>
                  <a:cubicBezTo>
                    <a:pt x="11389741" y="74549"/>
                    <a:pt x="11339830" y="25400"/>
                    <a:pt x="11277727" y="25400"/>
                  </a:cubicBezTo>
                  <a:lnTo>
                    <a:pt x="137414" y="25400"/>
                  </a:lnTo>
                  <a:lnTo>
                    <a:pt x="137414" y="12700"/>
                  </a:lnTo>
                  <a:lnTo>
                    <a:pt x="137414" y="25400"/>
                  </a:lnTo>
                  <a:cubicBezTo>
                    <a:pt x="75311" y="25400"/>
                    <a:pt x="25400" y="74549"/>
                    <a:pt x="25400" y="13462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525298" y="768176"/>
            <a:ext cx="4607421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b="true" sz="3624">
                <a:solidFill>
                  <a:srgbClr val="3F3D3E"/>
                </a:solidFill>
                <a:latin typeface="Garet Bold"/>
                <a:ea typeface="Garet Bold"/>
                <a:cs typeface="Garet Bold"/>
                <a:sym typeface="Garet Bold"/>
              </a:rPr>
              <a:t>Methodology Flow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505250" y="2543100"/>
            <a:ext cx="8052899" cy="32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2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Collect historical daily closing prices for each asset.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86199" y="3993154"/>
            <a:ext cx="8052899" cy="32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2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Clean, prepare, and feature engineer the datasets.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86199" y="5520075"/>
            <a:ext cx="8052899" cy="32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2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Perform exploratory analysis for trends, risk profiles.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486199" y="6874209"/>
            <a:ext cx="8052899" cy="32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2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Train/test ARIMA and LSTM models on each asset.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86199" y="8321112"/>
            <a:ext cx="8052899" cy="32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2250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Visualize and compare all forecasts interactively.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DAG1yrc0f0g</dc:identifier>
  <dcterms:modified xsi:type="dcterms:W3CDTF">2011-08-01T06:04:30Z</dcterms:modified>
  <cp:revision>1</cp:revision>
  <dc:title>Copy of Nisha_Presentation_Edited.pptx</dc:title>
</cp:coreProperties>
</file>