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41" r:id="rId2"/>
    <p:sldId id="642" r:id="rId3"/>
    <p:sldId id="644" r:id="rId4"/>
    <p:sldId id="645" r:id="rId5"/>
    <p:sldId id="647" r:id="rId6"/>
    <p:sldId id="646" r:id="rId7"/>
    <p:sldId id="648" r:id="rId8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6" autoAdjust="0"/>
    <p:restoredTop sz="87057" autoAdjust="0"/>
  </p:normalViewPr>
  <p:slideViewPr>
    <p:cSldViewPr>
      <p:cViewPr>
        <p:scale>
          <a:sx n="120" d="100"/>
          <a:sy n="120" d="100"/>
        </p:scale>
        <p:origin x="-1312" y="-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43" d="100"/>
          <a:sy n="143" d="100"/>
        </p:scale>
        <p:origin x="-450" y="-114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26622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795" y="0"/>
            <a:ext cx="3026622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97D85-169D-4536-8A77-1002C58E796B}" type="datetimeFigureOut">
              <a:rPr lang="en-US" smtClean="0"/>
              <a:pPr/>
              <a:t>2/16/16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18563"/>
            <a:ext cx="3026622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795" y="8818563"/>
            <a:ext cx="3026622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367B8-E6DB-49B7-8296-85FF21E0C8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19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26834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2" y="2"/>
            <a:ext cx="3026834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32D26DE-B978-4F01-B05B-C9ECAFDE684F}" type="datetimeFigureOut">
              <a:rPr lang="en-US"/>
              <a:pPr>
                <a:defRPr/>
              </a:pPr>
              <a:t>2/16/16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9"/>
            <a:ext cx="5588000" cy="4177665"/>
          </a:xfrm>
          <a:prstGeom prst="rect">
            <a:avLst/>
          </a:prstGeom>
        </p:spPr>
        <p:txBody>
          <a:bodyPr vert="horz" lIns="93031" tIns="46516" rIns="93031" bIns="4651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17905"/>
            <a:ext cx="3026834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2" y="8817905"/>
            <a:ext cx="3026834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4CFEE4-61EC-4142-9169-55715142F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08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0331FB-2015-4624-AAF0-F3516F907AB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3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22056-065B-4295-905B-17AE56F113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0C6A0-D6DA-4C9C-B2B5-D73FC86476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E60B4-4A3A-479C-9E70-A79FC1E55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344488"/>
            <a:ext cx="9144000" cy="685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pPr>
              <a:defRPr/>
            </a:pPr>
            <a:fld id="{E4990D2C-55F6-4753-80F0-C561434D8C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1C906-D673-474E-A027-4FB319A693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A37C8-9321-4C1E-B112-3E64A6E432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A0B46-8E48-4539-9357-2E5C655053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6E42E-1F3C-41BA-A17C-53F5BB403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DCB6F-DCFD-4B0B-B2B5-94B61CD47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55F744-3A2F-4B40-9349-3E7F6F87F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FD443-83B8-4E7C-8405-3D2A90C27F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4990D2C-55F6-4753-80F0-C561434D8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44631" y="838200"/>
            <a:ext cx="8845127" cy="1385119"/>
          </a:xfrm>
        </p:spPr>
        <p:txBody>
          <a:bodyPr anchor="b"/>
          <a:lstStyle/>
          <a:p>
            <a:pPr algn="r"/>
            <a:r>
              <a:rPr lang="en-US" sz="4200" dirty="0" smtClean="0">
                <a:solidFill>
                  <a:srgbClr val="7030A0"/>
                </a:solidFill>
                <a:latin typeface="Calibri" pitchFamily="34" charset="0"/>
              </a:rPr>
              <a:t>Sleepless in Seattle No Longer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2800052"/>
            <a:ext cx="8731643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1" hangingPunct="1"/>
            <a:r>
              <a:rPr lang="en-US" sz="2200" b="1" i="1" dirty="0" smtClean="0">
                <a:solidFill>
                  <a:srgbClr val="FF0000"/>
                </a:solidFill>
              </a:rPr>
              <a:t>Joshua Reich, Michel </a:t>
            </a:r>
            <a:r>
              <a:rPr lang="en-US" sz="2200" b="1" i="1" dirty="0" err="1" smtClean="0">
                <a:solidFill>
                  <a:srgbClr val="FF0000"/>
                </a:solidFill>
              </a:rPr>
              <a:t>Goraczko</a:t>
            </a:r>
            <a:r>
              <a:rPr lang="en-US" sz="2200" b="1" i="1" dirty="0" smtClean="0">
                <a:solidFill>
                  <a:srgbClr val="FF0000"/>
                </a:solidFill>
              </a:rPr>
              <a:t>, </a:t>
            </a:r>
            <a:r>
              <a:rPr lang="en-US" sz="2200" b="1" i="1" dirty="0" err="1" smtClean="0">
                <a:solidFill>
                  <a:srgbClr val="FF0000"/>
                </a:solidFill>
              </a:rPr>
              <a:t>Aman</a:t>
            </a:r>
            <a:r>
              <a:rPr lang="en-US" sz="2200" b="1" i="1" dirty="0" smtClean="0">
                <a:solidFill>
                  <a:srgbClr val="FF0000"/>
                </a:solidFill>
              </a:rPr>
              <a:t> </a:t>
            </a:r>
            <a:r>
              <a:rPr lang="en-US" sz="2200" b="1" i="1" dirty="0" err="1" smtClean="0">
                <a:solidFill>
                  <a:srgbClr val="FF0000"/>
                </a:solidFill>
              </a:rPr>
              <a:t>Kansal</a:t>
            </a:r>
            <a:r>
              <a:rPr lang="en-US" sz="2200" b="1" i="1" dirty="0" smtClean="0">
                <a:solidFill>
                  <a:srgbClr val="FF0000"/>
                </a:solidFill>
              </a:rPr>
              <a:t>, </a:t>
            </a:r>
            <a:r>
              <a:rPr lang="en-US" sz="2200" b="1" i="1" dirty="0" err="1" smtClean="0">
                <a:solidFill>
                  <a:srgbClr val="FF0000"/>
                </a:solidFill>
              </a:rPr>
              <a:t>Jitendra</a:t>
            </a:r>
            <a:r>
              <a:rPr lang="en-US" sz="2200" b="1" i="1" dirty="0" smtClean="0">
                <a:solidFill>
                  <a:srgbClr val="FF0000"/>
                </a:solidFill>
              </a:rPr>
              <a:t> </a:t>
            </a:r>
            <a:r>
              <a:rPr lang="en-US" sz="2200" b="1" i="1" dirty="0" err="1" smtClean="0">
                <a:solidFill>
                  <a:srgbClr val="FF0000"/>
                </a:solidFill>
              </a:rPr>
              <a:t>Padhye</a:t>
            </a:r>
            <a:endParaRPr lang="en-US" sz="2200" b="1" i="1" dirty="0" smtClean="0">
              <a:solidFill>
                <a:srgbClr val="FF0000"/>
              </a:solidFill>
            </a:endParaRPr>
          </a:p>
          <a:p>
            <a:pPr algn="r" eaLnBrk="1" hangingPunct="1"/>
            <a:r>
              <a:rPr lang="en-US" sz="2800" b="1" i="1" dirty="0" smtClean="0">
                <a:solidFill>
                  <a:srgbClr val="FF0000"/>
                </a:solidFill>
              </a:rPr>
              <a:t>Columbia University &amp;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Micrsoft</a:t>
            </a:r>
            <a:r>
              <a:rPr lang="en-US" sz="2800" b="1" i="1" dirty="0" smtClean="0">
                <a:solidFill>
                  <a:srgbClr val="FF0000"/>
                </a:solidFill>
              </a:rPr>
              <a:t> Research</a:t>
            </a:r>
          </a:p>
          <a:p>
            <a:pPr algn="r" eaLnBrk="1" hangingPunct="1"/>
            <a:endParaRPr lang="en-US" sz="2800" b="1" i="1" dirty="0">
              <a:solidFill>
                <a:srgbClr val="FF0000"/>
              </a:solidFill>
            </a:endParaRPr>
          </a:p>
          <a:p>
            <a:pPr algn="r" eaLnBrk="1" hangingPunct="1"/>
            <a:endParaRPr lang="en-US" sz="2800" b="1" i="1" dirty="0" smtClean="0">
              <a:solidFill>
                <a:srgbClr val="FF0000"/>
              </a:solidFill>
            </a:endParaRPr>
          </a:p>
          <a:p>
            <a:pPr algn="r" eaLnBrk="1" hangingPunct="1"/>
            <a:r>
              <a:rPr lang="en-US" sz="2800" b="1" i="1" dirty="0" smtClean="0">
                <a:solidFill>
                  <a:srgbClr val="FF0000"/>
                </a:solidFill>
              </a:rPr>
              <a:t>Presented by Nishad Gothoskar</a:t>
            </a:r>
            <a:endParaRPr lang="en-US" sz="1600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7154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4754563"/>
          </a:xfrm>
        </p:spPr>
        <p:txBody>
          <a:bodyPr/>
          <a:lstStyle/>
          <a:p>
            <a:pPr lvl="1"/>
            <a:r>
              <a:rPr lang="en-US" dirty="0" smtClean="0"/>
              <a:t>Desktop computers</a:t>
            </a:r>
          </a:p>
          <a:p>
            <a:pPr lvl="2"/>
            <a:r>
              <a:rPr lang="en-US" dirty="0" smtClean="0"/>
              <a:t>Laptops (usually)</a:t>
            </a:r>
          </a:p>
          <a:p>
            <a:pPr lvl="3"/>
            <a:r>
              <a:rPr lang="en-US" dirty="0" smtClean="0"/>
              <a:t>Awake </a:t>
            </a:r>
            <a:r>
              <a:rPr lang="en-US" dirty="0" smtClean="0">
                <a:sym typeface="Wingdings"/>
              </a:rPr>
              <a:t> In Use</a:t>
            </a:r>
          </a:p>
          <a:p>
            <a:pPr lvl="3"/>
            <a:r>
              <a:rPr lang="en-US" dirty="0" smtClean="0">
                <a:sym typeface="Wingdings"/>
              </a:rPr>
              <a:t>Not In Use  Asleep</a:t>
            </a:r>
            <a:endParaRPr lang="en-US" dirty="0" smtClean="0"/>
          </a:p>
          <a:p>
            <a:pPr lvl="1"/>
            <a:r>
              <a:rPr lang="en-US" dirty="0" smtClean="0"/>
              <a:t>Not the case with Desktops</a:t>
            </a:r>
          </a:p>
          <a:p>
            <a:pPr lvl="2"/>
            <a:r>
              <a:rPr lang="en-US" dirty="0" smtClean="0"/>
              <a:t>Users want them to always be accessible</a:t>
            </a:r>
          </a:p>
          <a:p>
            <a:pPr lvl="2"/>
            <a:r>
              <a:rPr lang="en-US" dirty="0" smtClean="0"/>
              <a:t>Because they aren’t mobile</a:t>
            </a:r>
          </a:p>
          <a:p>
            <a:pPr lvl="1"/>
            <a:r>
              <a:rPr lang="en-US" dirty="0" smtClean="0"/>
              <a:t>Enterprise networks (office building) may have hundreds to thousands of these machines</a:t>
            </a:r>
          </a:p>
          <a:p>
            <a:pPr lvl="2"/>
            <a:r>
              <a:rPr lang="en-US" dirty="0" smtClean="0"/>
              <a:t>Only actually being used for a fraction of the time they are actually awake (remaining time </a:t>
            </a:r>
            <a:r>
              <a:rPr lang="en-US" dirty="0" smtClean="0">
                <a:sym typeface="Wingdings"/>
              </a:rPr>
              <a:t> energy waste)</a:t>
            </a:r>
          </a:p>
          <a:p>
            <a:pPr lvl="2"/>
            <a:r>
              <a:rPr lang="en-US" dirty="0" smtClean="0">
                <a:sym typeface="Wingdings"/>
              </a:rPr>
              <a:t>2/3 are left on all the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990D2C-55F6-4753-80F0-C561434D8C8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5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4754563"/>
          </a:xfrm>
        </p:spPr>
        <p:txBody>
          <a:bodyPr/>
          <a:lstStyle/>
          <a:p>
            <a:pPr lvl="1"/>
            <a:r>
              <a:rPr lang="en-US" dirty="0" smtClean="0"/>
              <a:t>Dilemma: If I Sleep I may “Miss Something”</a:t>
            </a:r>
          </a:p>
          <a:p>
            <a:pPr lvl="2"/>
            <a:r>
              <a:rPr lang="en-US" dirty="0" smtClean="0"/>
              <a:t>Once you sleep you have no network presence</a:t>
            </a:r>
          </a:p>
          <a:p>
            <a:pPr lvl="1"/>
            <a:r>
              <a:rPr lang="en-US" dirty="0" smtClean="0"/>
              <a:t>But there’s a high chance you won’t miss anything</a:t>
            </a:r>
          </a:p>
          <a:p>
            <a:pPr lvl="1"/>
            <a:r>
              <a:rPr lang="en-US" dirty="0" smtClean="0"/>
              <a:t>Enterprises aren’t willing to take that chance</a:t>
            </a:r>
          </a:p>
          <a:p>
            <a:pPr lvl="2"/>
            <a:r>
              <a:rPr lang="en-US" dirty="0" smtClean="0"/>
              <a:t>Remote access</a:t>
            </a:r>
          </a:p>
          <a:p>
            <a:pPr lvl="2"/>
            <a:r>
              <a:rPr lang="en-US" dirty="0" smtClean="0"/>
              <a:t>IT (updates, security)</a:t>
            </a:r>
          </a:p>
          <a:p>
            <a:pPr marL="457200" lvl="1" indent="0">
              <a:buNone/>
            </a:pPr>
            <a:r>
              <a:rPr lang="en-US" b="1" dirty="0" smtClean="0"/>
              <a:t>Issue similar to what we saw in Networking Energy</a:t>
            </a:r>
          </a:p>
          <a:p>
            <a:pPr lvl="1"/>
            <a:r>
              <a:rPr lang="en-US" dirty="0" smtClean="0"/>
              <a:t>You don’t know when or if an event will occur</a:t>
            </a:r>
          </a:p>
          <a:p>
            <a:pPr marL="457200" lvl="1" indent="0">
              <a:buNone/>
            </a:pPr>
            <a:r>
              <a:rPr lang="en-US" dirty="0" smtClean="0"/>
              <a:t>			   so you wait...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990D2C-55F6-4753-80F0-C561434D8C8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5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10600" cy="4754563"/>
          </a:xfrm>
        </p:spPr>
        <p:txBody>
          <a:bodyPr/>
          <a:lstStyle/>
          <a:p>
            <a:pPr lvl="1"/>
            <a:r>
              <a:rPr lang="en-US" dirty="0" smtClean="0"/>
              <a:t>Why should every computer be in the “wait” state?</a:t>
            </a:r>
          </a:p>
          <a:p>
            <a:pPr lvl="1"/>
            <a:r>
              <a:rPr lang="en-US" dirty="0" smtClean="0"/>
              <a:t>“wait” isn’t very processor intensive but still keeps the computer hardware running (consumes power)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      </a:t>
            </a:r>
            <a:r>
              <a:rPr lang="en-US" dirty="0" err="1" smtClean="0"/>
              <a:t>SleepServer</a:t>
            </a:r>
            <a:endParaRPr lang="en-US" dirty="0" smtClean="0"/>
          </a:p>
          <a:p>
            <a:pPr lvl="1"/>
            <a:r>
              <a:rPr lang="en-US" dirty="0" smtClean="0"/>
              <a:t>Why not let one system manage all the computers “wait” states and let them sleep?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		      Sleep Proxy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990D2C-55F6-4753-80F0-C561434D8C8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7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10600" cy="4754563"/>
          </a:xfrm>
        </p:spPr>
        <p:txBody>
          <a:bodyPr/>
          <a:lstStyle/>
          <a:p>
            <a:pPr lvl="1"/>
            <a:r>
              <a:rPr lang="en-US" dirty="0" smtClean="0"/>
              <a:t>Many ideas from </a:t>
            </a:r>
            <a:r>
              <a:rPr lang="en-US" dirty="0" err="1" smtClean="0"/>
              <a:t>Somniloquy</a:t>
            </a:r>
            <a:r>
              <a:rPr lang="en-US" dirty="0" smtClean="0"/>
              <a:t> and </a:t>
            </a:r>
            <a:r>
              <a:rPr lang="en-US" dirty="0" err="1" smtClean="0"/>
              <a:t>SleepServer</a:t>
            </a:r>
            <a:endParaRPr lang="en-US" dirty="0" smtClean="0"/>
          </a:p>
          <a:p>
            <a:pPr lvl="1"/>
            <a:r>
              <a:rPr lang="en-US" dirty="0" smtClean="0"/>
              <a:t>But what’s different?</a:t>
            </a:r>
          </a:p>
          <a:p>
            <a:pPr lvl="2"/>
            <a:r>
              <a:rPr lang="en-US" dirty="0"/>
              <a:t>The question with </a:t>
            </a:r>
            <a:r>
              <a:rPr lang="en-US" dirty="0" err="1"/>
              <a:t>SleepServer</a:t>
            </a:r>
            <a:r>
              <a:rPr lang="en-US" dirty="0"/>
              <a:t> was what do we want to virtualize</a:t>
            </a:r>
          </a:p>
          <a:p>
            <a:pPr lvl="3"/>
            <a:r>
              <a:rPr lang="en-US" dirty="0"/>
              <a:t>Entire VM (too much)</a:t>
            </a:r>
          </a:p>
          <a:p>
            <a:pPr lvl="1"/>
            <a:r>
              <a:rPr lang="en-US" dirty="0" err="1" smtClean="0"/>
              <a:t>SleepProxy</a:t>
            </a:r>
            <a:r>
              <a:rPr lang="en-US" dirty="0" smtClean="0"/>
              <a:t> – monitors network traffic and allows us to maintain network presence even while </a:t>
            </a:r>
            <a:r>
              <a:rPr lang="en-US" dirty="0" smtClean="0"/>
              <a:t>asleep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Paper </a:t>
            </a:r>
            <a:r>
              <a:rPr lang="en-US" dirty="0"/>
              <a:t>cites </a:t>
            </a:r>
            <a:r>
              <a:rPr lang="en-US" dirty="0" err="1"/>
              <a:t>Somniloquy</a:t>
            </a:r>
            <a:r>
              <a:rPr lang="en-US" dirty="0"/>
              <a:t> and </a:t>
            </a:r>
            <a:r>
              <a:rPr lang="en-US" smtClean="0"/>
              <a:t>SleepServer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990D2C-55F6-4753-80F0-C561434D8C8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14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066800"/>
            <a:ext cx="8839200" cy="4754563"/>
          </a:xfrm>
        </p:spPr>
        <p:txBody>
          <a:bodyPr/>
          <a:lstStyle/>
          <a:p>
            <a:pPr lvl="1"/>
            <a:r>
              <a:rPr lang="en-US" dirty="0" smtClean="0"/>
              <a:t>ARP – address resolution protocol</a:t>
            </a:r>
          </a:p>
          <a:p>
            <a:pPr lvl="2"/>
            <a:r>
              <a:rPr lang="en-US" dirty="0"/>
              <a:t>Map between network and hardware addresses</a:t>
            </a:r>
          </a:p>
          <a:p>
            <a:pPr lvl="2"/>
            <a:r>
              <a:rPr lang="en-US" dirty="0"/>
              <a:t>ARP Probes – used to reroute incoming packets</a:t>
            </a:r>
          </a:p>
          <a:p>
            <a:pPr lvl="1"/>
            <a:r>
              <a:rPr lang="en-US" dirty="0" smtClean="0"/>
              <a:t>NIC – network interface controller</a:t>
            </a:r>
          </a:p>
          <a:p>
            <a:pPr lvl="1"/>
            <a:r>
              <a:rPr lang="en-US" dirty="0" smtClean="0"/>
              <a:t>WOL – Wake-on-LAN (who will send the signal?)</a:t>
            </a:r>
          </a:p>
          <a:p>
            <a:pPr lvl="1"/>
            <a:r>
              <a:rPr lang="en-US" dirty="0" smtClean="0"/>
              <a:t>TCP SYN – opening a connection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990D2C-55F6-4753-80F0-C561434D8C8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4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990D2C-55F6-4753-80F0-C561434D8C8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9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15304</TotalTime>
  <Words>297</Words>
  <Application>Microsoft Macintosh PowerPoint</Application>
  <PresentationFormat>On-screen Show (4:3)</PresentationFormat>
  <Paragraphs>58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Sleepless in Seattle No Longer</vt:lpstr>
      <vt:lpstr>Problem</vt:lpstr>
      <vt:lpstr>Problem</vt:lpstr>
      <vt:lpstr>Solution</vt:lpstr>
      <vt:lpstr>Inspiration</vt:lpstr>
      <vt:lpstr>Vocabulary</vt:lpstr>
      <vt:lpstr>Architecture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Sleep-Servers: Reducing Energy Consumption of Desktops</dc:title>
  <dc:creator>yuvraj</dc:creator>
  <cp:lastModifiedBy>Nishad Gothoskar</cp:lastModifiedBy>
  <cp:revision>940</cp:revision>
  <dcterms:created xsi:type="dcterms:W3CDTF">2006-08-16T00:00:00Z</dcterms:created>
  <dcterms:modified xsi:type="dcterms:W3CDTF">2016-02-17T03:29:53Z</dcterms:modified>
</cp:coreProperties>
</file>