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41" r:id="rId2"/>
    <p:sldId id="642" r:id="rId3"/>
    <p:sldId id="644" r:id="rId4"/>
    <p:sldId id="645" r:id="rId5"/>
    <p:sldId id="647" r:id="rId6"/>
    <p:sldId id="646" r:id="rId7"/>
    <p:sldId id="648" r:id="rId8"/>
    <p:sldId id="650" r:id="rId9"/>
    <p:sldId id="651" r:id="rId10"/>
    <p:sldId id="653" r:id="rId11"/>
    <p:sldId id="654" r:id="rId12"/>
    <p:sldId id="657" r:id="rId13"/>
    <p:sldId id="658" r:id="rId14"/>
    <p:sldId id="656" r:id="rId1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 autoAdjust="0"/>
    <p:restoredTop sz="87057" autoAdjust="0"/>
  </p:normalViewPr>
  <p:slideViewPr>
    <p:cSldViewPr>
      <p:cViewPr>
        <p:scale>
          <a:sx n="120" d="100"/>
          <a:sy n="120" d="100"/>
        </p:scale>
        <p:origin x="-2192" y="-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43" d="100"/>
          <a:sy n="143" d="100"/>
        </p:scale>
        <p:origin x="-450" y="-11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795" y="0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97D85-169D-4536-8A77-1002C58E796B}" type="datetimeFigureOut">
              <a:rPr lang="en-US" smtClean="0"/>
              <a:pPr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18563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795" y="8818563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367B8-E6DB-49B7-8296-85FF21E0C8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9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2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2D26DE-B978-4F01-B05B-C9ECAFDE684F}" type="datetimeFigureOut">
              <a:rPr lang="en-US"/>
              <a:pPr>
                <a:defRPr/>
              </a:pPr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5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5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4CFEE4-61EC-4142-9169-55715142F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331FB-2015-4624-AAF0-F3516F907A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2056-065B-4295-905B-17AE56F11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0C6A0-D6DA-4C9C-B2B5-D73FC8647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E60B4-4A3A-479C-9E70-A79FC1E55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344488"/>
            <a:ext cx="914400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C906-D673-474E-A027-4FB319A69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37C8-9321-4C1E-B112-3E64A6E43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A0B46-8E48-4539-9357-2E5C65505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6E42E-1F3C-41BA-A17C-53F5BB403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B6F-DCFD-4B0B-B2B5-94B61CD47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5F744-3A2F-4B40-9349-3E7F6F87F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FD443-83B8-4E7C-8405-3D2A90C27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90D2C-55F6-4753-80F0-C561434D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44631" y="838200"/>
            <a:ext cx="8845127" cy="1385119"/>
          </a:xfrm>
        </p:spPr>
        <p:txBody>
          <a:bodyPr anchor="b"/>
          <a:lstStyle/>
          <a:p>
            <a:pPr algn="r"/>
            <a:r>
              <a:rPr lang="en-US" sz="4200" dirty="0" smtClean="0">
                <a:solidFill>
                  <a:srgbClr val="7030A0"/>
                </a:solidFill>
                <a:latin typeface="Calibri" pitchFamily="34" charset="0"/>
              </a:rPr>
              <a:t>Sleepless in Seattle No Longer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800052"/>
            <a:ext cx="873164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/>
            <a:r>
              <a:rPr lang="en-US" sz="2200" b="1" i="1" dirty="0" smtClean="0">
                <a:solidFill>
                  <a:srgbClr val="FF0000"/>
                </a:solidFill>
              </a:rPr>
              <a:t>Joshua Reich, Michel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Goraczko</a:t>
            </a:r>
            <a:r>
              <a:rPr lang="en-US" sz="2200" b="1" i="1" dirty="0" smtClean="0">
                <a:solidFill>
                  <a:srgbClr val="FF0000"/>
                </a:solidFill>
              </a:rPr>
              <a:t>,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Aman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Kansal</a:t>
            </a:r>
            <a:r>
              <a:rPr lang="en-US" sz="2200" b="1" i="1" dirty="0" smtClean="0">
                <a:solidFill>
                  <a:srgbClr val="FF0000"/>
                </a:solidFill>
              </a:rPr>
              <a:t>,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Jitendra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Padhye</a:t>
            </a:r>
            <a:endParaRPr lang="en-US" sz="2200" b="1" i="1" dirty="0" smtClean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2800" b="1" i="1" dirty="0" smtClean="0">
                <a:solidFill>
                  <a:srgbClr val="FF0000"/>
                </a:solidFill>
              </a:rPr>
              <a:t>Columbia University &amp;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Micrsoft</a:t>
            </a:r>
            <a:r>
              <a:rPr lang="en-US" sz="2800" b="1" i="1" dirty="0" smtClean="0">
                <a:solidFill>
                  <a:srgbClr val="FF0000"/>
                </a:solidFill>
              </a:rPr>
              <a:t> Research</a:t>
            </a:r>
          </a:p>
          <a:p>
            <a:pPr algn="r" eaLnBrk="1" hangingPunct="1"/>
            <a:endParaRPr lang="en-US" sz="2800" b="1" i="1" dirty="0">
              <a:solidFill>
                <a:srgbClr val="FF0000"/>
              </a:solidFill>
            </a:endParaRPr>
          </a:p>
          <a:p>
            <a:pPr algn="r" eaLnBrk="1" hangingPunct="1"/>
            <a:endParaRPr lang="en-US" sz="2800" b="1" i="1" dirty="0" smtClean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2800" b="1" i="1" dirty="0" smtClean="0">
                <a:solidFill>
                  <a:srgbClr val="FF0000"/>
                </a:solidFill>
              </a:rPr>
              <a:t>Presented by Nishad Gothoskar</a:t>
            </a:r>
            <a:endParaRPr lang="en-US" sz="1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154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839200" cy="5486400"/>
          </a:xfrm>
        </p:spPr>
        <p:txBody>
          <a:bodyPr/>
          <a:lstStyle/>
          <a:p>
            <a:pPr lvl="1"/>
            <a:r>
              <a:rPr lang="en-US" dirty="0" smtClean="0"/>
              <a:t>Security – </a:t>
            </a:r>
            <a:r>
              <a:rPr lang="en-US" dirty="0" err="1" smtClean="0"/>
              <a:t>IPsec</a:t>
            </a:r>
            <a:endParaRPr lang="en-US" dirty="0" smtClean="0"/>
          </a:p>
          <a:p>
            <a:pPr lvl="2"/>
            <a:r>
              <a:rPr lang="en-US" dirty="0" smtClean="0"/>
              <a:t>Hard to handle since it uses other protocols too</a:t>
            </a:r>
            <a:endParaRPr lang="en-US" dirty="0"/>
          </a:p>
          <a:p>
            <a:pPr lvl="1"/>
            <a:r>
              <a:rPr lang="en-US" dirty="0" smtClean="0"/>
              <a:t>Timing –</a:t>
            </a:r>
            <a:r>
              <a:rPr lang="en-US" dirty="0"/>
              <a:t> </a:t>
            </a:r>
            <a:r>
              <a:rPr lang="en-US" dirty="0" smtClean="0"/>
              <a:t>Network Hardware might stay awake for an amount of time even after the computer sleeps</a:t>
            </a:r>
          </a:p>
          <a:p>
            <a:pPr lvl="2"/>
            <a:r>
              <a:rPr lang="en-US" dirty="0"/>
              <a:t>Ping NIC until 5 fail and then deduce it is </a:t>
            </a:r>
            <a:r>
              <a:rPr lang="en-US" dirty="0" smtClean="0"/>
              <a:t>asleep</a:t>
            </a:r>
          </a:p>
          <a:p>
            <a:pPr lvl="1"/>
            <a:r>
              <a:rPr lang="en-US" dirty="0" smtClean="0"/>
              <a:t>Large Scale Testing</a:t>
            </a:r>
          </a:p>
          <a:p>
            <a:pPr lvl="2"/>
            <a:r>
              <a:rPr lang="en-US" dirty="0"/>
              <a:t>cannot instrument all devices</a:t>
            </a:r>
          </a:p>
          <a:p>
            <a:pPr lvl="3"/>
            <a:r>
              <a:rPr lang="en-US" dirty="0"/>
              <a:t>Software solution, </a:t>
            </a:r>
            <a:r>
              <a:rPr lang="en-US" dirty="0" err="1"/>
              <a:t>Joulemeter</a:t>
            </a:r>
            <a:r>
              <a:rPr lang="en-US" dirty="0"/>
              <a:t> (pre-calibrated models)</a:t>
            </a:r>
          </a:p>
          <a:p>
            <a:pPr lvl="2"/>
            <a:r>
              <a:rPr lang="en-US" dirty="0" err="1"/>
              <a:t>SleepNotifier</a:t>
            </a:r>
            <a:r>
              <a:rPr lang="en-US" dirty="0"/>
              <a:t> is OS agnostic</a:t>
            </a:r>
          </a:p>
          <a:p>
            <a:pPr lvl="1"/>
            <a:r>
              <a:rPr lang="en-US" dirty="0" smtClean="0"/>
              <a:t>Failure of Proxy </a:t>
            </a:r>
            <a:r>
              <a:rPr lang="en-US" dirty="0" smtClean="0">
                <a:sym typeface="Wingdings"/>
              </a:rPr>
              <a:t> Manual Wakeup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9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839200" cy="5486400"/>
          </a:xfrm>
        </p:spPr>
        <p:txBody>
          <a:bodyPr/>
          <a:lstStyle/>
          <a:p>
            <a:pPr lvl="1"/>
            <a:r>
              <a:rPr lang="en-US" dirty="0" smtClean="0"/>
              <a:t>Power consumption measured by instrumentation</a:t>
            </a:r>
          </a:p>
          <a:p>
            <a:pPr lvl="2"/>
            <a:r>
              <a:rPr lang="en-US" dirty="0" smtClean="0"/>
              <a:t>Power savings of at least 20%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 proxy collects a large amount of data</a:t>
            </a:r>
          </a:p>
          <a:p>
            <a:pPr lvl="2"/>
            <a:r>
              <a:rPr lang="en-US" dirty="0" smtClean="0"/>
              <a:t>Network traffic</a:t>
            </a:r>
          </a:p>
          <a:p>
            <a:pPr lvl="2"/>
            <a:r>
              <a:rPr lang="en-US" dirty="0" smtClean="0"/>
              <a:t>Sleeping patterns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So not only does the proxy help save energy and help computer sleep, it helps us detect and identify other causes of energy waste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8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839200" cy="5486400"/>
          </a:xfrm>
        </p:spPr>
        <p:txBody>
          <a:bodyPr/>
          <a:lstStyle/>
          <a:p>
            <a:pPr lvl="1"/>
            <a:r>
              <a:rPr lang="en-US" dirty="0" smtClean="0"/>
              <a:t>50% of the clients slept for more than half the time</a:t>
            </a:r>
          </a:p>
          <a:p>
            <a:pPr lvl="1"/>
            <a:r>
              <a:rPr lang="en-US" dirty="0" smtClean="0"/>
              <a:t>Averaged fewer than 7 wakeups daily</a:t>
            </a:r>
          </a:p>
          <a:p>
            <a:pPr lvl="1"/>
            <a:r>
              <a:rPr lang="en-US" dirty="0" smtClean="0"/>
              <a:t>Sleep and Wake Intervals are Small (Problem)</a:t>
            </a:r>
          </a:p>
          <a:p>
            <a:pPr lvl="2"/>
            <a:r>
              <a:rPr lang="en-US" dirty="0" smtClean="0"/>
              <a:t>Insomnia and Crying Baby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CPU load on server rarely exceeds 5%</a:t>
            </a:r>
          </a:p>
          <a:p>
            <a:pPr lvl="2"/>
            <a:r>
              <a:rPr lang="en-US" dirty="0"/>
              <a:t>Goes to show that the work of “waiting” is insignificant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Surprisingly they discovered making the sleep timeout more aggressive would have little effect</a:t>
            </a:r>
          </a:p>
          <a:p>
            <a:pPr lvl="2"/>
            <a:r>
              <a:rPr lang="en-US" dirty="0" smtClean="0"/>
              <a:t>Recoverable, Unknown, Unrecoverable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5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Insomnia / Crying Baby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839200" cy="5486400"/>
          </a:xfrm>
        </p:spPr>
        <p:txBody>
          <a:bodyPr/>
          <a:lstStyle/>
          <a:p>
            <a:pPr lvl="1"/>
            <a:r>
              <a:rPr lang="en-US" dirty="0" smtClean="0"/>
              <a:t>Insomnia is local applications keeping a machine awake</a:t>
            </a:r>
          </a:p>
          <a:p>
            <a:pPr lvl="2"/>
            <a:r>
              <a:rPr lang="en-US" dirty="0" smtClean="0"/>
              <a:t>Stay-awake requests to OS</a:t>
            </a:r>
          </a:p>
          <a:p>
            <a:pPr lvl="2"/>
            <a:r>
              <a:rPr lang="en-US" dirty="0" smtClean="0"/>
              <a:t>Code and driver bugs</a:t>
            </a:r>
          </a:p>
          <a:p>
            <a:pPr lvl="2"/>
            <a:r>
              <a:rPr lang="en-US" dirty="0" smtClean="0"/>
              <a:t>Server Message Block (files being accessed)</a:t>
            </a:r>
          </a:p>
          <a:p>
            <a:pPr lvl="1"/>
            <a:r>
              <a:rPr lang="en-US" dirty="0" smtClean="0"/>
              <a:t>Crying Baby is machines that are bombarded with frequent connection attempts and therefore are awoken soon after they fall asleep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5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839200" cy="5486400"/>
          </a:xfrm>
        </p:spPr>
        <p:txBody>
          <a:bodyPr/>
          <a:lstStyle/>
          <a:p>
            <a:pPr lvl="1"/>
            <a:r>
              <a:rPr lang="en-US" dirty="0" smtClean="0"/>
              <a:t>They designed this project for actual deployment</a:t>
            </a:r>
          </a:p>
          <a:p>
            <a:pPr lvl="1"/>
            <a:r>
              <a:rPr lang="en-US" dirty="0" smtClean="0"/>
              <a:t>Goals reflected that</a:t>
            </a:r>
          </a:p>
          <a:p>
            <a:pPr lvl="2"/>
            <a:r>
              <a:rPr lang="en-US" dirty="0" smtClean="0"/>
              <a:t>Actual Power savings</a:t>
            </a:r>
          </a:p>
          <a:p>
            <a:pPr lvl="2"/>
            <a:r>
              <a:rPr lang="en-US" dirty="0" smtClean="0"/>
              <a:t>Minimize Disruption</a:t>
            </a:r>
          </a:p>
          <a:p>
            <a:pPr lvl="2"/>
            <a:r>
              <a:rPr lang="en-US" dirty="0" smtClean="0"/>
              <a:t>Easy to Deploy and maintain</a:t>
            </a:r>
          </a:p>
          <a:p>
            <a:pPr lvl="2"/>
            <a:r>
              <a:rPr lang="en-US" dirty="0" smtClean="0"/>
              <a:t>Scalable and Extensible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64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Desktop computer energy consumption</a:t>
            </a:r>
          </a:p>
          <a:p>
            <a:pPr lvl="2"/>
            <a:r>
              <a:rPr lang="en-US" dirty="0" smtClean="0"/>
              <a:t>Laptops (usually)</a:t>
            </a:r>
          </a:p>
          <a:p>
            <a:pPr lvl="3"/>
            <a:r>
              <a:rPr lang="en-US" dirty="0" smtClean="0"/>
              <a:t>In Use </a:t>
            </a:r>
            <a:r>
              <a:rPr lang="en-US" dirty="0" smtClean="0">
                <a:sym typeface="Wingdings"/>
              </a:rPr>
              <a:t> Awake</a:t>
            </a:r>
          </a:p>
          <a:p>
            <a:pPr lvl="3"/>
            <a:r>
              <a:rPr lang="en-US" dirty="0" smtClean="0">
                <a:sym typeface="Wingdings"/>
              </a:rPr>
              <a:t>Not In Use  Asleep</a:t>
            </a:r>
            <a:endParaRPr lang="en-US" dirty="0" smtClean="0"/>
          </a:p>
          <a:p>
            <a:pPr lvl="2"/>
            <a:r>
              <a:rPr lang="en-US" dirty="0" smtClean="0"/>
              <a:t>Not the case with Desktops</a:t>
            </a:r>
          </a:p>
          <a:p>
            <a:pPr lvl="1"/>
            <a:r>
              <a:rPr lang="en-US" dirty="0" smtClean="0"/>
              <a:t>Enterprise networks (office building) may have hundreds to thousands of these machines</a:t>
            </a:r>
          </a:p>
          <a:p>
            <a:pPr lvl="2"/>
            <a:r>
              <a:rPr lang="en-US" dirty="0"/>
              <a:t>Only actually being used for a fraction of the time they are actually awake (remaining time </a:t>
            </a:r>
            <a:r>
              <a:rPr lang="en-US" dirty="0">
                <a:sym typeface="Wingdings"/>
              </a:rPr>
              <a:t> energy waste)</a:t>
            </a:r>
          </a:p>
          <a:p>
            <a:pPr lvl="2"/>
            <a:r>
              <a:rPr lang="en-US" dirty="0">
                <a:sym typeface="Wingdings"/>
              </a:rPr>
              <a:t>2/3 are left on all the time</a:t>
            </a:r>
          </a:p>
          <a:p>
            <a:pPr lvl="1"/>
            <a:r>
              <a:rPr lang="en-US" dirty="0"/>
              <a:t>Users and IT want them to always be </a:t>
            </a:r>
            <a:r>
              <a:rPr lang="en-US" dirty="0" smtClean="0"/>
              <a:t>accessible</a:t>
            </a:r>
          </a:p>
          <a:p>
            <a:pPr lvl="2"/>
            <a:r>
              <a:rPr lang="en-US" dirty="0"/>
              <a:t>Because they aren’t mobile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Dilemma: If I Sleep I might “Miss Something”</a:t>
            </a:r>
          </a:p>
          <a:p>
            <a:pPr lvl="2"/>
            <a:r>
              <a:rPr lang="en-US" dirty="0" smtClean="0"/>
              <a:t>Once you sleep you have no network presence</a:t>
            </a:r>
          </a:p>
          <a:p>
            <a:pPr lvl="1"/>
            <a:r>
              <a:rPr lang="en-US" dirty="0" smtClean="0"/>
              <a:t>But there’s a high chance you won’t miss anything</a:t>
            </a:r>
          </a:p>
          <a:p>
            <a:pPr lvl="1"/>
            <a:r>
              <a:rPr lang="en-US" dirty="0" smtClean="0"/>
              <a:t>Enterprises aren’t willing to take that chance</a:t>
            </a:r>
          </a:p>
          <a:p>
            <a:pPr lvl="2"/>
            <a:r>
              <a:rPr lang="en-US" dirty="0" smtClean="0"/>
              <a:t>Remote access</a:t>
            </a:r>
          </a:p>
          <a:p>
            <a:pPr lvl="2"/>
            <a:r>
              <a:rPr lang="en-US" dirty="0" smtClean="0"/>
              <a:t>IT (updates, security)</a:t>
            </a:r>
          </a:p>
          <a:p>
            <a:pPr marL="457200" lvl="1" indent="0">
              <a:buNone/>
            </a:pPr>
            <a:r>
              <a:rPr lang="en-US" b="1" dirty="0" smtClean="0"/>
              <a:t>Issue similar to what we saw in Networking Energy</a:t>
            </a:r>
          </a:p>
          <a:p>
            <a:pPr lvl="1"/>
            <a:r>
              <a:rPr lang="en-US" dirty="0" smtClean="0"/>
              <a:t>You don’t know when or if an event will occur</a:t>
            </a:r>
          </a:p>
          <a:p>
            <a:pPr marL="457200" lvl="1" indent="0">
              <a:buNone/>
            </a:pPr>
            <a:r>
              <a:rPr lang="en-US" dirty="0" smtClean="0"/>
              <a:t>			   so you wait...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5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4754563"/>
          </a:xfrm>
        </p:spPr>
        <p:txBody>
          <a:bodyPr/>
          <a:lstStyle/>
          <a:p>
            <a:pPr lvl="1"/>
            <a:r>
              <a:rPr lang="en-US" dirty="0" smtClean="0"/>
              <a:t>Why should every computer be in the “wait” state?</a:t>
            </a:r>
          </a:p>
          <a:p>
            <a:pPr lvl="1"/>
            <a:r>
              <a:rPr lang="en-US" dirty="0" smtClean="0"/>
              <a:t>“wait” isn’t very processor intensive but still keeps the computer hardware running (consumes power)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lvl="1"/>
            <a:r>
              <a:rPr lang="en-US" dirty="0" smtClean="0"/>
              <a:t>Why not let one system manage all the computers “wait” states and let them sleep?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      Sleep Proxy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7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4754563"/>
          </a:xfrm>
        </p:spPr>
        <p:txBody>
          <a:bodyPr/>
          <a:lstStyle/>
          <a:p>
            <a:pPr lvl="1"/>
            <a:r>
              <a:rPr lang="en-US" dirty="0" smtClean="0"/>
              <a:t>Many ideas from </a:t>
            </a:r>
            <a:r>
              <a:rPr lang="en-US" dirty="0" err="1" smtClean="0"/>
              <a:t>Somniloquy</a:t>
            </a:r>
            <a:r>
              <a:rPr lang="en-US" dirty="0" smtClean="0"/>
              <a:t> and </a:t>
            </a:r>
            <a:r>
              <a:rPr lang="en-US" dirty="0" err="1" smtClean="0"/>
              <a:t>SleepServer</a:t>
            </a:r>
            <a:endParaRPr lang="en-US" dirty="0" smtClean="0"/>
          </a:p>
          <a:p>
            <a:pPr lvl="2"/>
            <a:r>
              <a:rPr lang="en-US" dirty="0"/>
              <a:t>Paper cites </a:t>
            </a:r>
            <a:r>
              <a:rPr lang="en-US" dirty="0" err="1"/>
              <a:t>Somniloquy</a:t>
            </a:r>
            <a:r>
              <a:rPr lang="en-US" dirty="0"/>
              <a:t> and </a:t>
            </a:r>
            <a:r>
              <a:rPr lang="en-US" dirty="0" err="1" smtClean="0"/>
              <a:t>SleepServer</a:t>
            </a:r>
            <a:endParaRPr lang="en-US" dirty="0" smtClean="0"/>
          </a:p>
          <a:p>
            <a:pPr lvl="1"/>
            <a:r>
              <a:rPr lang="en-US" dirty="0" smtClean="0"/>
              <a:t>But what’s different?</a:t>
            </a:r>
          </a:p>
          <a:p>
            <a:pPr lvl="2"/>
            <a:r>
              <a:rPr lang="en-US" dirty="0"/>
              <a:t>The question with </a:t>
            </a:r>
            <a:r>
              <a:rPr lang="en-US" dirty="0" err="1"/>
              <a:t>SleepServer</a:t>
            </a:r>
            <a:r>
              <a:rPr lang="en-US" dirty="0"/>
              <a:t> was what do we want to virtualize</a:t>
            </a:r>
          </a:p>
          <a:p>
            <a:pPr lvl="3"/>
            <a:r>
              <a:rPr lang="en-US" dirty="0"/>
              <a:t>Entire VM (too much</a:t>
            </a:r>
            <a:r>
              <a:rPr lang="en-US" dirty="0" smtClean="0"/>
              <a:t>)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 err="1" smtClean="0"/>
              <a:t>SleepProxy</a:t>
            </a:r>
            <a:r>
              <a:rPr lang="en-US" dirty="0" smtClean="0"/>
              <a:t> – monitors network traffic and allows us to maintain network presence even while it sleeps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839200" cy="4754563"/>
          </a:xfrm>
        </p:spPr>
        <p:txBody>
          <a:bodyPr/>
          <a:lstStyle/>
          <a:p>
            <a:pPr lvl="1"/>
            <a:r>
              <a:rPr lang="en-US" dirty="0" smtClean="0"/>
              <a:t>ARP – address resolution protocol</a:t>
            </a:r>
          </a:p>
          <a:p>
            <a:pPr lvl="2"/>
            <a:r>
              <a:rPr lang="en-US" dirty="0"/>
              <a:t>Map between network and hardware addresses</a:t>
            </a:r>
          </a:p>
          <a:p>
            <a:pPr lvl="2"/>
            <a:r>
              <a:rPr lang="en-US" dirty="0"/>
              <a:t>ARP Probes – used to reroute incoming packets</a:t>
            </a:r>
          </a:p>
          <a:p>
            <a:pPr lvl="1"/>
            <a:r>
              <a:rPr lang="en-US" dirty="0" smtClean="0"/>
              <a:t>NIC – network interface controller</a:t>
            </a:r>
          </a:p>
          <a:p>
            <a:pPr lvl="1"/>
            <a:r>
              <a:rPr lang="en-US" dirty="0" smtClean="0"/>
              <a:t>WOL – Wake-on-LAN (who will send the signal?)</a:t>
            </a:r>
          </a:p>
          <a:p>
            <a:pPr lvl="1"/>
            <a:r>
              <a:rPr lang="en-US" dirty="0" smtClean="0"/>
              <a:t>TCP SYN – opening a connection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1447800"/>
            <a:ext cx="1066800" cy="1066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1447800"/>
            <a:ext cx="1066800" cy="1066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5334000" y="4572000"/>
            <a:ext cx="1066800" cy="1066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6"/>
            <a:endCxn id="10" idx="2"/>
          </p:cNvCxnSpPr>
          <p:nvPr/>
        </p:nvCxnSpPr>
        <p:spPr>
          <a:xfrm>
            <a:off x="3048000" y="1981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800" y="1905000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48000" y="1828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5200" y="1447800"/>
            <a:ext cx="121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 ports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78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4" name="Bent Arrow 23"/>
          <p:cNvSpPr/>
          <p:nvPr/>
        </p:nvSpPr>
        <p:spPr>
          <a:xfrm>
            <a:off x="2209800" y="3048000"/>
            <a:ext cx="838200" cy="8382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3429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     probes</a:t>
            </a:r>
            <a:endParaRPr lang="en-US" dirty="0"/>
          </a:p>
        </p:txBody>
      </p:sp>
      <p:cxnSp>
        <p:nvCxnSpPr>
          <p:cNvPr id="28" name="Curved Connector 27"/>
          <p:cNvCxnSpPr>
            <a:endCxn id="19" idx="2"/>
          </p:cNvCxnSpPr>
          <p:nvPr/>
        </p:nvCxnSpPr>
        <p:spPr>
          <a:xfrm flipV="1">
            <a:off x="3124200" y="2883932"/>
            <a:ext cx="2354311" cy="164068"/>
          </a:xfrm>
          <a:prstGeom prst="curvedConnector2">
            <a:avLst/>
          </a:prstGeom>
          <a:ln>
            <a:headEnd type="diamon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8" idx="2"/>
          </p:cNvCxnSpPr>
          <p:nvPr/>
        </p:nvCxnSpPr>
        <p:spPr>
          <a:xfrm flipV="1">
            <a:off x="3124200" y="2883932"/>
            <a:ext cx="2735311" cy="404336"/>
          </a:xfrm>
          <a:prstGeom prst="curvedConnector2">
            <a:avLst/>
          </a:prstGeom>
          <a:ln>
            <a:headEnd type="diamon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20" idx="2"/>
          </p:cNvCxnSpPr>
          <p:nvPr/>
        </p:nvCxnSpPr>
        <p:spPr>
          <a:xfrm flipV="1">
            <a:off x="3124200" y="2883932"/>
            <a:ext cx="3192511" cy="644604"/>
          </a:xfrm>
          <a:prstGeom prst="curvedConnector2">
            <a:avLst/>
          </a:prstGeom>
          <a:ln>
            <a:headEnd type="diamon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24" idx="2"/>
          </p:cNvCxnSpPr>
          <p:nvPr/>
        </p:nvCxnSpPr>
        <p:spPr>
          <a:xfrm rot="10800000">
            <a:off x="2314576" y="3886200"/>
            <a:ext cx="2943225" cy="1219200"/>
          </a:xfrm>
          <a:prstGeom prst="curvedConnector2">
            <a:avLst/>
          </a:prstGeom>
          <a:ln>
            <a:headEnd type="diamon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1" idx="2"/>
          </p:cNvCxnSpPr>
          <p:nvPr/>
        </p:nvCxnSpPr>
        <p:spPr>
          <a:xfrm rot="10800000">
            <a:off x="2506712" y="2883932"/>
            <a:ext cx="2751089" cy="2221470"/>
          </a:xfrm>
          <a:prstGeom prst="curvedConnector2">
            <a:avLst/>
          </a:prstGeom>
          <a:ln>
            <a:headEnd type="diamon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048000" y="19050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48200" y="1524000"/>
            <a:ext cx="70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  <p:bldP spid="17" grpId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SleepNotifier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839200" cy="4754563"/>
          </a:xfrm>
        </p:spPr>
        <p:txBody>
          <a:bodyPr/>
          <a:lstStyle/>
          <a:p>
            <a:pPr lvl="1"/>
            <a:r>
              <a:rPr lang="en-US" dirty="0" smtClean="0"/>
              <a:t>Runs on the client-side</a:t>
            </a:r>
          </a:p>
          <a:p>
            <a:pPr lvl="1"/>
            <a:r>
              <a:rPr lang="en-US" dirty="0" smtClean="0"/>
              <a:t>When it receives </a:t>
            </a:r>
            <a:r>
              <a:rPr lang="en-US" dirty="0"/>
              <a:t>Win32 </a:t>
            </a:r>
            <a:r>
              <a:rPr lang="en-US" dirty="0" err="1"/>
              <a:t>PowerManagementEvent</a:t>
            </a:r>
            <a:r>
              <a:rPr lang="en-US" dirty="0"/>
              <a:t> </a:t>
            </a:r>
            <a:r>
              <a:rPr lang="en-US" dirty="0" smtClean="0"/>
              <a:t>it relays it to the </a:t>
            </a:r>
            <a:r>
              <a:rPr lang="en-US" dirty="0" err="1" smtClean="0"/>
              <a:t>SleepProxy</a:t>
            </a:r>
            <a:endParaRPr lang="en-US" dirty="0" smtClean="0"/>
          </a:p>
          <a:p>
            <a:pPr lvl="1"/>
            <a:r>
              <a:rPr lang="en-US" dirty="0" smtClean="0"/>
              <a:t>There is a chance that this notification might not get sent before the machine sleeps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“heartbeat” is regular signals that are sent every 5 minutes so </a:t>
            </a:r>
            <a:r>
              <a:rPr lang="en-US" dirty="0" err="1" smtClean="0"/>
              <a:t>SleepProxy</a:t>
            </a:r>
            <a:r>
              <a:rPr lang="en-US" dirty="0" smtClean="0"/>
              <a:t> has another way of realizing a device has gone to sleep or has left the network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0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SleepProxy</a:t>
            </a:r>
            <a:r>
              <a:rPr lang="en-US" dirty="0" smtClean="0"/>
              <a:t>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839200" cy="5486400"/>
          </a:xfrm>
        </p:spPr>
        <p:txBody>
          <a:bodyPr/>
          <a:lstStyle/>
          <a:p>
            <a:pPr lvl="1"/>
            <a:r>
              <a:rPr lang="en-US" dirty="0" smtClean="0"/>
              <a:t>Runs on a dedicated machine per subnet</a:t>
            </a:r>
          </a:p>
          <a:p>
            <a:pPr lvl="1"/>
            <a:r>
              <a:rPr lang="en-US" dirty="0" smtClean="0"/>
              <a:t>On client sleep, uses ARP probes to direct the clients network traffic to its own NIC</a:t>
            </a:r>
          </a:p>
          <a:p>
            <a:pPr lvl="1"/>
            <a:r>
              <a:rPr lang="en-US" dirty="0" smtClean="0"/>
              <a:t>Responds according to its Reaction Policy</a:t>
            </a:r>
          </a:p>
          <a:p>
            <a:pPr lvl="1"/>
            <a:r>
              <a:rPr lang="en-US" dirty="0" smtClean="0"/>
              <a:t>When computer wakes, it will send its own probes and begin normally receiving its network traffic</a:t>
            </a:r>
          </a:p>
          <a:p>
            <a:pPr lvl="1"/>
            <a:r>
              <a:rPr lang="en-US" dirty="0" smtClean="0"/>
              <a:t>Reaction policy:</a:t>
            </a:r>
          </a:p>
          <a:p>
            <a:pPr lvl="2"/>
            <a:r>
              <a:rPr lang="en-US" dirty="0" smtClean="0"/>
              <a:t>Waits for incoming connections (TCP SYN)</a:t>
            </a:r>
          </a:p>
          <a:p>
            <a:pPr lvl="2"/>
            <a:r>
              <a:rPr lang="en-US" dirty="0" smtClean="0"/>
              <a:t>Ignores non-TCP traffic</a:t>
            </a:r>
          </a:p>
          <a:p>
            <a:pPr lvl="2"/>
            <a:r>
              <a:rPr lang="en-US" dirty="0" smtClean="0"/>
              <a:t>When necessary wakes sleeping machine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9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15691</TotalTime>
  <Words>725</Words>
  <Application>Microsoft Macintosh PowerPoint</Application>
  <PresentationFormat>On-screen Show (4:3)</PresentationFormat>
  <Paragraphs>136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Sleepless in Seattle No Longer</vt:lpstr>
      <vt:lpstr>Problem</vt:lpstr>
      <vt:lpstr>Problem</vt:lpstr>
      <vt:lpstr>Solution</vt:lpstr>
      <vt:lpstr>Inspiration</vt:lpstr>
      <vt:lpstr>Vocabulary</vt:lpstr>
      <vt:lpstr>Architecture</vt:lpstr>
      <vt:lpstr>SleepNotifier (1)</vt:lpstr>
      <vt:lpstr>SleepProxy (2)</vt:lpstr>
      <vt:lpstr>Challenges</vt:lpstr>
      <vt:lpstr>Data</vt:lpstr>
      <vt:lpstr>Power Savings</vt:lpstr>
      <vt:lpstr>Insomnia / Crying Baby</vt:lpstr>
      <vt:lpstr>Strength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Sleep-Servers: Reducing Energy Consumption of Desktops</dc:title>
  <dc:creator>yuvraj</dc:creator>
  <cp:lastModifiedBy>Nishad Gothoskar</cp:lastModifiedBy>
  <cp:revision>966</cp:revision>
  <dcterms:created xsi:type="dcterms:W3CDTF">2006-08-16T00:00:00Z</dcterms:created>
  <dcterms:modified xsi:type="dcterms:W3CDTF">2016-02-18T06:24:40Z</dcterms:modified>
</cp:coreProperties>
</file>