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/>
    <p:restoredTop sz="96327"/>
  </p:normalViewPr>
  <p:slideViewPr>
    <p:cSldViewPr snapToGrid="0">
      <p:cViewPr varScale="1">
        <p:scale>
          <a:sx n="145" d="100"/>
          <a:sy n="145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6/7/23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F142-99C0-589C-4F8F-5E12B749C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3C28E-06F0-4B06-FD0E-44DF2021A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By: </a:t>
            </a:r>
            <a:r>
              <a:rPr lang="en-US" dirty="0" err="1"/>
              <a:t>Nishadh</a:t>
            </a:r>
            <a:r>
              <a:rPr lang="en-US" dirty="0"/>
              <a:t> Shrestha</a:t>
            </a:r>
          </a:p>
        </p:txBody>
      </p:sp>
    </p:spTree>
    <p:extLst>
      <p:ext uri="{BB962C8B-B14F-4D97-AF65-F5344CB8AC3E}">
        <p14:creationId xmlns:p14="http://schemas.microsoft.com/office/powerpoint/2010/main" val="370713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3DBC-67E4-062E-8A93-74A0F8CC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B9A8-A7FC-63C6-D1C5-56D5B10C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051510" cy="3636511"/>
          </a:xfrm>
        </p:spPr>
        <p:txBody>
          <a:bodyPr/>
          <a:lstStyle/>
          <a:p>
            <a:r>
              <a:rPr lang="en-US" dirty="0"/>
              <a:t>Loan defaults rate is lower with higher annual income</a:t>
            </a:r>
          </a:p>
          <a:p>
            <a:r>
              <a:rPr lang="en-US" dirty="0"/>
              <a:t>Loan defaults rate is higher with higher debt to income ratio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A6E2643-5758-E55F-6FC2-FC7B4B9B5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80" y="2376425"/>
            <a:ext cx="5159022" cy="195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EF82921-84A0-2386-1E5F-8F3E0F20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80" y="4572845"/>
            <a:ext cx="5159022" cy="195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56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28CD-9C3A-EA03-5B18-8D25B104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8FC7-F243-C8BA-0280-BF28A405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19332" cy="3997891"/>
          </a:xfrm>
        </p:spPr>
        <p:txBody>
          <a:bodyPr/>
          <a:lstStyle/>
          <a:p>
            <a:r>
              <a:rPr lang="en-US" dirty="0"/>
              <a:t>Loan amount,  Funded amount, Funded amount invested, and Installment are highly correlated.</a:t>
            </a:r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E7CAE41-6ABE-2D89-A9FC-2CDCC664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026" y="2150879"/>
            <a:ext cx="5938337" cy="42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5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328F-5833-A595-1200-E1CA0851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A16C7-2E60-7D64-4013-3E6EAE79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09733" cy="3139935"/>
          </a:xfrm>
        </p:spPr>
        <p:txBody>
          <a:bodyPr/>
          <a:lstStyle/>
          <a:p>
            <a:r>
              <a:rPr lang="en-US" dirty="0"/>
              <a:t>Higher interest rate indicates higher loan defaults across most range of other variables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6EB1E3B-3405-4D0B-EE07-A437E3D0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050" y="2222287"/>
            <a:ext cx="5881270" cy="390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7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C895-D6FD-623A-FF1A-3ECE0746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0715-A319-8524-C076-AA7A0BCD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859599" cy="3636511"/>
          </a:xfrm>
        </p:spPr>
        <p:txBody>
          <a:bodyPr/>
          <a:lstStyle/>
          <a:p>
            <a:r>
              <a:rPr lang="en-US" dirty="0"/>
              <a:t>Higher Debt to Income ratio indicates higher loan default rates across most range of other variables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A2A911C-6555-7145-1929-B71A347FF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78" y="2243985"/>
            <a:ext cx="5892800" cy="392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99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F1C1-3CE7-70A8-DD03-1A37AFA4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–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56C2-2DF0-8F6B-F960-3C912B70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4633821" cy="3297980"/>
          </a:xfrm>
        </p:spPr>
        <p:txBody>
          <a:bodyPr/>
          <a:lstStyle/>
          <a:p>
            <a:r>
              <a:rPr lang="en-US" dirty="0"/>
              <a:t>Higher Annual Income indicates lower loan default rates across most range of other variables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AF56F81-ABDB-0583-7D19-9BA6ECF72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82" y="2156571"/>
            <a:ext cx="6218047" cy="413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36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2C00-D5B1-D485-5F14-4F807D0A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69DB-D87B-2D1F-49C3-B3323581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key factors that drive higher loan default rates include the following.</a:t>
            </a:r>
          </a:p>
          <a:p>
            <a:endParaRPr lang="en-US" dirty="0"/>
          </a:p>
          <a:p>
            <a:r>
              <a:rPr lang="en-US" dirty="0"/>
              <a:t>Borrower has low salary</a:t>
            </a:r>
          </a:p>
          <a:p>
            <a:r>
              <a:rPr lang="en-US" dirty="0"/>
              <a:t>Loan amount is high</a:t>
            </a:r>
          </a:p>
          <a:p>
            <a:r>
              <a:rPr lang="en-US" dirty="0"/>
              <a:t>Interest rate is high</a:t>
            </a:r>
          </a:p>
          <a:p>
            <a:r>
              <a:rPr lang="en-US" dirty="0"/>
              <a:t>60 months term instead of 30 months term</a:t>
            </a:r>
          </a:p>
          <a:p>
            <a:r>
              <a:rPr lang="en-US" dirty="0"/>
              <a:t>Lower Grade loans</a:t>
            </a:r>
          </a:p>
          <a:p>
            <a:r>
              <a:rPr lang="en-US" dirty="0"/>
              <a:t>Loan type of Small Business</a:t>
            </a:r>
          </a:p>
          <a:p>
            <a:r>
              <a:rPr lang="en-US" dirty="0"/>
              <a:t>Borrower has been bankrupt before</a:t>
            </a:r>
          </a:p>
          <a:p>
            <a:r>
              <a:rPr lang="en-US" dirty="0"/>
              <a:t>Higher Debt to Income ratio</a:t>
            </a:r>
          </a:p>
        </p:txBody>
      </p:sp>
    </p:spTree>
    <p:extLst>
      <p:ext uri="{BB962C8B-B14F-4D97-AF65-F5344CB8AC3E}">
        <p14:creationId xmlns:p14="http://schemas.microsoft.com/office/powerpoint/2010/main" val="100101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65A5-1C2B-8B10-DF40-D4DF1A66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i="0" dirty="0">
                <a:effectLst/>
                <a:latin typeface="-apple-system"/>
              </a:rPr>
              <a:t>About this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8AC1-A16B-49AB-A05B-EDC6CD07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NZ" b="0" i="0" dirty="0">
                <a:effectLst/>
                <a:latin typeface="-apple-system"/>
              </a:rPr>
              <a:t>Lending Club is a financial services company that offer peer-to-peer lending services. When the company receives a loan application, the company has to make a decision for loan approval based on the applicant’s profile.</a:t>
            </a:r>
          </a:p>
          <a:p>
            <a:pPr algn="l"/>
            <a:r>
              <a:rPr lang="en-NZ" b="0" i="0" dirty="0">
                <a:effectLst/>
                <a:latin typeface="-apple-system"/>
              </a:rPr>
              <a:t>In this case study we analyse the data that contains historical information about loan applicants from lending club and look closely at whether they defaulted or not.</a:t>
            </a:r>
          </a:p>
          <a:p>
            <a:pPr algn="l"/>
            <a:r>
              <a:rPr lang="en-NZ" b="0" i="0" dirty="0">
                <a:effectLst/>
                <a:latin typeface="-apple-system"/>
              </a:rPr>
              <a:t>The aim is to study features in the data set identify patterns which indicate if a person is likely to default. These finding may then be used for taking actions such as denying the loan, reducing the amount of loan, lending (to risky applicants) at a higher interest rate, etc.</a:t>
            </a:r>
          </a:p>
          <a:p>
            <a:pPr marL="0" indent="0" algn="l">
              <a:buNone/>
            </a:pPr>
            <a:r>
              <a:rPr lang="en-NZ" dirty="0">
                <a:latin typeface="-apple-system"/>
              </a:rPr>
              <a:t>In this case study, we will Exploratory Data Analysis to explore and acquire insights out of the provided loan data.</a:t>
            </a:r>
            <a:endParaRPr lang="en-NZ" b="0" i="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834C-6F86-0E27-3061-6C4515C4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140D-6371-F101-31B3-59AB8C051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NZ" b="1" i="0" dirty="0">
                <a:effectLst/>
                <a:latin typeface="-apple-system"/>
              </a:rPr>
              <a:t>There are four major parts of this study:</a:t>
            </a:r>
          </a:p>
          <a:p>
            <a:r>
              <a:rPr lang="en-NZ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Data Understanding</a:t>
            </a:r>
          </a:p>
          <a:p>
            <a:r>
              <a:rPr lang="en-NZ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Data Cleaning</a:t>
            </a:r>
          </a:p>
          <a:p>
            <a:r>
              <a:rPr lang="en-NZ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Data Analysis</a:t>
            </a:r>
          </a:p>
          <a:p>
            <a:r>
              <a:rPr lang="en-NZ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Recommendations</a:t>
            </a:r>
            <a:br>
              <a:rPr lang="en-NZ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NZ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7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76AE-434A-CCDC-6430-9F102CFB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16D7-3226-AB1E-478F-C0CDB9F0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NZ" b="0" i="0" dirty="0">
                <a:effectLst/>
                <a:latin typeface="var(--jp-content-font-family)"/>
              </a:rPr>
              <a:t>There are </a:t>
            </a:r>
            <a:r>
              <a:rPr lang="en-NZ" b="1" i="0" dirty="0">
                <a:effectLst/>
                <a:latin typeface="var(--jp-content-font-family)"/>
              </a:rPr>
              <a:t>39717</a:t>
            </a:r>
            <a:r>
              <a:rPr lang="en-NZ" b="0" i="0" dirty="0">
                <a:effectLst/>
                <a:latin typeface="var(--jp-content-font-family)"/>
              </a:rPr>
              <a:t> rows and </a:t>
            </a:r>
            <a:r>
              <a:rPr lang="en-NZ" b="1" i="0" dirty="0">
                <a:effectLst/>
                <a:latin typeface="var(--jp-content-font-family)"/>
              </a:rPr>
              <a:t>111</a:t>
            </a:r>
            <a:r>
              <a:rPr lang="en-NZ" b="0" i="0" dirty="0">
                <a:effectLst/>
                <a:latin typeface="var(--jp-content-font-family)"/>
              </a:rPr>
              <a:t> columns in this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b="0" i="0" dirty="0">
                <a:effectLst/>
                <a:latin typeface="var(--jp-content-font-family)"/>
              </a:rPr>
              <a:t>This seems like high-dimensional dataset and might have one or more features that aren't important for this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b="0" i="0" dirty="0">
                <a:effectLst/>
                <a:latin typeface="var(--jp-content-font-family)"/>
              </a:rPr>
              <a:t>First impression is that this dataset might by somewhat noisy (like </a:t>
            </a:r>
            <a:r>
              <a:rPr lang="en-NZ" b="1" i="0" dirty="0">
                <a:effectLst/>
                <a:latin typeface="var(--jp-content-font-family)"/>
              </a:rPr>
              <a:t>null values</a:t>
            </a:r>
            <a:r>
              <a:rPr lang="en-NZ" b="0" i="0" dirty="0">
                <a:effectLst/>
                <a:latin typeface="var(--jp-content-font-family)"/>
              </a:rPr>
              <a:t>) and will need cleaning up</a:t>
            </a:r>
          </a:p>
          <a:p>
            <a:pPr marL="0" indent="0" algn="l">
              <a:buNone/>
            </a:pPr>
            <a:endParaRPr lang="en-NZ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0551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40C8-725E-8563-F516-D96F669F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6764-AE9B-3F09-0667-C5F8E7E7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002241"/>
          </a:xfrm>
        </p:spPr>
        <p:txBody>
          <a:bodyPr/>
          <a:lstStyle/>
          <a:p>
            <a:pPr algn="l"/>
            <a:r>
              <a:rPr lang="en-NZ" b="0" i="0" dirty="0">
                <a:effectLst/>
                <a:latin typeface="var(--jp-content-font-family)"/>
              </a:rPr>
              <a:t>These 55 columns seems to contain only null values and they were dropped</a:t>
            </a:r>
          </a:p>
          <a:p>
            <a:pPr algn="l"/>
            <a:r>
              <a:rPr lang="en-NZ" dirty="0">
                <a:latin typeface="var(--jp-content-font-family)"/>
              </a:rPr>
              <a:t>Some other columns like loan behaviour data, unique id and fixed value columns were also removed</a:t>
            </a:r>
          </a:p>
          <a:p>
            <a:pPr algn="l"/>
            <a:r>
              <a:rPr lang="en-NZ" b="0" i="0" dirty="0">
                <a:effectLst/>
                <a:latin typeface="var(--jp-content-font-family)"/>
              </a:rPr>
              <a:t>Data types of each columns were corrected</a:t>
            </a:r>
          </a:p>
          <a:p>
            <a:pPr algn="l"/>
            <a:r>
              <a:rPr lang="en-NZ" dirty="0">
                <a:latin typeface="var(--jp-content-font-family)"/>
              </a:rPr>
              <a:t>Outliers for numerical columns were removed by using the IQR method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6AE3BFE-04EC-1DC3-EE5E-A6804ADB0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72" y="4553243"/>
            <a:ext cx="4355592" cy="167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20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79F7-AC7E-CC7C-3F0F-265F0851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Univariate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4889-9D07-9A10-C222-62FB7944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Univariate Analysis</a:t>
            </a:r>
          </a:p>
          <a:p>
            <a:pPr marL="0" indent="0">
              <a:buNone/>
            </a:pPr>
            <a:r>
              <a:rPr lang="en-US" dirty="0"/>
              <a:t>Univariate Analysis was performed on several single fields to gain insights about individual variables in the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7E4BF6-2747-676E-3FB0-35E4BA06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9" y="3428443"/>
            <a:ext cx="6412089" cy="248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E92CF7-20F7-DA5F-048E-E91A6C184E94}"/>
              </a:ext>
            </a:extLst>
          </p:cNvPr>
          <p:cNvSpPr txBox="1"/>
          <p:nvPr/>
        </p:nvSpPr>
        <p:spPr>
          <a:xfrm>
            <a:off x="2020710" y="6041480"/>
            <a:ext cx="7699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NZ" b="0" i="0" dirty="0">
                <a:effectLst/>
                <a:latin typeface="Helvetica Neue" panose="02000503000000020004" pitchFamily="2" charset="0"/>
              </a:rPr>
              <a:t>Significantly more loans are </a:t>
            </a:r>
            <a:r>
              <a:rPr lang="en-NZ" b="0" i="1" dirty="0">
                <a:effectLst/>
                <a:latin typeface="Helvetica Neue" panose="02000503000000020004" pitchFamily="2" charset="0"/>
              </a:rPr>
              <a:t>fully paid</a:t>
            </a:r>
            <a:r>
              <a:rPr lang="en-NZ" b="0" i="0" dirty="0">
                <a:effectLst/>
                <a:latin typeface="Helvetica Neue" panose="02000503000000020004" pitchFamily="2" charset="0"/>
              </a:rPr>
              <a:t> when compared to </a:t>
            </a:r>
            <a:r>
              <a:rPr lang="en-NZ" b="0" i="1" dirty="0">
                <a:effectLst/>
                <a:latin typeface="Helvetica Neue" panose="02000503000000020004" pitchFamily="2" charset="0"/>
              </a:rPr>
              <a:t>defaulted</a:t>
            </a:r>
            <a:r>
              <a:rPr lang="en-NZ" b="0" i="0" dirty="0">
                <a:effectLst/>
                <a:latin typeface="Helvetica Neue" panose="02000503000000020004" pitchFamily="2" charset="0"/>
              </a:rPr>
              <a:t> loans</a:t>
            </a:r>
          </a:p>
        </p:txBody>
      </p:sp>
    </p:spTree>
    <p:extLst>
      <p:ext uri="{BB962C8B-B14F-4D97-AF65-F5344CB8AC3E}">
        <p14:creationId xmlns:p14="http://schemas.microsoft.com/office/powerpoint/2010/main" val="79910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3CD4-B2C8-5960-5F8D-45338408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from 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7D4A-B6DF-CBAE-6BDC-FE7050B5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988488" cy="383984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NZ" b="0" i="0" dirty="0">
                <a:effectLst/>
                <a:latin typeface="Helvetica Neue" panose="02000503000000020004" pitchFamily="2" charset="0"/>
              </a:rPr>
              <a:t>Defaults rate is higher for 60 month term loan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dirty="0">
                <a:latin typeface="Helvetica Neue" panose="02000503000000020004" pitchFamily="2" charset="0"/>
              </a:rPr>
              <a:t>Defaults </a:t>
            </a:r>
            <a:r>
              <a:rPr lang="en-NZ" b="0" i="0" dirty="0">
                <a:effectLst/>
                <a:latin typeface="Helvetica Neue" panose="02000503000000020004" pitchFamily="2" charset="0"/>
              </a:rPr>
              <a:t>rate is</a:t>
            </a:r>
            <a:r>
              <a:rPr lang="en-NZ" dirty="0">
                <a:latin typeface="Helvetica Neue" panose="02000503000000020004" pitchFamily="2" charset="0"/>
              </a:rPr>
              <a:t> higher for borrowers with public bankruptcy records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b="0" i="0" dirty="0">
                <a:effectLst/>
                <a:latin typeface="Helvetica Neue" panose="02000503000000020004" pitchFamily="2" charset="0"/>
              </a:rPr>
              <a:t>Defaults rate is higher for lower grade loans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dirty="0">
                <a:latin typeface="Helvetica Neue" panose="02000503000000020004" pitchFamily="2" charset="0"/>
              </a:rPr>
              <a:t>Default rate is slightly higher for </a:t>
            </a:r>
            <a:r>
              <a:rPr lang="en-NZ" b="0" i="0" dirty="0">
                <a:effectLst/>
                <a:latin typeface="Helvetica Neue" panose="02000503000000020004" pitchFamily="2" charset="0"/>
              </a:rPr>
              <a:t> small business loans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1BD05F3-1526-9F2C-9DB7-9D4A5E7E7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932" y="2030377"/>
            <a:ext cx="4635712" cy="463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26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B303-4071-D585-CEAF-48B4565A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– Part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BB0AB-8927-9EAB-127C-12C88533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435332" cy="3636511"/>
          </a:xfrm>
        </p:spPr>
        <p:txBody>
          <a:bodyPr/>
          <a:lstStyle/>
          <a:p>
            <a:r>
              <a:rPr lang="en-US" dirty="0"/>
              <a:t>Default rate is higher in year 2007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66C5AA-5348-B701-CE4B-3B909AF3C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66" y="2222287"/>
            <a:ext cx="5473286" cy="363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09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CE16-F2A5-CAA6-BC52-BC82BC60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3895C-8DF0-324B-82B0-0A4F9F8C5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/>
          <a:lstStyle/>
          <a:p>
            <a:r>
              <a:rPr lang="en-US" dirty="0"/>
              <a:t>Loan defaults rate is higher with higher interest rates</a:t>
            </a:r>
          </a:p>
          <a:p>
            <a:r>
              <a:rPr lang="en-US" dirty="0"/>
              <a:t>Loan defaults rate is higher with higher loan amount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273D85A-F149-76C8-15D9-FEECC845D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244" y="2222287"/>
            <a:ext cx="4651024" cy="175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EC247DC-12D7-32FF-91F5-BA3C55225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243" y="4236167"/>
            <a:ext cx="4651023" cy="175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02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48</TotalTime>
  <Words>544</Words>
  <Application>Microsoft Macintosh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Century Gothic</vt:lpstr>
      <vt:lpstr>Helvetica Neue</vt:lpstr>
      <vt:lpstr>Menlo</vt:lpstr>
      <vt:lpstr>var(--jp-content-font-family)</vt:lpstr>
      <vt:lpstr>Wingdings 2</vt:lpstr>
      <vt:lpstr>Quotable</vt:lpstr>
      <vt:lpstr>Lending Club Case Study</vt:lpstr>
      <vt:lpstr>About this case study</vt:lpstr>
      <vt:lpstr>Exploratory Data Analysis Process</vt:lpstr>
      <vt:lpstr>Data Understanding</vt:lpstr>
      <vt:lpstr>Data Cleaning</vt:lpstr>
      <vt:lpstr>Data Analysis - Univariate</vt:lpstr>
      <vt:lpstr>Observations from Univariate Analysis</vt:lpstr>
      <vt:lpstr>Univariate Analysis – Part 1</vt:lpstr>
      <vt:lpstr>Univariate Analysis – Part 2</vt:lpstr>
      <vt:lpstr>Univariate Analysis – Part 3</vt:lpstr>
      <vt:lpstr>Bivariate Analysis – Part 1</vt:lpstr>
      <vt:lpstr>Bivariate Analysis – Part 2</vt:lpstr>
      <vt:lpstr>Bivariate Analysis – Part 3</vt:lpstr>
      <vt:lpstr>Bivariate Analysis – Part 4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Nishadh Shrestha</dc:creator>
  <cp:lastModifiedBy>Nishadh Shrestha</cp:lastModifiedBy>
  <cp:revision>3</cp:revision>
  <dcterms:created xsi:type="dcterms:W3CDTF">2023-06-07T09:45:27Z</dcterms:created>
  <dcterms:modified xsi:type="dcterms:W3CDTF">2023-06-07T11:49:23Z</dcterms:modified>
</cp:coreProperties>
</file>