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4-04T16:12:50.045" idx="1">
    <p:pos x="6000" y="0"/>
    <p:text>The problem statement for credit card fraud detection involves developing a system that can accurately identify fraudulent transactions from legitimate ones in real-time or near real-time, based on historical transaction data. The system should aim to minimize false positives (flagging legitimate transactions as fraudulent) while maximizing true positives (detecting actual fraudulent transactions), thus ensuring the security of credit card users and minimizing financial losses for both customers and financial institutions.
-nishae395@gmail.com</p:text>
  </p:cm>
  <p:cm authorId="0" dt="2024-04-04T16:12:50.048" idx="2">
    <p:pos x="6000" y="100"/>
    <p:text>The problem statement for credit card fraud detection involves developing a system that can accurately identify fraudulent transactions from legitimate ones in real-time or near real-time, based on historical transaction data. The system should aim to minimize false positives (flagging legitimate transactions as fraudulent) while maximizing true positives (detecting actual fraudulent transactions), thus ensuring the security of credit card users and minimizing financial losses for both customers and financial institutions.
-nishae395@gmail.com</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4-04T16:12:50.055" idx="3">
    <p:pos x="6000" y="0"/>
    <p:text>N
-nishae395@gmail.com</p:text>
  </p:cm>
  <p:cm authorId="0" dt="2024-04-04T16:12:50.056" idx="4">
    <p:pos x="6000" y="100"/>
    <p:text>N
-nishae395@gmail.com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2: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3: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4: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5: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6: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7: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3: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8: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5013070" y="3602418"/>
            <a:ext cx="2165858" cy="4489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50" b="1" i="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47675" y="3086100"/>
            <a:ext cx="11296650" cy="333375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013070" y="3602418"/>
            <a:ext cx="2165858" cy="4489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50" b="1" i="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6"/>
        <p:cNvGrpSpPr/>
        <p:nvPr/>
      </p:nvGrpSpPr>
      <p:grpSpPr>
        <a:xfrm>
          <a:off x="0" y="0"/>
          <a:ext cx="0" cy="0"/>
          <a:chOff x="0" y="0"/>
          <a:chExt cx="0" cy="0"/>
        </a:xfrm>
      </p:grpSpPr>
      <p:sp>
        <p:nvSpPr>
          <p:cNvPr id="27" name="Google Shape;27;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013070" y="3602418"/>
            <a:ext cx="2165858" cy="4489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50" b="1" i="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7675" y="457200"/>
            <a:ext cx="3705225" cy="95250"/>
          </a:xfrm>
          <a:custGeom>
            <a:avLst/>
            <a:gdLst/>
            <a:ahLst/>
            <a:cxnLst/>
            <a:rect l="l" t="t" r="r" b="b"/>
            <a:pathLst>
              <a:path w="3705225" h="95250" extrusionOk="0">
                <a:moveTo>
                  <a:pt x="3705225" y="0"/>
                </a:moveTo>
                <a:lnTo>
                  <a:pt x="0" y="0"/>
                </a:lnTo>
                <a:lnTo>
                  <a:pt x="0" y="95250"/>
                </a:lnTo>
                <a:lnTo>
                  <a:pt x="3705225" y="95250"/>
                </a:lnTo>
                <a:lnTo>
                  <a:pt x="3705225" y="0"/>
                </a:lnTo>
                <a:close/>
              </a:path>
            </a:pathLst>
          </a:custGeom>
          <a:solidFill>
            <a:srgbClr val="46525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8039100" y="457200"/>
            <a:ext cx="3705225" cy="95250"/>
          </a:xfrm>
          <a:custGeom>
            <a:avLst/>
            <a:gdLst/>
            <a:ahLst/>
            <a:cxnLst/>
            <a:rect l="l" t="t" r="r" b="b"/>
            <a:pathLst>
              <a:path w="3705225" h="95250" extrusionOk="0">
                <a:moveTo>
                  <a:pt x="3705225" y="0"/>
                </a:moveTo>
                <a:lnTo>
                  <a:pt x="0" y="0"/>
                </a:lnTo>
                <a:lnTo>
                  <a:pt x="0" y="95250"/>
                </a:lnTo>
                <a:lnTo>
                  <a:pt x="3705225" y="95250"/>
                </a:lnTo>
                <a:lnTo>
                  <a:pt x="3705225" y="0"/>
                </a:lnTo>
                <a:close/>
              </a:path>
            </a:pathLst>
          </a:custGeom>
          <a:solidFill>
            <a:srgbClr val="959FA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4238625" y="457200"/>
            <a:ext cx="3705225" cy="95250"/>
          </a:xfrm>
          <a:custGeom>
            <a:avLst/>
            <a:gdLst/>
            <a:ahLst/>
            <a:cxnLst/>
            <a:rect l="l" t="t" r="r" b="b"/>
            <a:pathLst>
              <a:path w="3705225" h="95250" extrusionOk="0">
                <a:moveTo>
                  <a:pt x="3705225" y="0"/>
                </a:moveTo>
                <a:lnTo>
                  <a:pt x="0" y="0"/>
                </a:lnTo>
                <a:lnTo>
                  <a:pt x="0" y="95250"/>
                </a:lnTo>
                <a:lnTo>
                  <a:pt x="3705225" y="95250"/>
                </a:lnTo>
                <a:lnTo>
                  <a:pt x="3705225" y="0"/>
                </a:lnTo>
                <a:close/>
              </a:path>
            </a:pathLst>
          </a:custGeom>
          <a:solidFill>
            <a:srgbClr val="1CAC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 name="Google Shape;9;p1"/>
          <p:cNvPicPr preferRelativeResize="0"/>
          <p:nvPr/>
        </p:nvPicPr>
        <p:blipFill rotWithShape="1">
          <a:blip r:embed="rId7">
            <a:alphaModFix/>
          </a:blip>
          <a:srcRect/>
          <a:stretch/>
        </p:blipFill>
        <p:spPr>
          <a:xfrm>
            <a:off x="10509963" y="6448061"/>
            <a:ext cx="1091837" cy="334460"/>
          </a:xfrm>
          <a:prstGeom prst="rect">
            <a:avLst/>
          </a:prstGeom>
          <a:noFill/>
          <a:ln>
            <a:noFill/>
          </a:ln>
        </p:spPr>
      </p:pic>
      <p:sp>
        <p:nvSpPr>
          <p:cNvPr id="10" name="Google Shape;10;p1"/>
          <p:cNvSpPr txBox="1">
            <a:spLocks noGrp="1"/>
          </p:cNvSpPr>
          <p:nvPr>
            <p:ph type="title"/>
          </p:nvPr>
        </p:nvSpPr>
        <p:spPr>
          <a:xfrm>
            <a:off x="5013070" y="3602418"/>
            <a:ext cx="2165858" cy="44894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750" b="1" i="0" u="none" strike="noStrike" cap="none">
                <a:solidFill>
                  <a:srgbClr val="001F5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7675" y="3086100"/>
            <a:ext cx="11296650" cy="333375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 TargetMode="External" /><Relationship Id="rId2" Type="http://schemas.openxmlformats.org/officeDocument/2006/relationships/notesSlide" Target="../notesSlides/notesSlide16.xml" /><Relationship Id="rId1" Type="http://schemas.openxmlformats.org/officeDocument/2006/relationships/slideLayout" Target="../slideLayouts/slideLayout2.xml" /><Relationship Id="rId6" Type="http://schemas.openxmlformats.org/officeDocument/2006/relationships/hyperlink" Target="https://matplotlib.org/stable/contents.html" TargetMode="External" /><Relationship Id="rId5" Type="http://schemas.openxmlformats.org/officeDocument/2006/relationships/hyperlink" Target="https://seaborn.pydata.org/" TargetMode="External" /><Relationship Id="rId4" Type="http://schemas.openxmlformats.org/officeDocument/2006/relationships/hyperlink" Target="https://pydata.org/oandas-docs/stable/user" TargetMode="Externa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7"/>
          <p:cNvSpPr txBox="1"/>
          <p:nvPr/>
        </p:nvSpPr>
        <p:spPr>
          <a:xfrm rot="1654">
            <a:off x="2642849" y="1137226"/>
            <a:ext cx="8107801" cy="1474200"/>
          </a:xfrm>
          <a:prstGeom prst="rect">
            <a:avLst/>
          </a:prstGeom>
          <a:noFill/>
          <a:ln>
            <a:noFill/>
          </a:ln>
        </p:spPr>
        <p:txBody>
          <a:bodyPr spcFirstLastPara="1" wrap="square" lIns="0" tIns="13325" rIns="0" bIns="0" anchor="t" anchorCtr="0">
            <a:spAutoFit/>
          </a:bodyPr>
          <a:lstStyle/>
          <a:p>
            <a:pPr marL="0" marR="0" lvl="0" indent="0" algn="l" rtl="0">
              <a:lnSpc>
                <a:spcPct val="100000"/>
              </a:lnSpc>
              <a:spcBef>
                <a:spcPts val="0"/>
              </a:spcBef>
              <a:spcAft>
                <a:spcPts val="0"/>
              </a:spcAft>
              <a:buClr>
                <a:srgbClr val="1CACE3"/>
              </a:buClr>
              <a:buSzPts val="3600"/>
              <a:buFont typeface="Arial"/>
              <a:buNone/>
            </a:pPr>
            <a:r>
              <a:rPr lang="en-US" sz="3600" b="1">
                <a:solidFill>
                  <a:srgbClr val="1CACE3"/>
                </a:solidFill>
              </a:rPr>
              <a:t>CREDIT CARD FRAUD DETECTION </a:t>
            </a:r>
            <a:endParaRPr sz="3600">
              <a:latin typeface="Arial"/>
              <a:ea typeface="Arial"/>
              <a:cs typeface="Arial"/>
              <a:sym typeface="Arial"/>
            </a:endParaRPr>
          </a:p>
        </p:txBody>
      </p:sp>
      <p:sp>
        <p:nvSpPr>
          <p:cNvPr id="48" name="Google Shape;48;p7"/>
          <p:cNvSpPr txBox="1"/>
          <p:nvPr/>
        </p:nvSpPr>
        <p:spPr>
          <a:xfrm>
            <a:off x="447675" y="3195075"/>
            <a:ext cx="11296800" cy="3225000"/>
          </a:xfrm>
          <a:prstGeom prst="rect">
            <a:avLst/>
          </a:prstGeom>
          <a:solidFill>
            <a:srgbClr val="465258"/>
          </a:solid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SzPts val="2200"/>
              <a:buFont typeface="Arial"/>
              <a:buNone/>
            </a:pPr>
            <a:endParaRPr sz="220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1382AC"/>
              </a:buClr>
              <a:buSzPts val="2800"/>
              <a:buFont typeface="Arial"/>
              <a:buNone/>
            </a:pPr>
            <a:r>
              <a:rPr lang="en-US" sz="2800" b="1">
                <a:solidFill>
                  <a:srgbClr val="1382AC"/>
                </a:solidFill>
                <a:latin typeface="Arial"/>
                <a:ea typeface="Arial"/>
                <a:cs typeface="Arial"/>
                <a:sym typeface="Arial"/>
              </a:rPr>
              <a:t>Presented By:</a:t>
            </a:r>
            <a:endParaRPr sz="2800"/>
          </a:p>
          <a:p>
            <a:pPr marL="0" marR="0" lvl="0" indent="0" algn="just" rtl="0">
              <a:lnSpc>
                <a:spcPct val="100000"/>
              </a:lnSpc>
              <a:spcBef>
                <a:spcPts val="0"/>
              </a:spcBef>
              <a:spcAft>
                <a:spcPts val="0"/>
              </a:spcAft>
              <a:buSzPts val="2800"/>
              <a:buFont typeface="Arial"/>
              <a:buNone/>
            </a:pPr>
            <a:r>
              <a:rPr lang="en-US" sz="2800"/>
              <a:t>              </a:t>
            </a:r>
            <a:endParaRPr sz="2800"/>
          </a:p>
          <a:p>
            <a:pPr marL="0" marR="0" lvl="0" indent="0" algn="just" rtl="0">
              <a:lnSpc>
                <a:spcPct val="100000"/>
              </a:lnSpc>
              <a:spcBef>
                <a:spcPts val="0"/>
              </a:spcBef>
              <a:spcAft>
                <a:spcPts val="0"/>
              </a:spcAft>
              <a:buClr>
                <a:srgbClr val="1382AC"/>
              </a:buClr>
              <a:buSzPts val="2800"/>
              <a:buFont typeface="Arial"/>
              <a:buNone/>
            </a:pPr>
            <a:r>
              <a:rPr lang="en-US" sz="2800" b="1">
                <a:solidFill>
                  <a:srgbClr val="1382AC"/>
                </a:solidFill>
              </a:rPr>
              <a:t>               STUDENT NAME </a:t>
            </a:r>
            <a:r>
              <a:rPr lang="en-US" sz="2800" b="1">
                <a:solidFill>
                  <a:srgbClr val="1382AC"/>
                </a:solidFill>
                <a:latin typeface="Arial"/>
                <a:ea typeface="Arial"/>
                <a:cs typeface="Arial"/>
                <a:sym typeface="Arial"/>
              </a:rPr>
              <a:t>- NISHA </a:t>
            </a:r>
            <a:endParaRPr sz="2800" b="1">
              <a:solidFill>
                <a:srgbClr val="1382AC"/>
              </a:solidFill>
            </a:endParaRPr>
          </a:p>
          <a:p>
            <a:pPr marL="0" marR="0" lvl="0" indent="0" algn="just" rtl="0">
              <a:lnSpc>
                <a:spcPct val="100000"/>
              </a:lnSpc>
              <a:spcBef>
                <a:spcPts val="0"/>
              </a:spcBef>
              <a:spcAft>
                <a:spcPts val="0"/>
              </a:spcAft>
              <a:buClr>
                <a:srgbClr val="1382AC"/>
              </a:buClr>
              <a:buSzPts val="2800"/>
              <a:buFont typeface="Arial"/>
              <a:buNone/>
            </a:pPr>
            <a:r>
              <a:rPr lang="en-US" sz="2800" b="1">
                <a:solidFill>
                  <a:srgbClr val="1382AC"/>
                </a:solidFill>
              </a:rPr>
              <a:t>               COLLEGE NAME </a:t>
            </a:r>
            <a:r>
              <a:rPr lang="en-US" sz="2800" b="1">
                <a:solidFill>
                  <a:srgbClr val="1382AC"/>
                </a:solidFill>
                <a:latin typeface="Arial"/>
                <a:ea typeface="Arial"/>
                <a:cs typeface="Arial"/>
                <a:sym typeface="Arial"/>
              </a:rPr>
              <a:t>- MADHA ENGINEERING COLL</a:t>
            </a:r>
            <a:r>
              <a:rPr lang="en-US" sz="2800" b="1">
                <a:solidFill>
                  <a:srgbClr val="1382AC"/>
                </a:solidFill>
              </a:rPr>
              <a:t>EGE</a:t>
            </a:r>
            <a:endParaRPr sz="2800" b="1">
              <a:solidFill>
                <a:srgbClr val="1382AC"/>
              </a:solidFill>
            </a:endParaRPr>
          </a:p>
          <a:p>
            <a:pPr marL="0" marR="0" lvl="0" indent="0" algn="just" rtl="0">
              <a:lnSpc>
                <a:spcPct val="100000"/>
              </a:lnSpc>
              <a:spcBef>
                <a:spcPts val="0"/>
              </a:spcBef>
              <a:spcAft>
                <a:spcPts val="0"/>
              </a:spcAft>
              <a:buClr>
                <a:srgbClr val="1382AC"/>
              </a:buClr>
              <a:buSzPts val="2800"/>
              <a:buFont typeface="Arial"/>
              <a:buNone/>
            </a:pPr>
            <a:r>
              <a:rPr lang="en-US" sz="2800" b="1">
                <a:solidFill>
                  <a:srgbClr val="1382AC"/>
                </a:solidFill>
              </a:rPr>
              <a:t>               DEPARTMENT </a:t>
            </a:r>
            <a:r>
              <a:rPr lang="en-US" sz="2800" b="1">
                <a:solidFill>
                  <a:srgbClr val="1382AC"/>
                </a:solidFill>
                <a:latin typeface="Arial"/>
                <a:ea typeface="Arial"/>
                <a:cs typeface="Arial"/>
                <a:sym typeface="Arial"/>
              </a:rPr>
              <a:t>- B.Tech B</a:t>
            </a:r>
            <a:r>
              <a:rPr lang="en-US" sz="2800" b="1">
                <a:solidFill>
                  <a:srgbClr val="1382AC"/>
                </a:solidFill>
              </a:rPr>
              <a:t>IOTECHNOLOGY</a:t>
            </a:r>
            <a:r>
              <a:rPr lang="en-US" sz="2000" b="1">
                <a:solidFill>
                  <a:srgbClr val="1382AC"/>
                </a:solidFill>
              </a:rPr>
              <a:t> </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p:nvPr/>
        </p:nvSpPr>
        <p:spPr>
          <a:xfrm>
            <a:off x="338400" y="762417"/>
            <a:ext cx="118536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4.Model Evaluation:</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Evaluate the trained models on the testing set using metrics such as accuracy, precision, recall, F1-score, and ROC-AUC curve.</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Select the best-performing model based on the evaluation metrics.</a:t>
            </a:r>
            <a:endParaRPr sz="2500" b="0" i="0" u="none" strike="noStrike" cap="none">
              <a:solidFill>
                <a:srgbClr val="000000"/>
              </a:solidFill>
              <a:latin typeface="Arial"/>
              <a:ea typeface="Arial"/>
              <a:cs typeface="Arial"/>
              <a:sym typeface="Arial"/>
            </a:endParaRPr>
          </a:p>
        </p:txBody>
      </p:sp>
      <p:sp>
        <p:nvSpPr>
          <p:cNvPr id="110" name="Google Shape;110;p16"/>
          <p:cNvSpPr txBox="1"/>
          <p:nvPr/>
        </p:nvSpPr>
        <p:spPr>
          <a:xfrm>
            <a:off x="338400" y="2486225"/>
            <a:ext cx="118536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5.Deployment:</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Deploy the selected model into a production environment, such as a cloud-based server or on-premises infrastructure.</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Integrate the model with the existing credit card transaction processing system to classify incoming transactions in real-time.</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Implement an alerting mechanism to notify relevant stakeholders (e.g., customers, fraud analysts) of suspicious transactions.</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p:nvPr/>
        </p:nvSpPr>
        <p:spPr>
          <a:xfrm>
            <a:off x="295200" y="1032134"/>
            <a:ext cx="11896800" cy="249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6.Monitoring and Maintenance:</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Continuously monitor the performance of the deployed model in production.Collect feedback data on model predictions and incorporate it into future model retraining cycles.</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Periodically retrain the model with new data to adapt to changing fraud patterns and maintain effectiveness.</a:t>
            </a:r>
            <a:endParaRPr sz="2500" b="0" i="0" u="none" strike="noStrike" cap="none">
              <a:solidFill>
                <a:srgbClr val="000000"/>
              </a:solidFill>
              <a:latin typeface="Arial"/>
              <a:ea typeface="Arial"/>
              <a:cs typeface="Arial"/>
              <a:sym typeface="Arial"/>
            </a:endParaRPr>
          </a:p>
        </p:txBody>
      </p:sp>
      <p:sp>
        <p:nvSpPr>
          <p:cNvPr id="116" name="Google Shape;116;p17"/>
          <p:cNvSpPr txBox="1"/>
          <p:nvPr/>
        </p:nvSpPr>
        <p:spPr>
          <a:xfrm>
            <a:off x="0" y="3963900"/>
            <a:ext cx="121920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By following these steps, a credit card fraud detection system can effectively detect and prevent fraudulent transactions, thereby protecting both customers and financial institutions from financial losses.</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660400" y="555307"/>
            <a:ext cx="19938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RESULT</a:t>
            </a:r>
            <a:endParaRPr sz="3950"/>
          </a:p>
        </p:txBody>
      </p:sp>
      <p:sp>
        <p:nvSpPr>
          <p:cNvPr id="122" name="Google Shape;122;p18"/>
          <p:cNvSpPr txBox="1"/>
          <p:nvPr/>
        </p:nvSpPr>
        <p:spPr>
          <a:xfrm>
            <a:off x="0" y="1680802"/>
            <a:ext cx="11879100" cy="415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700"/>
              <a:buFont typeface="Arial"/>
              <a:buNone/>
            </a:pPr>
            <a:r>
              <a:rPr lang="en-US" sz="3700" b="0" i="0" u="none" strike="noStrike" cap="none">
                <a:solidFill>
                  <a:srgbClr val="000000"/>
                </a:solidFill>
                <a:latin typeface="Arial"/>
                <a:ea typeface="Arial"/>
                <a:cs typeface="Arial"/>
                <a:sym typeface="Arial"/>
              </a:rPr>
              <a:t>                  The results for credit card fraud detection typically include metrics that assess the performance of the deployed model. These metrics provide insights into how well the model is performing in identifying fraudulent transactions and distinguishing them from legitimate ones. Here are some common results and metrics:</a:t>
            </a:r>
            <a:endParaRPr sz="37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194700" y="1282792"/>
            <a:ext cx="118026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000000"/>
                </a:solidFill>
                <a:latin typeface="Arial"/>
                <a:ea typeface="Arial"/>
                <a:cs typeface="Arial"/>
                <a:sym typeface="Arial"/>
              </a:rPr>
              <a:t>The results of credit card fraud detection are analyzed to assess the model's effectiveness in identifying fraudulent activity while minimizing false positives and false negatives. Continuous monitoring and refinement of the model are essential to adapt to evolving fraud patterns and maintain optimal performance over time.</a:t>
            </a:r>
            <a:endParaRPr sz="3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660400" y="555307"/>
            <a:ext cx="34029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CONCLUSION</a:t>
            </a:r>
            <a:endParaRPr sz="3950"/>
          </a:p>
        </p:txBody>
      </p:sp>
      <p:sp>
        <p:nvSpPr>
          <p:cNvPr id="133" name="Google Shape;133;p20"/>
          <p:cNvSpPr txBox="1"/>
          <p:nvPr/>
        </p:nvSpPr>
        <p:spPr>
          <a:xfrm>
            <a:off x="0" y="1819702"/>
            <a:ext cx="11777100" cy="210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In conclusion, credit card fraud detection is a critical component of financial security for both customers and financial institutions. By leveraging machine learning algorithms and advanced analytics techniques, it's possible to develop effective fraud detection systems that can accurately identify and prevent fraudulent transactions in real-time.</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614997" y="800988"/>
            <a:ext cx="3304500" cy="5295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rgbClr val="1CACE3"/>
              </a:buClr>
              <a:buSzPts val="3300"/>
              <a:buFont typeface="Arial"/>
              <a:buNone/>
            </a:pPr>
            <a:r>
              <a:rPr lang="en-US" sz="3300">
                <a:solidFill>
                  <a:srgbClr val="1CACE3"/>
                </a:solidFill>
              </a:rPr>
              <a:t>FUTURE SCOPE</a:t>
            </a:r>
            <a:endParaRPr sz="3300"/>
          </a:p>
        </p:txBody>
      </p:sp>
      <p:sp>
        <p:nvSpPr>
          <p:cNvPr id="139" name="Google Shape;139;p21"/>
          <p:cNvSpPr txBox="1"/>
          <p:nvPr/>
        </p:nvSpPr>
        <p:spPr>
          <a:xfrm>
            <a:off x="131700" y="1330575"/>
            <a:ext cx="119286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The future scope of credit card fraud detection is vast, with several emerging technologies and trends shaping the landscape. Here are some potential areas of advancement:</a:t>
            </a:r>
            <a:endParaRPr sz="2500" b="0" i="0" u="none" strike="noStrike" cap="none">
              <a:solidFill>
                <a:srgbClr val="000000"/>
              </a:solidFill>
              <a:latin typeface="Arial"/>
              <a:ea typeface="Arial"/>
              <a:cs typeface="Arial"/>
              <a:sym typeface="Arial"/>
            </a:endParaRPr>
          </a:p>
        </p:txBody>
      </p:sp>
      <p:sp>
        <p:nvSpPr>
          <p:cNvPr id="140" name="Google Shape;140;p21"/>
          <p:cNvSpPr txBox="1"/>
          <p:nvPr/>
        </p:nvSpPr>
        <p:spPr>
          <a:xfrm>
            <a:off x="131700" y="2669775"/>
            <a:ext cx="119286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1.Advanced Machine Learning Techniques:</a:t>
            </a:r>
            <a:endParaRPr sz="2500" b="0" i="0" u="none" strike="noStrike" cap="none">
              <a:solidFill>
                <a:srgbClr val="000000"/>
              </a:solidFill>
              <a:latin typeface="Arial"/>
              <a:ea typeface="Arial"/>
              <a:cs typeface="Arial"/>
              <a:sym typeface="Arial"/>
            </a:endParaRPr>
          </a:p>
        </p:txBody>
      </p:sp>
      <p:sp>
        <p:nvSpPr>
          <p:cNvPr id="141" name="Google Shape;141;p21"/>
          <p:cNvSpPr txBox="1"/>
          <p:nvPr/>
        </p:nvSpPr>
        <p:spPr>
          <a:xfrm>
            <a:off x="234150" y="3230850"/>
            <a:ext cx="117237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2.Real-Time Behavioral Analytics:</a:t>
            </a:r>
            <a:endParaRPr sz="2500" b="0" i="0" u="none" strike="noStrike" cap="none">
              <a:solidFill>
                <a:srgbClr val="000000"/>
              </a:solidFill>
              <a:latin typeface="Arial"/>
              <a:ea typeface="Arial"/>
              <a:cs typeface="Arial"/>
              <a:sym typeface="Arial"/>
            </a:endParaRPr>
          </a:p>
        </p:txBody>
      </p:sp>
      <p:sp>
        <p:nvSpPr>
          <p:cNvPr id="142" name="Google Shape;142;p21"/>
          <p:cNvSpPr txBox="1"/>
          <p:nvPr/>
        </p:nvSpPr>
        <p:spPr>
          <a:xfrm>
            <a:off x="234150" y="3800250"/>
            <a:ext cx="11012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3.Blockchain Technology:</a:t>
            </a:r>
            <a:endParaRPr sz="2500" b="0" i="0" u="none" strike="noStrike" cap="none">
              <a:solidFill>
                <a:srgbClr val="000000"/>
              </a:solidFill>
              <a:latin typeface="Arial"/>
              <a:ea typeface="Arial"/>
              <a:cs typeface="Arial"/>
              <a:sym typeface="Arial"/>
            </a:endParaRPr>
          </a:p>
        </p:txBody>
      </p:sp>
      <p:sp>
        <p:nvSpPr>
          <p:cNvPr id="143" name="Google Shape;143;p21"/>
          <p:cNvSpPr txBox="1"/>
          <p:nvPr/>
        </p:nvSpPr>
        <p:spPr>
          <a:xfrm>
            <a:off x="400969" y="4361319"/>
            <a:ext cx="4496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4.AI-driven Decision Making:</a:t>
            </a:r>
            <a:endParaRPr sz="2500" b="0" i="0" u="none" strike="noStrike" cap="none">
              <a:solidFill>
                <a:srgbClr val="000000"/>
              </a:solidFill>
              <a:latin typeface="Arial"/>
              <a:ea typeface="Arial"/>
              <a:cs typeface="Arial"/>
              <a:sym typeface="Arial"/>
            </a:endParaRPr>
          </a:p>
        </p:txBody>
      </p:sp>
      <p:sp>
        <p:nvSpPr>
          <p:cNvPr id="144" name="Google Shape;144;p21"/>
          <p:cNvSpPr txBox="1"/>
          <p:nvPr/>
        </p:nvSpPr>
        <p:spPr>
          <a:xfrm>
            <a:off x="615000" y="4930725"/>
            <a:ext cx="48975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5.Predictive Analytics:</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60400" y="555307"/>
            <a:ext cx="34518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REFERENCES</a:t>
            </a:r>
            <a:endParaRPr sz="3950"/>
          </a:p>
        </p:txBody>
      </p:sp>
      <p:sp>
        <p:nvSpPr>
          <p:cNvPr id="150" name="Google Shape;150;p22"/>
          <p:cNvSpPr txBox="1"/>
          <p:nvPr/>
        </p:nvSpPr>
        <p:spPr>
          <a:xfrm>
            <a:off x="157050" y="1523880"/>
            <a:ext cx="11877900" cy="480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u="sng">
                <a:solidFill>
                  <a:schemeClr val="hlink"/>
                </a:solidFill>
                <a:hlinkClick r:id="rId3"/>
              </a:rPr>
              <a:t>https://www.kaggle.com/datasets</a:t>
            </a: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r>
              <a:rPr lang="en-US" sz="2500" u="sng">
                <a:solidFill>
                  <a:schemeClr val="hlink"/>
                </a:solidFill>
                <a:hlinkClick r:id="rId4"/>
              </a:rPr>
              <a:t>https://pydata.org/oandas-docs/stable/user</a:t>
            </a: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r>
              <a:rPr lang="en-US" sz="2500" u="sng">
                <a:solidFill>
                  <a:schemeClr val="hlink"/>
                </a:solidFill>
                <a:hlinkClick r:id="rId5"/>
              </a:rPr>
              <a:t>https://seaborn.pydata.org/</a:t>
            </a: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r>
              <a:rPr lang="en-US" sz="2500" u="sng">
                <a:solidFill>
                  <a:schemeClr val="hlink"/>
                </a:solidFill>
                <a:hlinkClick r:id="rId6"/>
              </a:rPr>
              <a:t>https://matplotlib.org/stable/contents.html</a:t>
            </a: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endParaRPr sz="2500"/>
          </a:p>
          <a:p>
            <a:pPr marL="0" marR="0" lvl="0" indent="0" algn="l" rtl="0">
              <a:lnSpc>
                <a:spcPct val="100000"/>
              </a:lnSpc>
              <a:spcBef>
                <a:spcPts val="0"/>
              </a:spcBef>
              <a:spcAft>
                <a:spcPts val="0"/>
              </a:spcAft>
              <a:buClr>
                <a:srgbClr val="000000"/>
              </a:buClr>
              <a:buSzPts val="2500"/>
              <a:buFont typeface="Arial"/>
              <a:buNone/>
            </a:pP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5013070" y="3602418"/>
            <a:ext cx="2165858" cy="448945"/>
          </a:xfrm>
          <a:prstGeom prst="rect">
            <a:avLst/>
          </a:prstGeom>
          <a:noFill/>
          <a:ln>
            <a:noFill/>
          </a:ln>
        </p:spPr>
        <p:txBody>
          <a:bodyPr spcFirstLastPara="1" wrap="square" lIns="0" tIns="15875" rIns="0" bIns="0" anchor="t" anchorCtr="0">
            <a:spAutoFit/>
          </a:bodyPr>
          <a:lstStyle/>
          <a:p>
            <a:pPr marL="50165" lvl="0" indent="0" algn="l" rtl="0">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929005" y="1391602"/>
            <a:ext cx="1575435" cy="44894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a:t>OUTLINE</a:t>
            </a:r>
            <a:endParaRPr/>
          </a:p>
        </p:txBody>
      </p:sp>
      <p:sp>
        <p:nvSpPr>
          <p:cNvPr id="54" name="Google Shape;54;p8"/>
          <p:cNvSpPr txBox="1"/>
          <p:nvPr/>
        </p:nvSpPr>
        <p:spPr>
          <a:xfrm>
            <a:off x="917575" y="1952988"/>
            <a:ext cx="4178300" cy="3813175"/>
          </a:xfrm>
          <a:prstGeom prst="rect">
            <a:avLst/>
          </a:prstGeom>
          <a:noFill/>
          <a:ln>
            <a:noFill/>
          </a:ln>
        </p:spPr>
        <p:txBody>
          <a:bodyPr spcFirstLastPara="1" wrap="square" lIns="0" tIns="184775" rIns="0" bIns="0" anchor="t" anchorCtr="0">
            <a:spAutoFit/>
          </a:bodyPr>
          <a:lstStyle/>
          <a:p>
            <a:pPr marL="317500" marR="0" lvl="0" indent="-305435" algn="l" rtl="0">
              <a:lnSpc>
                <a:spcPct val="100000"/>
              </a:lnSpc>
              <a:spcBef>
                <a:spcPts val="0"/>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Problem Statement</a:t>
            </a:r>
            <a:endParaRPr sz="2000">
              <a:latin typeface="Arial"/>
              <a:ea typeface="Arial"/>
              <a:cs typeface="Arial"/>
              <a:sym typeface="Arial"/>
            </a:endParaRPr>
          </a:p>
          <a:p>
            <a:pPr marL="317500" marR="0" lvl="0" indent="-305435" algn="l" rtl="0">
              <a:lnSpc>
                <a:spcPct val="100000"/>
              </a:lnSpc>
              <a:spcBef>
                <a:spcPts val="1355"/>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Proposed System/Solution</a:t>
            </a:r>
            <a:endParaRPr sz="2000">
              <a:latin typeface="Arial"/>
              <a:ea typeface="Arial"/>
              <a:cs typeface="Arial"/>
              <a:sym typeface="Arial"/>
            </a:endParaRPr>
          </a:p>
          <a:p>
            <a:pPr marL="317500" marR="0" lvl="0" indent="-305435" algn="l" rtl="0">
              <a:lnSpc>
                <a:spcPct val="100000"/>
              </a:lnSpc>
              <a:spcBef>
                <a:spcPts val="1280"/>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System Development Approach</a:t>
            </a:r>
            <a:endParaRPr sz="2000">
              <a:latin typeface="Arial"/>
              <a:ea typeface="Arial"/>
              <a:cs typeface="Arial"/>
              <a:sym typeface="Arial"/>
            </a:endParaRPr>
          </a:p>
          <a:p>
            <a:pPr marL="317500" marR="0" lvl="0" indent="-305435" algn="l" rtl="0">
              <a:lnSpc>
                <a:spcPct val="100000"/>
              </a:lnSpc>
              <a:spcBef>
                <a:spcPts val="1355"/>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Algorithm &amp; Deployment</a:t>
            </a:r>
            <a:endParaRPr sz="2000">
              <a:latin typeface="Arial"/>
              <a:ea typeface="Arial"/>
              <a:cs typeface="Arial"/>
              <a:sym typeface="Arial"/>
            </a:endParaRPr>
          </a:p>
          <a:p>
            <a:pPr marL="317500" marR="0" lvl="0" indent="-305435" algn="l" rtl="0">
              <a:lnSpc>
                <a:spcPct val="100000"/>
              </a:lnSpc>
              <a:spcBef>
                <a:spcPts val="1280"/>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Result</a:t>
            </a:r>
            <a:endParaRPr sz="2000">
              <a:latin typeface="Arial"/>
              <a:ea typeface="Arial"/>
              <a:cs typeface="Arial"/>
              <a:sym typeface="Arial"/>
            </a:endParaRPr>
          </a:p>
          <a:p>
            <a:pPr marL="317500" marR="0" lvl="0" indent="-305435" algn="l" rtl="0">
              <a:lnSpc>
                <a:spcPct val="100000"/>
              </a:lnSpc>
              <a:spcBef>
                <a:spcPts val="1355"/>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Conclusion</a:t>
            </a:r>
            <a:endParaRPr sz="2000">
              <a:latin typeface="Arial"/>
              <a:ea typeface="Arial"/>
              <a:cs typeface="Arial"/>
              <a:sym typeface="Arial"/>
            </a:endParaRPr>
          </a:p>
          <a:p>
            <a:pPr marL="317500" marR="0" lvl="0" indent="-305435" algn="l" rtl="0">
              <a:lnSpc>
                <a:spcPct val="100000"/>
              </a:lnSpc>
              <a:spcBef>
                <a:spcPts val="1355"/>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Future Scope</a:t>
            </a:r>
            <a:endParaRPr sz="2000">
              <a:latin typeface="Arial"/>
              <a:ea typeface="Arial"/>
              <a:cs typeface="Arial"/>
              <a:sym typeface="Arial"/>
            </a:endParaRPr>
          </a:p>
          <a:p>
            <a:pPr marL="317500" marR="0" lvl="0" indent="-305435" algn="l" rtl="0">
              <a:lnSpc>
                <a:spcPct val="100000"/>
              </a:lnSpc>
              <a:spcBef>
                <a:spcPts val="1280"/>
              </a:spcBef>
              <a:spcAft>
                <a:spcPts val="0"/>
              </a:spcAft>
              <a:buClr>
                <a:srgbClr val="1CACE3"/>
              </a:buClr>
              <a:buSzPts val="1850"/>
              <a:buFont typeface="Cambria"/>
              <a:buChar char="◾"/>
            </a:pPr>
            <a:r>
              <a:rPr lang="en-US" sz="2000" b="1">
                <a:solidFill>
                  <a:srgbClr val="404040"/>
                </a:solidFill>
                <a:latin typeface="Arial"/>
                <a:ea typeface="Arial"/>
                <a:cs typeface="Arial"/>
                <a:sym typeface="Arial"/>
              </a:rPr>
              <a:t>References</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60400" y="555307"/>
            <a:ext cx="56916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PROBLEM STATEMENT</a:t>
            </a:r>
            <a:endParaRPr sz="3950"/>
          </a:p>
        </p:txBody>
      </p:sp>
      <p:sp>
        <p:nvSpPr>
          <p:cNvPr id="60" name="Google Shape;60;p9"/>
          <p:cNvSpPr txBox="1"/>
          <p:nvPr/>
        </p:nvSpPr>
        <p:spPr>
          <a:xfrm>
            <a:off x="537011" y="1773299"/>
            <a:ext cx="11118000" cy="389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The problem statement for credit card fraud detection involves developing a system that can accurately identify fraudulent transactions from legitimate ones in real-time or near real-time, based on historical transaction data. The system should aim to minimize false positives (flagging legitimate transactions as fraudulent) while maximizing true positives (detecting actual fraudulent transactions), thus ensuring the security of credit card users and minimizing financial losses for both customers and financial institutions.</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60400" y="555307"/>
            <a:ext cx="56433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PROPOSED SOLUTION</a:t>
            </a:r>
            <a:endParaRPr sz="3950"/>
          </a:p>
        </p:txBody>
      </p:sp>
      <p:sp>
        <p:nvSpPr>
          <p:cNvPr id="66" name="Google Shape;66;p10"/>
          <p:cNvSpPr txBox="1"/>
          <p:nvPr/>
        </p:nvSpPr>
        <p:spPr>
          <a:xfrm>
            <a:off x="387000" y="1493125"/>
            <a:ext cx="11418000" cy="480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The proposed solution for credit card fraud detection involves implementing a machine learning model trained on a dataset containing features such as transaction amount, location, time, merchant, and previous transaction history. The model would utilize techniques such as anomaly detection, classification algorithms (e.g., logistic regression, decision trees, random forests), or deep learning methods (e.g., neural networks) to identify patterns indicative of fraudulent activity. Additionally, incorporating techniques like feature engineering, model ensembling, and continual learning can enhance the accuracy and adaptability of the fraud detection system over time. Integration with real-time monitoring systems and fraud alert mechanisms would enable timely response to suspicious transactions, thereby mitigating risks associated with credit card fraud.</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60400" y="497205"/>
            <a:ext cx="52425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SYSTEM	APPROACH</a:t>
            </a:r>
            <a:endParaRPr sz="3950"/>
          </a:p>
        </p:txBody>
      </p:sp>
      <p:sp>
        <p:nvSpPr>
          <p:cNvPr id="72" name="Google Shape;72;p11"/>
          <p:cNvSpPr txBox="1"/>
          <p:nvPr/>
        </p:nvSpPr>
        <p:spPr>
          <a:xfrm>
            <a:off x="383250" y="1371959"/>
            <a:ext cx="114255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The system approach for credit card fraud detection involves several key components working together:</a:t>
            </a:r>
            <a:endParaRPr sz="2500" b="0" i="0" u="none" strike="noStrike" cap="none">
              <a:solidFill>
                <a:srgbClr val="000000"/>
              </a:solidFill>
              <a:latin typeface="Arial"/>
              <a:ea typeface="Arial"/>
              <a:cs typeface="Arial"/>
              <a:sym typeface="Arial"/>
            </a:endParaRPr>
          </a:p>
        </p:txBody>
      </p:sp>
      <p:sp>
        <p:nvSpPr>
          <p:cNvPr id="73" name="Google Shape;73;p11"/>
          <p:cNvSpPr txBox="1"/>
          <p:nvPr/>
        </p:nvSpPr>
        <p:spPr>
          <a:xfrm>
            <a:off x="383250" y="2568525"/>
            <a:ext cx="121920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1.Data Collection: Gather transactional data including transaction amount, location, time, merchant, and customer details.</a:t>
            </a:r>
            <a:endParaRPr sz="2500" b="0" i="0" u="none" strike="noStrike" cap="none">
              <a:solidFill>
                <a:srgbClr val="000000"/>
              </a:solidFill>
              <a:latin typeface="Arial"/>
              <a:ea typeface="Arial"/>
              <a:cs typeface="Arial"/>
              <a:sym typeface="Arial"/>
            </a:endParaRPr>
          </a:p>
        </p:txBody>
      </p:sp>
      <p:sp>
        <p:nvSpPr>
          <p:cNvPr id="74" name="Google Shape;74;p11"/>
          <p:cNvSpPr txBox="1"/>
          <p:nvPr/>
        </p:nvSpPr>
        <p:spPr>
          <a:xfrm>
            <a:off x="0" y="3522825"/>
            <a:ext cx="121920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2.Data Preprocessing: Cleanse and preprocess the data to handle missing values, outliers, and inconsistencies. This step may also involve feature scaling, encoding categorical variables, and normalization.</a:t>
            </a:r>
            <a:endParaRPr sz="2500" b="0" i="0" u="none" strike="noStrike" cap="none">
              <a:solidFill>
                <a:srgbClr val="000000"/>
              </a:solidFill>
              <a:latin typeface="Arial"/>
              <a:ea typeface="Arial"/>
              <a:cs typeface="Arial"/>
              <a:sym typeface="Arial"/>
            </a:endParaRPr>
          </a:p>
        </p:txBody>
      </p:sp>
      <p:sp>
        <p:nvSpPr>
          <p:cNvPr id="75" name="Google Shape;75;p11"/>
          <p:cNvSpPr txBox="1"/>
          <p:nvPr/>
        </p:nvSpPr>
        <p:spPr>
          <a:xfrm>
            <a:off x="7" y="4961675"/>
            <a:ext cx="121920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3.Feature Engineering: Extract meaningful features from the transactional data that can help in distinguishing between fraudulent and legitimate transactions. This may include creating new features based on transaction patterns, customer behavior, and historical data.</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p:nvPr/>
        </p:nvSpPr>
        <p:spPr>
          <a:xfrm>
            <a:off x="0" y="922458"/>
            <a:ext cx="121920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4.Model Development: Train machine learning models (e.g., logistic regression, decision trees, random forests, neural networks) on the preprocessed data to predict the likelihood of fraud for each transaction. Ensemble methods and anomaly detection techniques can also be employed for improved accuracy.</a:t>
            </a:r>
            <a:endParaRPr sz="2500" b="0" i="0" u="none" strike="noStrike" cap="none">
              <a:solidFill>
                <a:srgbClr val="000000"/>
              </a:solidFill>
              <a:latin typeface="Arial"/>
              <a:ea typeface="Arial"/>
              <a:cs typeface="Arial"/>
              <a:sym typeface="Arial"/>
            </a:endParaRPr>
          </a:p>
        </p:txBody>
      </p:sp>
      <p:sp>
        <p:nvSpPr>
          <p:cNvPr id="81" name="Google Shape;81;p12"/>
          <p:cNvSpPr txBox="1"/>
          <p:nvPr/>
        </p:nvSpPr>
        <p:spPr>
          <a:xfrm>
            <a:off x="138010" y="2759412"/>
            <a:ext cx="116691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5.Model Evaluation: Evaluate the performance of the trained models using metrics such as accuracy, precision, recall, and F1-score. This step helps in selecting the best-performing model for deployment.</a:t>
            </a:r>
            <a:endParaRPr sz="2500" b="0" i="0" u="none" strike="noStrike" cap="none">
              <a:solidFill>
                <a:srgbClr val="000000"/>
              </a:solidFill>
              <a:latin typeface="Arial"/>
              <a:ea typeface="Arial"/>
              <a:cs typeface="Arial"/>
              <a:sym typeface="Arial"/>
            </a:endParaRPr>
          </a:p>
        </p:txBody>
      </p:sp>
      <p:sp>
        <p:nvSpPr>
          <p:cNvPr id="82" name="Google Shape;82;p12"/>
          <p:cNvSpPr txBox="1"/>
          <p:nvPr/>
        </p:nvSpPr>
        <p:spPr>
          <a:xfrm>
            <a:off x="137996" y="4572004"/>
            <a:ext cx="121920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6.Real-time Monitoring: Integrate the trained model into a real-time monitoring system that continuously evaluates incoming transactions for potential fraud. Transactions flagged as suspicious can be further investigated or blocked for verification.</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p:nvPr/>
        </p:nvSpPr>
        <p:spPr>
          <a:xfrm>
            <a:off x="136500" y="871410"/>
            <a:ext cx="119190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7.Alerting Mechanism: Implement an alerting mechanism to notify customers and financial institutions of potential fraudulent activity. This can include sending SMS alerts, email notifications, or in-app messages to customers, and triggering alerts for fraud analysts to investigate.</a:t>
            </a:r>
            <a:endParaRPr sz="2500" b="0" i="0" u="none" strike="noStrike" cap="none">
              <a:solidFill>
                <a:srgbClr val="000000"/>
              </a:solidFill>
              <a:latin typeface="Arial"/>
              <a:ea typeface="Arial"/>
              <a:cs typeface="Arial"/>
              <a:sym typeface="Arial"/>
            </a:endParaRPr>
          </a:p>
        </p:txBody>
      </p:sp>
      <p:sp>
        <p:nvSpPr>
          <p:cNvPr id="88" name="Google Shape;88;p13"/>
          <p:cNvSpPr txBox="1"/>
          <p:nvPr/>
        </p:nvSpPr>
        <p:spPr>
          <a:xfrm>
            <a:off x="136500" y="2830960"/>
            <a:ext cx="119190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8.Feedback Loop: Incorporate a feedback loop where the performance of the system is monitored over time, and the model is retrained periodically with new data to adapt to evolving fraud patterns and maintain effectiveness.</a:t>
            </a:r>
            <a:endParaRPr sz="2500" b="0" i="0" u="none" strike="noStrike" cap="none">
              <a:solidFill>
                <a:srgbClr val="000000"/>
              </a:solidFill>
              <a:latin typeface="Arial"/>
              <a:ea typeface="Arial"/>
              <a:cs typeface="Arial"/>
              <a:sym typeface="Arial"/>
            </a:endParaRPr>
          </a:p>
        </p:txBody>
      </p:sp>
      <p:sp>
        <p:nvSpPr>
          <p:cNvPr id="89" name="Google Shape;89;p13"/>
          <p:cNvSpPr txBox="1"/>
          <p:nvPr/>
        </p:nvSpPr>
        <p:spPr>
          <a:xfrm>
            <a:off x="1864653" y="4773631"/>
            <a:ext cx="64035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312750" y="4405900"/>
            <a:ext cx="115665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By following this system approach, credit card fraud detection systems can efficiently identify and prevent fraudulent transactions, thereby safeguarding both customers and financial institutions against financial losses.</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60400" y="555307"/>
            <a:ext cx="7243500" cy="632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1CACE3"/>
              </a:buClr>
              <a:buSzPts val="3950"/>
              <a:buFont typeface="Arial"/>
              <a:buNone/>
            </a:pPr>
            <a:r>
              <a:rPr lang="en-US" sz="3950">
                <a:solidFill>
                  <a:srgbClr val="1CACE3"/>
                </a:solidFill>
              </a:rPr>
              <a:t>ALGORITHM &amp; DEPLOYMENT</a:t>
            </a:r>
            <a:endParaRPr sz="3950"/>
          </a:p>
        </p:txBody>
      </p:sp>
      <p:sp>
        <p:nvSpPr>
          <p:cNvPr id="96" name="Google Shape;96;p14"/>
          <p:cNvSpPr txBox="1"/>
          <p:nvPr/>
        </p:nvSpPr>
        <p:spPr>
          <a:xfrm>
            <a:off x="196800" y="1187769"/>
            <a:ext cx="11404800" cy="210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One common algorithm used for credit card fraud detection is the combination of supervised learning algorithms, such as logistic regression, decision trees, random forests, and gradient boosting machines (GBMs). These algorithms can effectively classify transactions as either fraudulent or legitimate based on historical transaction data.</a:t>
            </a:r>
            <a:endParaRPr sz="2500" b="0" i="0" u="none" strike="noStrike" cap="none">
              <a:solidFill>
                <a:srgbClr val="000000"/>
              </a:solidFill>
              <a:latin typeface="Arial"/>
              <a:ea typeface="Arial"/>
              <a:cs typeface="Arial"/>
              <a:sym typeface="Arial"/>
            </a:endParaRPr>
          </a:p>
        </p:txBody>
      </p:sp>
      <p:sp>
        <p:nvSpPr>
          <p:cNvPr id="97" name="Google Shape;97;p14"/>
          <p:cNvSpPr txBox="1"/>
          <p:nvPr/>
        </p:nvSpPr>
        <p:spPr>
          <a:xfrm>
            <a:off x="196800" y="3296475"/>
            <a:ext cx="117984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Here's a step-by-step guide to deploying a credit card fraud detection system using machine learning algorithms:</a:t>
            </a:r>
            <a:endParaRPr sz="2500" b="0" i="0" u="none" strike="noStrike" cap="none">
              <a:solidFill>
                <a:srgbClr val="000000"/>
              </a:solidFill>
              <a:latin typeface="Arial"/>
              <a:ea typeface="Arial"/>
              <a:cs typeface="Arial"/>
              <a:sym typeface="Arial"/>
            </a:endParaRPr>
          </a:p>
        </p:txBody>
      </p:sp>
      <p:sp>
        <p:nvSpPr>
          <p:cNvPr id="98" name="Google Shape;98;p14"/>
          <p:cNvSpPr txBox="1"/>
          <p:nvPr/>
        </p:nvSpPr>
        <p:spPr>
          <a:xfrm>
            <a:off x="196800" y="4250775"/>
            <a:ext cx="11404800" cy="249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1.Data Collection and Preprocessing:</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Gather historical transaction data, including features such as transaction amount, location, time, merchant, and customer details.</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Preprocess the data by handling missing values, outliers, and inconsistencies. Perform feature scaling, encoding categorical variables, and normalization as needed.</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186300" y="843734"/>
            <a:ext cx="11819400" cy="210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2.Feature Engineering:</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Extract relevant features from the transactional data, such as transaction frequency, average transaction amount, time since last transaction, etc.</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Create additional features that capture transaction patterns and customer behavior.</a:t>
            </a:r>
            <a:endParaRPr sz="2500" b="0" i="0" u="none" strike="noStrike" cap="none">
              <a:solidFill>
                <a:srgbClr val="000000"/>
              </a:solidFill>
              <a:latin typeface="Arial"/>
              <a:ea typeface="Arial"/>
              <a:cs typeface="Arial"/>
              <a:sym typeface="Arial"/>
            </a:endParaRPr>
          </a:p>
        </p:txBody>
      </p:sp>
      <p:sp>
        <p:nvSpPr>
          <p:cNvPr id="104" name="Google Shape;104;p15"/>
          <p:cNvSpPr txBox="1"/>
          <p:nvPr/>
        </p:nvSpPr>
        <p:spPr>
          <a:xfrm>
            <a:off x="186300" y="3132900"/>
            <a:ext cx="11819400" cy="249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3.Model Training:</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             Split the preprocessed data into training and testing sets.</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Train machine learning models such as logistic regression, decision trees, random forests, and GBMs on the training data.</a:t>
            </a:r>
            <a:endParaRPr sz="2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Tune hyperparameters using techniques like grid search or randomized search to optimize model performance.</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OUTLINE</vt:lpstr>
      <vt:lpstr>PROBLEM STATEMENT</vt:lpstr>
      <vt:lpstr>PROPOSED SOLUTION</vt:lpstr>
      <vt:lpstr>SYSTEM APPROACH</vt:lpstr>
      <vt:lpstr>PowerPoint Presentation</vt:lpstr>
      <vt:lpstr>PowerPoint Presentation</vt:lpstr>
      <vt:lpstr>ALGORITHM &amp; DEPLOYMENT</vt:lpstr>
      <vt:lpstr>PowerPoint Presentation</vt:lpstr>
      <vt:lpstr>PowerPoint Presentation</vt:lpstr>
      <vt:lpstr>PowerPoint Presentation</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Nisha E</cp:lastModifiedBy>
  <cp:revision>1</cp:revision>
  <dcterms:modified xsi:type="dcterms:W3CDTF">2024-04-07T08:51:21Z</dcterms:modified>
</cp:coreProperties>
</file>