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4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8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0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0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BA7E-640D-4C3D-87DB-01B74E8D7D7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8B18-0A4F-4C84-9E5D-F6CAC26E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HOTEL BOOKING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7EA7-BD1C-42FC-895C-3757DE097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:</a:t>
            </a:r>
          </a:p>
          <a:p>
            <a:r>
              <a:rPr lang="en-US" b="1" dirty="0"/>
              <a:t>Nisha Deepak Ingle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072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25-5825-4673-ABF7-5F86440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DB20-E2CD-4C83-8DE8-F935568A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Defining x and y </a:t>
            </a:r>
          </a:p>
          <a:p>
            <a:r>
              <a:rPr lang="en-IN" dirty="0"/>
              <a:t>Splitting the data</a:t>
            </a:r>
          </a:p>
          <a:p>
            <a:r>
              <a:rPr lang="en-IN" dirty="0"/>
              <a:t>Training and testing the data</a:t>
            </a:r>
          </a:p>
          <a:p>
            <a:r>
              <a:rPr lang="en-IN" dirty="0"/>
              <a:t>Trained the algorithm on training data </a:t>
            </a:r>
          </a:p>
          <a:p>
            <a:r>
              <a:rPr lang="en-IN" dirty="0"/>
              <a:t>Prediction is done on testing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36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7E2F-34E7-4A61-9427-CD5B0794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D774-E348-417D-B187-D6FFB25D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Since our problem is classification problem, here performance metrics are :</a:t>
            </a:r>
          </a:p>
          <a:p>
            <a:r>
              <a:rPr lang="en-IN" dirty="0"/>
              <a:t>Confusion Matrix, which includes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Precision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Recall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TPR,FPR</a:t>
            </a:r>
          </a:p>
          <a:p>
            <a:r>
              <a:rPr lang="en-IN" dirty="0"/>
              <a:t>ROC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3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878-4948-4ACA-858A-10A0817F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C388-A191-45E8-B90B-27B066BC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 tuning: </a:t>
            </a:r>
            <a:r>
              <a:rPr lang="en-IN" dirty="0"/>
              <a:t> Hyper parameter tuning is used to improve the accuracy of the machine learning model.</a:t>
            </a:r>
          </a:p>
          <a:p>
            <a:r>
              <a:rPr lang="en-US" b="0" i="0" dirty="0">
                <a:solidFill>
                  <a:srgbClr val="121C42"/>
                </a:solidFill>
                <a:effectLst/>
              </a:rPr>
              <a:t>the main approach to machine learning optimization include: </a:t>
            </a:r>
            <a:r>
              <a:rPr lang="en-US" b="0" i="0" dirty="0" err="1">
                <a:solidFill>
                  <a:srgbClr val="121C42"/>
                </a:solidFill>
                <a:effectLst/>
              </a:rPr>
              <a:t>GridSearch</a:t>
            </a:r>
            <a:r>
              <a:rPr lang="en-US" b="0" i="0" dirty="0">
                <a:solidFill>
                  <a:srgbClr val="121C42"/>
                </a:solidFill>
                <a:effectLst/>
              </a:rPr>
              <a:t> or </a:t>
            </a:r>
            <a:r>
              <a:rPr lang="en-US" b="0" i="0" dirty="0" err="1">
                <a:solidFill>
                  <a:srgbClr val="121C42"/>
                </a:solidFill>
                <a:effectLst/>
              </a:rPr>
              <a:t>RandomSearch</a:t>
            </a:r>
            <a:r>
              <a:rPr lang="en-US" b="0" i="0" dirty="0">
                <a:solidFill>
                  <a:srgbClr val="121C42"/>
                </a:solidFill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6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34C-2C24-4A63-9239-FADDC4F3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 </a:t>
            </a:r>
            <a:br>
              <a:rPr lang="en-US" b="1" dirty="0"/>
            </a:br>
            <a:r>
              <a:rPr lang="en-US" sz="2700" dirty="0"/>
              <a:t>As we can see, the Random Forest and </a:t>
            </a:r>
            <a:r>
              <a:rPr lang="en-US" sz="2700" dirty="0" err="1"/>
              <a:t>XGBoost</a:t>
            </a:r>
            <a:r>
              <a:rPr lang="en-US" sz="2700" dirty="0"/>
              <a:t> models are the best for the model.</a:t>
            </a:r>
            <a:endParaRPr lang="en-IN" sz="2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AC6E-7E89-4C7E-80BE-427D4330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10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Algorithm and their accuracy score</a:t>
            </a:r>
          </a:p>
          <a:p>
            <a:r>
              <a:rPr lang="en-US" dirty="0"/>
              <a:t>Accuracy scores for each of the models when running on the train/test data split are as followed:</a:t>
            </a:r>
          </a:p>
          <a:p>
            <a:r>
              <a:rPr lang="en-US" dirty="0"/>
              <a:t>Logistic Regression = 75 %</a:t>
            </a:r>
          </a:p>
          <a:p>
            <a:r>
              <a:rPr lang="en-US" dirty="0"/>
              <a:t>Decision Tree = 86 %, after hyperparameter tuning = 87 %</a:t>
            </a:r>
          </a:p>
          <a:p>
            <a:r>
              <a:rPr lang="en-US" dirty="0"/>
              <a:t>Random Forest = 90 %, after  hyperparameter tuning = 90 %</a:t>
            </a:r>
          </a:p>
          <a:p>
            <a:r>
              <a:rPr lang="en-US" dirty="0" err="1"/>
              <a:t>XGBoost</a:t>
            </a:r>
            <a:r>
              <a:rPr lang="en-US" dirty="0"/>
              <a:t> =</a:t>
            </a:r>
            <a:r>
              <a:rPr lang="en-IN" dirty="0"/>
              <a:t> 88 %, after hyperparameter tuning = 91%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5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9BEB-2F4D-4A12-9C57-BE0A77E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42" y="25963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THANK YOU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B043-8EC3-4373-87D9-60646AC9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990" y="497138"/>
            <a:ext cx="676994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Problem Statement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CFA8-9591-40A1-ACBD-223CBA42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990" y="1630768"/>
            <a:ext cx="7845704" cy="40887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hotel reservation online system have drastically changed the booking possibilities and customer’s </a:t>
            </a:r>
            <a:r>
              <a:rPr lang="en-US" sz="2000" b="1" dirty="0" err="1"/>
              <a:t>behaviour</a:t>
            </a:r>
            <a:r>
              <a:rPr lang="en-US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typical reasons for cancelling the reservation is either change of plans or schedule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It is easier for the guests to cancel the reservation but it is less desirable and problematic for the hotel </a:t>
            </a:r>
          </a:p>
        </p:txBody>
      </p:sp>
    </p:spTree>
    <p:extLst>
      <p:ext uri="{BB962C8B-B14F-4D97-AF65-F5344CB8AC3E}">
        <p14:creationId xmlns:p14="http://schemas.microsoft.com/office/powerpoint/2010/main" val="19054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550C-DC18-4D7A-8615-4AD4EE5A5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9966"/>
            <a:ext cx="8915399" cy="79337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Objective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2BCD-CBBC-4B79-9AB7-C0BC7023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675591"/>
            <a:ext cx="8915399" cy="31025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Hotel Industry is the most volatile industry and the booking depends on the various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Our data contains 36275 values and 19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The objective of this project is </a:t>
            </a:r>
            <a:r>
              <a:rPr lang="en-US" b="1" dirty="0">
                <a:solidFill>
                  <a:srgbClr val="000000"/>
                </a:solidFill>
              </a:rPr>
              <a:t>to explore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and analyze the data to check 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predict if the customer is going to honor the reservation or cancel it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954-3682-411D-B53C-42BD8C9D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1050"/>
            <a:ext cx="8911687" cy="1061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Description to understand the variables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51E1-A054-4021-BAE8-3FF89122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272989"/>
            <a:ext cx="8915400" cy="4840942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Booking_ID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unique identifier of each booking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no_of_adults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Number of adults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no_of_children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Number of Children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no_of_weekend_nights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Number of weekend nights (Saturday or Sunday) the guest stayed or booked to stay at the hotel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no_of_week_nights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Number of week nights (Monday to Friday) the guest stayed or booked to stay at the hotel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type_of_meal_plan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Type of meal plan booked by the customer: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required_car_parking_space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Does the customer require a car parking space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room_type_reserved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Type of room reserved by the customer. </a:t>
            </a:r>
            <a:endParaRPr lang="en-US" sz="1400" dirty="0">
              <a:solidFill>
                <a:srgbClr val="3C4043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lead_time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Number of days between the date of booking and the arrival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arrival_year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Year of arrival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arrival_month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Month of arrival date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C4043"/>
                </a:solidFill>
                <a:effectLst/>
              </a:rPr>
              <a:t>arrival_date</a:t>
            </a:r>
            <a:r>
              <a:rPr lang="en-US" sz="1400" b="0" i="0" dirty="0">
                <a:solidFill>
                  <a:srgbClr val="3C4043"/>
                </a:solidFill>
                <a:effectLst/>
              </a:rPr>
              <a:t>: Arrival date of the month</a:t>
            </a:r>
          </a:p>
        </p:txBody>
      </p:sp>
    </p:spTree>
    <p:extLst>
      <p:ext uri="{BB962C8B-B14F-4D97-AF65-F5344CB8AC3E}">
        <p14:creationId xmlns:p14="http://schemas.microsoft.com/office/powerpoint/2010/main" val="12779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1B456-3586-411B-BFAC-6E97D026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235" y="1075764"/>
            <a:ext cx="9217305" cy="431202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market_segment_type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Market segment designation.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repeated_guest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Is the customer a repeated guest?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no_of_previous_cancellations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Number of previous bookings that were canceled by the customer prior to the current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no_of_previous_bookings_not_canceled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Number of previous bookings not canceled by the customer prior to the current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avg_price_per_room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Average price per day of the reservation; prices of the rooms are dynamic. (in euros)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no_of_special_requests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Total number of special requests made by the customer (e.g. high floor, view from the room, </a:t>
            </a:r>
            <a:r>
              <a:rPr lang="en-US" sz="1400" b="0" i="0" dirty="0" err="1">
                <a:effectLst/>
              </a:rPr>
              <a:t>etc</a:t>
            </a:r>
            <a:r>
              <a:rPr lang="en-US" sz="1400" b="0" i="0" dirty="0"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booking_status</a:t>
            </a:r>
            <a:r>
              <a:rPr lang="en-US" sz="1400" b="1" i="0" dirty="0">
                <a:effectLst/>
              </a:rPr>
              <a:t>: </a:t>
            </a:r>
            <a:r>
              <a:rPr lang="en-US" sz="1400" b="0" i="0" dirty="0">
                <a:effectLst/>
              </a:rPr>
              <a:t>Flag indicating if the booking was canceled or not.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8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F6A-4D7E-4D94-8A07-CAEC324B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A4A-3771-47D0-863E-C4D3C3A4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data</a:t>
            </a:r>
          </a:p>
          <a:p>
            <a:r>
              <a:rPr lang="en-US" dirty="0"/>
              <a:t>Importing libraries</a:t>
            </a:r>
          </a:p>
          <a:p>
            <a:r>
              <a:rPr lang="en-US" dirty="0"/>
              <a:t>EDA (Exploratory Data Analysis)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Train-Test splitting</a:t>
            </a:r>
          </a:p>
          <a:p>
            <a:r>
              <a:rPr lang="en-US" dirty="0"/>
              <a:t>Model building on training Data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Model Optimization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D6E3-6B5D-4392-9541-91F5CD92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(Exploratory Data Analysis)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7D9A-B764-4ACC-B703-C553FA50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96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EDA includes:</a:t>
            </a:r>
          </a:p>
          <a:p>
            <a:r>
              <a:rPr lang="en-US" dirty="0"/>
              <a:t>Understanding the variables.</a:t>
            </a:r>
          </a:p>
          <a:p>
            <a:r>
              <a:rPr lang="en-US" dirty="0"/>
              <a:t>Cleaning Data</a:t>
            </a:r>
          </a:p>
          <a:p>
            <a:r>
              <a:rPr lang="en-US" dirty="0"/>
              <a:t>Visualization of Data</a:t>
            </a:r>
          </a:p>
          <a:p>
            <a:r>
              <a:rPr lang="en-US" dirty="0"/>
              <a:t>Analyzing Relationship between Data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839EF-A677-4DFA-BEB1-FA7914B4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33" y="4165623"/>
            <a:ext cx="4182942" cy="275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D5618-CD9C-41A9-A764-B2998324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75" y="4119940"/>
            <a:ext cx="4023070" cy="2738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E8380-5555-4314-B0FC-12DE8999E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06" y="4040967"/>
            <a:ext cx="3181794" cy="28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5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4394-9961-4A73-94C7-9162EA1A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66" y="24759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</a:t>
            </a:r>
            <a:br>
              <a:rPr lang="en-US" b="1" dirty="0"/>
            </a:br>
            <a:r>
              <a:rPr lang="en-US" sz="2200" b="0" i="0" dirty="0">
                <a:effectLst/>
                <a:latin typeface="Inter"/>
              </a:rPr>
              <a:t>We can see that we don't have strong correlation between the variables</a:t>
            </a:r>
            <a:r>
              <a:rPr lang="en-US" b="0" i="0" dirty="0">
                <a:effectLst/>
                <a:latin typeface="Inter"/>
              </a:rPr>
              <a:t>.</a:t>
            </a:r>
            <a:br>
              <a:rPr lang="en-US" b="0" i="0" dirty="0">
                <a:effectLst/>
                <a:latin typeface="Inter"/>
              </a:rPr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4959-9A68-4E40-B365-383F19A24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8" y="1703294"/>
            <a:ext cx="6203575" cy="5373968"/>
          </a:xfrm>
        </p:spPr>
      </p:pic>
    </p:spTree>
    <p:extLst>
      <p:ext uri="{BB962C8B-B14F-4D97-AF65-F5344CB8AC3E}">
        <p14:creationId xmlns:p14="http://schemas.microsoft.com/office/powerpoint/2010/main" val="2057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A934-E6D0-40D7-837F-59041AEF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BDD6-83DD-4D66-8A14-69DC106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Feature Engineering done in the project includes:</a:t>
            </a:r>
          </a:p>
          <a:p>
            <a:r>
              <a:rPr lang="en-IN" dirty="0"/>
              <a:t>Encoding to convert categorical to numeric.</a:t>
            </a:r>
          </a:p>
          <a:p>
            <a:r>
              <a:rPr lang="en-IN"/>
              <a:t>Feature </a:t>
            </a:r>
            <a:r>
              <a:rPr lang="en-IN" dirty="0"/>
              <a:t>Scaling</a:t>
            </a:r>
          </a:p>
          <a:p>
            <a:r>
              <a:rPr lang="en-IN" dirty="0"/>
              <a:t>Balancing Target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6935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482</TotalTime>
  <Words>691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Century Gothic</vt:lpstr>
      <vt:lpstr>Inter</vt:lpstr>
      <vt:lpstr>Wingdings</vt:lpstr>
      <vt:lpstr>Wingdings 3</vt:lpstr>
      <vt:lpstr>Wisp</vt:lpstr>
      <vt:lpstr>HOTEL BOOKING ANALYSIS</vt:lpstr>
      <vt:lpstr>Problem Statement</vt:lpstr>
      <vt:lpstr>Objective:</vt:lpstr>
      <vt:lpstr>Data Description to understand the variables </vt:lpstr>
      <vt:lpstr>PowerPoint Presentation</vt:lpstr>
      <vt:lpstr>Steps for Model Building</vt:lpstr>
      <vt:lpstr>EDA (Exploratory Data Analysis)</vt:lpstr>
      <vt:lpstr>Correlation We can see that we don't have strong correlation between the variables. </vt:lpstr>
      <vt:lpstr>Feature Engineering</vt:lpstr>
      <vt:lpstr>Model Building</vt:lpstr>
      <vt:lpstr>Model Evaluation</vt:lpstr>
      <vt:lpstr>Model Optimization</vt:lpstr>
      <vt:lpstr>Conclusion  As we can see, the Random Forest and XGBoost models are the best for the model.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Nisha Ingle</dc:creator>
  <cp:lastModifiedBy>Nisha Ingle</cp:lastModifiedBy>
  <cp:revision>13</cp:revision>
  <dcterms:created xsi:type="dcterms:W3CDTF">2023-08-27T17:33:44Z</dcterms:created>
  <dcterms:modified xsi:type="dcterms:W3CDTF">2023-08-28T12:26:45Z</dcterms:modified>
</cp:coreProperties>
</file>