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72" r:id="rId11"/>
    <p:sldId id="273" r:id="rId12"/>
    <p:sldId id="263" r:id="rId13"/>
    <p:sldId id="264" r:id="rId14"/>
    <p:sldId id="265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4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8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0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2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0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7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5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5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7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BA7E-640D-4C3D-87DB-01B74E8D7D75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3BF360-7C35-47C3-978A-377B650D9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8B18-0A4F-4C84-9E5D-F6CAC26E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 ALCOHOL CONSUMPTION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C7EA7-BD1C-42FC-895C-3757DE097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:</a:t>
            </a:r>
          </a:p>
          <a:p>
            <a:r>
              <a:rPr lang="en-US" b="1" dirty="0"/>
              <a:t>Nisha Deepak Ingle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072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28797-6600-4E71-BC60-AD6FAF187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9412" y="321414"/>
            <a:ext cx="4144636" cy="3504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EDF37-7C70-4A3E-8B0C-13E94EEA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9195" y="321414"/>
            <a:ext cx="4517677" cy="3417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051617-3B6E-4128-BD72-9665E90D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759" y="3680985"/>
            <a:ext cx="8698289" cy="29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0FDEC-E69B-40E2-AD1E-D729796C4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93" y="1757082"/>
            <a:ext cx="4233241" cy="4061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6796D-C95D-47A8-85E2-32D4E8A43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50" y="1739328"/>
            <a:ext cx="4270256" cy="4096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0E4C7-D309-4307-8E57-F3F45F6B39E8}"/>
              </a:ext>
            </a:extLst>
          </p:cNvPr>
          <p:cNvSpPr txBox="1"/>
          <p:nvPr/>
        </p:nvSpPr>
        <p:spPr>
          <a:xfrm>
            <a:off x="2438399" y="658923"/>
            <a:ext cx="6311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Inter"/>
              </a:rPr>
              <a:t>The grades have distributions similar to the normal distribution. There is a strong linear correlation between grade in the first period, grade in the second period, and final grade.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8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4394-9961-4A73-94C7-9162EA1A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666" y="247592"/>
            <a:ext cx="8911687" cy="81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</a:t>
            </a:r>
            <a:br>
              <a:rPr lang="en-US" b="0" i="0" dirty="0">
                <a:effectLst/>
                <a:latin typeface="Inter"/>
              </a:rPr>
            </a:b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8F4F65-3493-431C-AD7C-CD6772E7D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93" y="1089075"/>
            <a:ext cx="6662814" cy="5768925"/>
          </a:xfrm>
        </p:spPr>
      </p:pic>
    </p:spTree>
    <p:extLst>
      <p:ext uri="{BB962C8B-B14F-4D97-AF65-F5344CB8AC3E}">
        <p14:creationId xmlns:p14="http://schemas.microsoft.com/office/powerpoint/2010/main" val="20579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A934-E6D0-40D7-837F-59041AEF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BDD6-83DD-4D66-8A14-69DC106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Feature Engineering done in the project includes:</a:t>
            </a:r>
          </a:p>
          <a:p>
            <a:r>
              <a:rPr lang="en-IN" dirty="0"/>
              <a:t>Encoding to convert categorical to numeric.</a:t>
            </a:r>
          </a:p>
          <a:p>
            <a:r>
              <a:rPr lang="en-IN" dirty="0"/>
              <a:t>Feature Selection</a:t>
            </a:r>
          </a:p>
          <a:p>
            <a:r>
              <a:rPr lang="en-IN" dirty="0"/>
              <a:t>Feature Scaling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693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25-5825-4673-ABF7-5F86440B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DB20-E2CD-4C83-8DE8-F935568A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Defining x and y </a:t>
            </a:r>
          </a:p>
          <a:p>
            <a:r>
              <a:rPr lang="en-IN" dirty="0"/>
              <a:t>Splitting the data</a:t>
            </a:r>
          </a:p>
          <a:p>
            <a:r>
              <a:rPr lang="en-IN" dirty="0"/>
              <a:t>Training and testing the data</a:t>
            </a:r>
          </a:p>
          <a:p>
            <a:r>
              <a:rPr lang="en-IN" dirty="0"/>
              <a:t>Trained the algorithm on training data </a:t>
            </a:r>
          </a:p>
          <a:p>
            <a:r>
              <a:rPr lang="en-IN" dirty="0"/>
              <a:t>Prediction is done on testing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36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7E2F-34E7-4A61-9427-CD5B0794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D774-E348-417D-B187-D6FFB25D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Since our problem </a:t>
            </a:r>
            <a:r>
              <a:rPr lang="en-IN"/>
              <a:t>is regression </a:t>
            </a:r>
            <a:r>
              <a:rPr lang="en-IN" dirty="0"/>
              <a:t>problem, here performance metrics are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Mean Absolute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Mean Squared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R2 Score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3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34C-2C24-4A63-9239-FADDC4F3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 </a:t>
            </a:r>
            <a:br>
              <a:rPr lang="en-US" b="1" dirty="0"/>
            </a:br>
            <a:r>
              <a:rPr lang="en-US" sz="2700" dirty="0"/>
              <a:t>As we can see, the Random Forest, Decision Tree and SVM models are the best for the model.</a:t>
            </a:r>
            <a:endParaRPr lang="en-IN" sz="2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AC6E-7E89-4C7E-80BE-427D4330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107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Algorithm and their accuracy score</a:t>
            </a:r>
          </a:p>
          <a:p>
            <a:r>
              <a:rPr lang="en-US" dirty="0"/>
              <a:t>Accuracy scores for each of the models when running on the train/test data split are as followed:</a:t>
            </a:r>
          </a:p>
          <a:p>
            <a:r>
              <a:rPr lang="en-US" dirty="0"/>
              <a:t>Linear Regression = 80.0%</a:t>
            </a:r>
          </a:p>
          <a:p>
            <a:r>
              <a:rPr lang="en-US" dirty="0"/>
              <a:t>Random Forest  = 81.0%</a:t>
            </a:r>
          </a:p>
          <a:p>
            <a:r>
              <a:rPr lang="en-US" dirty="0"/>
              <a:t>Decision Tree = 81.0%</a:t>
            </a:r>
          </a:p>
          <a:p>
            <a:r>
              <a:rPr lang="en-US" dirty="0" err="1"/>
              <a:t>XGBoost</a:t>
            </a:r>
            <a:r>
              <a:rPr lang="en-US" dirty="0"/>
              <a:t> =</a:t>
            </a:r>
            <a:r>
              <a:rPr lang="en-IN" dirty="0"/>
              <a:t> 80.0%</a:t>
            </a:r>
          </a:p>
          <a:p>
            <a:r>
              <a:rPr lang="en-IN" dirty="0"/>
              <a:t>KNN = 77.0%</a:t>
            </a:r>
          </a:p>
          <a:p>
            <a:r>
              <a:rPr lang="en-US" dirty="0"/>
              <a:t>SVM = 81.0%</a:t>
            </a:r>
          </a:p>
        </p:txBody>
      </p:sp>
    </p:spTree>
    <p:extLst>
      <p:ext uri="{BB962C8B-B14F-4D97-AF65-F5344CB8AC3E}">
        <p14:creationId xmlns:p14="http://schemas.microsoft.com/office/powerpoint/2010/main" val="291145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9BEB-2F4D-4A12-9C57-BE0A77E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42" y="259634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</a:rPr>
              <a:t>THANK YOU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4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B043-8EC3-4373-87D9-60646AC9B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990" y="497138"/>
            <a:ext cx="676994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Problem Statement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CFA8-9591-40A1-ACBD-223CBA42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990" y="1630768"/>
            <a:ext cx="7845704" cy="4088713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Academic success is a crucial aspect of a student's educational journey, encompassing their performance in exams and overall learning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Various factors can significantly influence a student's ability to excel in their studies and one of them is alcohol consumption.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Across the globe, heavy alcohol consumption among the students have been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Alcohol consumption has not just affected the student’s health but as well their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0543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550C-DC18-4D7A-8615-4AD4EE5A5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9966"/>
            <a:ext cx="8915399" cy="79337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Objective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2BCD-CBBC-4B79-9AB7-C0BC7023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675591"/>
            <a:ext cx="8915399" cy="31025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The data were obtained in a survey of students math and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portugal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courses in secondary school. It contains a lot of interesting social, gender and study information about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The objective here is to explore and analyze the data and provide some data visualizations that can aid in understanding the data.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954-3682-411D-B53C-42BD8C9D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1050"/>
            <a:ext cx="8911687" cy="1061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Description to understand the variables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51E1-A054-4021-BAE8-3FF891225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272989"/>
            <a:ext cx="8915400" cy="484094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school</a:t>
            </a:r>
            <a:r>
              <a:rPr lang="en-US" b="0" i="0" dirty="0">
                <a:effectLst/>
                <a:latin typeface="Inter"/>
              </a:rPr>
              <a:t> - student's school (binary: 'GP' - Gabriel Pereira or 'MS' - </a:t>
            </a:r>
            <a:r>
              <a:rPr lang="en-US" b="0" i="0" dirty="0" err="1">
                <a:effectLst/>
                <a:latin typeface="Inter"/>
              </a:rPr>
              <a:t>Mousinho</a:t>
            </a:r>
            <a:r>
              <a:rPr lang="en-US" b="0" i="0" dirty="0">
                <a:effectLst/>
                <a:latin typeface="Inter"/>
              </a:rPr>
              <a:t> da Silveira)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sex</a:t>
            </a:r>
            <a:r>
              <a:rPr lang="en-US" b="0" i="0" dirty="0">
                <a:effectLst/>
                <a:latin typeface="Inter"/>
              </a:rPr>
              <a:t> - student's sex (binary: 'F' - female or 'M' - 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age</a:t>
            </a:r>
            <a:r>
              <a:rPr lang="en-US" b="0" i="0" dirty="0">
                <a:effectLst/>
                <a:latin typeface="Inter"/>
              </a:rPr>
              <a:t> - student's age (numeric: from 15 to 22)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address</a:t>
            </a:r>
            <a:r>
              <a:rPr lang="en-US" b="0" i="0" dirty="0">
                <a:effectLst/>
                <a:latin typeface="Inter"/>
              </a:rPr>
              <a:t> - student's home address type (binary: 'U' - urban or 'R' - rural)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famsize</a:t>
            </a:r>
            <a:r>
              <a:rPr lang="en-US" b="0" i="0" dirty="0">
                <a:effectLst/>
                <a:latin typeface="Inter"/>
              </a:rPr>
              <a:t> - family size (binary: 'LE3' - less or equal to 3 or 'GT3' - greater than 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Pstatus</a:t>
            </a:r>
            <a:r>
              <a:rPr lang="en-US" b="0" i="0" dirty="0">
                <a:effectLst/>
                <a:latin typeface="Inter"/>
              </a:rPr>
              <a:t> - parent's cohabitation status (binary: 'T' - living together or 'A' - apart)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Medu</a:t>
            </a:r>
            <a:r>
              <a:rPr lang="en-US" b="1" i="0" dirty="0">
                <a:effectLst/>
                <a:latin typeface="Inter"/>
              </a:rPr>
              <a:t> - mother's education 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0 - none,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1 - primary education (4th grade)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2 – 5th to 9th grade, 3 – secondary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4 – higher education)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C404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79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1B456-3586-411B-BFAC-6E97D026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341" y="475128"/>
            <a:ext cx="9217305" cy="431202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Fedu</a:t>
            </a:r>
            <a:r>
              <a:rPr lang="en-US" b="1" i="0" dirty="0">
                <a:effectLst/>
                <a:latin typeface="Inter"/>
              </a:rPr>
              <a:t> - father's education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0 - none,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1 - primary education (4th grade),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2 – 5th to 9th grade, 3 – secondary education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4 – higher 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Mjob</a:t>
            </a:r>
            <a:r>
              <a:rPr lang="en-US" b="1" i="0" dirty="0">
                <a:effectLst/>
                <a:latin typeface="Inter"/>
              </a:rPr>
              <a:t> - mother's job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'teacher',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'health' care related,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civil 'services' (e.g. administrative or police),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</a:t>
            </a:r>
            <a:r>
              <a:rPr lang="en-US" b="0" i="0" dirty="0" err="1">
                <a:effectLst/>
                <a:latin typeface="Inter"/>
              </a:rPr>
              <a:t>at_home</a:t>
            </a:r>
            <a:r>
              <a:rPr lang="en-US" b="0" i="0" dirty="0">
                <a:effectLst/>
                <a:latin typeface="Inter"/>
              </a:rPr>
              <a:t>' or 'other')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Fjob</a:t>
            </a:r>
            <a:r>
              <a:rPr lang="en-US" b="1" i="0" dirty="0">
                <a:effectLst/>
                <a:latin typeface="Inter"/>
              </a:rPr>
              <a:t> - father's job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'teacher',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'health' care related,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civil 'services' (e.g. administrative or police),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</a:t>
            </a:r>
            <a:r>
              <a:rPr lang="en-US" b="0" i="0" dirty="0" err="1">
                <a:effectLst/>
                <a:latin typeface="Inter"/>
              </a:rPr>
              <a:t>at_home</a:t>
            </a:r>
            <a:r>
              <a:rPr lang="en-US" b="0" i="0" dirty="0">
                <a:effectLst/>
                <a:latin typeface="Inter"/>
              </a:rPr>
              <a:t>' or 'other')</a:t>
            </a:r>
          </a:p>
          <a:p>
            <a:pPr marL="0" indent="0">
              <a:buNone/>
            </a:pPr>
            <a:br>
              <a:rPr lang="en-US" dirty="0"/>
            </a:br>
            <a:endParaRPr lang="en-US" sz="1400" b="0" i="0" dirty="0">
              <a:solidFill>
                <a:srgbClr val="3C404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180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1B456-3586-411B-BFAC-6E97D026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118" y="331692"/>
            <a:ext cx="9432459" cy="469750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reason - reason to choose this school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close to 'home',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school 'reputation',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'course' preference or 'other'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guardian - student's guardian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'mother', 'father' or 'other'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traveltime</a:t>
            </a:r>
            <a:r>
              <a:rPr lang="en-US" b="0" i="0" dirty="0">
                <a:effectLst/>
                <a:latin typeface="Inter"/>
              </a:rPr>
              <a:t> - home to school travel time ( 1 - 1 hour)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studytime</a:t>
            </a:r>
            <a:r>
              <a:rPr lang="en-US" b="0" i="0" dirty="0">
                <a:effectLst/>
                <a:latin typeface="Inter"/>
              </a:rPr>
              <a:t> - weekly study time ( 1 - 10 hours)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failures</a:t>
            </a:r>
            <a:r>
              <a:rPr lang="en-US" b="0" i="0" dirty="0">
                <a:effectLst/>
                <a:latin typeface="Inter"/>
              </a:rPr>
              <a:t>- number of past class failures (numeric: n if 1&lt;=n&lt;3, else 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schoolsup</a:t>
            </a:r>
            <a:r>
              <a:rPr lang="en-US" b="0" i="0" dirty="0">
                <a:effectLst/>
                <a:latin typeface="Inter"/>
              </a:rPr>
              <a:t> - extra educational support (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famsup</a:t>
            </a:r>
            <a:r>
              <a:rPr lang="en-US" b="0" i="0" dirty="0">
                <a:effectLst/>
                <a:latin typeface="Inter"/>
              </a:rPr>
              <a:t> - family educational support (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paid</a:t>
            </a:r>
            <a:r>
              <a:rPr lang="en-US" b="0" i="0" dirty="0">
                <a:effectLst/>
                <a:latin typeface="Inter"/>
              </a:rPr>
              <a:t> - extra paid classes within the course subject (Math or Portuguese) (binary: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activities</a:t>
            </a:r>
            <a:r>
              <a:rPr lang="en-US" b="0" i="0" dirty="0">
                <a:effectLst/>
                <a:latin typeface="Inter"/>
              </a:rPr>
              <a:t> - extra-curricular activities (yes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nursery</a:t>
            </a:r>
            <a:r>
              <a:rPr lang="en-US" b="0" i="0" dirty="0">
                <a:effectLst/>
                <a:latin typeface="Inter"/>
              </a:rPr>
              <a:t> - attended nursery school (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higher</a:t>
            </a:r>
            <a:r>
              <a:rPr lang="en-US" b="0" i="0" dirty="0">
                <a:effectLst/>
                <a:latin typeface="Inter"/>
              </a:rPr>
              <a:t> - wants to take higher education (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internet</a:t>
            </a:r>
            <a:r>
              <a:rPr lang="en-US" b="0" i="0" dirty="0">
                <a:effectLst/>
                <a:latin typeface="Inter"/>
              </a:rPr>
              <a:t> - Internet access at home ( yes or no)</a:t>
            </a:r>
          </a:p>
          <a:p>
            <a:pPr marL="0" indent="0">
              <a:buNone/>
            </a:pPr>
            <a:endParaRPr lang="en-US" sz="1400" b="0" i="0" dirty="0">
              <a:solidFill>
                <a:srgbClr val="3C404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67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1B456-3586-411B-BFAC-6E97D026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470" y="744068"/>
            <a:ext cx="9432459" cy="469750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romantic</a:t>
            </a:r>
            <a:r>
              <a:rPr lang="en-US" b="0" i="0" dirty="0">
                <a:effectLst/>
                <a:latin typeface="Inter"/>
              </a:rPr>
              <a:t> - with a romantic relationship ( yes or no)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famrel</a:t>
            </a:r>
            <a:r>
              <a:rPr lang="en-US" b="0" i="0" dirty="0">
                <a:effectLst/>
                <a:latin typeface="Inter"/>
              </a:rPr>
              <a:t> - quality of family relationships ( from 1 - very bad to 5 - excellent)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freetime</a:t>
            </a:r>
            <a:r>
              <a:rPr lang="en-US" b="0" i="0" dirty="0">
                <a:effectLst/>
                <a:latin typeface="Inter"/>
              </a:rPr>
              <a:t> - free time after school ( from 1 - very low to 5 - very high)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goout</a:t>
            </a:r>
            <a:r>
              <a:rPr lang="en-US" b="0" i="0" dirty="0">
                <a:effectLst/>
                <a:latin typeface="Inter"/>
              </a:rPr>
              <a:t> - going out with friends ( from 1 - very low to 5 - very high)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Dalc</a:t>
            </a:r>
            <a:r>
              <a:rPr lang="en-US" b="0" i="0" dirty="0">
                <a:effectLst/>
                <a:latin typeface="Inter"/>
              </a:rPr>
              <a:t> - workday alcohol consumption ( from 1 - very low to 5 - very high)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Inter"/>
              </a:rPr>
              <a:t>Walc</a:t>
            </a:r>
            <a:r>
              <a:rPr lang="en-US" b="0" i="0" dirty="0">
                <a:effectLst/>
                <a:latin typeface="Inter"/>
              </a:rPr>
              <a:t> - weekend alcohol consumption ( from 1 - very low to 5 - very high)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health</a:t>
            </a:r>
            <a:r>
              <a:rPr lang="en-US" b="0" i="0" dirty="0">
                <a:effectLst/>
                <a:latin typeface="Inter"/>
              </a:rPr>
              <a:t> - current health status ( from 1 - very bad to 5 - very good)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absences</a:t>
            </a:r>
            <a:r>
              <a:rPr lang="en-US" b="0" i="0" dirty="0">
                <a:effectLst/>
                <a:latin typeface="Inter"/>
              </a:rPr>
              <a:t> - number of school absences ( from 0 to 93) #### These grades are related with the course subject, Math or Portuguese: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G1 - first period grade</a:t>
            </a:r>
            <a:r>
              <a:rPr lang="en-US" b="0" i="0" dirty="0">
                <a:effectLst/>
                <a:latin typeface="Inter"/>
              </a:rPr>
              <a:t> (numeric: from 0 to 20)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G2 - second period grade</a:t>
            </a:r>
            <a:r>
              <a:rPr lang="en-US" b="0" i="0" dirty="0">
                <a:effectLst/>
                <a:latin typeface="Inter"/>
              </a:rPr>
              <a:t> (numeric: from 0 to 20)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G3 - final grade</a:t>
            </a:r>
            <a:r>
              <a:rPr lang="en-US" b="0" i="0" dirty="0">
                <a:effectLst/>
                <a:latin typeface="Inter"/>
              </a:rPr>
              <a:t> (numeric: from 0 to 20, output target)</a:t>
            </a:r>
          </a:p>
          <a:p>
            <a:pPr marL="0" indent="0">
              <a:buNone/>
            </a:pPr>
            <a:br>
              <a:rPr lang="en-US" dirty="0"/>
            </a:br>
            <a:endParaRPr lang="en-US" sz="1400" b="0" i="0" dirty="0">
              <a:solidFill>
                <a:srgbClr val="3C404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972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8F6A-4D7E-4D94-8A07-CAEC324B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6A4A-3771-47D0-863E-C4D3C3A4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data</a:t>
            </a:r>
          </a:p>
          <a:p>
            <a:r>
              <a:rPr lang="en-US" dirty="0"/>
              <a:t>Importing libraries</a:t>
            </a:r>
          </a:p>
          <a:p>
            <a:r>
              <a:rPr lang="en-US" dirty="0"/>
              <a:t>EDA (Exploratory Data Analysis)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Train-Test splitting</a:t>
            </a:r>
          </a:p>
          <a:p>
            <a:r>
              <a:rPr lang="en-US" dirty="0"/>
              <a:t>Model building on training Data</a:t>
            </a:r>
          </a:p>
          <a:p>
            <a:r>
              <a:rPr lang="en-US" dirty="0"/>
              <a:t>Model Evaluation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D6E3-6B5D-4392-9541-91F5CD92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(Exploratory Data Analysis)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7D9A-B764-4ACC-B703-C553FA50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96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EDA includes:</a:t>
            </a:r>
          </a:p>
          <a:p>
            <a:r>
              <a:rPr lang="en-US" dirty="0"/>
              <a:t>Understanding the variables.</a:t>
            </a:r>
          </a:p>
          <a:p>
            <a:r>
              <a:rPr lang="en-US" dirty="0"/>
              <a:t>Cleaning Data</a:t>
            </a:r>
          </a:p>
          <a:p>
            <a:r>
              <a:rPr lang="en-US" dirty="0"/>
              <a:t>Visualization of Data</a:t>
            </a:r>
          </a:p>
          <a:p>
            <a:r>
              <a:rPr lang="en-US" dirty="0"/>
              <a:t>Analyzing Relationship between Data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9540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234</TotalTime>
  <Words>953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Century Gothic</vt:lpstr>
      <vt:lpstr>Inter</vt:lpstr>
      <vt:lpstr>Wingdings</vt:lpstr>
      <vt:lpstr>Wingdings 3</vt:lpstr>
      <vt:lpstr>Wisp</vt:lpstr>
      <vt:lpstr>STUDENT ALCOHOL CONSUMPTION ANALYSIS</vt:lpstr>
      <vt:lpstr>Problem Statement</vt:lpstr>
      <vt:lpstr>Objective:</vt:lpstr>
      <vt:lpstr>Data Description to understand the variables </vt:lpstr>
      <vt:lpstr>PowerPoint Presentation</vt:lpstr>
      <vt:lpstr>PowerPoint Presentation</vt:lpstr>
      <vt:lpstr>PowerPoint Presentation</vt:lpstr>
      <vt:lpstr>Steps for Model Building</vt:lpstr>
      <vt:lpstr>EDA (Exploratory Data Analysis)</vt:lpstr>
      <vt:lpstr>PowerPoint Presentation</vt:lpstr>
      <vt:lpstr>PowerPoint Presentation</vt:lpstr>
      <vt:lpstr>Correlation </vt:lpstr>
      <vt:lpstr>Feature Engineering</vt:lpstr>
      <vt:lpstr>Model Building</vt:lpstr>
      <vt:lpstr>Model Evaluation</vt:lpstr>
      <vt:lpstr>Conclusion  As we can see, the Random Forest, Decision Tree and SVM models are the best for the model.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Nisha Ingle</dc:creator>
  <cp:lastModifiedBy>Nisha Ingle</cp:lastModifiedBy>
  <cp:revision>25</cp:revision>
  <dcterms:created xsi:type="dcterms:W3CDTF">2023-08-27T17:33:44Z</dcterms:created>
  <dcterms:modified xsi:type="dcterms:W3CDTF">2023-11-28T10:35:39Z</dcterms:modified>
</cp:coreProperties>
</file>