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77" r:id="rId2"/>
    <p:sldId id="278"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6" r:id="rId20"/>
    <p:sldId id="297" r:id="rId21"/>
    <p:sldId id="298" r:id="rId22"/>
  </p:sldIdLst>
  <p:sldSz cx="12192000" cy="6858000"/>
  <p:notesSz cx="6858000" cy="9144000"/>
  <p:embeddedFontLst>
    <p:embeddedFont>
      <p:font typeface="Calibri" panose="020F0502020204030204" pitchFamily="34" charset="0"/>
      <p:regular r:id="rId24"/>
      <p:bold r:id="rId25"/>
      <p:italic r:id="rId26"/>
      <p:boldItalic r:id="rId27"/>
    </p:embeddedFont>
    <p:embeddedFont>
      <p:font typeface="Quattrocento Sans" panose="020B0604020202020204" charset="0"/>
      <p:regular r:id="rId28"/>
      <p:bold r:id="rId29"/>
      <p:italic r:id="rId30"/>
      <p:boldItalic r:id="rId31"/>
    </p:embeddedFont>
    <p:embeddedFont>
      <p:font typeface="Comic Sans MS" panose="030F0702030302020204" pitchFamily="66" charset="0"/>
      <p:regular r:id="rId32"/>
      <p:bold r:id="rId33"/>
      <p:italic r:id="rId34"/>
      <p:boldItalic r:id="rId35"/>
    </p:embeddedFont>
    <p:embeddedFont>
      <p:font typeface="Bell MT" panose="02020503060305020303" pitchFamily="18" charset="0"/>
      <p:regular r:id="rId36"/>
      <p:bold r:id="rId37"/>
      <p: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gcaBqXzT9abqk/wqvm/fPrd/Mkq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2990" autoAdjust="0"/>
  </p:normalViewPr>
  <p:slideViewPr>
    <p:cSldViewPr snapToGrid="0">
      <p:cViewPr varScale="1">
        <p:scale>
          <a:sx n="48" d="100"/>
          <a:sy n="48" d="100"/>
        </p:scale>
        <p:origin x="53"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56"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5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0829890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smtClean="0"/>
              <a:t>Hello everyone. Welcome to </a:t>
            </a:r>
            <a:r>
              <a:rPr lang="en-US" dirty="0" err="1" smtClean="0"/>
              <a:t>Aitrich</a:t>
            </a:r>
            <a:r>
              <a:rPr lang="en-US" dirty="0" smtClean="0"/>
              <a:t> Academy. Today we are discussing about generic collections.</a:t>
            </a:r>
          </a:p>
          <a:p>
            <a:pPr marL="0" lvl="0" indent="0" algn="l" rtl="0">
              <a:spcBef>
                <a:spcPts val="0"/>
              </a:spcBef>
              <a:spcAft>
                <a:spcPts val="0"/>
              </a:spcAft>
              <a:buNone/>
            </a:pPr>
            <a:endParaRPr dirty="0"/>
          </a:p>
        </p:txBody>
      </p:sp>
      <p:sp>
        <p:nvSpPr>
          <p:cNvPr id="301" name="Google Shape;30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04352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smtClean="0"/>
              <a:t>SORTEDLIST&lt;TKEY, TVALUE&gt; </a:t>
            </a:r>
          </a:p>
          <a:p>
            <a:pPr marL="0" lvl="0" indent="0" algn="l" rtl="0">
              <a:spcBef>
                <a:spcPts val="0"/>
              </a:spcBef>
              <a:spcAft>
                <a:spcPts val="0"/>
              </a:spcAft>
              <a:buNone/>
            </a:pPr>
            <a:endParaRPr lang="en-IN" dirty="0" smtClean="0"/>
          </a:p>
          <a:p>
            <a:pPr marL="0" lvl="0" indent="0" algn="l" rtl="0">
              <a:spcBef>
                <a:spcPts val="0"/>
              </a:spcBef>
              <a:spcAft>
                <a:spcPts val="0"/>
              </a:spcAft>
              <a:buNone/>
            </a:pPr>
            <a:r>
              <a:rPr lang="en-US" dirty="0" smtClean="0"/>
              <a:t>Let's now venture into another intriguing collection in C# - the </a:t>
            </a:r>
            <a:r>
              <a:rPr lang="en-US" dirty="0" err="1" smtClean="0"/>
              <a:t>SortedList</a:t>
            </a:r>
            <a:r>
              <a:rPr lang="en-US" dirty="0" smtClean="0"/>
              <a:t>&lt;</a:t>
            </a:r>
            <a:r>
              <a:rPr lang="en-US" dirty="0" err="1" smtClean="0"/>
              <a:t>TKey</a:t>
            </a:r>
            <a:r>
              <a:rPr lang="en-US" dirty="0" smtClean="0"/>
              <a:t>, TValue&gt;.</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Picture this collection as a sophisticated organizer that not only stores key/value pairs but also keeps them in a neat, sorted order based on the keys. It's like having an automatically alphabetized address book for your data.</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Like other generic collections, </a:t>
            </a:r>
            <a:r>
              <a:rPr lang="en-US" dirty="0" err="1" smtClean="0"/>
              <a:t>SortedList</a:t>
            </a:r>
            <a:r>
              <a:rPr lang="en-US" dirty="0" smtClean="0"/>
              <a:t>&lt;</a:t>
            </a:r>
            <a:r>
              <a:rPr lang="en-US" dirty="0" err="1" smtClean="0"/>
              <a:t>TKey</a:t>
            </a:r>
            <a:r>
              <a:rPr lang="en-US" dirty="0" smtClean="0"/>
              <a:t>, TValue&gt; resides in the </a:t>
            </a:r>
            <a:r>
              <a:rPr lang="en-US" dirty="0" err="1" smtClean="0"/>
              <a:t>System.Collections.Generic</a:t>
            </a:r>
            <a:r>
              <a:rPr lang="en-US" dirty="0" smtClean="0"/>
              <a:t> namespace, ensuring type safety. You get to define the types for both keys (</a:t>
            </a:r>
            <a:r>
              <a:rPr lang="en-US" dirty="0" err="1" smtClean="0"/>
              <a:t>TKey</a:t>
            </a:r>
            <a:r>
              <a:rPr lang="en-US" dirty="0" smtClean="0"/>
              <a:t>) and values (TValue).</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The key feature here is sorting. The </a:t>
            </a:r>
            <a:r>
              <a:rPr lang="en-US" dirty="0" err="1" smtClean="0"/>
              <a:t>SortedList</a:t>
            </a:r>
            <a:r>
              <a:rPr lang="en-US" dirty="0" smtClean="0"/>
              <a:t>&lt;</a:t>
            </a:r>
            <a:r>
              <a:rPr lang="en-US" dirty="0" err="1" smtClean="0"/>
              <a:t>TKey</a:t>
            </a:r>
            <a:r>
              <a:rPr lang="en-US" dirty="0" smtClean="0"/>
              <a:t>, TValue&gt; is all about maintaining an ordered arrangement of key/value pairs, making it easy to locate specific information quickly.</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So, when you encounter </a:t>
            </a:r>
            <a:r>
              <a:rPr lang="en-US" dirty="0" err="1" smtClean="0"/>
              <a:t>SortedList</a:t>
            </a:r>
            <a:r>
              <a:rPr lang="en-US" dirty="0" smtClean="0"/>
              <a:t>&lt;</a:t>
            </a:r>
            <a:r>
              <a:rPr lang="en-US" dirty="0" err="1" smtClean="0"/>
              <a:t>TKey</a:t>
            </a:r>
            <a:r>
              <a:rPr lang="en-US" dirty="0" smtClean="0"/>
              <a:t>, TValue&gt;, envision an organized, sorted collection that offers the benefits of both a dictionary and a sorted array. It's an excellent choice for scenarios where maintaining a specific order is crucial in your C# programs.</a:t>
            </a:r>
            <a:endParaRPr dirty="0"/>
          </a:p>
        </p:txBody>
      </p:sp>
      <p:sp>
        <p:nvSpPr>
          <p:cNvPr id="400" name="Google Shape;400;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61199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It provides methods such as</a:t>
            </a:r>
            <a:r>
              <a:rPr lang="en-US" baseline="0" dirty="0" smtClean="0"/>
              <a:t> </a:t>
            </a:r>
            <a:r>
              <a:rPr lang="en-US" dirty="0" smtClean="0"/>
              <a:t>Add(</a:t>
            </a:r>
            <a:r>
              <a:rPr lang="en-US" dirty="0" err="1" smtClean="0"/>
              <a:t>TKey</a:t>
            </a:r>
            <a:r>
              <a:rPr lang="en-US" dirty="0" smtClean="0"/>
              <a:t> key, TValue value),</a:t>
            </a:r>
            <a:r>
              <a:rPr lang="en-US" baseline="0" dirty="0" smtClean="0"/>
              <a:t> </a:t>
            </a:r>
            <a:r>
              <a:rPr lang="en-US" dirty="0" err="1" smtClean="0"/>
              <a:t>ContainsKey</a:t>
            </a:r>
            <a:r>
              <a:rPr lang="en-US" dirty="0" smtClean="0"/>
              <a:t>(</a:t>
            </a:r>
            <a:r>
              <a:rPr lang="en-US" dirty="0" err="1" smtClean="0"/>
              <a:t>TKey</a:t>
            </a:r>
            <a:r>
              <a:rPr lang="en-US" dirty="0" smtClean="0"/>
              <a:t> key),</a:t>
            </a:r>
          </a:p>
          <a:p>
            <a:pPr marL="0" lvl="0" indent="0" algn="l" rtl="0">
              <a:spcBef>
                <a:spcPts val="0"/>
              </a:spcBef>
              <a:spcAft>
                <a:spcPts val="0"/>
              </a:spcAft>
              <a:buNone/>
            </a:pPr>
            <a:r>
              <a:rPr lang="en-US" dirty="0" err="1" smtClean="0"/>
              <a:t>ContainsValue</a:t>
            </a:r>
            <a:r>
              <a:rPr lang="en-US" dirty="0" smtClean="0"/>
              <a:t>(TValue value),</a:t>
            </a:r>
            <a:r>
              <a:rPr lang="en-US" baseline="0" dirty="0" smtClean="0"/>
              <a:t> </a:t>
            </a:r>
            <a:r>
              <a:rPr lang="en-US" dirty="0" smtClean="0"/>
              <a:t>Remove(</a:t>
            </a:r>
            <a:r>
              <a:rPr lang="en-US" dirty="0" err="1" smtClean="0"/>
              <a:t>TKey</a:t>
            </a:r>
            <a:r>
              <a:rPr lang="en-US" dirty="0" smtClean="0"/>
              <a:t> key),</a:t>
            </a:r>
            <a:r>
              <a:rPr lang="en-US" baseline="0" dirty="0" smtClean="0"/>
              <a:t> </a:t>
            </a:r>
            <a:r>
              <a:rPr lang="en-US" dirty="0" smtClean="0"/>
              <a:t>Clear().</a:t>
            </a:r>
          </a:p>
          <a:p>
            <a:pPr marL="0" lvl="0" indent="0" algn="l" rtl="0">
              <a:spcBef>
                <a:spcPts val="0"/>
              </a:spcBef>
              <a:spcAft>
                <a:spcPts val="0"/>
              </a:spcAft>
              <a:buNone/>
            </a:pPr>
            <a:endParaRPr dirty="0"/>
          </a:p>
        </p:txBody>
      </p:sp>
      <p:sp>
        <p:nvSpPr>
          <p:cNvPr id="409" name="Google Shape;40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6354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smtClean="0"/>
              <a:t>Example : </a:t>
            </a:r>
          </a:p>
          <a:p>
            <a:pPr marL="0" lvl="0" indent="0" algn="l" rtl="0">
              <a:spcBef>
                <a:spcPts val="0"/>
              </a:spcBef>
              <a:spcAft>
                <a:spcPts val="0"/>
              </a:spcAft>
              <a:buNone/>
            </a:pPr>
            <a:endParaRPr lang="en-IN" dirty="0" smtClean="0"/>
          </a:p>
          <a:p>
            <a:pPr marL="0" lvl="0" indent="0" algn="l" rtl="0">
              <a:spcBef>
                <a:spcPts val="0"/>
              </a:spcBef>
              <a:spcAft>
                <a:spcPts val="0"/>
              </a:spcAft>
              <a:buNone/>
            </a:pPr>
            <a:r>
              <a:rPr lang="en-US" dirty="0" smtClean="0"/>
              <a:t>In this example, a </a:t>
            </a:r>
            <a:r>
              <a:rPr lang="en-US" dirty="0" err="1" smtClean="0"/>
              <a:t>SortedList</a:t>
            </a:r>
            <a:r>
              <a:rPr lang="en-US" dirty="0" smtClean="0"/>
              <a:t>&lt;string, </a:t>
            </a:r>
            <a:r>
              <a:rPr lang="en-US" dirty="0" err="1" smtClean="0"/>
              <a:t>int</a:t>
            </a:r>
            <a:r>
              <a:rPr lang="en-US" dirty="0" smtClean="0"/>
              <a:t>&gt; named 'jobs' is employed to represent a collection of key/value pairs, where string keys correspond to job titles, and integer values represent identifiers. Various job titles, including "</a:t>
            </a:r>
            <a:r>
              <a:rPr lang="en-US" dirty="0" err="1" smtClean="0"/>
              <a:t>Dotnet</a:t>
            </a:r>
            <a:r>
              <a:rPr lang="en-US" dirty="0" smtClean="0"/>
              <a:t> developer," "Java developer," and "Angular developer," are added to the sorted list using the Add method. The program then prints the value associated with the key '</a:t>
            </a:r>
            <a:r>
              <a:rPr lang="en-US" dirty="0" err="1" smtClean="0"/>
              <a:t>Dotnet</a:t>
            </a:r>
            <a:r>
              <a:rPr lang="en-US" dirty="0" smtClean="0"/>
              <a:t> developer' to the console using the index notation (jobs["</a:t>
            </a:r>
            <a:r>
              <a:rPr lang="en-US" dirty="0" err="1" smtClean="0"/>
              <a:t>Dotnet</a:t>
            </a:r>
            <a:r>
              <a:rPr lang="en-US" dirty="0" smtClean="0"/>
              <a:t> developer"]). This showcases the </a:t>
            </a:r>
            <a:r>
              <a:rPr lang="en-US" dirty="0" err="1" smtClean="0"/>
              <a:t>SortedList</a:t>
            </a:r>
            <a:r>
              <a:rPr lang="en-US" dirty="0" smtClean="0"/>
              <a:t>&lt;string, </a:t>
            </a:r>
            <a:r>
              <a:rPr lang="en-US" dirty="0" err="1" smtClean="0"/>
              <a:t>int</a:t>
            </a:r>
            <a:r>
              <a:rPr lang="en-US" dirty="0" smtClean="0"/>
              <a:t>&gt;'s capability to maintain a sorted order based on keys, allowing for efficient retrieval of values associated with specific keys. The expected output would be "The value of the key '</a:t>
            </a:r>
            <a:r>
              <a:rPr lang="en-US" dirty="0" err="1" smtClean="0"/>
              <a:t>Dotnet</a:t>
            </a:r>
            <a:r>
              <a:rPr lang="en-US" dirty="0" smtClean="0"/>
              <a:t> developer' is 1," demonstrating the </a:t>
            </a:r>
            <a:r>
              <a:rPr lang="en-US" dirty="0" err="1" smtClean="0"/>
              <a:t>SortedList's</a:t>
            </a:r>
            <a:r>
              <a:rPr lang="en-US" dirty="0" smtClean="0"/>
              <a:t> ability to provide organized and easily accessible information.</a:t>
            </a:r>
            <a:endParaRPr dirty="0"/>
          </a:p>
        </p:txBody>
      </p:sp>
      <p:sp>
        <p:nvSpPr>
          <p:cNvPr id="416" name="Google Shape;416;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1886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smtClean="0"/>
              <a:t>QUEUE&lt;T&gt; : </a:t>
            </a:r>
          </a:p>
          <a:p>
            <a:pPr marL="0" lvl="0" indent="0" algn="l" rtl="0">
              <a:spcBef>
                <a:spcPts val="0"/>
              </a:spcBef>
              <a:spcAft>
                <a:spcPts val="0"/>
              </a:spcAft>
              <a:buNone/>
            </a:pPr>
            <a:endParaRPr lang="en-IN" dirty="0" smtClean="0"/>
          </a:p>
          <a:p>
            <a:pPr marL="0" lvl="0" indent="0" algn="l" rtl="0">
              <a:spcBef>
                <a:spcPts val="0"/>
              </a:spcBef>
              <a:spcAft>
                <a:spcPts val="0"/>
              </a:spcAft>
              <a:buNone/>
            </a:pPr>
            <a:r>
              <a:rPr lang="en-US" dirty="0" smtClean="0"/>
              <a:t>Now, let's shift our focus to another fascinating collection in C# - the Queue&lt;T&gt;.</a:t>
            </a:r>
          </a:p>
          <a:p>
            <a:pPr marL="0" lvl="0" indent="0" algn="l" rtl="0">
              <a:spcBef>
                <a:spcPts val="0"/>
              </a:spcBef>
              <a:spcAft>
                <a:spcPts val="0"/>
              </a:spcAft>
              <a:buNone/>
            </a:pPr>
            <a:r>
              <a:rPr lang="en-US" dirty="0" smtClean="0"/>
              <a:t>Imagine a Queue&lt;T&gt; as a digital waiting line, where the first person who joins is the first one to be served. It follows a "first-in, first-out" (FIFO) order, just like standing in line at your favorite coffee shop.</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As a generic collection, Queue&lt;T&gt; is part of the </a:t>
            </a:r>
            <a:r>
              <a:rPr lang="en-US" dirty="0" err="1" smtClean="0"/>
              <a:t>System.Collections.Generic</a:t>
            </a:r>
            <a:r>
              <a:rPr lang="en-US" dirty="0" smtClean="0"/>
              <a:t> namespace, ensuring type safety. You get to define the type of objects it can hold (denoted by T).</a:t>
            </a:r>
          </a:p>
          <a:p>
            <a:pPr marL="0" lvl="0" indent="0" algn="l" rtl="0">
              <a:spcBef>
                <a:spcPts val="0"/>
              </a:spcBef>
              <a:spcAft>
                <a:spcPts val="0"/>
              </a:spcAft>
              <a:buNone/>
            </a:pPr>
            <a:r>
              <a:rPr lang="en-US" dirty="0" smtClean="0"/>
              <a:t>The key feature here is the order of addition. Queue&lt;T&gt; provides a way to store and manipulate a collection of objects in the exact order they were added. It's like managing tasks or items in a structured, organized manner.</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So, when you encounter Queue&lt;T&gt;, think of it as a smart digital line manager in your C# programs. It's an excellent choice when you want to ensure that tasks or items are processed in the order they arrive – first come, first served.</a:t>
            </a:r>
            <a:endParaRPr lang="en-IN" dirty="0" smtClean="0"/>
          </a:p>
          <a:p>
            <a:pPr marL="0" lvl="0" indent="0" algn="l" rtl="0">
              <a:spcBef>
                <a:spcPts val="0"/>
              </a:spcBef>
              <a:spcAft>
                <a:spcPts val="0"/>
              </a:spcAft>
              <a:buNone/>
            </a:pPr>
            <a:endParaRPr lang="en-IN" dirty="0" smtClean="0"/>
          </a:p>
          <a:p>
            <a:pPr marL="0" lvl="0" indent="0" algn="l" rtl="0">
              <a:spcBef>
                <a:spcPts val="0"/>
              </a:spcBef>
              <a:spcAft>
                <a:spcPts val="0"/>
              </a:spcAft>
              <a:buNone/>
            </a:pPr>
            <a:endParaRPr lang="en-IN" dirty="0" smtClean="0"/>
          </a:p>
          <a:p>
            <a:pPr marL="0" lvl="0" indent="0" algn="l" rtl="0">
              <a:spcBef>
                <a:spcPts val="0"/>
              </a:spcBef>
              <a:spcAft>
                <a:spcPts val="0"/>
              </a:spcAft>
              <a:buNone/>
            </a:pPr>
            <a:endParaRPr dirty="0"/>
          </a:p>
        </p:txBody>
      </p:sp>
      <p:sp>
        <p:nvSpPr>
          <p:cNvPr id="423" name="Google Shape;423;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3530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400"/>
              <a:buFont typeface="Arial"/>
              <a:buNone/>
            </a:pPr>
            <a:r>
              <a:rPr lang="en-US" sz="1200" dirty="0" smtClean="0">
                <a:solidFill>
                  <a:schemeClr val="lt1"/>
                </a:solidFill>
                <a:latin typeface="Comic Sans MS"/>
                <a:ea typeface="Comic Sans MS"/>
                <a:cs typeface="Comic Sans MS"/>
                <a:sym typeface="Comic Sans MS"/>
              </a:rPr>
              <a:t>It provides methods such as</a:t>
            </a:r>
            <a:r>
              <a:rPr lang="en-US" sz="1200" b="0" i="0" u="none" strike="noStrike" cap="none" baseline="0" dirty="0" smtClean="0">
                <a:solidFill>
                  <a:schemeClr val="lt1"/>
                </a:solidFill>
                <a:latin typeface="Comic Sans MS"/>
                <a:ea typeface="Comic Sans MS"/>
                <a:cs typeface="Comic Sans MS"/>
                <a:sym typeface="Comic Sans MS"/>
              </a:rPr>
              <a:t> </a:t>
            </a:r>
            <a:r>
              <a:rPr lang="en-US" sz="1200" dirty="0" err="1" smtClean="0">
                <a:solidFill>
                  <a:schemeClr val="lt1"/>
                </a:solidFill>
                <a:latin typeface="Comic Sans MS"/>
                <a:ea typeface="Comic Sans MS"/>
                <a:cs typeface="Comic Sans MS"/>
                <a:sym typeface="Comic Sans MS"/>
              </a:rPr>
              <a:t>Enqueue</a:t>
            </a:r>
            <a:r>
              <a:rPr lang="en-US" sz="1200" dirty="0" smtClean="0">
                <a:solidFill>
                  <a:schemeClr val="lt1"/>
                </a:solidFill>
                <a:latin typeface="Comic Sans MS"/>
                <a:ea typeface="Comic Sans MS"/>
                <a:cs typeface="Comic Sans MS"/>
                <a:sym typeface="Comic Sans MS"/>
              </a:rPr>
              <a:t>,  </a:t>
            </a:r>
            <a:r>
              <a:rPr lang="en-US" sz="1200" dirty="0" err="1" smtClean="0">
                <a:solidFill>
                  <a:schemeClr val="lt1"/>
                </a:solidFill>
                <a:latin typeface="Comic Sans MS"/>
                <a:ea typeface="Comic Sans MS"/>
                <a:cs typeface="Comic Sans MS"/>
                <a:sym typeface="Comic Sans MS"/>
              </a:rPr>
              <a:t>Dequeue</a:t>
            </a:r>
            <a:r>
              <a:rPr lang="en-US" sz="1200" dirty="0" smtClean="0">
                <a:solidFill>
                  <a:schemeClr val="lt1"/>
                </a:solidFill>
                <a:latin typeface="Comic Sans MS"/>
                <a:ea typeface="Comic Sans MS"/>
                <a:cs typeface="Comic Sans MS"/>
                <a:sym typeface="Comic Sans MS"/>
              </a:rPr>
              <a:t>,</a:t>
            </a:r>
            <a:r>
              <a:rPr lang="en-US" sz="1200" b="0" i="0" u="none" strike="noStrike" cap="none" baseline="0" dirty="0" smtClean="0">
                <a:solidFill>
                  <a:schemeClr val="lt1"/>
                </a:solidFill>
                <a:latin typeface="Comic Sans MS"/>
                <a:ea typeface="Comic Sans MS"/>
                <a:cs typeface="Comic Sans MS"/>
                <a:sym typeface="Comic Sans MS"/>
              </a:rPr>
              <a:t> </a:t>
            </a:r>
            <a:r>
              <a:rPr lang="en-US" sz="1200" dirty="0" smtClean="0">
                <a:solidFill>
                  <a:schemeClr val="lt1"/>
                </a:solidFill>
                <a:latin typeface="Comic Sans MS"/>
                <a:ea typeface="Comic Sans MS"/>
                <a:cs typeface="Comic Sans MS"/>
                <a:sym typeface="Comic Sans MS"/>
              </a:rPr>
              <a:t>Peek</a:t>
            </a:r>
            <a:r>
              <a:rPr lang="en-US" sz="1200" b="0" i="0" u="none" strike="noStrike" cap="none" dirty="0" smtClean="0">
                <a:solidFill>
                  <a:schemeClr val="lt1"/>
                </a:solidFill>
                <a:latin typeface="Comic Sans MS"/>
                <a:ea typeface="Comic Sans MS"/>
                <a:cs typeface="Comic Sans MS"/>
                <a:sym typeface="Comic Sans MS"/>
              </a:rPr>
              <a:t>,</a:t>
            </a:r>
            <a:r>
              <a:rPr lang="en-US" sz="1200" b="0" i="0" u="none" strike="noStrike" cap="none" baseline="0" dirty="0" smtClean="0">
                <a:solidFill>
                  <a:schemeClr val="lt1"/>
                </a:solidFill>
                <a:latin typeface="Comic Sans MS"/>
                <a:ea typeface="Comic Sans MS"/>
                <a:cs typeface="Comic Sans MS"/>
                <a:sym typeface="Comic Sans MS"/>
              </a:rPr>
              <a:t> </a:t>
            </a:r>
            <a:r>
              <a:rPr lang="en-US" sz="1200" dirty="0" smtClean="0">
                <a:solidFill>
                  <a:schemeClr val="lt1"/>
                </a:solidFill>
                <a:latin typeface="Comic Sans MS"/>
                <a:ea typeface="Comic Sans MS"/>
                <a:cs typeface="Comic Sans MS"/>
                <a:sym typeface="Comic Sans MS"/>
              </a:rPr>
              <a:t>Count.</a:t>
            </a:r>
          </a:p>
          <a:p>
            <a:pPr marL="0" lvl="0" indent="0" algn="l" rtl="0">
              <a:spcBef>
                <a:spcPts val="0"/>
              </a:spcBef>
              <a:spcAft>
                <a:spcPts val="0"/>
              </a:spcAft>
              <a:buNone/>
            </a:pPr>
            <a:endParaRPr dirty="0"/>
          </a:p>
        </p:txBody>
      </p:sp>
      <p:sp>
        <p:nvSpPr>
          <p:cNvPr id="432" name="Google Shape;432;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4066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smtClean="0"/>
              <a:t>Example : </a:t>
            </a:r>
          </a:p>
          <a:p>
            <a:pPr marL="0" lvl="0" indent="0" algn="l" rtl="0">
              <a:spcBef>
                <a:spcPts val="0"/>
              </a:spcBef>
              <a:spcAft>
                <a:spcPts val="0"/>
              </a:spcAft>
              <a:buNone/>
            </a:pPr>
            <a:endParaRPr lang="en-IN" dirty="0" smtClean="0"/>
          </a:p>
          <a:p>
            <a:pPr marL="0" lvl="0" indent="0" algn="l" rtl="0">
              <a:spcBef>
                <a:spcPts val="0"/>
              </a:spcBef>
              <a:spcAft>
                <a:spcPts val="0"/>
              </a:spcAft>
              <a:buNone/>
            </a:pPr>
            <a:r>
              <a:rPr lang="en-US" dirty="0" smtClean="0"/>
              <a:t>In this example, a Queue&lt;string&gt; named 'jobs' is utilized to represent a first-in, first-out (FIFO) collection of job titles. Various job titles, including "</a:t>
            </a:r>
            <a:r>
              <a:rPr lang="en-US" dirty="0" err="1" smtClean="0"/>
              <a:t>Dotnet</a:t>
            </a:r>
            <a:r>
              <a:rPr lang="en-US" dirty="0" smtClean="0"/>
              <a:t> developer," "Java developer," and "Angular developer," are added to the queue using the </a:t>
            </a:r>
            <a:r>
              <a:rPr lang="en-US" dirty="0" err="1" smtClean="0"/>
              <a:t>Enqueue</a:t>
            </a:r>
            <a:r>
              <a:rPr lang="en-US" dirty="0" smtClean="0"/>
              <a:t> method. The program then prints the message "The first item in the queue is {0}" followed by the result of peeking at the first item in the queue using the Peek method. Subsequently, the </a:t>
            </a:r>
            <a:r>
              <a:rPr lang="en-US" dirty="0" err="1" smtClean="0"/>
              <a:t>Dequeue</a:t>
            </a:r>
            <a:r>
              <a:rPr lang="en-US" dirty="0" smtClean="0"/>
              <a:t> method is employed to remove the first item from the queue. Finally, the program prints "The new first item in the queue is {0}" followed by the updated result of peeking at the first item in the modified queue. This showcases the FIFO nature of Queue&lt;string&gt;, ensuring that the first item added is the first one processed, and subsequent operations maintain the order of the queue. The expected output would display the initial and updated first items in the queue.</a:t>
            </a:r>
            <a:endParaRPr dirty="0"/>
          </a:p>
        </p:txBody>
      </p:sp>
      <p:sp>
        <p:nvSpPr>
          <p:cNvPr id="439" name="Google Shape;439;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0765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smtClean="0"/>
              <a:t>STACK&lt;T&gt;</a:t>
            </a:r>
          </a:p>
          <a:p>
            <a:pPr marL="0" lvl="0" indent="0" algn="l" rtl="0">
              <a:spcBef>
                <a:spcPts val="0"/>
              </a:spcBef>
              <a:spcAft>
                <a:spcPts val="0"/>
              </a:spcAft>
              <a:buNone/>
            </a:pPr>
            <a:endParaRPr lang="en-IN" dirty="0" smtClean="0"/>
          </a:p>
          <a:p>
            <a:pPr marL="0" lvl="0" indent="0" algn="l" rtl="0">
              <a:spcBef>
                <a:spcPts val="0"/>
              </a:spcBef>
              <a:spcAft>
                <a:spcPts val="0"/>
              </a:spcAft>
              <a:buNone/>
            </a:pPr>
            <a:r>
              <a:rPr lang="en-US" dirty="0" smtClean="0"/>
              <a:t>Now, let's delve into another intriguing collection in C# - the Stack&lt;T&gt;.</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Picture a Stack&lt;T&gt; as a digital stack of books, where the last book you put on the stack is the first one you grab. It follows a "last-in, first-out" (LIFO) order, much like stacking plates or books.</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As a generic collection, Stack&lt;T&gt; is part of the </a:t>
            </a:r>
            <a:r>
              <a:rPr lang="en-US" dirty="0" err="1" smtClean="0"/>
              <a:t>System.Collections.Generic</a:t>
            </a:r>
            <a:r>
              <a:rPr lang="en-US" dirty="0" smtClean="0"/>
              <a:t> namespace, ensuring type safety. You get to define the type of objects it can hold (denoted by T).</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The key feature here is the order of addition – the last item added is the first one processed. It's like managing a pile of tasks or items in a structured, organized manner.</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So, when you encounter Stack&lt;T&gt;, envision a smart digital stack manager in your C# programs. It's an excellent choice when you want to ensure that tasks or items are processed in the reverse order they were added – the latest addition gets attention first.</a:t>
            </a:r>
            <a:endParaRPr dirty="0"/>
          </a:p>
        </p:txBody>
      </p:sp>
      <p:sp>
        <p:nvSpPr>
          <p:cNvPr id="446" name="Google Shape;446;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9872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It provides methods such as</a:t>
            </a:r>
            <a:r>
              <a:rPr lang="en-US" baseline="0" dirty="0" smtClean="0"/>
              <a:t> </a:t>
            </a:r>
            <a:r>
              <a:rPr lang="en-US" dirty="0" smtClean="0"/>
              <a:t>Push ,</a:t>
            </a:r>
            <a:r>
              <a:rPr lang="en-US" baseline="0" dirty="0" smtClean="0"/>
              <a:t> </a:t>
            </a:r>
            <a:r>
              <a:rPr lang="en-US" dirty="0" smtClean="0"/>
              <a:t>Pop,</a:t>
            </a:r>
            <a:r>
              <a:rPr lang="en-US" baseline="0" dirty="0" smtClean="0"/>
              <a:t> </a:t>
            </a:r>
            <a:r>
              <a:rPr lang="en-US" dirty="0" smtClean="0"/>
              <a:t>Peek</a:t>
            </a:r>
            <a:r>
              <a:rPr lang="en-US" baseline="0" dirty="0" smtClean="0"/>
              <a:t> ,</a:t>
            </a:r>
            <a:r>
              <a:rPr lang="en-US" dirty="0" smtClean="0"/>
              <a:t>Count</a:t>
            </a:r>
            <a:r>
              <a:rPr lang="en-US" baseline="0" dirty="0" smtClean="0"/>
              <a:t> and </a:t>
            </a:r>
            <a:r>
              <a:rPr lang="en-US" dirty="0" smtClean="0"/>
              <a:t>Contains</a:t>
            </a:r>
          </a:p>
          <a:p>
            <a:pPr marL="0" lvl="0" indent="0" algn="l" rtl="0">
              <a:spcBef>
                <a:spcPts val="0"/>
              </a:spcBef>
              <a:spcAft>
                <a:spcPts val="0"/>
              </a:spcAft>
              <a:buNone/>
            </a:pPr>
            <a:endParaRPr dirty="0"/>
          </a:p>
        </p:txBody>
      </p:sp>
      <p:sp>
        <p:nvSpPr>
          <p:cNvPr id="455" name="Google Shape;455;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5079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smtClean="0"/>
              <a:t>Example: </a:t>
            </a:r>
          </a:p>
          <a:p>
            <a:pPr marL="0" lvl="0" indent="0" algn="l" rtl="0">
              <a:spcBef>
                <a:spcPts val="0"/>
              </a:spcBef>
              <a:spcAft>
                <a:spcPts val="0"/>
              </a:spcAft>
              <a:buNone/>
            </a:pPr>
            <a:endParaRPr lang="en-IN" dirty="0" smtClean="0"/>
          </a:p>
          <a:p>
            <a:pPr marL="0" lvl="0" indent="0" algn="l" rtl="0">
              <a:spcBef>
                <a:spcPts val="0"/>
              </a:spcBef>
              <a:spcAft>
                <a:spcPts val="0"/>
              </a:spcAft>
              <a:buNone/>
            </a:pPr>
            <a:r>
              <a:rPr lang="en-US" dirty="0" smtClean="0"/>
              <a:t>In this example, a Stack&lt;string&gt; named 'skills' is utilized to represent a last-in, first-out (LIFO) collection of skill names. Various skills, including "</a:t>
            </a:r>
            <a:r>
              <a:rPr lang="en-US" dirty="0" err="1" smtClean="0"/>
              <a:t>Dotnet</a:t>
            </a:r>
            <a:r>
              <a:rPr lang="en-US" dirty="0" smtClean="0"/>
              <a:t>," "Java," and "Angular," are added to the stack using the Push method. The program then prints the message "The top item on the stack is {0}" followed by the result of peeking at the top item in the stack using the Peek method. Subsequently, the Pop method is employed to remove the top item from the stack. Finally, the program prints "The new top item on the stack is {0}" followed by the updated result of peeking at the new top item in the modified stack. This showcases the LIFO nature of Stack&lt;string&gt;, ensuring that the last item added is the first one processed, and subsequent operations maintain the order of the stack. The expected output would display the initial and updated top items in the stack.</a:t>
            </a:r>
            <a:endParaRPr dirty="0"/>
          </a:p>
        </p:txBody>
      </p:sp>
      <p:sp>
        <p:nvSpPr>
          <p:cNvPr id="462" name="Google Shape;462;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31959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smtClean="0"/>
              <a:t>LINQ-Language Integrated Query : </a:t>
            </a:r>
          </a:p>
          <a:p>
            <a:pPr marL="0" lvl="0" indent="0" algn="l" rtl="0">
              <a:spcBef>
                <a:spcPts val="0"/>
              </a:spcBef>
              <a:spcAft>
                <a:spcPts val="0"/>
              </a:spcAft>
              <a:buNone/>
            </a:pPr>
            <a:endParaRPr lang="en-IN" dirty="0" smtClean="0"/>
          </a:p>
          <a:p>
            <a:pPr marL="0" lvl="0" indent="0" algn="l" rtl="0">
              <a:spcBef>
                <a:spcPts val="0"/>
              </a:spcBef>
              <a:spcAft>
                <a:spcPts val="0"/>
              </a:spcAft>
              <a:buNone/>
            </a:pPr>
            <a:r>
              <a:rPr lang="en-US" dirty="0" smtClean="0"/>
              <a:t>Now, let's uncover a powerful tool in C# called LINQ, which stands for Language Integrated Query. Don't let the technical name intimidate you; it's like having a super-smart way to ask questions and get information from various sources.</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Imagine you have different data sources like lists of items, databases, or even XML documents. LINQ provides a universal language to query and manipulate data from these sources. It's like having a magic wand that lets you ask questions and get answers, no matter where the data comes from.</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What makes LINQ special is its consistent syntax. Whether you're querying a list of names or pulling information from a database, the way you write your queries remains the same. It's like having a universal language for data exploration.</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LINQ comes with a set of standard query operators – think of them as special tools. These operators work with any data source that implements the </a:t>
            </a:r>
            <a:r>
              <a:rPr lang="en-US" dirty="0" err="1" smtClean="0"/>
              <a:t>IEnumerable</a:t>
            </a:r>
            <a:r>
              <a:rPr lang="en-US" dirty="0" smtClean="0"/>
              <a:t>&lt;T&gt; interface. Now, that might sound technical, but it just means it can work with various types of data.</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And where does LINQ live? It's all defined in the </a:t>
            </a:r>
            <a:r>
              <a:rPr lang="en-US" dirty="0" err="1" smtClean="0"/>
              <a:t>System.Linq</a:t>
            </a:r>
            <a:r>
              <a:rPr lang="en-US" dirty="0" smtClean="0"/>
              <a:t> namespace. So, when you hear LINQ, think of it as your friendly guide to asking questions and getting insights from different data sources, all using a consistent and easy-to-understand language.</a:t>
            </a:r>
            <a:endParaRPr lang="en-IN" dirty="0" smtClean="0"/>
          </a:p>
          <a:p>
            <a:pPr marL="0" lvl="0" indent="0" algn="l" rtl="0">
              <a:spcBef>
                <a:spcPts val="0"/>
              </a:spcBef>
              <a:spcAft>
                <a:spcPts val="0"/>
              </a:spcAft>
              <a:buNone/>
            </a:pPr>
            <a:endParaRPr dirty="0"/>
          </a:p>
        </p:txBody>
      </p:sp>
      <p:sp>
        <p:nvSpPr>
          <p:cNvPr id="478" name="Google Shape;478;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8266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Imagine Generic Collections as containers that only allow specific types of things inside – it's like having different boxes for different kinds of objects. We want to make sure we're putting the right things in the right boxes.</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These collections are type-safe, meaning they ensure that only objects of a specific type can go inside. We don't want to mix apples with oranges, right? That's where the type safety comes into play.</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In C#, these Generic Collections are defined in the </a:t>
            </a:r>
            <a:r>
              <a:rPr lang="en-US" dirty="0" err="1" smtClean="0"/>
              <a:t>System.Collections.Generic</a:t>
            </a:r>
            <a:r>
              <a:rPr lang="en-US" dirty="0" smtClean="0"/>
              <a:t> namespace. </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Let's look at a few of them:</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List&lt;T&gt;: Think of it as a magical dynamic-sized list that can hold objects of a specific type (denoted by T).</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Dictionary&lt;</a:t>
            </a:r>
            <a:r>
              <a:rPr lang="en-US" dirty="0" err="1" smtClean="0"/>
              <a:t>TKey</a:t>
            </a:r>
            <a:r>
              <a:rPr lang="en-US" dirty="0" smtClean="0"/>
              <a:t>, TValue&gt;: It's like a fancy organizer that pairs keys of a specific type (</a:t>
            </a:r>
            <a:r>
              <a:rPr lang="en-US" dirty="0" err="1" smtClean="0"/>
              <a:t>TKey</a:t>
            </a:r>
            <a:r>
              <a:rPr lang="en-US" dirty="0" smtClean="0"/>
              <a:t>) with values of another type (TValue).</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err="1" smtClean="0"/>
              <a:t>SortedList</a:t>
            </a:r>
            <a:r>
              <a:rPr lang="en-US" dirty="0" smtClean="0"/>
              <a:t>&lt;</a:t>
            </a:r>
            <a:r>
              <a:rPr lang="en-US" dirty="0" err="1" smtClean="0"/>
              <a:t>TKey</a:t>
            </a:r>
            <a:r>
              <a:rPr lang="en-US" dirty="0" smtClean="0"/>
              <a:t>, TValue&gt;: Similar to a dictionary, but it keeps things sorted based on the keys.</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Stack&lt;T&gt;: Picture a stack of books – last book you put on is the first one you grab. It works the same way for objects of a specific type (T).</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Queue&lt;T&gt;: Now, think of standing in line – the first person in is the first person out. This is how a Queue works for objects of a specific type (T).</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So, these Generic Collections are like special-purpose containers that ensure everything is organized and categorized, making it easy to work with different types of objects in a program.</a:t>
            </a:r>
            <a:endParaRPr dirty="0"/>
          </a:p>
        </p:txBody>
      </p:sp>
    </p:spTree>
    <p:extLst>
      <p:ext uri="{BB962C8B-B14F-4D97-AF65-F5344CB8AC3E}">
        <p14:creationId xmlns:p14="http://schemas.microsoft.com/office/powerpoint/2010/main" val="3143375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smtClean="0"/>
              <a:t>Example : </a:t>
            </a:r>
          </a:p>
          <a:p>
            <a:pPr marL="0" lvl="0" indent="0" algn="l" rtl="0">
              <a:spcBef>
                <a:spcPts val="0"/>
              </a:spcBef>
              <a:spcAft>
                <a:spcPts val="0"/>
              </a:spcAft>
              <a:buNone/>
            </a:pPr>
            <a:endParaRPr lang="en-IN"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In this example, a program is created with a list of strings representing different roles such as "</a:t>
            </a:r>
            <a:r>
              <a:rPr lang="en-US" dirty="0" err="1" smtClean="0"/>
              <a:t>JobSeeker</a:t>
            </a:r>
            <a:r>
              <a:rPr lang="en-US" dirty="0" smtClean="0"/>
              <a:t>," "admin," and "</a:t>
            </a:r>
            <a:r>
              <a:rPr lang="en-US" dirty="0" err="1" smtClean="0"/>
              <a:t>JobProvider</a:t>
            </a:r>
            <a:r>
              <a:rPr lang="en-US" dirty="0" smtClean="0"/>
              <a:t>." The power of LINQ is harnessed to query this list using a concise and readable syntax. The query, specified with the 'from' and 'select' keywords, retrieves all members from the '</a:t>
            </a:r>
            <a:r>
              <a:rPr lang="en-US" dirty="0" err="1" smtClean="0"/>
              <a:t>memberList</a:t>
            </a:r>
            <a:r>
              <a:rPr lang="en-US" dirty="0" smtClean="0"/>
              <a:t>.' The results are then iterated using a </a:t>
            </a:r>
            <a:r>
              <a:rPr lang="en-US" dirty="0" err="1" smtClean="0"/>
              <a:t>foreach</a:t>
            </a:r>
            <a:r>
              <a:rPr lang="en-US" dirty="0" smtClean="0"/>
              <a:t> loop, and each member is printed to the console. This showcases the simplicity and elegance of LINQ, enabling easy data querying and manipulation. In this example, it efficiently extracts and displays the roles in the list, demonstrating how LINQ provides a unified and expressive way to interact with data in C# programs. The </a:t>
            </a:r>
            <a:r>
              <a:rPr lang="en-US" dirty="0" err="1" smtClean="0"/>
              <a:t>Console.ReadLine</a:t>
            </a:r>
            <a:r>
              <a:rPr lang="en-US" dirty="0" smtClean="0"/>
              <a:t>() at the end ensures the console window remains open for result visibility.</a:t>
            </a:r>
            <a:endParaRPr dirty="0"/>
          </a:p>
        </p:txBody>
      </p:sp>
      <p:sp>
        <p:nvSpPr>
          <p:cNvPr id="487" name="Google Shape;487;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17498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smtClean="0"/>
              <a:t>Thank you for joining this session. </a:t>
            </a:r>
            <a:endParaRPr dirty="0"/>
          </a:p>
        </p:txBody>
      </p:sp>
      <p:sp>
        <p:nvSpPr>
          <p:cNvPr id="495" name="Google Shape;495;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7549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smtClean="0"/>
              <a:t>List&lt;T&gt;</a:t>
            </a:r>
            <a:r>
              <a:rPr lang="en-IN" baseline="0" dirty="0" smtClean="0"/>
              <a:t> : </a:t>
            </a:r>
          </a:p>
          <a:p>
            <a:pPr marL="0" lvl="0" indent="0" algn="l" rtl="0">
              <a:spcBef>
                <a:spcPts val="0"/>
              </a:spcBef>
              <a:spcAft>
                <a:spcPts val="0"/>
              </a:spcAft>
              <a:buNone/>
            </a:pPr>
            <a:endParaRPr lang="en-IN" baseline="0" dirty="0" smtClean="0"/>
          </a:p>
          <a:p>
            <a:pPr marL="0" lvl="0" indent="0" algn="l" rtl="0">
              <a:spcBef>
                <a:spcPts val="0"/>
              </a:spcBef>
              <a:spcAft>
                <a:spcPts val="0"/>
              </a:spcAft>
              <a:buNone/>
            </a:pPr>
            <a:r>
              <a:rPr lang="en-US" dirty="0" smtClean="0"/>
              <a:t>Let's focus on one powerful and versatile collection in C# - the List&lt;T&gt;.</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Think of a List&lt;T&gt; as a magical bag that can hold an ever-changing number of objects, all of the same type (denoted by T). It's like having a dynamic-sized list where you can add or remove items whenever you want.</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This List&lt;T&gt; is part of the </a:t>
            </a:r>
            <a:r>
              <a:rPr lang="en-US" dirty="0" err="1" smtClean="0"/>
              <a:t>System.Collections.Generic</a:t>
            </a:r>
            <a:r>
              <a:rPr lang="en-US" dirty="0" smtClean="0"/>
              <a:t> namespace, ensuring type safety – only objects of type T can be part of this list. No mixing and matching of different types allowed!</a:t>
            </a:r>
          </a:p>
          <a:p>
            <a:pPr marL="0" lvl="0" indent="0" algn="l" rtl="0">
              <a:spcBef>
                <a:spcPts val="0"/>
              </a:spcBef>
              <a:spcAft>
                <a:spcPts val="0"/>
              </a:spcAft>
              <a:buNone/>
            </a:pPr>
            <a:r>
              <a:rPr lang="en-US" dirty="0" smtClean="0"/>
              <a:t>It's incredibly flexible and provides various methods to manipulate and work with collections of objects. Whether you're adding, removing, or accessing items, the List&lt;T&gt; has got you covered.</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Interestingly, the List&lt;T&gt; is the modern, generic equivalent of the older </a:t>
            </a:r>
            <a:r>
              <a:rPr lang="en-US" dirty="0" err="1" smtClean="0"/>
              <a:t>ArrayList</a:t>
            </a:r>
            <a:r>
              <a:rPr lang="en-US" dirty="0" smtClean="0"/>
              <a:t> class, offering better type safety and flexibility. It's like upgrading to a newer, more efficient version of a tool.</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So, when you hear List&lt;T&gt;, think of it as a dynamic, type-safe list that adapts to your needs in the world of C# collections. It's a go-to choice for managing and working with collections of similar objects.</a:t>
            </a:r>
            <a:endParaRPr dirty="0"/>
          </a:p>
        </p:txBody>
      </p:sp>
      <p:sp>
        <p:nvSpPr>
          <p:cNvPr id="340" name="Google Shape;340;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335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Some of the main features of List&lt;T&gt; include:</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Dynamic Sizing: One of the coolest features is dynamic sizing. This means you can modify the size of a List&lt;T&gt; on the fly. Need to add or remove items? No problem – List&lt;T&gt; adjusts itself.</a:t>
            </a:r>
          </a:p>
          <a:p>
            <a:pPr marL="0" lvl="0" indent="0" algn="l" rtl="0">
              <a:spcBef>
                <a:spcPts val="0"/>
              </a:spcBef>
              <a:spcAft>
                <a:spcPts val="0"/>
              </a:spcAft>
              <a:buNone/>
            </a:pPr>
            <a:r>
              <a:rPr lang="en-US" dirty="0" smtClean="0"/>
              <a:t>Type Safety: List&lt;T&gt; takes type safety seriously. Being a generic collection, it ensures that only objects of a specific type (T) can be part of the list. This not only makes your code cleaner but also prevents those tricky runtime errors.</a:t>
            </a:r>
          </a:p>
          <a:p>
            <a:pPr marL="0" lvl="0" indent="0" algn="l" rtl="0">
              <a:spcBef>
                <a:spcPts val="0"/>
              </a:spcBef>
              <a:spcAft>
                <a:spcPts val="0"/>
              </a:spcAft>
              <a:buNone/>
            </a:pPr>
            <a:r>
              <a:rPr lang="en-US" dirty="0" smtClean="0"/>
              <a:t>Index-Based Access: Think of a List&lt;T&gt; like an array where each item has a number. You can easily access items by their index. It's like having a direct line to the item you want to work with.</a:t>
            </a:r>
          </a:p>
          <a:p>
            <a:pPr marL="0" lvl="0" indent="0" algn="l" rtl="0">
              <a:spcBef>
                <a:spcPts val="0"/>
              </a:spcBef>
              <a:spcAft>
                <a:spcPts val="0"/>
              </a:spcAft>
              <a:buNone/>
            </a:pPr>
            <a:r>
              <a:rPr lang="en-US" dirty="0" smtClean="0"/>
              <a:t>Built-in Functionality: List&lt;T&gt; doesn't stop at just storing items. It comes with a range of built-in methods for adding, removing, searching, and sorting items. It's like having a toolkit that makes common operations a breeze.</a:t>
            </a:r>
          </a:p>
          <a:p>
            <a:pPr marL="0" lvl="0" indent="0" algn="l" rtl="0">
              <a:spcBef>
                <a:spcPts val="0"/>
              </a:spcBef>
              <a:spcAft>
                <a:spcPts val="0"/>
              </a:spcAft>
              <a:buNone/>
            </a:pPr>
            <a:r>
              <a:rPr lang="en-US" dirty="0" smtClean="0"/>
              <a:t>These features make List&lt;T&gt; incredibly flexible and user-friendly. It adapts to your needs, ensures safety, and provides a set of tools to manipulate and manage collections effortlessly. Whether you're a beginner or a seasoned developer, List&lt;T&gt; is a go-to choice for handling dynamic lists in C#.</a:t>
            </a:r>
            <a:endParaRPr dirty="0"/>
          </a:p>
        </p:txBody>
      </p:sp>
      <p:sp>
        <p:nvSpPr>
          <p:cNvPr id="350" name="Google Shape;350;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6698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smtClean="0"/>
              <a:t>Example : </a:t>
            </a:r>
          </a:p>
          <a:p>
            <a:pPr marL="0" lvl="0" indent="0" algn="l" rtl="0">
              <a:spcBef>
                <a:spcPts val="0"/>
              </a:spcBef>
              <a:spcAft>
                <a:spcPts val="0"/>
              </a:spcAft>
              <a:buNone/>
            </a:pPr>
            <a:endParaRPr lang="en-IN" dirty="0" smtClean="0"/>
          </a:p>
          <a:p>
            <a:pPr marL="0" lvl="0" indent="0" algn="l" rtl="0">
              <a:spcBef>
                <a:spcPts val="0"/>
              </a:spcBef>
              <a:spcAft>
                <a:spcPts val="0"/>
              </a:spcAft>
              <a:buNone/>
            </a:pPr>
            <a:r>
              <a:rPr lang="en-US" dirty="0" smtClean="0"/>
              <a:t>In this example, a List&lt;string&gt; named '</a:t>
            </a:r>
            <a:r>
              <a:rPr lang="en-US" dirty="0" err="1" smtClean="0"/>
              <a:t>myskills</a:t>
            </a:r>
            <a:r>
              <a:rPr lang="en-US" dirty="0" smtClean="0"/>
              <a:t>' is employed to represent a dynamic-sized list of strings, specifically skills in this case. Various skills such as "</a:t>
            </a:r>
            <a:r>
              <a:rPr lang="en-US" dirty="0" err="1" smtClean="0"/>
              <a:t>Dotnet</a:t>
            </a:r>
            <a:r>
              <a:rPr lang="en-US" dirty="0" smtClean="0"/>
              <a:t>," "Java," and "Angular" are added to the list using the Add method. Following that, the Remove method is utilized to remove the skill "Java" from the list. The program then prints the message "The skills are:" to the console. Subsequently, a </a:t>
            </a:r>
            <a:r>
              <a:rPr lang="en-US" dirty="0" err="1" smtClean="0"/>
              <a:t>foreach</a:t>
            </a:r>
            <a:r>
              <a:rPr lang="en-US" dirty="0" smtClean="0"/>
              <a:t> loop is used to iterate through each string in the '</a:t>
            </a:r>
            <a:r>
              <a:rPr lang="en-US" dirty="0" err="1" smtClean="0"/>
              <a:t>myskills</a:t>
            </a:r>
            <a:r>
              <a:rPr lang="en-US" dirty="0" smtClean="0"/>
              <a:t>' list, retrieving and printing each skill. This showcases the dynamic sizing and functionality of List&lt;string&gt;, allowing for the addition, removal, and display of skills in a straightforward manner. The expected output would be the remaining skills after the removal operation. </a:t>
            </a:r>
            <a:endParaRPr dirty="0"/>
          </a:p>
        </p:txBody>
      </p:sp>
      <p:sp>
        <p:nvSpPr>
          <p:cNvPr id="361" name="Google Shape;361;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5588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smtClean="0"/>
              <a:t>DICTIONARY&lt;TKEY, TVALUE&gt;</a:t>
            </a:r>
          </a:p>
          <a:p>
            <a:pPr marL="0" lvl="0" indent="0" algn="l" rtl="0">
              <a:spcBef>
                <a:spcPts val="0"/>
              </a:spcBef>
              <a:spcAft>
                <a:spcPts val="0"/>
              </a:spcAft>
              <a:buNone/>
            </a:pPr>
            <a:endParaRPr lang="en-IN" dirty="0" smtClean="0"/>
          </a:p>
          <a:p>
            <a:pPr marL="0" lvl="0" indent="0" algn="l" rtl="0">
              <a:spcBef>
                <a:spcPts val="0"/>
              </a:spcBef>
              <a:spcAft>
                <a:spcPts val="0"/>
              </a:spcAft>
              <a:buNone/>
            </a:pPr>
            <a:r>
              <a:rPr lang="en-US" dirty="0" smtClean="0"/>
              <a:t>Let's shift our focus to another remarkable collection in C# - the Dictionary&lt;</a:t>
            </a:r>
            <a:r>
              <a:rPr lang="en-US" dirty="0" err="1" smtClean="0"/>
              <a:t>TKey</a:t>
            </a:r>
            <a:r>
              <a:rPr lang="en-US" dirty="0" smtClean="0"/>
              <a:t>, TValue&gt;.</a:t>
            </a:r>
          </a:p>
          <a:p>
            <a:pPr marL="0" lvl="0" indent="0" algn="l" rtl="0">
              <a:spcBef>
                <a:spcPts val="0"/>
              </a:spcBef>
              <a:spcAft>
                <a:spcPts val="0"/>
              </a:spcAft>
              <a:buNone/>
            </a:pPr>
            <a:r>
              <a:rPr lang="en-US" dirty="0" smtClean="0"/>
              <a:t>Think of a Dictionary&lt;</a:t>
            </a:r>
            <a:r>
              <a:rPr lang="en-US" dirty="0" err="1" smtClean="0"/>
              <a:t>TKey</a:t>
            </a:r>
            <a:r>
              <a:rPr lang="en-US" dirty="0" smtClean="0"/>
              <a:t>, TValue&gt; as a magical book where you can associate keys (like chapter titles) with values (like page content). It's all about pairing information in a way that's easy to find.</a:t>
            </a:r>
          </a:p>
          <a:p>
            <a:pPr marL="0" lvl="0" indent="0" algn="l" rtl="0">
              <a:spcBef>
                <a:spcPts val="0"/>
              </a:spcBef>
              <a:spcAft>
                <a:spcPts val="0"/>
              </a:spcAft>
              <a:buNone/>
            </a:pPr>
            <a:r>
              <a:rPr lang="en-US" dirty="0" smtClean="0"/>
              <a:t>This collection is part of the </a:t>
            </a:r>
            <a:r>
              <a:rPr lang="en-US" dirty="0" err="1" smtClean="0"/>
              <a:t>System.Collections.Generic</a:t>
            </a:r>
            <a:r>
              <a:rPr lang="en-US" dirty="0" smtClean="0"/>
              <a:t> namespace, ensuring type safety – only specific types for keys (</a:t>
            </a:r>
            <a:r>
              <a:rPr lang="en-US" dirty="0" err="1" smtClean="0"/>
              <a:t>TKey</a:t>
            </a:r>
            <a:r>
              <a:rPr lang="en-US" dirty="0" smtClean="0"/>
              <a:t>) and values (TValue) are allowed.</a:t>
            </a:r>
          </a:p>
          <a:p>
            <a:pPr marL="0" lvl="0" indent="0" algn="l" rtl="0">
              <a:spcBef>
                <a:spcPts val="0"/>
              </a:spcBef>
              <a:spcAft>
                <a:spcPts val="0"/>
              </a:spcAft>
              <a:buNone/>
            </a:pPr>
            <a:r>
              <a:rPr lang="en-US" dirty="0" smtClean="0"/>
              <a:t>The Dictionary&lt;</a:t>
            </a:r>
            <a:r>
              <a:rPr lang="en-US" dirty="0" err="1" smtClean="0"/>
              <a:t>TKey</a:t>
            </a:r>
            <a:r>
              <a:rPr lang="en-US" dirty="0" smtClean="0"/>
              <a:t>, TValue&gt; is a flexible way to manage collections of key/value pairs. It's like having a super-organized library where you can quickly retrieve information based on specific keys.</a:t>
            </a:r>
          </a:p>
          <a:p>
            <a:pPr marL="0" lvl="0" indent="0" algn="l" rtl="0">
              <a:spcBef>
                <a:spcPts val="0"/>
              </a:spcBef>
              <a:spcAft>
                <a:spcPts val="0"/>
              </a:spcAft>
              <a:buNone/>
            </a:pPr>
            <a:r>
              <a:rPr lang="en-US" dirty="0" smtClean="0"/>
              <a:t>So, when you hear Dictionary&lt;</a:t>
            </a:r>
            <a:r>
              <a:rPr lang="en-US" dirty="0" err="1" smtClean="0"/>
              <a:t>TKey</a:t>
            </a:r>
            <a:r>
              <a:rPr lang="en-US" dirty="0" smtClean="0"/>
              <a:t>, TValue&gt;, think of it as a powerful tool for associating and efficiently retrieving values based on specific keys. It's a go-to choice for scenarios where you want to look up information quickly and effectively in your C# programs.</a:t>
            </a:r>
            <a:endParaRPr dirty="0"/>
          </a:p>
        </p:txBody>
      </p:sp>
      <p:sp>
        <p:nvSpPr>
          <p:cNvPr id="368" name="Google Shape;368;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8110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Key Attributes of Dictionary&lt;</a:t>
            </a:r>
            <a:r>
              <a:rPr lang="en-US" dirty="0" err="1" smtClean="0"/>
              <a:t>TKey</a:t>
            </a:r>
            <a:r>
              <a:rPr lang="en-US" dirty="0" smtClean="0"/>
              <a:t>, TValue&gt; in C#</a:t>
            </a:r>
          </a:p>
          <a:p>
            <a:pPr marL="0" lvl="0" indent="0" algn="l" rtl="0">
              <a:spcBef>
                <a:spcPts val="0"/>
              </a:spcBef>
              <a:spcAft>
                <a:spcPts val="0"/>
              </a:spcAft>
              <a:buNone/>
            </a:pPr>
            <a:endParaRPr lang="en-IN" dirty="0" smtClean="0"/>
          </a:p>
          <a:p>
            <a:pPr marL="0" lvl="0" indent="0" algn="l" rtl="0">
              <a:spcBef>
                <a:spcPts val="0"/>
              </a:spcBef>
              <a:spcAft>
                <a:spcPts val="0"/>
              </a:spcAft>
              <a:buNone/>
            </a:pPr>
            <a:r>
              <a:rPr lang="en-US" dirty="0" smtClean="0"/>
              <a:t>Key/Value Pairs: A Dictionary&lt;</a:t>
            </a:r>
            <a:r>
              <a:rPr lang="en-US" dirty="0" err="1" smtClean="0"/>
              <a:t>TKey</a:t>
            </a:r>
            <a:r>
              <a:rPr lang="en-US" dirty="0" smtClean="0"/>
              <a:t>, TValue&gt; is all about associations. It stores pairs of keys and values, creating a powerful way to organize and retrieve information.</a:t>
            </a:r>
          </a:p>
          <a:p>
            <a:pPr marL="0" lvl="0" indent="0" algn="l" rtl="0">
              <a:spcBef>
                <a:spcPts val="0"/>
              </a:spcBef>
              <a:spcAft>
                <a:spcPts val="0"/>
              </a:spcAft>
              <a:buNone/>
            </a:pPr>
            <a:r>
              <a:rPr lang="en-US" dirty="0" smtClean="0"/>
              <a:t>Fast Lookup: Thanks to its implementation as a hash table, Dictionary&lt;</a:t>
            </a:r>
            <a:r>
              <a:rPr lang="en-US" dirty="0" err="1" smtClean="0"/>
              <a:t>TKey</a:t>
            </a:r>
            <a:r>
              <a:rPr lang="en-US" dirty="0" smtClean="0"/>
              <a:t>, TValue&gt; excels at speedy lookups. It's like having a super-fast index that allows you to access information almost instantly based on a specific key.</a:t>
            </a:r>
          </a:p>
          <a:p>
            <a:pPr marL="0" lvl="0" indent="0" algn="l" rtl="0">
              <a:spcBef>
                <a:spcPts val="0"/>
              </a:spcBef>
              <a:spcAft>
                <a:spcPts val="0"/>
              </a:spcAft>
              <a:buNone/>
            </a:pPr>
            <a:r>
              <a:rPr lang="en-US" dirty="0" smtClean="0"/>
              <a:t>Dynamic Sizing: Just like our dynamic List, a Dictionary&lt;</a:t>
            </a:r>
            <a:r>
              <a:rPr lang="en-US" dirty="0" err="1" smtClean="0"/>
              <a:t>TKey</a:t>
            </a:r>
            <a:r>
              <a:rPr lang="en-US" dirty="0" smtClean="0"/>
              <a:t>, TValue&gt; can adjust its size at runtime. Whether you need to add or remove key/value pairs, the dictionary adapts seamlessly.</a:t>
            </a:r>
          </a:p>
          <a:p>
            <a:pPr marL="0" lvl="0" indent="0" algn="l" rtl="0">
              <a:spcBef>
                <a:spcPts val="0"/>
              </a:spcBef>
              <a:spcAft>
                <a:spcPts val="0"/>
              </a:spcAft>
              <a:buNone/>
            </a:pPr>
            <a:r>
              <a:rPr lang="en-US" dirty="0" smtClean="0"/>
              <a:t>Type Safety: Being a generic collection, Dictionary&lt;</a:t>
            </a:r>
            <a:r>
              <a:rPr lang="en-US" dirty="0" err="1" smtClean="0"/>
              <a:t>TKey</a:t>
            </a:r>
            <a:r>
              <a:rPr lang="en-US" dirty="0" smtClean="0"/>
              <a:t>, TValue&gt; is strict about what it allows. Only objects of type </a:t>
            </a:r>
            <a:r>
              <a:rPr lang="en-US" dirty="0" err="1" smtClean="0"/>
              <a:t>TKey</a:t>
            </a:r>
            <a:r>
              <a:rPr lang="en-US" dirty="0" smtClean="0"/>
              <a:t> for keys and TValue for values are permitted. This not only keeps your data organized but also prevents those pesky runtime errors.</a:t>
            </a:r>
          </a:p>
          <a:p>
            <a:pPr marL="0" lvl="0" indent="0" algn="l" rtl="0">
              <a:spcBef>
                <a:spcPts val="0"/>
              </a:spcBef>
              <a:spcAft>
                <a:spcPts val="0"/>
              </a:spcAft>
              <a:buNone/>
            </a:pPr>
            <a:r>
              <a:rPr lang="en-US" dirty="0" smtClean="0"/>
              <a:t>These attributes make Dictionary&lt;</a:t>
            </a:r>
            <a:r>
              <a:rPr lang="en-US" dirty="0" err="1" smtClean="0"/>
              <a:t>TKey</a:t>
            </a:r>
            <a:r>
              <a:rPr lang="en-US" dirty="0" smtClean="0"/>
              <a:t>, TValue&gt; a go-to choice when you need a fast, efficient, and organized way to store and retrieve key/value pairs in your C# programs. It's like having a high-speed, organized data vault at your disposal.</a:t>
            </a:r>
            <a:endParaRPr dirty="0"/>
          </a:p>
        </p:txBody>
      </p:sp>
      <p:sp>
        <p:nvSpPr>
          <p:cNvPr id="376" name="Google Shape;376;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4383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It provides methods such as</a:t>
            </a:r>
            <a:r>
              <a:rPr lang="en-US" baseline="0" dirty="0" smtClean="0"/>
              <a:t> </a:t>
            </a:r>
            <a:r>
              <a:rPr lang="en-US" dirty="0" smtClean="0"/>
              <a:t>Add(</a:t>
            </a:r>
            <a:r>
              <a:rPr lang="en-US" dirty="0" err="1" smtClean="0"/>
              <a:t>TKey</a:t>
            </a:r>
            <a:r>
              <a:rPr lang="en-US" dirty="0" smtClean="0"/>
              <a:t> key, TValue value),</a:t>
            </a:r>
            <a:r>
              <a:rPr lang="en-US" baseline="0" dirty="0" smtClean="0"/>
              <a:t> </a:t>
            </a:r>
            <a:r>
              <a:rPr lang="en-US" dirty="0" err="1" smtClean="0"/>
              <a:t>ContainsKey</a:t>
            </a:r>
            <a:r>
              <a:rPr lang="en-US" dirty="0" smtClean="0"/>
              <a:t>(</a:t>
            </a:r>
            <a:r>
              <a:rPr lang="en-US" dirty="0" err="1" smtClean="0"/>
              <a:t>TKey</a:t>
            </a:r>
            <a:r>
              <a:rPr lang="en-US" dirty="0" smtClean="0"/>
              <a:t> key),</a:t>
            </a:r>
          </a:p>
          <a:p>
            <a:pPr marL="0" lvl="0" indent="0" algn="l" rtl="0">
              <a:spcBef>
                <a:spcPts val="0"/>
              </a:spcBef>
              <a:spcAft>
                <a:spcPts val="0"/>
              </a:spcAft>
              <a:buNone/>
            </a:pPr>
            <a:r>
              <a:rPr lang="en-US" dirty="0" err="1" smtClean="0"/>
              <a:t>ContainsValue</a:t>
            </a:r>
            <a:r>
              <a:rPr lang="en-US" dirty="0" smtClean="0"/>
              <a:t>(TValue value),</a:t>
            </a:r>
            <a:r>
              <a:rPr lang="en-US" baseline="0" dirty="0" smtClean="0"/>
              <a:t> </a:t>
            </a:r>
            <a:r>
              <a:rPr lang="en-US" dirty="0" smtClean="0"/>
              <a:t>Remove(</a:t>
            </a:r>
            <a:r>
              <a:rPr lang="en-US" dirty="0" err="1" smtClean="0"/>
              <a:t>TKey</a:t>
            </a:r>
            <a:r>
              <a:rPr lang="en-US" dirty="0" smtClean="0"/>
              <a:t> key)</a:t>
            </a:r>
            <a:r>
              <a:rPr lang="en-US" baseline="0" dirty="0" smtClean="0"/>
              <a:t> and </a:t>
            </a:r>
            <a:r>
              <a:rPr lang="en-US" dirty="0" smtClean="0"/>
              <a:t>Clear().</a:t>
            </a:r>
          </a:p>
        </p:txBody>
      </p:sp>
      <p:sp>
        <p:nvSpPr>
          <p:cNvPr id="386" name="Google Shape;386;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2190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smtClean="0"/>
              <a:t>Example : </a:t>
            </a:r>
          </a:p>
          <a:p>
            <a:pPr marL="0" lvl="0" indent="0" algn="l" rtl="0">
              <a:spcBef>
                <a:spcPts val="0"/>
              </a:spcBef>
              <a:spcAft>
                <a:spcPts val="0"/>
              </a:spcAft>
              <a:buNone/>
            </a:pPr>
            <a:endParaRPr lang="en-IN" dirty="0" smtClean="0"/>
          </a:p>
          <a:p>
            <a:pPr marL="0" lvl="0" indent="0" algn="l" rtl="0">
              <a:spcBef>
                <a:spcPts val="0"/>
              </a:spcBef>
              <a:spcAft>
                <a:spcPts val="0"/>
              </a:spcAft>
              <a:buNone/>
            </a:pPr>
            <a:r>
              <a:rPr lang="en-US" dirty="0" smtClean="0"/>
              <a:t>In this example, a Dictionary&lt;</a:t>
            </a:r>
            <a:r>
              <a:rPr lang="en-US" dirty="0" err="1" smtClean="0"/>
              <a:t>int</a:t>
            </a:r>
            <a:r>
              <a:rPr lang="en-US" dirty="0" smtClean="0"/>
              <a:t>, string&gt; named 'Companies' is utilized to represent a collection of key/value pairs, where integer keys are associated with corresponding company names. Various companies, including "</a:t>
            </a:r>
            <a:r>
              <a:rPr lang="en-US" dirty="0" err="1" smtClean="0"/>
              <a:t>Aitrich</a:t>
            </a:r>
            <a:r>
              <a:rPr lang="en-US" dirty="0" smtClean="0"/>
              <a:t>," "TCS," and "Wipro," are added to the dictionary using the Add method. The program then prints the value associated with the key '1' to the console using the index notation (Companies[1]). This showcases the dynamic sizing and fast lookup capabilities of Dictionary&lt;</a:t>
            </a:r>
            <a:r>
              <a:rPr lang="en-US" dirty="0" err="1" smtClean="0"/>
              <a:t>int</a:t>
            </a:r>
            <a:r>
              <a:rPr lang="en-US" dirty="0" smtClean="0"/>
              <a:t>, string&gt;, providing a convenient way to associate and efficiently retrieve values based on specific keys. The expected output would be "The value of the key '1' is </a:t>
            </a:r>
            <a:r>
              <a:rPr lang="en-US" dirty="0" err="1" smtClean="0"/>
              <a:t>Aitrich</a:t>
            </a:r>
            <a:r>
              <a:rPr lang="en-US" dirty="0" smtClean="0"/>
              <a:t>," demonstrating the ability to quickly access information in a dictionary by specifying the desired key.</a:t>
            </a:r>
            <a:endParaRPr dirty="0"/>
          </a:p>
        </p:txBody>
      </p:sp>
      <p:sp>
        <p:nvSpPr>
          <p:cNvPr id="393" name="Google Shape;393;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1635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1"/>
        <p:cNvGrpSpPr/>
        <p:nvPr/>
      </p:nvGrpSpPr>
      <p:grpSpPr>
        <a:xfrm>
          <a:off x="0" y="0"/>
          <a:ext cx="0" cy="0"/>
          <a:chOff x="0" y="0"/>
          <a:chExt cx="0" cy="0"/>
        </a:xfrm>
      </p:grpSpPr>
      <p:sp>
        <p:nvSpPr>
          <p:cNvPr id="22" name="Google Shape;22;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4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5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5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4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4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4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4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4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4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4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5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5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5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5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53"/>
          <p:cNvSpPr>
            <a:spLocks noGrp="1"/>
          </p:cNvSpPr>
          <p:nvPr>
            <p:ph type="pic" idx="2"/>
          </p:nvPr>
        </p:nvSpPr>
        <p:spPr>
          <a:xfrm>
            <a:off x="5183188" y="987425"/>
            <a:ext cx="6172200" cy="4873625"/>
          </a:xfrm>
          <a:prstGeom prst="rect">
            <a:avLst/>
          </a:prstGeom>
          <a:noFill/>
          <a:ln>
            <a:noFill/>
          </a:ln>
        </p:spPr>
      </p:sp>
      <p:sp>
        <p:nvSpPr>
          <p:cNvPr id="68" name="Google Shape;68;p5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5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5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2.png"/><Relationship Id="rId4" Type="http://schemas.openxmlformats.org/officeDocument/2006/relationships/image" Target="../media/image4.jp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3.jpg"/></Relationships>
</file>

<file path=ppt/slides/_rels/slide2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2"/>
          <p:cNvSpPr txBox="1">
            <a:spLocks noGrp="1"/>
          </p:cNvSpPr>
          <p:nvPr>
            <p:ph type="body" idx="1"/>
          </p:nvPr>
        </p:nvSpPr>
        <p:spPr>
          <a:xfrm>
            <a:off x="442595" y="638810"/>
            <a:ext cx="8203565" cy="200914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4800"/>
              <a:buNone/>
            </a:pPr>
            <a:endParaRPr sz="4800" b="1">
              <a:solidFill>
                <a:srgbClr val="012D86"/>
              </a:solidFill>
              <a:latin typeface="Bell MT"/>
              <a:ea typeface="Bell MT"/>
              <a:cs typeface="Bell MT"/>
              <a:sym typeface="Bell MT"/>
            </a:endParaRPr>
          </a:p>
          <a:p>
            <a:pPr marL="0" lvl="0" indent="0" algn="l" rtl="0">
              <a:lnSpc>
                <a:spcPct val="90000"/>
              </a:lnSpc>
              <a:spcBef>
                <a:spcPts val="1000"/>
              </a:spcBef>
              <a:spcAft>
                <a:spcPts val="0"/>
              </a:spcAft>
              <a:buClr>
                <a:srgbClr val="012D86"/>
              </a:buClr>
              <a:buSzPts val="4800"/>
              <a:buNone/>
            </a:pPr>
            <a:r>
              <a:rPr lang="en-US" sz="4800" b="1">
                <a:solidFill>
                  <a:srgbClr val="012D86"/>
                </a:solidFill>
                <a:latin typeface="Bell MT"/>
                <a:ea typeface="Bell MT"/>
                <a:cs typeface="Bell MT"/>
                <a:sym typeface="Bell MT"/>
              </a:rPr>
              <a:t>GENERIC COLLECTIONS</a:t>
            </a:r>
            <a:endParaRPr sz="4800" b="1">
              <a:solidFill>
                <a:srgbClr val="012D86"/>
              </a:solidFill>
              <a:latin typeface="Bell MT"/>
              <a:ea typeface="Bell MT"/>
              <a:cs typeface="Bell MT"/>
              <a:sym typeface="Bell MT"/>
            </a:endParaRPr>
          </a:p>
          <a:p>
            <a:pPr marL="0" lvl="0" indent="0" algn="l" rtl="0">
              <a:lnSpc>
                <a:spcPct val="90000"/>
              </a:lnSpc>
              <a:spcBef>
                <a:spcPts val="1000"/>
              </a:spcBef>
              <a:spcAft>
                <a:spcPts val="0"/>
              </a:spcAft>
              <a:buClr>
                <a:schemeClr val="dk1"/>
              </a:buClr>
              <a:buSzPts val="4800"/>
              <a:buNone/>
            </a:pPr>
            <a:endParaRPr sz="4800" b="1">
              <a:solidFill>
                <a:srgbClr val="012D86"/>
              </a:solidFill>
              <a:latin typeface="Bell MT"/>
              <a:ea typeface="Bell MT"/>
              <a:cs typeface="Bell MT"/>
              <a:sym typeface="Bell MT"/>
            </a:endParaRPr>
          </a:p>
        </p:txBody>
      </p:sp>
      <p:pic>
        <p:nvPicPr>
          <p:cNvPr id="304" name="Google Shape;304;p22" descr="2106.w022.n001.434B.p15.434"/>
          <p:cNvPicPr preferRelativeResize="0">
            <a:picLocks noGrp="1"/>
          </p:cNvPicPr>
          <p:nvPr>
            <p:ph type="body" idx="2"/>
          </p:nvPr>
        </p:nvPicPr>
        <p:blipFill rotWithShape="1">
          <a:blip r:embed="rId3">
            <a:alphaModFix/>
          </a:blip>
          <a:srcRect/>
          <a:stretch/>
        </p:blipFill>
        <p:spPr>
          <a:xfrm>
            <a:off x="6172200" y="3726180"/>
            <a:ext cx="5181600" cy="1849120"/>
          </a:xfrm>
          <a:prstGeom prst="rect">
            <a:avLst/>
          </a:prstGeom>
          <a:noFill/>
          <a:ln>
            <a:noFill/>
          </a:ln>
        </p:spPr>
      </p:pic>
      <p:pic>
        <p:nvPicPr>
          <p:cNvPr id="305" name="Google Shape;305;p22" descr="Aitrich-Logo-Transparent-BG-2048x671"/>
          <p:cNvPicPr preferRelativeResize="0"/>
          <p:nvPr/>
        </p:nvPicPr>
        <p:blipFill rotWithShape="1">
          <a:blip r:embed="rId4">
            <a:alphaModFix/>
          </a:blip>
          <a:srcRect/>
          <a:stretch/>
        </p:blipFill>
        <p:spPr>
          <a:xfrm>
            <a:off x="374650" y="6527165"/>
            <a:ext cx="1166495" cy="16700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4"/>
                                        </p:tgtEl>
                                        <p:attrNameLst>
                                          <p:attrName>style.visibility</p:attrName>
                                        </p:attrNameLst>
                                      </p:cBhvr>
                                      <p:to>
                                        <p:strVal val="visible"/>
                                      </p:to>
                                    </p:set>
                                    <p:animEffect transition="in" filter="fade">
                                      <p:cBhvr>
                                        <p:cTn id="7" dur="500"/>
                                        <p:tgtEl>
                                          <p:spTgt spid="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4400"/>
              <a:buFont typeface="Bell MT"/>
              <a:buNone/>
            </a:pPr>
            <a:r>
              <a:rPr lang="en-US" b="1" dirty="0">
                <a:solidFill>
                  <a:srgbClr val="1F3864"/>
                </a:solidFill>
                <a:latin typeface="Bell MT"/>
                <a:ea typeface="Bell MT"/>
                <a:cs typeface="Bell MT"/>
                <a:sym typeface="Bell MT"/>
              </a:rPr>
              <a:t>SORTEDLIST&lt;TKEY, TVALUE&gt; </a:t>
            </a:r>
            <a:endParaRPr b="1" dirty="0">
              <a:solidFill>
                <a:srgbClr val="1F3864"/>
              </a:solidFill>
              <a:latin typeface="Bell MT"/>
              <a:ea typeface="Bell MT"/>
              <a:cs typeface="Bell MT"/>
              <a:sym typeface="Bell MT"/>
            </a:endParaRPr>
          </a:p>
        </p:txBody>
      </p:sp>
      <p:sp>
        <p:nvSpPr>
          <p:cNvPr id="403" name="Google Shape;403;p31"/>
          <p:cNvSpPr/>
          <p:nvPr/>
        </p:nvSpPr>
        <p:spPr>
          <a:xfrm>
            <a:off x="777240" y="3220720"/>
            <a:ext cx="6461125" cy="1541145"/>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rgbClr val="D1D5DB"/>
              </a:buClr>
              <a:buSzPts val="1800"/>
              <a:buFont typeface="Comic Sans MS"/>
              <a:buNone/>
            </a:pPr>
            <a:r>
              <a:rPr lang="en-US" sz="1600" dirty="0">
                <a:solidFill>
                  <a:srgbClr val="D1D5DB"/>
                </a:solidFill>
                <a:latin typeface="Comic Sans MS"/>
                <a:ea typeface="Comic Sans MS"/>
                <a:cs typeface="Comic Sans MS"/>
                <a:sym typeface="Comic Sans MS"/>
              </a:rPr>
              <a:t>It is defined in the </a:t>
            </a:r>
            <a:r>
              <a:rPr lang="en-US" sz="1600" dirty="0" err="1">
                <a:solidFill>
                  <a:srgbClr val="D1D5DB"/>
                </a:solidFill>
                <a:latin typeface="Comic Sans MS"/>
                <a:ea typeface="Comic Sans MS"/>
                <a:cs typeface="Comic Sans MS"/>
                <a:sym typeface="Comic Sans MS"/>
              </a:rPr>
              <a:t>System.Collections.Generic</a:t>
            </a:r>
            <a:r>
              <a:rPr lang="en-US" sz="1600" dirty="0">
                <a:solidFill>
                  <a:srgbClr val="D1D5DB"/>
                </a:solidFill>
                <a:latin typeface="Comic Sans MS"/>
                <a:ea typeface="Comic Sans MS"/>
                <a:cs typeface="Comic Sans MS"/>
                <a:sym typeface="Comic Sans MS"/>
              </a:rPr>
              <a:t> namespace and provides a way to store and manipulate collections of key/value pairs in a sorted order.</a:t>
            </a:r>
            <a:endParaRPr sz="1600" b="0" i="1" u="none" strike="noStrike" cap="none" dirty="0">
              <a:solidFill>
                <a:srgbClr val="D1D5DB"/>
              </a:solidFill>
              <a:latin typeface="Comic Sans MS"/>
              <a:ea typeface="Comic Sans MS"/>
              <a:cs typeface="Comic Sans MS"/>
              <a:sym typeface="Comic Sans MS"/>
            </a:endParaRPr>
          </a:p>
        </p:txBody>
      </p:sp>
      <p:sp>
        <p:nvSpPr>
          <p:cNvPr id="404" name="Google Shape;404;p31"/>
          <p:cNvSpPr/>
          <p:nvPr/>
        </p:nvSpPr>
        <p:spPr>
          <a:xfrm>
            <a:off x="777240" y="1815465"/>
            <a:ext cx="6461125" cy="1038225"/>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b="1" dirty="0" err="1">
                <a:solidFill>
                  <a:schemeClr val="lt1"/>
                </a:solidFill>
                <a:latin typeface="Comic Sans MS"/>
                <a:ea typeface="Comic Sans MS"/>
                <a:cs typeface="Comic Sans MS"/>
                <a:sym typeface="Comic Sans MS"/>
              </a:rPr>
              <a:t>SortedList</a:t>
            </a:r>
            <a:r>
              <a:rPr lang="en-US" sz="1600" b="1" dirty="0">
                <a:solidFill>
                  <a:schemeClr val="lt1"/>
                </a:solidFill>
                <a:latin typeface="Comic Sans MS"/>
                <a:ea typeface="Comic Sans MS"/>
                <a:cs typeface="Comic Sans MS"/>
                <a:sym typeface="Comic Sans MS"/>
              </a:rPr>
              <a:t>&lt;</a:t>
            </a:r>
            <a:r>
              <a:rPr lang="en-US" sz="1600" b="1" dirty="0" err="1">
                <a:solidFill>
                  <a:schemeClr val="lt1"/>
                </a:solidFill>
                <a:latin typeface="Comic Sans MS"/>
                <a:ea typeface="Comic Sans MS"/>
                <a:cs typeface="Comic Sans MS"/>
                <a:sym typeface="Comic Sans MS"/>
              </a:rPr>
              <a:t>TKey</a:t>
            </a:r>
            <a:r>
              <a:rPr lang="en-US" sz="1600" b="1" dirty="0">
                <a:solidFill>
                  <a:schemeClr val="lt1"/>
                </a:solidFill>
                <a:latin typeface="Comic Sans MS"/>
                <a:ea typeface="Comic Sans MS"/>
                <a:cs typeface="Comic Sans MS"/>
                <a:sym typeface="Comic Sans MS"/>
              </a:rPr>
              <a:t>, TValue&gt;</a:t>
            </a:r>
            <a:r>
              <a:rPr lang="en-US" sz="1600" b="1" dirty="0">
                <a:solidFill>
                  <a:srgbClr val="FFFFFF"/>
                </a:solidFill>
                <a:latin typeface="Comic Sans MS"/>
                <a:ea typeface="Comic Sans MS"/>
                <a:cs typeface="Comic Sans MS"/>
                <a:sym typeface="Comic Sans MS"/>
              </a:rPr>
              <a:t> </a:t>
            </a:r>
            <a:r>
              <a:rPr lang="en-US" sz="1600" dirty="0">
                <a:solidFill>
                  <a:srgbClr val="D1D5DB"/>
                </a:solidFill>
                <a:latin typeface="Comic Sans MS"/>
                <a:ea typeface="Comic Sans MS"/>
                <a:cs typeface="Comic Sans MS"/>
                <a:sym typeface="Comic Sans MS"/>
              </a:rPr>
              <a:t>is a generic collection that represents a collection of key/value pairs that are sorted by key.</a:t>
            </a:r>
            <a:endParaRPr sz="1600" dirty="0">
              <a:solidFill>
                <a:schemeClr val="lt1"/>
              </a:solidFill>
              <a:latin typeface="Comic Sans MS"/>
              <a:ea typeface="Comic Sans MS"/>
              <a:cs typeface="Comic Sans MS"/>
              <a:sym typeface="Comic Sans MS"/>
            </a:endParaRPr>
          </a:p>
        </p:txBody>
      </p:sp>
      <p:pic>
        <p:nvPicPr>
          <p:cNvPr id="405" name="Google Shape;405;p31" descr="46121"/>
          <p:cNvPicPr preferRelativeResize="0">
            <a:picLocks noGrp="1"/>
          </p:cNvPicPr>
          <p:nvPr>
            <p:ph type="body" idx="1"/>
          </p:nvPr>
        </p:nvPicPr>
        <p:blipFill rotWithShape="1">
          <a:blip r:embed="rId3">
            <a:alphaModFix/>
          </a:blip>
          <a:srcRect/>
          <a:stretch/>
        </p:blipFill>
        <p:spPr>
          <a:xfrm>
            <a:off x="7449820" y="1815465"/>
            <a:ext cx="4351655" cy="4351655"/>
          </a:xfrm>
          <a:prstGeom prst="rect">
            <a:avLst/>
          </a:prstGeom>
          <a:noFill/>
          <a:ln>
            <a:noFill/>
          </a:ln>
        </p:spPr>
      </p:pic>
      <p:pic>
        <p:nvPicPr>
          <p:cNvPr id="406" name="Google Shape;406;p31" descr="Aitrich-Logo-Transparent-BG-2048x671"/>
          <p:cNvPicPr preferRelativeResize="0"/>
          <p:nvPr/>
        </p:nvPicPr>
        <p:blipFill rotWithShape="1">
          <a:blip r:embed="rId4">
            <a:alphaModFix/>
          </a:blip>
          <a:srcRect/>
          <a:stretch/>
        </p:blipFill>
        <p:spPr>
          <a:xfrm>
            <a:off x="365125" y="6527165"/>
            <a:ext cx="1166495" cy="16700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2"/>
                                        </p:tgtEl>
                                        <p:attrNameLst>
                                          <p:attrName>style.visibility</p:attrName>
                                        </p:attrNameLst>
                                      </p:cBhvr>
                                      <p:to>
                                        <p:strVal val="visible"/>
                                      </p:to>
                                    </p:set>
                                    <p:animEffect transition="in" filter="fade">
                                      <p:cBhvr>
                                        <p:cTn id="7" dur="500"/>
                                        <p:tgtEl>
                                          <p:spTgt spid="402"/>
                                        </p:tgtEl>
                                      </p:cBhvr>
                                    </p:animEffect>
                                  </p:childTnLst>
                                </p:cTn>
                              </p:par>
                              <p:par>
                                <p:cTn id="8" presetID="10" presetClass="entr" presetSubtype="0" fill="hold" nodeType="withEffect">
                                  <p:stCondLst>
                                    <p:cond delay="0"/>
                                  </p:stCondLst>
                                  <p:childTnLst>
                                    <p:set>
                                      <p:cBhvr>
                                        <p:cTn id="9" dur="1" fill="hold">
                                          <p:stCondLst>
                                            <p:cond delay="0"/>
                                          </p:stCondLst>
                                        </p:cTn>
                                        <p:tgtEl>
                                          <p:spTgt spid="405"/>
                                        </p:tgtEl>
                                        <p:attrNameLst>
                                          <p:attrName>style.visibility</p:attrName>
                                        </p:attrNameLst>
                                      </p:cBhvr>
                                      <p:to>
                                        <p:strVal val="visible"/>
                                      </p:to>
                                    </p:set>
                                    <p:animEffect transition="in" filter="fade">
                                      <p:cBhvr>
                                        <p:cTn id="10" dur="500"/>
                                        <p:tgtEl>
                                          <p:spTgt spid="40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04"/>
                                        </p:tgtEl>
                                        <p:attrNameLst>
                                          <p:attrName>style.visibility</p:attrName>
                                        </p:attrNameLst>
                                      </p:cBhvr>
                                      <p:to>
                                        <p:strVal val="visible"/>
                                      </p:to>
                                    </p:set>
                                    <p:animEffect transition="in" filter="fade">
                                      <p:cBhvr>
                                        <p:cTn id="15" dur="1000"/>
                                        <p:tgtEl>
                                          <p:spTgt spid="40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03"/>
                                        </p:tgtEl>
                                        <p:attrNameLst>
                                          <p:attrName>style.visibility</p:attrName>
                                        </p:attrNameLst>
                                      </p:cBhvr>
                                      <p:to>
                                        <p:strVal val="visible"/>
                                      </p:to>
                                    </p:set>
                                    <p:animEffect transition="in" filter="fade">
                                      <p:cBhvr>
                                        <p:cTn id="20" dur="1000"/>
                                        <p:tgtEl>
                                          <p:spTgt spid="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pic>
        <p:nvPicPr>
          <p:cNvPr id="411" name="Google Shape;411;p32" descr="705"/>
          <p:cNvPicPr preferRelativeResize="0"/>
          <p:nvPr/>
        </p:nvPicPr>
        <p:blipFill rotWithShape="1">
          <a:blip r:embed="rId3">
            <a:alphaModFix/>
          </a:blip>
          <a:srcRect/>
          <a:stretch/>
        </p:blipFill>
        <p:spPr>
          <a:xfrm>
            <a:off x="8203565" y="1746250"/>
            <a:ext cx="3150235" cy="4654550"/>
          </a:xfrm>
          <a:prstGeom prst="rect">
            <a:avLst/>
          </a:prstGeom>
          <a:noFill/>
          <a:ln>
            <a:noFill/>
          </a:ln>
        </p:spPr>
      </p:pic>
      <p:sp>
        <p:nvSpPr>
          <p:cNvPr id="412" name="Google Shape;412;p32"/>
          <p:cNvSpPr/>
          <p:nvPr/>
        </p:nvSpPr>
        <p:spPr>
          <a:xfrm>
            <a:off x="970280" y="1593850"/>
            <a:ext cx="6369685" cy="4243705"/>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000"/>
              <a:buFont typeface="Arial"/>
              <a:buNone/>
            </a:pPr>
            <a:r>
              <a:rPr lang="en-US" sz="1800" dirty="0">
                <a:solidFill>
                  <a:schemeClr val="lt1"/>
                </a:solidFill>
                <a:latin typeface="Comic Sans MS"/>
                <a:ea typeface="Comic Sans MS"/>
                <a:cs typeface="Comic Sans MS"/>
                <a:sym typeface="Comic Sans MS"/>
              </a:rPr>
              <a:t>It provides methods such as</a:t>
            </a:r>
            <a:endParaRPr sz="1800" dirty="0">
              <a:solidFill>
                <a:schemeClr val="lt1"/>
              </a:solidFill>
              <a:latin typeface="Comic Sans MS"/>
              <a:ea typeface="Comic Sans MS"/>
              <a:cs typeface="Comic Sans MS"/>
              <a:sym typeface="Comic Sans MS"/>
            </a:endParaRPr>
          </a:p>
          <a:p>
            <a:pPr marL="0" marR="0" lvl="0" indent="0" algn="l" rtl="0">
              <a:lnSpc>
                <a:spcPct val="90000"/>
              </a:lnSpc>
              <a:spcBef>
                <a:spcPts val="1000"/>
              </a:spcBef>
              <a:spcAft>
                <a:spcPts val="0"/>
              </a:spcAft>
              <a:buClr>
                <a:schemeClr val="lt1"/>
              </a:buClr>
              <a:buSzPts val="2000"/>
              <a:buFont typeface="Arial"/>
              <a:buNone/>
            </a:pPr>
            <a:endParaRPr sz="1800" b="0" i="0" u="none" strike="noStrike" cap="none" dirty="0">
              <a:solidFill>
                <a:schemeClr val="lt1"/>
              </a:solidFill>
              <a:latin typeface="Comic Sans MS"/>
              <a:ea typeface="Comic Sans MS"/>
              <a:cs typeface="Comic Sans MS"/>
              <a:sym typeface="Comic Sans MS"/>
            </a:endParaRPr>
          </a:p>
          <a:p>
            <a:pPr marL="285750" marR="0" lvl="0" indent="-285750" algn="l" rtl="0">
              <a:lnSpc>
                <a:spcPct val="90000"/>
              </a:lnSpc>
              <a:spcBef>
                <a:spcPts val="1000"/>
              </a:spcBef>
              <a:spcAft>
                <a:spcPts val="0"/>
              </a:spcAft>
              <a:buClr>
                <a:schemeClr val="lt1"/>
              </a:buClr>
              <a:buSzPts val="2000"/>
              <a:buFont typeface="Arial"/>
              <a:buChar char="•"/>
            </a:pPr>
            <a:r>
              <a:rPr lang="en-US" sz="1800" dirty="0">
                <a:solidFill>
                  <a:schemeClr val="lt1"/>
                </a:solidFill>
                <a:latin typeface="Comic Sans MS"/>
                <a:ea typeface="Comic Sans MS"/>
                <a:cs typeface="Comic Sans MS"/>
                <a:sym typeface="Comic Sans MS"/>
              </a:rPr>
              <a:t> </a:t>
            </a:r>
            <a:r>
              <a:rPr lang="en-US" sz="1800" b="1" dirty="0">
                <a:solidFill>
                  <a:schemeClr val="lt1"/>
                </a:solidFill>
                <a:latin typeface="Calibri"/>
                <a:ea typeface="Calibri"/>
                <a:cs typeface="Calibri"/>
                <a:sym typeface="Calibri"/>
              </a:rPr>
              <a:t>Add(</a:t>
            </a:r>
            <a:r>
              <a:rPr lang="en-US" sz="1800" b="1" dirty="0" err="1">
                <a:solidFill>
                  <a:schemeClr val="lt1"/>
                </a:solidFill>
                <a:latin typeface="Calibri"/>
                <a:ea typeface="Calibri"/>
                <a:cs typeface="Calibri"/>
                <a:sym typeface="Calibri"/>
              </a:rPr>
              <a:t>TKey</a:t>
            </a:r>
            <a:r>
              <a:rPr lang="en-US" sz="1800" b="1" dirty="0">
                <a:solidFill>
                  <a:schemeClr val="lt1"/>
                </a:solidFill>
                <a:latin typeface="Calibri"/>
                <a:ea typeface="Calibri"/>
                <a:cs typeface="Calibri"/>
                <a:sym typeface="Calibri"/>
              </a:rPr>
              <a:t> key, TValue value)</a:t>
            </a:r>
            <a:endParaRPr sz="1800" b="0" i="0" u="none" strike="noStrike" cap="none" dirty="0">
              <a:solidFill>
                <a:schemeClr val="lt1"/>
              </a:solidFill>
              <a:latin typeface="Comic Sans MS"/>
              <a:ea typeface="Comic Sans MS"/>
              <a:cs typeface="Comic Sans MS"/>
              <a:sym typeface="Comic Sans MS"/>
            </a:endParaRPr>
          </a:p>
          <a:p>
            <a:pPr marL="285750" marR="0" lvl="0" indent="-285750" algn="l" rtl="0">
              <a:lnSpc>
                <a:spcPct val="90000"/>
              </a:lnSpc>
              <a:spcBef>
                <a:spcPts val="1000"/>
              </a:spcBef>
              <a:spcAft>
                <a:spcPts val="0"/>
              </a:spcAft>
              <a:buClr>
                <a:schemeClr val="lt1"/>
              </a:buClr>
              <a:buSzPts val="2000"/>
              <a:buFont typeface="Arial"/>
              <a:buChar char="•"/>
            </a:pPr>
            <a:r>
              <a:rPr lang="en-US" sz="1800" dirty="0">
                <a:solidFill>
                  <a:schemeClr val="lt1"/>
                </a:solidFill>
                <a:latin typeface="Comic Sans MS"/>
                <a:ea typeface="Comic Sans MS"/>
                <a:cs typeface="Comic Sans MS"/>
                <a:sym typeface="Comic Sans MS"/>
              </a:rPr>
              <a:t> </a:t>
            </a:r>
            <a:r>
              <a:rPr lang="en-US" sz="1800" b="1" dirty="0" err="1">
                <a:solidFill>
                  <a:schemeClr val="lt1"/>
                </a:solidFill>
                <a:latin typeface="Calibri"/>
                <a:ea typeface="Calibri"/>
                <a:cs typeface="Calibri"/>
                <a:sym typeface="Calibri"/>
              </a:rPr>
              <a:t>ContainsKey</a:t>
            </a:r>
            <a:r>
              <a:rPr lang="en-US" sz="1800" b="1" dirty="0">
                <a:solidFill>
                  <a:schemeClr val="lt1"/>
                </a:solidFill>
                <a:latin typeface="Calibri"/>
                <a:ea typeface="Calibri"/>
                <a:cs typeface="Calibri"/>
                <a:sym typeface="Calibri"/>
              </a:rPr>
              <a:t>(</a:t>
            </a:r>
            <a:r>
              <a:rPr lang="en-US" sz="1800" b="1" dirty="0" err="1">
                <a:solidFill>
                  <a:schemeClr val="lt1"/>
                </a:solidFill>
                <a:latin typeface="Calibri"/>
                <a:ea typeface="Calibri"/>
                <a:cs typeface="Calibri"/>
                <a:sym typeface="Calibri"/>
              </a:rPr>
              <a:t>TKey</a:t>
            </a:r>
            <a:r>
              <a:rPr lang="en-US" sz="1800" b="1" dirty="0">
                <a:solidFill>
                  <a:schemeClr val="lt1"/>
                </a:solidFill>
                <a:latin typeface="Calibri"/>
                <a:ea typeface="Calibri"/>
                <a:cs typeface="Calibri"/>
                <a:sym typeface="Calibri"/>
              </a:rPr>
              <a:t> key)</a:t>
            </a:r>
            <a:r>
              <a:rPr lang="en-US" sz="1800" dirty="0">
                <a:solidFill>
                  <a:schemeClr val="lt1"/>
                </a:solidFill>
                <a:latin typeface="Comic Sans MS"/>
                <a:ea typeface="Comic Sans MS"/>
                <a:cs typeface="Comic Sans MS"/>
                <a:sym typeface="Comic Sans MS"/>
              </a:rPr>
              <a:t>,</a:t>
            </a:r>
            <a:endParaRPr sz="1800" b="0" i="0" u="none" strike="noStrike" cap="none" dirty="0">
              <a:solidFill>
                <a:schemeClr val="lt1"/>
              </a:solidFill>
              <a:latin typeface="Comic Sans MS"/>
              <a:ea typeface="Comic Sans MS"/>
              <a:cs typeface="Comic Sans MS"/>
              <a:sym typeface="Comic Sans MS"/>
            </a:endParaRPr>
          </a:p>
          <a:p>
            <a:pPr marL="285750" marR="0" lvl="0" indent="-285750" algn="l" rtl="0">
              <a:lnSpc>
                <a:spcPct val="90000"/>
              </a:lnSpc>
              <a:spcBef>
                <a:spcPts val="1000"/>
              </a:spcBef>
              <a:spcAft>
                <a:spcPts val="0"/>
              </a:spcAft>
              <a:buClr>
                <a:srgbClr val="FFFFFF"/>
              </a:buClr>
              <a:buSzPts val="2000"/>
              <a:buFont typeface="Arial"/>
              <a:buChar char="•"/>
            </a:pPr>
            <a:r>
              <a:rPr lang="en-US" sz="1800" b="1" dirty="0" err="1">
                <a:solidFill>
                  <a:schemeClr val="lt1"/>
                </a:solidFill>
                <a:latin typeface="Calibri"/>
                <a:ea typeface="Calibri"/>
                <a:cs typeface="Calibri"/>
                <a:sym typeface="Calibri"/>
              </a:rPr>
              <a:t>ContainsValue</a:t>
            </a:r>
            <a:r>
              <a:rPr lang="en-US" sz="1800" b="1" dirty="0">
                <a:solidFill>
                  <a:schemeClr val="lt1"/>
                </a:solidFill>
                <a:latin typeface="Calibri"/>
                <a:ea typeface="Calibri"/>
                <a:cs typeface="Calibri"/>
                <a:sym typeface="Calibri"/>
              </a:rPr>
              <a:t>(TValue value)</a:t>
            </a:r>
            <a:endParaRPr sz="1800" b="1" dirty="0">
              <a:solidFill>
                <a:schemeClr val="lt1"/>
              </a:solidFill>
              <a:latin typeface="Calibri"/>
              <a:ea typeface="Calibri"/>
              <a:cs typeface="Calibri"/>
              <a:sym typeface="Calibri"/>
            </a:endParaRPr>
          </a:p>
          <a:p>
            <a:pPr marL="285750" marR="0" lvl="0" indent="-285750" algn="l" rtl="0">
              <a:lnSpc>
                <a:spcPct val="90000"/>
              </a:lnSpc>
              <a:spcBef>
                <a:spcPts val="1000"/>
              </a:spcBef>
              <a:spcAft>
                <a:spcPts val="0"/>
              </a:spcAft>
              <a:buClr>
                <a:srgbClr val="FFFFFF"/>
              </a:buClr>
              <a:buSzPts val="2000"/>
              <a:buFont typeface="Arial"/>
              <a:buChar char="•"/>
            </a:pPr>
            <a:r>
              <a:rPr lang="en-US" sz="1800" b="1" dirty="0">
                <a:solidFill>
                  <a:schemeClr val="lt1"/>
                </a:solidFill>
                <a:latin typeface="Calibri"/>
                <a:ea typeface="Calibri"/>
                <a:cs typeface="Calibri"/>
                <a:sym typeface="Calibri"/>
              </a:rPr>
              <a:t>Remove(</a:t>
            </a:r>
            <a:r>
              <a:rPr lang="en-US" sz="1800" b="1" dirty="0" err="1">
                <a:solidFill>
                  <a:schemeClr val="lt1"/>
                </a:solidFill>
                <a:latin typeface="Calibri"/>
                <a:ea typeface="Calibri"/>
                <a:cs typeface="Calibri"/>
                <a:sym typeface="Calibri"/>
              </a:rPr>
              <a:t>TKey</a:t>
            </a:r>
            <a:r>
              <a:rPr lang="en-US" sz="1800" b="1" dirty="0">
                <a:solidFill>
                  <a:schemeClr val="lt1"/>
                </a:solidFill>
                <a:latin typeface="Calibri"/>
                <a:ea typeface="Calibri"/>
                <a:cs typeface="Calibri"/>
                <a:sym typeface="Calibri"/>
              </a:rPr>
              <a:t> key)</a:t>
            </a:r>
            <a:endParaRPr sz="1800" dirty="0">
              <a:solidFill>
                <a:schemeClr val="lt1"/>
              </a:solidFill>
              <a:latin typeface="Calibri"/>
              <a:ea typeface="Calibri"/>
              <a:cs typeface="Calibri"/>
              <a:sym typeface="Calibri"/>
            </a:endParaRPr>
          </a:p>
          <a:p>
            <a:pPr marL="285750" marR="0" lvl="0" indent="-285750" algn="l" rtl="0">
              <a:lnSpc>
                <a:spcPct val="90000"/>
              </a:lnSpc>
              <a:spcBef>
                <a:spcPts val="1000"/>
              </a:spcBef>
              <a:spcAft>
                <a:spcPts val="0"/>
              </a:spcAft>
              <a:buClr>
                <a:srgbClr val="FFFFFF"/>
              </a:buClr>
              <a:buSzPts val="2000"/>
              <a:buFont typeface="Arial"/>
              <a:buChar char="•"/>
            </a:pPr>
            <a:r>
              <a:rPr lang="en-US" sz="1800" b="1" dirty="0">
                <a:solidFill>
                  <a:schemeClr val="lt1"/>
                </a:solidFill>
                <a:latin typeface="Calibri"/>
                <a:ea typeface="Calibri"/>
                <a:cs typeface="Calibri"/>
                <a:sym typeface="Calibri"/>
              </a:rPr>
              <a:t>Clear()</a:t>
            </a:r>
            <a:endParaRPr sz="1800" dirty="0">
              <a:solidFill>
                <a:schemeClr val="lt1"/>
              </a:solidFill>
              <a:latin typeface="Comic Sans MS"/>
              <a:ea typeface="Comic Sans MS"/>
              <a:cs typeface="Comic Sans MS"/>
              <a:sym typeface="Comic Sans MS"/>
            </a:endParaRPr>
          </a:p>
        </p:txBody>
      </p:sp>
      <p:pic>
        <p:nvPicPr>
          <p:cNvPr id="413" name="Google Shape;413;p32" descr="Aitrich-Logo-Transparent-BG-2048x671"/>
          <p:cNvPicPr preferRelativeResize="0"/>
          <p:nvPr/>
        </p:nvPicPr>
        <p:blipFill rotWithShape="1">
          <a:blip r:embed="rId4">
            <a:alphaModFix/>
          </a:blip>
          <a:srcRect/>
          <a:stretch/>
        </p:blipFill>
        <p:spPr>
          <a:xfrm>
            <a:off x="365125" y="6527165"/>
            <a:ext cx="1166495" cy="16700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2"/>
                                        </p:tgtEl>
                                        <p:attrNameLst>
                                          <p:attrName>style.visibility</p:attrName>
                                        </p:attrNameLst>
                                      </p:cBhvr>
                                      <p:to>
                                        <p:strVal val="visible"/>
                                      </p:to>
                                    </p:set>
                                    <p:animEffect transition="in" filter="fade">
                                      <p:cBhvr>
                                        <p:cTn id="7" dur="1000"/>
                                        <p:tgtEl>
                                          <p:spTgt spid="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D86"/>
              </a:buClr>
              <a:buSzPts val="4400"/>
              <a:buFont typeface="Bell MT"/>
              <a:buNone/>
            </a:pPr>
            <a:r>
              <a:rPr lang="en-US" b="1">
                <a:solidFill>
                  <a:srgbClr val="012D86"/>
                </a:solidFill>
                <a:latin typeface="Bell MT"/>
                <a:ea typeface="Bell MT"/>
                <a:cs typeface="Bell MT"/>
                <a:sym typeface="Bell MT"/>
              </a:rPr>
              <a:t>Example</a:t>
            </a:r>
            <a:endParaRPr/>
          </a:p>
        </p:txBody>
      </p:sp>
      <p:pic>
        <p:nvPicPr>
          <p:cNvPr id="419" name="Google Shape;419;p33" descr="Text&#10;&#10;Description automatically generated"/>
          <p:cNvPicPr preferRelativeResize="0">
            <a:picLocks noGrp="1"/>
          </p:cNvPicPr>
          <p:nvPr>
            <p:ph type="body" idx="1"/>
          </p:nvPr>
        </p:nvPicPr>
        <p:blipFill rotWithShape="1">
          <a:blip r:embed="rId3">
            <a:alphaModFix/>
          </a:blip>
          <a:srcRect/>
          <a:stretch/>
        </p:blipFill>
        <p:spPr>
          <a:xfrm>
            <a:off x="838200" y="2221230"/>
            <a:ext cx="5181600" cy="3773170"/>
          </a:xfrm>
          <a:prstGeom prst="rect">
            <a:avLst/>
          </a:prstGeom>
          <a:noFill/>
          <a:ln>
            <a:noFill/>
          </a:ln>
        </p:spPr>
      </p:pic>
      <p:pic>
        <p:nvPicPr>
          <p:cNvPr id="420" name="Google Shape;420;p33" descr="Aitrich-Logo-Transparent-BG-2048x671"/>
          <p:cNvPicPr preferRelativeResize="0"/>
          <p:nvPr/>
        </p:nvPicPr>
        <p:blipFill rotWithShape="1">
          <a:blip r:embed="rId4">
            <a:alphaModFix/>
          </a:blip>
          <a:srcRect/>
          <a:stretch/>
        </p:blipFill>
        <p:spPr>
          <a:xfrm>
            <a:off x="365125" y="6527165"/>
            <a:ext cx="1166495" cy="16700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8"/>
                                        </p:tgtEl>
                                        <p:attrNameLst>
                                          <p:attrName>style.visibility</p:attrName>
                                        </p:attrNameLst>
                                      </p:cBhvr>
                                      <p:to>
                                        <p:strVal val="visible"/>
                                      </p:to>
                                    </p:set>
                                    <p:animEffect transition="in" filter="fade">
                                      <p:cBhvr>
                                        <p:cTn id="7" dur="500"/>
                                        <p:tgtEl>
                                          <p:spTgt spid="418"/>
                                        </p:tgtEl>
                                      </p:cBhvr>
                                    </p:animEffect>
                                  </p:childTnLst>
                                </p:cTn>
                              </p:par>
                              <p:par>
                                <p:cTn id="8" presetID="10" presetClass="entr" presetSubtype="0" fill="hold" nodeType="withEffect">
                                  <p:stCondLst>
                                    <p:cond delay="0"/>
                                  </p:stCondLst>
                                  <p:childTnLst>
                                    <p:set>
                                      <p:cBhvr>
                                        <p:cTn id="9" dur="1" fill="hold">
                                          <p:stCondLst>
                                            <p:cond delay="0"/>
                                          </p:stCondLst>
                                        </p:cTn>
                                        <p:tgtEl>
                                          <p:spTgt spid="419"/>
                                        </p:tgtEl>
                                        <p:attrNameLst>
                                          <p:attrName>style.visibility</p:attrName>
                                        </p:attrNameLst>
                                      </p:cBhvr>
                                      <p:to>
                                        <p:strVal val="visible"/>
                                      </p:to>
                                    </p:set>
                                    <p:animEffect transition="in" filter="fade">
                                      <p:cBhvr>
                                        <p:cTn id="10" dur="500"/>
                                        <p:tgtEl>
                                          <p:spTgt spid="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D86"/>
              </a:buClr>
              <a:buSzPts val="4400"/>
              <a:buFont typeface="Bell MT"/>
              <a:buNone/>
            </a:pPr>
            <a:r>
              <a:rPr lang="en-US" b="1" dirty="0">
                <a:solidFill>
                  <a:srgbClr val="012D86"/>
                </a:solidFill>
                <a:latin typeface="Bell MT"/>
                <a:ea typeface="Bell MT"/>
                <a:cs typeface="Bell MT"/>
                <a:sym typeface="Bell MT"/>
              </a:rPr>
              <a:t>QUEUE&lt;T&gt;</a:t>
            </a:r>
            <a:endParaRPr b="1" dirty="0">
              <a:solidFill>
                <a:srgbClr val="012D86"/>
              </a:solidFill>
              <a:latin typeface="Bell MT"/>
              <a:ea typeface="Bell MT"/>
              <a:cs typeface="Bell MT"/>
              <a:sym typeface="Bell MT"/>
            </a:endParaRPr>
          </a:p>
        </p:txBody>
      </p:sp>
      <p:sp>
        <p:nvSpPr>
          <p:cNvPr id="426" name="Google Shape;426;p34"/>
          <p:cNvSpPr/>
          <p:nvPr/>
        </p:nvSpPr>
        <p:spPr>
          <a:xfrm>
            <a:off x="574040" y="2096135"/>
            <a:ext cx="6369685" cy="1290955"/>
          </a:xfrm>
          <a:prstGeom prst="roundRect">
            <a:avLst>
              <a:gd name="adj" fmla="val 16667"/>
            </a:avLst>
          </a:prstGeom>
          <a:gradFill>
            <a:gsLst>
              <a:gs pos="0">
                <a:srgbClr val="012D86"/>
              </a:gs>
              <a:gs pos="100000">
                <a:srgbClr val="0E2557"/>
              </a:gs>
            </a:gsLst>
            <a:lin ang="0" scaled="0"/>
          </a:gra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b="1" dirty="0">
                <a:solidFill>
                  <a:schemeClr val="lt1"/>
                </a:solidFill>
                <a:latin typeface="Comic Sans MS"/>
                <a:ea typeface="Comic Sans MS"/>
                <a:cs typeface="Comic Sans MS"/>
                <a:sym typeface="Comic Sans MS"/>
              </a:rPr>
              <a:t>Queue&lt;T&gt;</a:t>
            </a:r>
            <a:r>
              <a:rPr lang="en-US" sz="1600" dirty="0">
                <a:solidFill>
                  <a:srgbClr val="D1D5DB"/>
                </a:solidFill>
                <a:latin typeface="Comic Sans MS"/>
                <a:ea typeface="Comic Sans MS"/>
                <a:cs typeface="Comic Sans MS"/>
                <a:sym typeface="Comic Sans MS"/>
              </a:rPr>
              <a:t> is a generic collection in C# that represents a first-in, first-out (FIFO) data structure.</a:t>
            </a:r>
            <a:endParaRPr sz="1600" dirty="0">
              <a:solidFill>
                <a:schemeClr val="lt1"/>
              </a:solidFill>
              <a:latin typeface="Comic Sans MS"/>
              <a:ea typeface="Comic Sans MS"/>
              <a:cs typeface="Comic Sans MS"/>
              <a:sym typeface="Comic Sans MS"/>
            </a:endParaRPr>
          </a:p>
        </p:txBody>
      </p:sp>
      <p:sp>
        <p:nvSpPr>
          <p:cNvPr id="427" name="Google Shape;427;p34"/>
          <p:cNvSpPr/>
          <p:nvPr/>
        </p:nvSpPr>
        <p:spPr>
          <a:xfrm>
            <a:off x="574040" y="3587115"/>
            <a:ext cx="6369685" cy="1360805"/>
          </a:xfrm>
          <a:prstGeom prst="roundRect">
            <a:avLst>
              <a:gd name="adj" fmla="val 16667"/>
            </a:avLst>
          </a:prstGeom>
          <a:gradFill>
            <a:gsLst>
              <a:gs pos="0">
                <a:srgbClr val="012D86"/>
              </a:gs>
              <a:gs pos="100000">
                <a:srgbClr val="0E2557"/>
              </a:gs>
            </a:gsLst>
            <a:lin ang="0" scaled="0"/>
          </a:gra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rgbClr val="D1D5DB"/>
              </a:buClr>
              <a:buSzPts val="1800"/>
              <a:buFont typeface="Comic Sans MS"/>
              <a:buNone/>
            </a:pPr>
            <a:r>
              <a:rPr lang="en-US" sz="1600" dirty="0" smtClean="0">
                <a:solidFill>
                  <a:srgbClr val="D1D5DB"/>
                </a:solidFill>
                <a:latin typeface="Comic Sans MS"/>
                <a:ea typeface="Comic Sans MS"/>
                <a:cs typeface="Comic Sans MS"/>
                <a:sym typeface="Comic Sans MS"/>
              </a:rPr>
              <a:t> It is defined in the </a:t>
            </a:r>
            <a:r>
              <a:rPr lang="en-US" sz="1600" b="1" dirty="0" err="1" smtClean="0">
                <a:solidFill>
                  <a:schemeClr val="lt1"/>
                </a:solidFill>
                <a:latin typeface="Comic Sans MS"/>
                <a:ea typeface="Comic Sans MS"/>
                <a:cs typeface="Comic Sans MS"/>
                <a:sym typeface="Comic Sans MS"/>
              </a:rPr>
              <a:t>System.Collections.Generic</a:t>
            </a:r>
            <a:r>
              <a:rPr lang="en-US" sz="1600" dirty="0" smtClean="0">
                <a:solidFill>
                  <a:srgbClr val="D1D5DB"/>
                </a:solidFill>
                <a:latin typeface="Comic Sans MS"/>
                <a:ea typeface="Comic Sans MS"/>
                <a:cs typeface="Comic Sans MS"/>
                <a:sym typeface="Comic Sans MS"/>
              </a:rPr>
              <a:t> namespace and provides a way to store and manipulate a collection of objects in the order in which they were added.</a:t>
            </a:r>
            <a:endParaRPr sz="1600" dirty="0">
              <a:solidFill>
                <a:schemeClr val="lt1"/>
              </a:solidFill>
              <a:latin typeface="Comic Sans MS"/>
              <a:ea typeface="Comic Sans MS"/>
              <a:cs typeface="Comic Sans MS"/>
              <a:sym typeface="Comic Sans MS"/>
            </a:endParaRPr>
          </a:p>
        </p:txBody>
      </p:sp>
      <p:pic>
        <p:nvPicPr>
          <p:cNvPr id="428" name="Google Shape;428;p34" descr="2007.i105.015_isometric_queue_set-04"/>
          <p:cNvPicPr preferRelativeResize="0">
            <a:picLocks noGrp="1"/>
          </p:cNvPicPr>
          <p:nvPr>
            <p:ph type="body" idx="1"/>
          </p:nvPr>
        </p:nvPicPr>
        <p:blipFill rotWithShape="1">
          <a:blip r:embed="rId3">
            <a:alphaModFix/>
          </a:blip>
          <a:srcRect/>
          <a:stretch/>
        </p:blipFill>
        <p:spPr>
          <a:xfrm>
            <a:off x="7076440" y="1676400"/>
            <a:ext cx="4847590" cy="3596640"/>
          </a:xfrm>
          <a:prstGeom prst="rect">
            <a:avLst/>
          </a:prstGeom>
          <a:noFill/>
          <a:ln>
            <a:noFill/>
          </a:ln>
        </p:spPr>
      </p:pic>
      <p:pic>
        <p:nvPicPr>
          <p:cNvPr id="429" name="Google Shape;429;p34" descr="Aitrich-Logo-Transparent-BG-2048x671"/>
          <p:cNvPicPr preferRelativeResize="0"/>
          <p:nvPr/>
        </p:nvPicPr>
        <p:blipFill rotWithShape="1">
          <a:blip r:embed="rId4">
            <a:alphaModFix/>
          </a:blip>
          <a:srcRect/>
          <a:stretch/>
        </p:blipFill>
        <p:spPr>
          <a:xfrm>
            <a:off x="365125" y="6527165"/>
            <a:ext cx="1166495" cy="16700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5"/>
                                        </p:tgtEl>
                                        <p:attrNameLst>
                                          <p:attrName>style.visibility</p:attrName>
                                        </p:attrNameLst>
                                      </p:cBhvr>
                                      <p:to>
                                        <p:strVal val="visible"/>
                                      </p:to>
                                    </p:set>
                                    <p:animEffect transition="in" filter="fade">
                                      <p:cBhvr>
                                        <p:cTn id="7" dur="500"/>
                                        <p:tgtEl>
                                          <p:spTgt spid="425"/>
                                        </p:tgtEl>
                                      </p:cBhvr>
                                    </p:animEffect>
                                  </p:childTnLst>
                                </p:cTn>
                              </p:par>
                              <p:par>
                                <p:cTn id="8" presetID="10" presetClass="entr" presetSubtype="0" fill="hold" nodeType="withEffect">
                                  <p:stCondLst>
                                    <p:cond delay="0"/>
                                  </p:stCondLst>
                                  <p:childTnLst>
                                    <p:set>
                                      <p:cBhvr>
                                        <p:cTn id="9" dur="1" fill="hold">
                                          <p:stCondLst>
                                            <p:cond delay="0"/>
                                          </p:stCondLst>
                                        </p:cTn>
                                        <p:tgtEl>
                                          <p:spTgt spid="428"/>
                                        </p:tgtEl>
                                        <p:attrNameLst>
                                          <p:attrName>style.visibility</p:attrName>
                                        </p:attrNameLst>
                                      </p:cBhvr>
                                      <p:to>
                                        <p:strVal val="visible"/>
                                      </p:to>
                                    </p:set>
                                    <p:animEffect transition="in" filter="fade">
                                      <p:cBhvr>
                                        <p:cTn id="10" dur="500"/>
                                        <p:tgtEl>
                                          <p:spTgt spid="4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26"/>
                                        </p:tgtEl>
                                        <p:attrNameLst>
                                          <p:attrName>style.visibility</p:attrName>
                                        </p:attrNameLst>
                                      </p:cBhvr>
                                      <p:to>
                                        <p:strVal val="visible"/>
                                      </p:to>
                                    </p:set>
                                    <p:animEffect transition="in" filter="fade">
                                      <p:cBhvr>
                                        <p:cTn id="15" dur="500"/>
                                        <p:tgtEl>
                                          <p:spTgt spid="42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27"/>
                                        </p:tgtEl>
                                        <p:attrNameLst>
                                          <p:attrName>style.visibility</p:attrName>
                                        </p:attrNameLst>
                                      </p:cBhvr>
                                      <p:to>
                                        <p:strVal val="visible"/>
                                      </p:to>
                                    </p:set>
                                    <p:animEffect transition="in" filter="fade">
                                      <p:cBhvr>
                                        <p:cTn id="20" dur="500"/>
                                        <p:tgtEl>
                                          <p:spTgt spid="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35"/>
          <p:cNvSpPr/>
          <p:nvPr/>
        </p:nvSpPr>
        <p:spPr>
          <a:xfrm>
            <a:off x="929640" y="2116455"/>
            <a:ext cx="6369685" cy="2624455"/>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400"/>
              <a:buFont typeface="Arial"/>
              <a:buNone/>
            </a:pPr>
            <a:r>
              <a:rPr lang="en-US" sz="1600" dirty="0">
                <a:solidFill>
                  <a:schemeClr val="lt1"/>
                </a:solidFill>
                <a:latin typeface="Comic Sans MS"/>
                <a:ea typeface="Comic Sans MS"/>
                <a:cs typeface="Comic Sans MS"/>
                <a:sym typeface="Comic Sans MS"/>
              </a:rPr>
              <a:t>It provides methods such as</a:t>
            </a:r>
            <a:endParaRPr sz="1600" b="0" i="0" u="none" strike="noStrike" cap="none" dirty="0">
              <a:solidFill>
                <a:schemeClr val="lt1"/>
              </a:solidFill>
              <a:latin typeface="Comic Sans MS"/>
              <a:ea typeface="Comic Sans MS"/>
              <a:cs typeface="Comic Sans MS"/>
              <a:sym typeface="Comic Sans MS"/>
            </a:endParaRPr>
          </a:p>
          <a:p>
            <a:pPr marL="285750" marR="0" lvl="0" indent="-285750" algn="l" rtl="0">
              <a:lnSpc>
                <a:spcPct val="90000"/>
              </a:lnSpc>
              <a:spcBef>
                <a:spcPts val="1000"/>
              </a:spcBef>
              <a:spcAft>
                <a:spcPts val="0"/>
              </a:spcAft>
              <a:buClr>
                <a:schemeClr val="lt1"/>
              </a:buClr>
              <a:buSzPts val="2400"/>
              <a:buFont typeface="Arial"/>
              <a:buChar char="•"/>
            </a:pPr>
            <a:r>
              <a:rPr lang="en-US" sz="1600" dirty="0">
                <a:solidFill>
                  <a:schemeClr val="lt1"/>
                </a:solidFill>
                <a:latin typeface="Comic Sans MS"/>
                <a:ea typeface="Comic Sans MS"/>
                <a:cs typeface="Comic Sans MS"/>
                <a:sym typeface="Comic Sans MS"/>
              </a:rPr>
              <a:t> </a:t>
            </a:r>
            <a:r>
              <a:rPr lang="en-US" sz="1600" dirty="0" err="1">
                <a:solidFill>
                  <a:schemeClr val="lt1"/>
                </a:solidFill>
                <a:latin typeface="Comic Sans MS"/>
                <a:ea typeface="Comic Sans MS"/>
                <a:cs typeface="Comic Sans MS"/>
                <a:sym typeface="Comic Sans MS"/>
              </a:rPr>
              <a:t>Enqueue</a:t>
            </a:r>
            <a:endParaRPr sz="1600" b="0" i="0" u="none" strike="noStrike" cap="none" dirty="0">
              <a:solidFill>
                <a:schemeClr val="lt1"/>
              </a:solidFill>
              <a:latin typeface="Comic Sans MS"/>
              <a:ea typeface="Comic Sans MS"/>
              <a:cs typeface="Comic Sans MS"/>
              <a:sym typeface="Comic Sans MS"/>
            </a:endParaRPr>
          </a:p>
          <a:p>
            <a:pPr marL="285750" marR="0" lvl="0" indent="-285750" algn="l" rtl="0">
              <a:lnSpc>
                <a:spcPct val="90000"/>
              </a:lnSpc>
              <a:spcBef>
                <a:spcPts val="1000"/>
              </a:spcBef>
              <a:spcAft>
                <a:spcPts val="0"/>
              </a:spcAft>
              <a:buClr>
                <a:schemeClr val="lt1"/>
              </a:buClr>
              <a:buSzPts val="2400"/>
              <a:buFont typeface="Arial"/>
              <a:buChar char="•"/>
            </a:pPr>
            <a:r>
              <a:rPr lang="en-US" sz="1600" dirty="0">
                <a:solidFill>
                  <a:schemeClr val="lt1"/>
                </a:solidFill>
                <a:latin typeface="Comic Sans MS"/>
                <a:ea typeface="Comic Sans MS"/>
                <a:cs typeface="Comic Sans MS"/>
                <a:sym typeface="Comic Sans MS"/>
              </a:rPr>
              <a:t> </a:t>
            </a:r>
            <a:r>
              <a:rPr lang="en-US" sz="1600" dirty="0" err="1">
                <a:solidFill>
                  <a:schemeClr val="lt1"/>
                </a:solidFill>
                <a:latin typeface="Comic Sans MS"/>
                <a:ea typeface="Comic Sans MS"/>
                <a:cs typeface="Comic Sans MS"/>
                <a:sym typeface="Comic Sans MS"/>
              </a:rPr>
              <a:t>Dequeue</a:t>
            </a:r>
            <a:r>
              <a:rPr lang="en-US" sz="1600" dirty="0">
                <a:solidFill>
                  <a:schemeClr val="lt1"/>
                </a:solidFill>
                <a:latin typeface="Comic Sans MS"/>
                <a:ea typeface="Comic Sans MS"/>
                <a:cs typeface="Comic Sans MS"/>
                <a:sym typeface="Comic Sans MS"/>
              </a:rPr>
              <a:t>,</a:t>
            </a:r>
            <a:endParaRPr sz="1600" b="0" i="0" u="none" strike="noStrike" cap="none" dirty="0">
              <a:solidFill>
                <a:schemeClr val="lt1"/>
              </a:solidFill>
              <a:latin typeface="Comic Sans MS"/>
              <a:ea typeface="Comic Sans MS"/>
              <a:cs typeface="Comic Sans MS"/>
              <a:sym typeface="Comic Sans MS"/>
            </a:endParaRPr>
          </a:p>
          <a:p>
            <a:pPr marL="285750" marR="0" lvl="0" indent="-285750" algn="l" rtl="0">
              <a:lnSpc>
                <a:spcPct val="90000"/>
              </a:lnSpc>
              <a:spcBef>
                <a:spcPts val="1000"/>
              </a:spcBef>
              <a:spcAft>
                <a:spcPts val="0"/>
              </a:spcAft>
              <a:buClr>
                <a:schemeClr val="lt1"/>
              </a:buClr>
              <a:buSzPts val="2400"/>
              <a:buFont typeface="Arial"/>
              <a:buChar char="•"/>
            </a:pPr>
            <a:r>
              <a:rPr lang="en-US" sz="1600" dirty="0">
                <a:solidFill>
                  <a:schemeClr val="lt1"/>
                </a:solidFill>
                <a:latin typeface="Comic Sans MS"/>
                <a:ea typeface="Comic Sans MS"/>
                <a:cs typeface="Comic Sans MS"/>
                <a:sym typeface="Comic Sans MS"/>
              </a:rPr>
              <a:t>Peek</a:t>
            </a:r>
            <a:endParaRPr sz="1600" b="0" i="0" u="none" strike="noStrike" cap="none" dirty="0">
              <a:solidFill>
                <a:schemeClr val="lt1"/>
              </a:solidFill>
              <a:latin typeface="Comic Sans MS"/>
              <a:ea typeface="Comic Sans MS"/>
              <a:cs typeface="Comic Sans MS"/>
              <a:sym typeface="Comic Sans MS"/>
            </a:endParaRPr>
          </a:p>
          <a:p>
            <a:pPr marL="285750" marR="0" lvl="0" indent="-285750" algn="l" rtl="0">
              <a:lnSpc>
                <a:spcPct val="90000"/>
              </a:lnSpc>
              <a:spcBef>
                <a:spcPts val="1000"/>
              </a:spcBef>
              <a:spcAft>
                <a:spcPts val="0"/>
              </a:spcAft>
              <a:buClr>
                <a:schemeClr val="lt1"/>
              </a:buClr>
              <a:buSzPts val="2400"/>
              <a:buFont typeface="Arial"/>
              <a:buChar char="•"/>
            </a:pPr>
            <a:r>
              <a:rPr lang="en-US" sz="1600" dirty="0">
                <a:solidFill>
                  <a:schemeClr val="lt1"/>
                </a:solidFill>
                <a:latin typeface="Comic Sans MS"/>
                <a:ea typeface="Comic Sans MS"/>
                <a:cs typeface="Comic Sans MS"/>
                <a:sym typeface="Comic Sans MS"/>
              </a:rPr>
              <a:t>Count.</a:t>
            </a:r>
            <a:endParaRPr sz="1600" dirty="0">
              <a:solidFill>
                <a:schemeClr val="lt1"/>
              </a:solidFill>
              <a:latin typeface="Comic Sans MS"/>
              <a:ea typeface="Comic Sans MS"/>
              <a:cs typeface="Comic Sans MS"/>
              <a:sym typeface="Comic Sans MS"/>
            </a:endParaRPr>
          </a:p>
        </p:txBody>
      </p:sp>
      <p:pic>
        <p:nvPicPr>
          <p:cNvPr id="435" name="Google Shape;435;p35" descr="3907915"/>
          <p:cNvPicPr preferRelativeResize="0">
            <a:picLocks noGrp="1"/>
          </p:cNvPicPr>
          <p:nvPr>
            <p:ph type="body" idx="1"/>
          </p:nvPr>
        </p:nvPicPr>
        <p:blipFill rotWithShape="1">
          <a:blip r:embed="rId3">
            <a:alphaModFix/>
          </a:blip>
          <a:srcRect/>
          <a:stretch/>
        </p:blipFill>
        <p:spPr>
          <a:xfrm>
            <a:off x="7440295" y="1490980"/>
            <a:ext cx="4351655" cy="4351655"/>
          </a:xfrm>
          <a:prstGeom prst="rect">
            <a:avLst/>
          </a:prstGeom>
          <a:noFill/>
          <a:ln>
            <a:noFill/>
          </a:ln>
        </p:spPr>
      </p:pic>
      <p:pic>
        <p:nvPicPr>
          <p:cNvPr id="436" name="Google Shape;436;p35" descr="Aitrich-Logo-Transparent-BG-2048x671"/>
          <p:cNvPicPr preferRelativeResize="0"/>
          <p:nvPr/>
        </p:nvPicPr>
        <p:blipFill rotWithShape="1">
          <a:blip r:embed="rId4">
            <a:alphaModFix/>
          </a:blip>
          <a:srcRect/>
          <a:stretch/>
        </p:blipFill>
        <p:spPr>
          <a:xfrm>
            <a:off x="365125" y="6527165"/>
            <a:ext cx="1166495" cy="16700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4"/>
                                        </p:tgtEl>
                                        <p:attrNameLst>
                                          <p:attrName>style.visibility</p:attrName>
                                        </p:attrNameLst>
                                      </p:cBhvr>
                                      <p:to>
                                        <p:strVal val="visible"/>
                                      </p:to>
                                    </p:set>
                                    <p:animEffect transition="in" filter="fade">
                                      <p:cBhvr>
                                        <p:cTn id="7" dur="1000"/>
                                        <p:tgtEl>
                                          <p:spTgt spid="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D86"/>
              </a:buClr>
              <a:buSzPts val="4400"/>
              <a:buFont typeface="Bell MT"/>
              <a:buNone/>
            </a:pPr>
            <a:r>
              <a:rPr lang="en-US" b="1">
                <a:solidFill>
                  <a:srgbClr val="012D86"/>
                </a:solidFill>
                <a:latin typeface="Bell MT"/>
                <a:ea typeface="Bell MT"/>
                <a:cs typeface="Bell MT"/>
                <a:sym typeface="Bell MT"/>
              </a:rPr>
              <a:t>Example</a:t>
            </a:r>
            <a:endParaRPr/>
          </a:p>
        </p:txBody>
      </p:sp>
      <p:pic>
        <p:nvPicPr>
          <p:cNvPr id="442" name="Google Shape;442;p36" descr="Text&#10;&#10;Description automatically generated"/>
          <p:cNvPicPr preferRelativeResize="0">
            <a:picLocks noGrp="1"/>
          </p:cNvPicPr>
          <p:nvPr>
            <p:ph type="body" idx="1"/>
          </p:nvPr>
        </p:nvPicPr>
        <p:blipFill rotWithShape="1">
          <a:blip r:embed="rId3">
            <a:alphaModFix/>
          </a:blip>
          <a:srcRect/>
          <a:stretch/>
        </p:blipFill>
        <p:spPr>
          <a:xfrm>
            <a:off x="838200" y="1863090"/>
            <a:ext cx="5181600" cy="4102100"/>
          </a:xfrm>
          <a:prstGeom prst="rect">
            <a:avLst/>
          </a:prstGeom>
          <a:noFill/>
          <a:ln>
            <a:noFill/>
          </a:ln>
        </p:spPr>
      </p:pic>
      <p:pic>
        <p:nvPicPr>
          <p:cNvPr id="443" name="Google Shape;443;p36" descr="Aitrich-Logo-Transparent-BG-2048x671"/>
          <p:cNvPicPr preferRelativeResize="0"/>
          <p:nvPr/>
        </p:nvPicPr>
        <p:blipFill rotWithShape="1">
          <a:blip r:embed="rId4">
            <a:alphaModFix/>
          </a:blip>
          <a:srcRect/>
          <a:stretch/>
        </p:blipFill>
        <p:spPr>
          <a:xfrm>
            <a:off x="365125" y="6527165"/>
            <a:ext cx="1166495" cy="16700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1"/>
                                        </p:tgtEl>
                                        <p:attrNameLst>
                                          <p:attrName>style.visibility</p:attrName>
                                        </p:attrNameLst>
                                      </p:cBhvr>
                                      <p:to>
                                        <p:strVal val="visible"/>
                                      </p:to>
                                    </p:set>
                                    <p:animEffect transition="in" filter="fade">
                                      <p:cBhvr>
                                        <p:cTn id="7" dur="500"/>
                                        <p:tgtEl>
                                          <p:spTgt spid="441"/>
                                        </p:tgtEl>
                                      </p:cBhvr>
                                    </p:animEffect>
                                  </p:childTnLst>
                                </p:cTn>
                              </p:par>
                              <p:par>
                                <p:cTn id="8" presetID="10" presetClass="entr" presetSubtype="0" fill="hold" nodeType="withEffect">
                                  <p:stCondLst>
                                    <p:cond delay="0"/>
                                  </p:stCondLst>
                                  <p:childTnLst>
                                    <p:set>
                                      <p:cBhvr>
                                        <p:cTn id="9" dur="1" fill="hold">
                                          <p:stCondLst>
                                            <p:cond delay="0"/>
                                          </p:stCondLst>
                                        </p:cTn>
                                        <p:tgtEl>
                                          <p:spTgt spid="442"/>
                                        </p:tgtEl>
                                        <p:attrNameLst>
                                          <p:attrName>style.visibility</p:attrName>
                                        </p:attrNameLst>
                                      </p:cBhvr>
                                      <p:to>
                                        <p:strVal val="visible"/>
                                      </p:to>
                                    </p:set>
                                    <p:animEffect transition="in" filter="fade">
                                      <p:cBhvr>
                                        <p:cTn id="10" dur="500"/>
                                        <p:tgtEl>
                                          <p:spTgt spid="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D86"/>
              </a:buClr>
              <a:buSzPts val="4400"/>
              <a:buFont typeface="Bell MT"/>
              <a:buNone/>
            </a:pPr>
            <a:r>
              <a:rPr lang="en-US" b="1" dirty="0">
                <a:solidFill>
                  <a:srgbClr val="012D86"/>
                </a:solidFill>
                <a:latin typeface="Bell MT"/>
                <a:ea typeface="Bell MT"/>
                <a:cs typeface="Bell MT"/>
                <a:sym typeface="Bell MT"/>
              </a:rPr>
              <a:t>STACK&lt;T&gt;</a:t>
            </a:r>
            <a:endParaRPr b="1" dirty="0">
              <a:solidFill>
                <a:srgbClr val="012D86"/>
              </a:solidFill>
              <a:latin typeface="Bell MT"/>
              <a:ea typeface="Bell MT"/>
              <a:cs typeface="Bell MT"/>
              <a:sym typeface="Bell MT"/>
            </a:endParaRPr>
          </a:p>
        </p:txBody>
      </p:sp>
      <p:sp>
        <p:nvSpPr>
          <p:cNvPr id="449" name="Google Shape;449;p37"/>
          <p:cNvSpPr/>
          <p:nvPr/>
        </p:nvSpPr>
        <p:spPr>
          <a:xfrm>
            <a:off x="736600" y="3243580"/>
            <a:ext cx="6369685" cy="1360805"/>
          </a:xfrm>
          <a:prstGeom prst="roundRect">
            <a:avLst>
              <a:gd name="adj" fmla="val 16667"/>
            </a:avLst>
          </a:prstGeom>
          <a:gradFill>
            <a:gsLst>
              <a:gs pos="0">
                <a:srgbClr val="012D86"/>
              </a:gs>
              <a:gs pos="100000">
                <a:srgbClr val="0E2557"/>
              </a:gs>
            </a:gsLst>
            <a:lin ang="0" scaled="0"/>
          </a:gra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20000"/>
              </a:lnSpc>
              <a:spcBef>
                <a:spcPts val="0"/>
              </a:spcBef>
              <a:spcAft>
                <a:spcPts val="0"/>
              </a:spcAft>
              <a:buClr>
                <a:srgbClr val="FFFFFF"/>
              </a:buClr>
              <a:buSzPts val="1800"/>
              <a:buFont typeface="Comic Sans MS"/>
              <a:buNone/>
            </a:pPr>
            <a:r>
              <a:rPr lang="en-US" sz="1600" dirty="0">
                <a:solidFill>
                  <a:srgbClr val="D1D5DB"/>
                </a:solidFill>
                <a:latin typeface="Comic Sans MS"/>
                <a:ea typeface="Comic Sans MS"/>
                <a:cs typeface="Comic Sans MS"/>
                <a:sym typeface="Comic Sans MS"/>
              </a:rPr>
              <a:t>It is defined in the </a:t>
            </a:r>
            <a:r>
              <a:rPr lang="en-US" sz="1600" b="1" dirty="0" err="1">
                <a:solidFill>
                  <a:schemeClr val="lt1"/>
                </a:solidFill>
                <a:latin typeface="Comic Sans MS"/>
                <a:ea typeface="Comic Sans MS"/>
                <a:cs typeface="Comic Sans MS"/>
                <a:sym typeface="Comic Sans MS"/>
              </a:rPr>
              <a:t>System.Collections.Generic</a:t>
            </a:r>
            <a:r>
              <a:rPr lang="en-US" sz="1600" dirty="0">
                <a:solidFill>
                  <a:srgbClr val="D1D5DB"/>
                </a:solidFill>
                <a:latin typeface="Comic Sans MS"/>
                <a:ea typeface="Comic Sans MS"/>
                <a:cs typeface="Comic Sans MS"/>
                <a:sym typeface="Comic Sans MS"/>
              </a:rPr>
              <a:t> namespace and provides a way to store and manipulate a collection of objects in the specific datatype  order in which they were added.</a:t>
            </a:r>
            <a:endParaRPr sz="1600" dirty="0">
              <a:solidFill>
                <a:schemeClr val="lt1"/>
              </a:solidFill>
              <a:latin typeface="Comic Sans MS"/>
              <a:ea typeface="Comic Sans MS"/>
              <a:cs typeface="Comic Sans MS"/>
              <a:sym typeface="Comic Sans MS"/>
            </a:endParaRPr>
          </a:p>
        </p:txBody>
      </p:sp>
      <p:pic>
        <p:nvPicPr>
          <p:cNvPr id="450" name="Google Shape;450;p37" descr="6881275"/>
          <p:cNvPicPr preferRelativeResize="0">
            <a:picLocks noGrp="1"/>
          </p:cNvPicPr>
          <p:nvPr>
            <p:ph type="body" idx="1"/>
          </p:nvPr>
        </p:nvPicPr>
        <p:blipFill rotWithShape="1">
          <a:blip r:embed="rId3">
            <a:alphaModFix/>
          </a:blip>
          <a:srcRect/>
          <a:stretch/>
        </p:blipFill>
        <p:spPr>
          <a:xfrm>
            <a:off x="7348855" y="1531620"/>
            <a:ext cx="4351655" cy="4351655"/>
          </a:xfrm>
          <a:prstGeom prst="rect">
            <a:avLst/>
          </a:prstGeom>
          <a:noFill/>
          <a:ln>
            <a:noFill/>
          </a:ln>
        </p:spPr>
      </p:pic>
      <p:sp>
        <p:nvSpPr>
          <p:cNvPr id="451" name="Google Shape;451;p37"/>
          <p:cNvSpPr/>
          <p:nvPr/>
        </p:nvSpPr>
        <p:spPr>
          <a:xfrm>
            <a:off x="736600" y="1821815"/>
            <a:ext cx="6369685" cy="1290955"/>
          </a:xfrm>
          <a:prstGeom prst="roundRect">
            <a:avLst>
              <a:gd name="adj" fmla="val 16667"/>
            </a:avLst>
          </a:prstGeom>
          <a:gradFill>
            <a:gsLst>
              <a:gs pos="0">
                <a:srgbClr val="012D86"/>
              </a:gs>
              <a:gs pos="100000">
                <a:srgbClr val="0E2557"/>
              </a:gs>
            </a:gsLst>
            <a:lin ang="0" scaled="0"/>
          </a:gra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20000"/>
              </a:lnSpc>
              <a:spcBef>
                <a:spcPts val="0"/>
              </a:spcBef>
              <a:spcAft>
                <a:spcPts val="0"/>
              </a:spcAft>
              <a:buClr>
                <a:schemeClr val="lt1"/>
              </a:buClr>
              <a:buSzPts val="2000"/>
              <a:buFont typeface="Arial"/>
              <a:buNone/>
            </a:pPr>
            <a:r>
              <a:rPr lang="en-US" sz="1600" b="1" dirty="0">
                <a:solidFill>
                  <a:schemeClr val="lt1"/>
                </a:solidFill>
                <a:latin typeface="Comic Sans MS"/>
                <a:ea typeface="Comic Sans MS"/>
                <a:cs typeface="Comic Sans MS"/>
                <a:sym typeface="Comic Sans MS"/>
              </a:rPr>
              <a:t>Stack&lt;T&gt;</a:t>
            </a:r>
            <a:r>
              <a:rPr lang="en-US" sz="1600" dirty="0">
                <a:solidFill>
                  <a:srgbClr val="D1D5DB"/>
                </a:solidFill>
                <a:latin typeface="Comic Sans MS"/>
                <a:ea typeface="Comic Sans MS"/>
                <a:cs typeface="Comic Sans MS"/>
                <a:sym typeface="Comic Sans MS"/>
              </a:rPr>
              <a:t> is a generic collection  that represents a last-in, first-out (LIFO) data structure.</a:t>
            </a:r>
            <a:endParaRPr sz="1600" dirty="0">
              <a:solidFill>
                <a:schemeClr val="lt1"/>
              </a:solidFill>
              <a:latin typeface="Comic Sans MS"/>
              <a:ea typeface="Comic Sans MS"/>
              <a:cs typeface="Comic Sans MS"/>
              <a:sym typeface="Comic Sans MS"/>
            </a:endParaRPr>
          </a:p>
        </p:txBody>
      </p:sp>
      <p:pic>
        <p:nvPicPr>
          <p:cNvPr id="452" name="Google Shape;452;p37" descr="Aitrich-Logo-Transparent-BG-2048x671"/>
          <p:cNvPicPr preferRelativeResize="0"/>
          <p:nvPr/>
        </p:nvPicPr>
        <p:blipFill rotWithShape="1">
          <a:blip r:embed="rId4">
            <a:alphaModFix/>
          </a:blip>
          <a:srcRect/>
          <a:stretch/>
        </p:blipFill>
        <p:spPr>
          <a:xfrm>
            <a:off x="365125" y="6527165"/>
            <a:ext cx="1166495" cy="16700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8"/>
                                        </p:tgtEl>
                                        <p:attrNameLst>
                                          <p:attrName>style.visibility</p:attrName>
                                        </p:attrNameLst>
                                      </p:cBhvr>
                                      <p:to>
                                        <p:strVal val="visible"/>
                                      </p:to>
                                    </p:set>
                                    <p:animEffect transition="in" filter="fade">
                                      <p:cBhvr>
                                        <p:cTn id="7" dur="500"/>
                                        <p:tgtEl>
                                          <p:spTgt spid="448"/>
                                        </p:tgtEl>
                                      </p:cBhvr>
                                    </p:animEffect>
                                  </p:childTnLst>
                                </p:cTn>
                              </p:par>
                              <p:par>
                                <p:cTn id="8" presetID="10" presetClass="entr" presetSubtype="0" fill="hold" nodeType="withEffect">
                                  <p:stCondLst>
                                    <p:cond delay="0"/>
                                  </p:stCondLst>
                                  <p:childTnLst>
                                    <p:set>
                                      <p:cBhvr>
                                        <p:cTn id="9" dur="1" fill="hold">
                                          <p:stCondLst>
                                            <p:cond delay="0"/>
                                          </p:stCondLst>
                                        </p:cTn>
                                        <p:tgtEl>
                                          <p:spTgt spid="450"/>
                                        </p:tgtEl>
                                        <p:attrNameLst>
                                          <p:attrName>style.visibility</p:attrName>
                                        </p:attrNameLst>
                                      </p:cBhvr>
                                      <p:to>
                                        <p:strVal val="visible"/>
                                      </p:to>
                                    </p:set>
                                    <p:animEffect transition="in" filter="fade">
                                      <p:cBhvr>
                                        <p:cTn id="10" dur="500"/>
                                        <p:tgtEl>
                                          <p:spTgt spid="4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51"/>
                                        </p:tgtEl>
                                        <p:attrNameLst>
                                          <p:attrName>style.visibility</p:attrName>
                                        </p:attrNameLst>
                                      </p:cBhvr>
                                      <p:to>
                                        <p:strVal val="visible"/>
                                      </p:to>
                                    </p:set>
                                    <p:animEffect transition="in" filter="fade">
                                      <p:cBhvr>
                                        <p:cTn id="15" dur="1000"/>
                                        <p:tgtEl>
                                          <p:spTgt spid="45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49"/>
                                        </p:tgtEl>
                                        <p:attrNameLst>
                                          <p:attrName>style.visibility</p:attrName>
                                        </p:attrNameLst>
                                      </p:cBhvr>
                                      <p:to>
                                        <p:strVal val="visible"/>
                                      </p:to>
                                    </p:set>
                                    <p:animEffect transition="in" filter="fade">
                                      <p:cBhvr>
                                        <p:cTn id="20" dur="1000"/>
                                        <p:tgtEl>
                                          <p:spTgt spid="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8"/>
          <p:cNvSpPr/>
          <p:nvPr/>
        </p:nvSpPr>
        <p:spPr>
          <a:xfrm>
            <a:off x="929640" y="1855470"/>
            <a:ext cx="6369685" cy="2930525"/>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000"/>
              <a:buFont typeface="Arial"/>
              <a:buNone/>
            </a:pPr>
            <a:r>
              <a:rPr lang="en-US" sz="1600" dirty="0">
                <a:solidFill>
                  <a:schemeClr val="lt1"/>
                </a:solidFill>
                <a:latin typeface="Comic Sans MS"/>
                <a:ea typeface="Comic Sans MS"/>
                <a:cs typeface="Comic Sans MS"/>
                <a:sym typeface="Comic Sans MS"/>
              </a:rPr>
              <a:t>It provides methods such as</a:t>
            </a:r>
            <a:endParaRPr sz="1600" b="0" i="0" u="none" strike="noStrike" cap="none" dirty="0">
              <a:solidFill>
                <a:schemeClr val="lt1"/>
              </a:solidFill>
              <a:latin typeface="Comic Sans MS"/>
              <a:ea typeface="Comic Sans MS"/>
              <a:cs typeface="Comic Sans MS"/>
              <a:sym typeface="Comic Sans MS"/>
            </a:endParaRPr>
          </a:p>
          <a:p>
            <a:pPr marL="285750" marR="0" lvl="0" indent="-285750" algn="l" rtl="0">
              <a:lnSpc>
                <a:spcPct val="90000"/>
              </a:lnSpc>
              <a:spcBef>
                <a:spcPts val="1000"/>
              </a:spcBef>
              <a:spcAft>
                <a:spcPts val="0"/>
              </a:spcAft>
              <a:buClr>
                <a:schemeClr val="lt1"/>
              </a:buClr>
              <a:buSzPts val="2000"/>
              <a:buFont typeface="Arial"/>
              <a:buChar char="•"/>
            </a:pPr>
            <a:r>
              <a:rPr lang="en-US" sz="1600" dirty="0">
                <a:solidFill>
                  <a:schemeClr val="lt1"/>
                </a:solidFill>
                <a:latin typeface="Comic Sans MS"/>
                <a:ea typeface="Comic Sans MS"/>
                <a:cs typeface="Comic Sans MS"/>
                <a:sym typeface="Comic Sans MS"/>
              </a:rPr>
              <a:t> Push</a:t>
            </a:r>
            <a:endParaRPr sz="1600" b="0" i="0" u="none" strike="noStrike" cap="none" dirty="0">
              <a:solidFill>
                <a:schemeClr val="lt1"/>
              </a:solidFill>
              <a:latin typeface="Comic Sans MS"/>
              <a:ea typeface="Comic Sans MS"/>
              <a:cs typeface="Comic Sans MS"/>
              <a:sym typeface="Comic Sans MS"/>
            </a:endParaRPr>
          </a:p>
          <a:p>
            <a:pPr marL="285750" marR="0" lvl="0" indent="-285750" algn="l" rtl="0">
              <a:lnSpc>
                <a:spcPct val="90000"/>
              </a:lnSpc>
              <a:spcBef>
                <a:spcPts val="1000"/>
              </a:spcBef>
              <a:spcAft>
                <a:spcPts val="0"/>
              </a:spcAft>
              <a:buClr>
                <a:schemeClr val="lt1"/>
              </a:buClr>
              <a:buSzPts val="2000"/>
              <a:buFont typeface="Arial"/>
              <a:buChar char="•"/>
            </a:pPr>
            <a:r>
              <a:rPr lang="en-US" sz="1600" dirty="0">
                <a:solidFill>
                  <a:schemeClr val="lt1"/>
                </a:solidFill>
                <a:latin typeface="Comic Sans MS"/>
                <a:ea typeface="Comic Sans MS"/>
                <a:cs typeface="Comic Sans MS"/>
                <a:sym typeface="Comic Sans MS"/>
              </a:rPr>
              <a:t> Pop</a:t>
            </a:r>
            <a:endParaRPr sz="1600" b="0" i="0" u="none" strike="noStrike" cap="none" dirty="0">
              <a:solidFill>
                <a:schemeClr val="lt1"/>
              </a:solidFill>
              <a:latin typeface="Comic Sans MS"/>
              <a:ea typeface="Comic Sans MS"/>
              <a:cs typeface="Comic Sans MS"/>
              <a:sym typeface="Comic Sans MS"/>
            </a:endParaRPr>
          </a:p>
          <a:p>
            <a:pPr marL="285750" marR="0" lvl="0" indent="-285750" algn="l" rtl="0">
              <a:lnSpc>
                <a:spcPct val="90000"/>
              </a:lnSpc>
              <a:spcBef>
                <a:spcPts val="1000"/>
              </a:spcBef>
              <a:spcAft>
                <a:spcPts val="0"/>
              </a:spcAft>
              <a:buClr>
                <a:schemeClr val="lt1"/>
              </a:buClr>
              <a:buSzPts val="2000"/>
              <a:buFont typeface="Arial"/>
              <a:buChar char="•"/>
            </a:pPr>
            <a:r>
              <a:rPr lang="en-US" sz="1600" dirty="0">
                <a:solidFill>
                  <a:schemeClr val="lt1"/>
                </a:solidFill>
                <a:latin typeface="Comic Sans MS"/>
                <a:ea typeface="Comic Sans MS"/>
                <a:cs typeface="Comic Sans MS"/>
                <a:sym typeface="Comic Sans MS"/>
              </a:rPr>
              <a:t>Peek</a:t>
            </a:r>
            <a:endParaRPr sz="1600" b="0" i="0" u="none" strike="noStrike" cap="none" dirty="0">
              <a:solidFill>
                <a:schemeClr val="lt1"/>
              </a:solidFill>
              <a:latin typeface="Comic Sans MS"/>
              <a:ea typeface="Comic Sans MS"/>
              <a:cs typeface="Comic Sans MS"/>
              <a:sym typeface="Comic Sans MS"/>
            </a:endParaRPr>
          </a:p>
          <a:p>
            <a:pPr marL="285750" marR="0" lvl="0" indent="-285750" algn="l" rtl="0">
              <a:lnSpc>
                <a:spcPct val="90000"/>
              </a:lnSpc>
              <a:spcBef>
                <a:spcPts val="1000"/>
              </a:spcBef>
              <a:spcAft>
                <a:spcPts val="0"/>
              </a:spcAft>
              <a:buClr>
                <a:schemeClr val="lt1"/>
              </a:buClr>
              <a:buSzPts val="2000"/>
              <a:buFont typeface="Arial"/>
              <a:buChar char="•"/>
            </a:pPr>
            <a:r>
              <a:rPr lang="en-US" sz="1600" dirty="0">
                <a:solidFill>
                  <a:schemeClr val="lt1"/>
                </a:solidFill>
                <a:latin typeface="Comic Sans MS"/>
                <a:ea typeface="Comic Sans MS"/>
                <a:cs typeface="Comic Sans MS"/>
                <a:sym typeface="Comic Sans MS"/>
              </a:rPr>
              <a:t>Count.</a:t>
            </a:r>
            <a:endParaRPr sz="1600" b="0" i="0" u="none" strike="noStrike" cap="none" dirty="0">
              <a:solidFill>
                <a:schemeClr val="lt1"/>
              </a:solidFill>
              <a:latin typeface="Comic Sans MS"/>
              <a:ea typeface="Comic Sans MS"/>
              <a:cs typeface="Comic Sans MS"/>
              <a:sym typeface="Comic Sans MS"/>
            </a:endParaRPr>
          </a:p>
          <a:p>
            <a:pPr marL="285750" marR="0" lvl="0" indent="-285750" algn="l" rtl="0">
              <a:lnSpc>
                <a:spcPct val="90000"/>
              </a:lnSpc>
              <a:spcBef>
                <a:spcPts val="1000"/>
              </a:spcBef>
              <a:spcAft>
                <a:spcPts val="0"/>
              </a:spcAft>
              <a:buClr>
                <a:srgbClr val="FFFFFF"/>
              </a:buClr>
              <a:buSzPts val="2000"/>
              <a:buFont typeface="Arial"/>
              <a:buChar char="•"/>
            </a:pPr>
            <a:r>
              <a:rPr lang="en-US" sz="1600" dirty="0">
                <a:solidFill>
                  <a:schemeClr val="lt1"/>
                </a:solidFill>
                <a:latin typeface="Comic Sans MS"/>
                <a:ea typeface="Comic Sans MS"/>
                <a:cs typeface="Comic Sans MS"/>
                <a:sym typeface="Comic Sans MS"/>
              </a:rPr>
              <a:t>Contains</a:t>
            </a:r>
            <a:endParaRPr sz="1600" dirty="0">
              <a:solidFill>
                <a:schemeClr val="lt1"/>
              </a:solidFill>
              <a:latin typeface="Comic Sans MS"/>
              <a:ea typeface="Comic Sans MS"/>
              <a:cs typeface="Comic Sans MS"/>
              <a:sym typeface="Comic Sans MS"/>
            </a:endParaRPr>
          </a:p>
        </p:txBody>
      </p:sp>
      <p:pic>
        <p:nvPicPr>
          <p:cNvPr id="458" name="Google Shape;458;p38" descr="3907915"/>
          <p:cNvPicPr preferRelativeResize="0">
            <a:picLocks noGrp="1"/>
          </p:cNvPicPr>
          <p:nvPr>
            <p:ph type="body" idx="1"/>
          </p:nvPr>
        </p:nvPicPr>
        <p:blipFill rotWithShape="1">
          <a:blip r:embed="rId3">
            <a:alphaModFix/>
          </a:blip>
          <a:srcRect/>
          <a:stretch/>
        </p:blipFill>
        <p:spPr>
          <a:xfrm>
            <a:off x="7552055" y="1774825"/>
            <a:ext cx="4351655" cy="4351655"/>
          </a:xfrm>
          <a:prstGeom prst="rect">
            <a:avLst/>
          </a:prstGeom>
          <a:noFill/>
          <a:ln>
            <a:noFill/>
          </a:ln>
        </p:spPr>
      </p:pic>
      <p:pic>
        <p:nvPicPr>
          <p:cNvPr id="459" name="Google Shape;459;p38" descr="Aitrich-Logo-Transparent-BG-2048x671"/>
          <p:cNvPicPr preferRelativeResize="0"/>
          <p:nvPr/>
        </p:nvPicPr>
        <p:blipFill rotWithShape="1">
          <a:blip r:embed="rId4">
            <a:alphaModFix/>
          </a:blip>
          <a:srcRect/>
          <a:stretch/>
        </p:blipFill>
        <p:spPr>
          <a:xfrm>
            <a:off x="365125" y="6527165"/>
            <a:ext cx="1166495" cy="16700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7"/>
                                        </p:tgtEl>
                                        <p:attrNameLst>
                                          <p:attrName>style.visibility</p:attrName>
                                        </p:attrNameLst>
                                      </p:cBhvr>
                                      <p:to>
                                        <p:strVal val="visible"/>
                                      </p:to>
                                    </p:set>
                                    <p:animEffect transition="in" filter="fade">
                                      <p:cBhvr>
                                        <p:cTn id="7" dur="1000"/>
                                        <p:tgtEl>
                                          <p:spTgt spid="4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D86"/>
              </a:buClr>
              <a:buSzPts val="4400"/>
              <a:buFont typeface="Bell MT"/>
              <a:buNone/>
            </a:pPr>
            <a:r>
              <a:rPr lang="en-US" b="1">
                <a:solidFill>
                  <a:srgbClr val="012D86"/>
                </a:solidFill>
                <a:latin typeface="Bell MT"/>
                <a:ea typeface="Bell MT"/>
                <a:cs typeface="Bell MT"/>
                <a:sym typeface="Bell MT"/>
              </a:rPr>
              <a:t>Example</a:t>
            </a:r>
            <a:endParaRPr/>
          </a:p>
        </p:txBody>
      </p:sp>
      <p:pic>
        <p:nvPicPr>
          <p:cNvPr id="465" name="Google Shape;465;p39" descr="Text&#10;&#10;Description automatically generated"/>
          <p:cNvPicPr preferRelativeResize="0">
            <a:picLocks noGrp="1"/>
          </p:cNvPicPr>
          <p:nvPr>
            <p:ph type="body" idx="1"/>
          </p:nvPr>
        </p:nvPicPr>
        <p:blipFill rotWithShape="1">
          <a:blip r:embed="rId3">
            <a:alphaModFix/>
          </a:blip>
          <a:srcRect/>
          <a:stretch/>
        </p:blipFill>
        <p:spPr>
          <a:xfrm>
            <a:off x="838200" y="1690370"/>
            <a:ext cx="5596890" cy="4110355"/>
          </a:xfrm>
          <a:prstGeom prst="rect">
            <a:avLst/>
          </a:prstGeom>
          <a:noFill/>
          <a:ln>
            <a:noFill/>
          </a:ln>
        </p:spPr>
      </p:pic>
      <p:pic>
        <p:nvPicPr>
          <p:cNvPr id="466" name="Google Shape;466;p39" descr="Aitrich-Logo-Transparent-BG-2048x671"/>
          <p:cNvPicPr preferRelativeResize="0"/>
          <p:nvPr/>
        </p:nvPicPr>
        <p:blipFill rotWithShape="1">
          <a:blip r:embed="rId4">
            <a:alphaModFix/>
          </a:blip>
          <a:srcRect/>
          <a:stretch/>
        </p:blipFill>
        <p:spPr>
          <a:xfrm>
            <a:off x="365125" y="6527165"/>
            <a:ext cx="1166495" cy="16700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4"/>
                                        </p:tgtEl>
                                        <p:attrNameLst>
                                          <p:attrName>style.visibility</p:attrName>
                                        </p:attrNameLst>
                                      </p:cBhvr>
                                      <p:to>
                                        <p:strVal val="visible"/>
                                      </p:to>
                                    </p:set>
                                    <p:animEffect transition="in" filter="fade">
                                      <p:cBhvr>
                                        <p:cTn id="7" dur="500"/>
                                        <p:tgtEl>
                                          <p:spTgt spid="464"/>
                                        </p:tgtEl>
                                      </p:cBhvr>
                                    </p:animEffect>
                                  </p:childTnLst>
                                </p:cTn>
                              </p:par>
                              <p:par>
                                <p:cTn id="8" presetID="10" presetClass="entr" presetSubtype="0" fill="hold" nodeType="withEffect">
                                  <p:stCondLst>
                                    <p:cond delay="0"/>
                                  </p:stCondLst>
                                  <p:childTnLst>
                                    <p:set>
                                      <p:cBhvr>
                                        <p:cTn id="9" dur="1" fill="hold">
                                          <p:stCondLst>
                                            <p:cond delay="0"/>
                                          </p:stCondLst>
                                        </p:cTn>
                                        <p:tgtEl>
                                          <p:spTgt spid="465"/>
                                        </p:tgtEl>
                                        <p:attrNameLst>
                                          <p:attrName>style.visibility</p:attrName>
                                        </p:attrNameLst>
                                      </p:cBhvr>
                                      <p:to>
                                        <p:strVal val="visible"/>
                                      </p:to>
                                    </p:set>
                                    <p:animEffect transition="in" filter="fade">
                                      <p:cBhvr>
                                        <p:cTn id="10" dur="500"/>
                                        <p:tgtEl>
                                          <p:spTgt spid="4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D86"/>
              </a:buClr>
              <a:buSzPts val="4400"/>
              <a:buFont typeface="Bell MT"/>
              <a:buNone/>
            </a:pPr>
            <a:r>
              <a:rPr lang="en-US" b="1" dirty="0">
                <a:solidFill>
                  <a:srgbClr val="012D86"/>
                </a:solidFill>
                <a:latin typeface="Bell MT"/>
                <a:ea typeface="Bell MT"/>
                <a:cs typeface="Bell MT"/>
                <a:sym typeface="Bell MT"/>
              </a:rPr>
              <a:t>LINQ-Language Integrated Query</a:t>
            </a:r>
            <a:endParaRPr b="1" dirty="0">
              <a:solidFill>
                <a:srgbClr val="012D86"/>
              </a:solidFill>
              <a:latin typeface="Bell MT"/>
              <a:ea typeface="Bell MT"/>
              <a:cs typeface="Bell MT"/>
              <a:sym typeface="Bell MT"/>
            </a:endParaRPr>
          </a:p>
        </p:txBody>
      </p:sp>
      <p:sp>
        <p:nvSpPr>
          <p:cNvPr id="481" name="Google Shape;481;p41"/>
          <p:cNvSpPr/>
          <p:nvPr/>
        </p:nvSpPr>
        <p:spPr>
          <a:xfrm>
            <a:off x="838200" y="3611245"/>
            <a:ext cx="7225665" cy="1553210"/>
          </a:xfrm>
          <a:prstGeom prst="roundRect">
            <a:avLst>
              <a:gd name="adj" fmla="val 16667"/>
            </a:avLst>
          </a:prstGeom>
          <a:gradFill>
            <a:gsLst>
              <a:gs pos="0">
                <a:srgbClr val="012D86"/>
              </a:gs>
              <a:gs pos="100000">
                <a:srgbClr val="0E2557"/>
              </a:gs>
            </a:gsLst>
            <a:lin ang="0" scaled="0"/>
          </a:gra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20000"/>
              </a:lnSpc>
              <a:spcBef>
                <a:spcPts val="0"/>
              </a:spcBef>
              <a:spcAft>
                <a:spcPts val="0"/>
              </a:spcAft>
              <a:buClr>
                <a:srgbClr val="FFFFFF"/>
              </a:buClr>
              <a:buSzPts val="1800"/>
              <a:buFont typeface="Comic Sans MS"/>
              <a:buNone/>
            </a:pPr>
            <a:r>
              <a:rPr lang="en-US" sz="1600" dirty="0">
                <a:solidFill>
                  <a:schemeClr val="lt1"/>
                </a:solidFill>
                <a:latin typeface="Comic Sans MS"/>
                <a:ea typeface="Comic Sans MS"/>
                <a:cs typeface="Comic Sans MS"/>
                <a:sym typeface="Comic Sans MS"/>
              </a:rPr>
              <a:t>LINQ introduces a set of standard query operators that can be used with any data source that implements the </a:t>
            </a:r>
            <a:r>
              <a:rPr lang="en-US" sz="1600" dirty="0" err="1">
                <a:solidFill>
                  <a:schemeClr val="lt1"/>
                </a:solidFill>
                <a:latin typeface="Comic Sans MS"/>
                <a:ea typeface="Comic Sans MS"/>
                <a:cs typeface="Comic Sans MS"/>
                <a:sym typeface="Comic Sans MS"/>
              </a:rPr>
              <a:t>IEnumerable</a:t>
            </a:r>
            <a:r>
              <a:rPr lang="en-US" sz="1600" dirty="0">
                <a:solidFill>
                  <a:schemeClr val="lt1"/>
                </a:solidFill>
                <a:latin typeface="Comic Sans MS"/>
                <a:ea typeface="Comic Sans MS"/>
                <a:cs typeface="Comic Sans MS"/>
                <a:sym typeface="Comic Sans MS"/>
              </a:rPr>
              <a:t>&lt;T&gt; interface. These operators are defined as extension methods in the </a:t>
            </a:r>
            <a:r>
              <a:rPr lang="en-US" sz="1600" dirty="0" err="1">
                <a:solidFill>
                  <a:schemeClr val="lt1"/>
                </a:solidFill>
                <a:latin typeface="Comic Sans MS"/>
                <a:ea typeface="Comic Sans MS"/>
                <a:cs typeface="Comic Sans MS"/>
                <a:sym typeface="Comic Sans MS"/>
              </a:rPr>
              <a:t>System.Linq</a:t>
            </a:r>
            <a:r>
              <a:rPr lang="en-US" sz="1600" dirty="0">
                <a:solidFill>
                  <a:schemeClr val="lt1"/>
                </a:solidFill>
                <a:latin typeface="Comic Sans MS"/>
                <a:ea typeface="Comic Sans MS"/>
                <a:cs typeface="Comic Sans MS"/>
                <a:sym typeface="Comic Sans MS"/>
              </a:rPr>
              <a:t> namespace.</a:t>
            </a:r>
            <a:endParaRPr sz="1600" dirty="0">
              <a:solidFill>
                <a:schemeClr val="lt1"/>
              </a:solidFill>
              <a:latin typeface="Comic Sans MS"/>
              <a:ea typeface="Comic Sans MS"/>
              <a:cs typeface="Comic Sans MS"/>
              <a:sym typeface="Comic Sans MS"/>
            </a:endParaRPr>
          </a:p>
        </p:txBody>
      </p:sp>
      <p:sp>
        <p:nvSpPr>
          <p:cNvPr id="482" name="Google Shape;482;p41"/>
          <p:cNvSpPr/>
          <p:nvPr/>
        </p:nvSpPr>
        <p:spPr>
          <a:xfrm>
            <a:off x="838200" y="1691005"/>
            <a:ext cx="7225665" cy="1786255"/>
          </a:xfrm>
          <a:prstGeom prst="roundRect">
            <a:avLst>
              <a:gd name="adj" fmla="val 16667"/>
            </a:avLst>
          </a:prstGeom>
          <a:gradFill>
            <a:gsLst>
              <a:gs pos="0">
                <a:srgbClr val="012D86"/>
              </a:gs>
              <a:gs pos="100000">
                <a:srgbClr val="0E2557"/>
              </a:gs>
            </a:gsLst>
            <a:lin ang="0" scaled="0"/>
          </a:gra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20000"/>
              </a:lnSpc>
              <a:spcBef>
                <a:spcPts val="0"/>
              </a:spcBef>
              <a:spcAft>
                <a:spcPts val="0"/>
              </a:spcAft>
              <a:buClr>
                <a:srgbClr val="FFFFFF"/>
              </a:buClr>
              <a:buSzPts val="1800"/>
              <a:buFont typeface="Comic Sans MS"/>
              <a:buNone/>
            </a:pPr>
            <a:r>
              <a:rPr lang="en-US" sz="1600" dirty="0">
                <a:solidFill>
                  <a:schemeClr val="lt1"/>
                </a:solidFill>
                <a:latin typeface="Comic Sans MS"/>
                <a:ea typeface="Comic Sans MS"/>
                <a:cs typeface="Comic Sans MS"/>
                <a:sym typeface="Comic Sans MS"/>
              </a:rPr>
              <a:t>It is a powerful feature in C# that provides a unified way to query and manipulate data from different data sources. It allows you to write queries against collections, databases, XML documents, and other data sources using a consistent syntax.</a:t>
            </a:r>
            <a:endParaRPr sz="1600" dirty="0">
              <a:solidFill>
                <a:schemeClr val="lt1"/>
              </a:solidFill>
              <a:latin typeface="Comic Sans MS"/>
              <a:ea typeface="Comic Sans MS"/>
              <a:cs typeface="Comic Sans MS"/>
              <a:sym typeface="Comic Sans MS"/>
            </a:endParaRPr>
          </a:p>
        </p:txBody>
      </p:sp>
      <p:pic>
        <p:nvPicPr>
          <p:cNvPr id="483" name="Google Shape;483;p41" descr="Aitrich-Logo-Transparent-BG-2048x671"/>
          <p:cNvPicPr preferRelativeResize="0"/>
          <p:nvPr/>
        </p:nvPicPr>
        <p:blipFill rotWithShape="1">
          <a:blip r:embed="rId3">
            <a:alphaModFix/>
          </a:blip>
          <a:srcRect/>
          <a:stretch/>
        </p:blipFill>
        <p:spPr>
          <a:xfrm>
            <a:off x="365125" y="6527165"/>
            <a:ext cx="1166495" cy="167005"/>
          </a:xfrm>
          <a:prstGeom prst="rect">
            <a:avLst/>
          </a:prstGeom>
          <a:noFill/>
          <a:ln>
            <a:noFill/>
          </a:ln>
        </p:spPr>
      </p:pic>
      <p:pic>
        <p:nvPicPr>
          <p:cNvPr id="484" name="Google Shape;484;p41" descr="3907915"/>
          <p:cNvPicPr preferRelativeResize="0">
            <a:picLocks noGrp="1"/>
          </p:cNvPicPr>
          <p:nvPr>
            <p:ph type="body" idx="1"/>
          </p:nvPr>
        </p:nvPicPr>
        <p:blipFill rotWithShape="1">
          <a:blip r:embed="rId4">
            <a:alphaModFix/>
          </a:blip>
          <a:srcRect/>
          <a:stretch/>
        </p:blipFill>
        <p:spPr>
          <a:xfrm>
            <a:off x="8225790" y="1691005"/>
            <a:ext cx="3608070" cy="435165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0"/>
                                        </p:tgtEl>
                                        <p:attrNameLst>
                                          <p:attrName>style.visibility</p:attrName>
                                        </p:attrNameLst>
                                      </p:cBhvr>
                                      <p:to>
                                        <p:strVal val="visible"/>
                                      </p:to>
                                    </p:set>
                                    <p:animEffect transition="in" filter="fade">
                                      <p:cBhvr>
                                        <p:cTn id="7" dur="500"/>
                                        <p:tgtEl>
                                          <p:spTgt spid="480"/>
                                        </p:tgtEl>
                                      </p:cBhvr>
                                    </p:animEffect>
                                  </p:childTnLst>
                                </p:cTn>
                              </p:par>
                              <p:par>
                                <p:cTn id="8" presetID="10" presetClass="entr" presetSubtype="0" fill="hold" nodeType="withEffect">
                                  <p:stCondLst>
                                    <p:cond delay="0"/>
                                  </p:stCondLst>
                                  <p:childTnLst>
                                    <p:set>
                                      <p:cBhvr>
                                        <p:cTn id="9" dur="1" fill="hold">
                                          <p:stCondLst>
                                            <p:cond delay="0"/>
                                          </p:stCondLst>
                                        </p:cTn>
                                        <p:tgtEl>
                                          <p:spTgt spid="484"/>
                                        </p:tgtEl>
                                        <p:attrNameLst>
                                          <p:attrName>style.visibility</p:attrName>
                                        </p:attrNameLst>
                                      </p:cBhvr>
                                      <p:to>
                                        <p:strVal val="visible"/>
                                      </p:to>
                                    </p:set>
                                    <p:animEffect transition="in" filter="fade">
                                      <p:cBhvr>
                                        <p:cTn id="10" dur="500"/>
                                        <p:tgtEl>
                                          <p:spTgt spid="48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82"/>
                                        </p:tgtEl>
                                        <p:attrNameLst>
                                          <p:attrName>style.visibility</p:attrName>
                                        </p:attrNameLst>
                                      </p:cBhvr>
                                      <p:to>
                                        <p:strVal val="visible"/>
                                      </p:to>
                                    </p:set>
                                    <p:animEffect transition="in" filter="fade">
                                      <p:cBhvr>
                                        <p:cTn id="15" dur="1000"/>
                                        <p:tgtEl>
                                          <p:spTgt spid="48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81"/>
                                        </p:tgtEl>
                                        <p:attrNameLst>
                                          <p:attrName>style.visibility</p:attrName>
                                        </p:attrNameLst>
                                      </p:cBhvr>
                                      <p:to>
                                        <p:strVal val="visible"/>
                                      </p:to>
                                    </p:set>
                                    <p:animEffect transition="in" filter="fade">
                                      <p:cBhvr>
                                        <p:cTn id="20" dur="1000"/>
                                        <p:tgtEl>
                                          <p:spTgt spid="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pic>
        <p:nvPicPr>
          <p:cNvPr id="310" name="Google Shape;310;p23" descr="19139"/>
          <p:cNvPicPr preferRelativeResize="0"/>
          <p:nvPr/>
        </p:nvPicPr>
        <p:blipFill rotWithShape="1">
          <a:blip r:embed="rId3">
            <a:alphaModFix/>
          </a:blip>
          <a:srcRect/>
          <a:stretch/>
        </p:blipFill>
        <p:spPr>
          <a:xfrm>
            <a:off x="3108325" y="4342130"/>
            <a:ext cx="1974850" cy="737235"/>
          </a:xfrm>
          <a:prstGeom prst="rect">
            <a:avLst/>
          </a:prstGeom>
          <a:noFill/>
          <a:ln>
            <a:noFill/>
          </a:ln>
        </p:spPr>
      </p:pic>
      <p:sp>
        <p:nvSpPr>
          <p:cNvPr id="311" name="Google Shape;311;p23"/>
          <p:cNvSpPr/>
          <p:nvPr/>
        </p:nvSpPr>
        <p:spPr>
          <a:xfrm>
            <a:off x="870585" y="1095375"/>
            <a:ext cx="10104120" cy="504190"/>
          </a:xfrm>
          <a:prstGeom prst="roundRect">
            <a:avLst>
              <a:gd name="adj" fmla="val 16667"/>
            </a:avLst>
          </a:prstGeom>
          <a:gradFill>
            <a:gsLst>
              <a:gs pos="0">
                <a:srgbClr val="012D86"/>
              </a:gs>
              <a:gs pos="100000">
                <a:srgbClr val="0E2557"/>
              </a:gs>
            </a:gsLst>
            <a:lin ang="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1600"/>
              <a:buFont typeface="Comic Sans MS"/>
              <a:buNone/>
            </a:pPr>
            <a:r>
              <a:rPr lang="en-US" sz="1600" dirty="0">
                <a:solidFill>
                  <a:schemeClr val="lt1"/>
                </a:solidFill>
                <a:latin typeface="Comic Sans MS"/>
                <a:ea typeface="Comic Sans MS"/>
                <a:cs typeface="Comic Sans MS"/>
                <a:sym typeface="Comic Sans MS"/>
              </a:rPr>
              <a:t>Generic collections are collections that are type-safe and can only hold objects of a </a:t>
            </a:r>
            <a:r>
              <a:rPr lang="en-US" sz="1600" dirty="0" err="1">
                <a:solidFill>
                  <a:schemeClr val="lt1"/>
                </a:solidFill>
                <a:latin typeface="Comic Sans MS"/>
                <a:ea typeface="Comic Sans MS"/>
                <a:cs typeface="Comic Sans MS"/>
                <a:sym typeface="Comic Sans MS"/>
              </a:rPr>
              <a:t>specifictype</a:t>
            </a:r>
            <a:r>
              <a:rPr lang="en-US" sz="1600" dirty="0">
                <a:solidFill>
                  <a:schemeClr val="lt1"/>
                </a:solidFill>
                <a:latin typeface="Comic Sans MS"/>
                <a:ea typeface="Comic Sans MS"/>
                <a:cs typeface="Comic Sans MS"/>
                <a:sym typeface="Comic Sans MS"/>
              </a:rPr>
              <a:t>. </a:t>
            </a:r>
            <a:endParaRPr sz="1600" dirty="0">
              <a:solidFill>
                <a:schemeClr val="lt1"/>
              </a:solidFill>
              <a:latin typeface="Comic Sans MS"/>
              <a:ea typeface="Comic Sans MS"/>
              <a:cs typeface="Comic Sans MS"/>
              <a:sym typeface="Comic Sans MS"/>
            </a:endParaRPr>
          </a:p>
        </p:txBody>
      </p:sp>
      <p:sp>
        <p:nvSpPr>
          <p:cNvPr id="312" name="Google Shape;312;p23"/>
          <p:cNvSpPr/>
          <p:nvPr/>
        </p:nvSpPr>
        <p:spPr>
          <a:xfrm>
            <a:off x="870585" y="1957070"/>
            <a:ext cx="8725535" cy="481965"/>
          </a:xfrm>
          <a:prstGeom prst="roundRect">
            <a:avLst>
              <a:gd name="adj" fmla="val 16667"/>
            </a:avLst>
          </a:prstGeom>
          <a:gradFill>
            <a:gsLst>
              <a:gs pos="0">
                <a:srgbClr val="012D86"/>
              </a:gs>
              <a:gs pos="100000">
                <a:srgbClr val="0E2557"/>
              </a:gs>
            </a:gsLst>
            <a:lin ang="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1600"/>
              <a:buFont typeface="Comic Sans MS"/>
              <a:buNone/>
            </a:pPr>
            <a:r>
              <a:rPr lang="en-US" sz="1600" dirty="0">
                <a:solidFill>
                  <a:schemeClr val="lt1"/>
                </a:solidFill>
                <a:latin typeface="Comic Sans MS"/>
                <a:ea typeface="Comic Sans MS"/>
                <a:cs typeface="Comic Sans MS"/>
                <a:sym typeface="Comic Sans MS"/>
              </a:rPr>
              <a:t>They are defined in the </a:t>
            </a:r>
            <a:r>
              <a:rPr lang="en-US" sz="1600" dirty="0" err="1">
                <a:solidFill>
                  <a:schemeClr val="lt1"/>
                </a:solidFill>
                <a:latin typeface="Comic Sans MS"/>
                <a:ea typeface="Comic Sans MS"/>
                <a:cs typeface="Comic Sans MS"/>
                <a:sym typeface="Comic Sans MS"/>
              </a:rPr>
              <a:t>System.Collections.Generic</a:t>
            </a:r>
            <a:r>
              <a:rPr lang="en-US" sz="1600" dirty="0">
                <a:solidFill>
                  <a:schemeClr val="lt1"/>
                </a:solidFill>
                <a:latin typeface="Comic Sans MS"/>
                <a:ea typeface="Comic Sans MS"/>
                <a:cs typeface="Comic Sans MS"/>
                <a:sym typeface="Comic Sans MS"/>
              </a:rPr>
              <a:t> namespace and include the following classes:</a:t>
            </a:r>
            <a:endParaRPr sz="1600" dirty="0">
              <a:solidFill>
                <a:schemeClr val="lt1"/>
              </a:solidFill>
              <a:latin typeface="Comic Sans MS"/>
              <a:ea typeface="Comic Sans MS"/>
              <a:cs typeface="Comic Sans MS"/>
              <a:sym typeface="Comic Sans MS"/>
            </a:endParaRPr>
          </a:p>
        </p:txBody>
      </p:sp>
      <p:pic>
        <p:nvPicPr>
          <p:cNvPr id="313" name="Google Shape;313;p23" descr="painted-surface-with-abstract-watercolor"/>
          <p:cNvPicPr preferRelativeResize="0"/>
          <p:nvPr/>
        </p:nvPicPr>
        <p:blipFill rotWithShape="1">
          <a:blip r:embed="rId4">
            <a:alphaModFix/>
          </a:blip>
          <a:srcRect/>
          <a:stretch/>
        </p:blipFill>
        <p:spPr>
          <a:xfrm>
            <a:off x="1134110" y="3303270"/>
            <a:ext cx="1343025" cy="1010285"/>
          </a:xfrm>
          <a:prstGeom prst="rect">
            <a:avLst/>
          </a:prstGeom>
          <a:noFill/>
          <a:ln>
            <a:noFill/>
          </a:ln>
        </p:spPr>
      </p:pic>
      <p:pic>
        <p:nvPicPr>
          <p:cNvPr id="314" name="Google Shape;314;p23" descr="painted-surface-with-abstract-watercolor"/>
          <p:cNvPicPr preferRelativeResize="0"/>
          <p:nvPr/>
        </p:nvPicPr>
        <p:blipFill rotWithShape="1">
          <a:blip r:embed="rId4">
            <a:alphaModFix/>
          </a:blip>
          <a:srcRect/>
          <a:stretch/>
        </p:blipFill>
        <p:spPr>
          <a:xfrm>
            <a:off x="5349875" y="3303270"/>
            <a:ext cx="1343025" cy="1010285"/>
          </a:xfrm>
          <a:prstGeom prst="rect">
            <a:avLst/>
          </a:prstGeom>
          <a:noFill/>
          <a:ln>
            <a:noFill/>
          </a:ln>
        </p:spPr>
      </p:pic>
      <p:pic>
        <p:nvPicPr>
          <p:cNvPr id="315" name="Google Shape;315;p23" descr="painted-surface-with-abstract-watercolor"/>
          <p:cNvPicPr preferRelativeResize="0"/>
          <p:nvPr/>
        </p:nvPicPr>
        <p:blipFill rotWithShape="1">
          <a:blip r:embed="rId4">
            <a:alphaModFix/>
          </a:blip>
          <a:srcRect/>
          <a:stretch/>
        </p:blipFill>
        <p:spPr>
          <a:xfrm>
            <a:off x="7600315" y="3303270"/>
            <a:ext cx="1343025" cy="1010285"/>
          </a:xfrm>
          <a:prstGeom prst="rect">
            <a:avLst/>
          </a:prstGeom>
          <a:noFill/>
          <a:ln>
            <a:noFill/>
          </a:ln>
        </p:spPr>
      </p:pic>
      <p:pic>
        <p:nvPicPr>
          <p:cNvPr id="316" name="Google Shape;316;p23" descr="painted-surface-with-abstract-watercolor"/>
          <p:cNvPicPr preferRelativeResize="0"/>
          <p:nvPr/>
        </p:nvPicPr>
        <p:blipFill rotWithShape="1">
          <a:blip r:embed="rId4">
            <a:alphaModFix/>
          </a:blip>
          <a:srcRect/>
          <a:stretch/>
        </p:blipFill>
        <p:spPr>
          <a:xfrm>
            <a:off x="9769475" y="3378200"/>
            <a:ext cx="1343025" cy="1010285"/>
          </a:xfrm>
          <a:prstGeom prst="rect">
            <a:avLst/>
          </a:prstGeom>
          <a:noFill/>
          <a:ln>
            <a:noFill/>
          </a:ln>
        </p:spPr>
      </p:pic>
      <p:pic>
        <p:nvPicPr>
          <p:cNvPr id="317" name="Google Shape;317;p23" descr="painted-surface-with-abstract-watercolor"/>
          <p:cNvPicPr preferRelativeResize="0"/>
          <p:nvPr/>
        </p:nvPicPr>
        <p:blipFill rotWithShape="1">
          <a:blip r:embed="rId4">
            <a:alphaModFix/>
          </a:blip>
          <a:srcRect/>
          <a:stretch/>
        </p:blipFill>
        <p:spPr>
          <a:xfrm>
            <a:off x="3335020" y="3303905"/>
            <a:ext cx="1343025" cy="1010285"/>
          </a:xfrm>
          <a:prstGeom prst="rect">
            <a:avLst/>
          </a:prstGeom>
          <a:noFill/>
          <a:ln>
            <a:noFill/>
          </a:ln>
        </p:spPr>
      </p:pic>
      <p:pic>
        <p:nvPicPr>
          <p:cNvPr id="318" name="Google Shape;318;p23" descr="Group of people with solid fill"/>
          <p:cNvPicPr preferRelativeResize="0">
            <a:picLocks noGrp="1"/>
          </p:cNvPicPr>
          <p:nvPr>
            <p:ph type="body" idx="1"/>
          </p:nvPr>
        </p:nvPicPr>
        <p:blipFill rotWithShape="1">
          <a:blip r:embed="rId5">
            <a:alphaModFix/>
          </a:blip>
          <a:srcRect/>
          <a:stretch/>
        </p:blipFill>
        <p:spPr>
          <a:xfrm>
            <a:off x="3528060" y="3378200"/>
            <a:ext cx="914400" cy="914400"/>
          </a:xfrm>
          <a:prstGeom prst="rect">
            <a:avLst/>
          </a:prstGeom>
          <a:noFill/>
          <a:ln>
            <a:noFill/>
          </a:ln>
        </p:spPr>
      </p:pic>
      <p:pic>
        <p:nvPicPr>
          <p:cNvPr id="319" name="Google Shape;319;p23" descr="Chevron arrows with solid fill"/>
          <p:cNvPicPr preferRelativeResize="0"/>
          <p:nvPr/>
        </p:nvPicPr>
        <p:blipFill rotWithShape="1">
          <a:blip r:embed="rId6">
            <a:alphaModFix/>
          </a:blip>
          <a:srcRect l="128" r="128"/>
          <a:stretch/>
        </p:blipFill>
        <p:spPr>
          <a:xfrm>
            <a:off x="5701466" y="3610718"/>
            <a:ext cx="621792" cy="621792"/>
          </a:xfrm>
          <a:prstGeom prst="rect">
            <a:avLst/>
          </a:prstGeom>
          <a:noFill/>
          <a:ln>
            <a:noFill/>
          </a:ln>
        </p:spPr>
      </p:pic>
      <p:pic>
        <p:nvPicPr>
          <p:cNvPr id="320" name="Google Shape;320;p23" descr="Database with solid fill"/>
          <p:cNvPicPr preferRelativeResize="0"/>
          <p:nvPr/>
        </p:nvPicPr>
        <p:blipFill rotWithShape="1">
          <a:blip r:embed="rId7">
            <a:alphaModFix/>
          </a:blip>
          <a:srcRect/>
          <a:stretch/>
        </p:blipFill>
        <p:spPr>
          <a:xfrm>
            <a:off x="7920355" y="3572510"/>
            <a:ext cx="621665" cy="621665"/>
          </a:xfrm>
          <a:prstGeom prst="rect">
            <a:avLst/>
          </a:prstGeom>
          <a:noFill/>
          <a:ln>
            <a:noFill/>
          </a:ln>
        </p:spPr>
      </p:pic>
      <p:pic>
        <p:nvPicPr>
          <p:cNvPr id="321" name="Google Shape;321;p23" descr="Group with solid fill"/>
          <p:cNvPicPr preferRelativeResize="0"/>
          <p:nvPr/>
        </p:nvPicPr>
        <p:blipFill rotWithShape="1">
          <a:blip r:embed="rId8">
            <a:alphaModFix/>
          </a:blip>
          <a:srcRect/>
          <a:stretch/>
        </p:blipFill>
        <p:spPr>
          <a:xfrm>
            <a:off x="10139250" y="3572585"/>
            <a:ext cx="621792" cy="621792"/>
          </a:xfrm>
          <a:prstGeom prst="rect">
            <a:avLst/>
          </a:prstGeom>
          <a:noFill/>
          <a:ln>
            <a:noFill/>
          </a:ln>
        </p:spPr>
      </p:pic>
      <p:pic>
        <p:nvPicPr>
          <p:cNvPr id="322" name="Google Shape;322;p23" descr="19139"/>
          <p:cNvPicPr preferRelativeResize="0"/>
          <p:nvPr/>
        </p:nvPicPr>
        <p:blipFill rotWithShape="1">
          <a:blip r:embed="rId3">
            <a:alphaModFix/>
          </a:blip>
          <a:srcRect/>
          <a:stretch/>
        </p:blipFill>
        <p:spPr>
          <a:xfrm>
            <a:off x="1097915" y="4314190"/>
            <a:ext cx="1522095" cy="737235"/>
          </a:xfrm>
          <a:prstGeom prst="rect">
            <a:avLst/>
          </a:prstGeom>
          <a:noFill/>
          <a:ln>
            <a:noFill/>
          </a:ln>
        </p:spPr>
      </p:pic>
      <p:sp>
        <p:nvSpPr>
          <p:cNvPr id="323" name="Google Shape;323;p23"/>
          <p:cNvSpPr txBox="1"/>
          <p:nvPr/>
        </p:nvSpPr>
        <p:spPr>
          <a:xfrm>
            <a:off x="1442720" y="4531360"/>
            <a:ext cx="827405" cy="3067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dirty="0">
                <a:solidFill>
                  <a:schemeClr val="dk1"/>
                </a:solidFill>
                <a:latin typeface="Calibri"/>
                <a:ea typeface="Calibri"/>
                <a:cs typeface="Calibri"/>
                <a:sym typeface="Calibri"/>
              </a:rPr>
              <a:t>List&lt;T&gt;</a:t>
            </a:r>
            <a:endParaRPr sz="1400" dirty="0">
              <a:solidFill>
                <a:schemeClr val="dk1"/>
              </a:solidFill>
              <a:latin typeface="Calibri"/>
              <a:ea typeface="Calibri"/>
              <a:cs typeface="Calibri"/>
              <a:sym typeface="Calibri"/>
            </a:endParaRPr>
          </a:p>
        </p:txBody>
      </p:sp>
      <p:sp>
        <p:nvSpPr>
          <p:cNvPr id="324" name="Google Shape;324;p23"/>
          <p:cNvSpPr txBox="1"/>
          <p:nvPr/>
        </p:nvSpPr>
        <p:spPr>
          <a:xfrm>
            <a:off x="855345" y="5311140"/>
            <a:ext cx="1764030" cy="64516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rgbClr val="012D86"/>
              </a:buClr>
              <a:buSzPts val="1600"/>
              <a:buFont typeface="Comic Sans MS"/>
              <a:buNone/>
            </a:pPr>
            <a:r>
              <a:rPr lang="en-US" sz="1200" dirty="0">
                <a:solidFill>
                  <a:srgbClr val="012D86"/>
                </a:solidFill>
                <a:latin typeface="Comic Sans MS"/>
                <a:ea typeface="Comic Sans MS"/>
                <a:cs typeface="Comic Sans MS"/>
                <a:sym typeface="Comic Sans MS"/>
              </a:rPr>
              <a:t>A dynamic-sized list that can hold objects of type T.</a:t>
            </a:r>
            <a:endParaRPr sz="1200" b="1" dirty="0">
              <a:solidFill>
                <a:srgbClr val="012D86"/>
              </a:solidFill>
              <a:latin typeface="Comic Sans MS"/>
              <a:ea typeface="Comic Sans MS"/>
              <a:cs typeface="Comic Sans MS"/>
              <a:sym typeface="Comic Sans MS"/>
            </a:endParaRPr>
          </a:p>
        </p:txBody>
      </p:sp>
      <p:sp>
        <p:nvSpPr>
          <p:cNvPr id="325" name="Google Shape;325;p23"/>
          <p:cNvSpPr txBox="1"/>
          <p:nvPr/>
        </p:nvSpPr>
        <p:spPr>
          <a:xfrm>
            <a:off x="3206750" y="5288280"/>
            <a:ext cx="1915160" cy="82994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12D86"/>
              </a:buClr>
              <a:buSzPts val="1600"/>
              <a:buFont typeface="Comic Sans MS"/>
              <a:buNone/>
            </a:pPr>
            <a:r>
              <a:rPr lang="en-US" sz="1200" i="1" dirty="0">
                <a:solidFill>
                  <a:srgbClr val="012D86"/>
                </a:solidFill>
                <a:latin typeface="Comic Sans MS"/>
                <a:ea typeface="Comic Sans MS"/>
                <a:cs typeface="Comic Sans MS"/>
                <a:sym typeface="Comic Sans MS"/>
              </a:rPr>
              <a:t>A collection of key/value pairs that maps keys of type </a:t>
            </a:r>
            <a:r>
              <a:rPr lang="en-US" sz="1200" i="1" dirty="0" err="1">
                <a:solidFill>
                  <a:srgbClr val="012D86"/>
                </a:solidFill>
                <a:latin typeface="Comic Sans MS"/>
                <a:ea typeface="Comic Sans MS"/>
                <a:cs typeface="Comic Sans MS"/>
                <a:sym typeface="Comic Sans MS"/>
              </a:rPr>
              <a:t>TKey</a:t>
            </a:r>
            <a:r>
              <a:rPr lang="en-US" sz="1200" i="1" dirty="0">
                <a:solidFill>
                  <a:srgbClr val="012D86"/>
                </a:solidFill>
                <a:latin typeface="Comic Sans MS"/>
                <a:ea typeface="Comic Sans MS"/>
                <a:cs typeface="Comic Sans MS"/>
                <a:sym typeface="Comic Sans MS"/>
              </a:rPr>
              <a:t> to values of type TValue.</a:t>
            </a:r>
            <a:endParaRPr sz="1200" b="1" i="1" dirty="0">
              <a:solidFill>
                <a:srgbClr val="012D86"/>
              </a:solidFill>
              <a:latin typeface="Comic Sans MS"/>
              <a:ea typeface="Comic Sans MS"/>
              <a:cs typeface="Comic Sans MS"/>
              <a:sym typeface="Comic Sans MS"/>
            </a:endParaRPr>
          </a:p>
        </p:txBody>
      </p:sp>
      <p:sp>
        <p:nvSpPr>
          <p:cNvPr id="326" name="Google Shape;326;p23"/>
          <p:cNvSpPr txBox="1"/>
          <p:nvPr/>
        </p:nvSpPr>
        <p:spPr>
          <a:xfrm>
            <a:off x="7449185" y="5327650"/>
            <a:ext cx="1920875" cy="101473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rgbClr val="1F3864"/>
              </a:buClr>
              <a:buSzPts val="1600"/>
              <a:buFont typeface="Comic Sans MS"/>
              <a:buNone/>
            </a:pPr>
            <a:r>
              <a:rPr lang="en-US" sz="1200" dirty="0">
                <a:solidFill>
                  <a:srgbClr val="1F3864"/>
                </a:solidFill>
                <a:latin typeface="Comic Sans MS"/>
                <a:ea typeface="Comic Sans MS"/>
                <a:cs typeface="Comic Sans MS"/>
                <a:sym typeface="Comic Sans MS"/>
              </a:rPr>
              <a:t>A collection of objects that supports adding and removing objects in a LIFO (last-in, first-out) manner.</a:t>
            </a:r>
            <a:endParaRPr sz="1200" b="1" dirty="0">
              <a:solidFill>
                <a:srgbClr val="1F3864"/>
              </a:solidFill>
              <a:latin typeface="Comic Sans MS"/>
              <a:ea typeface="Comic Sans MS"/>
              <a:cs typeface="Comic Sans MS"/>
              <a:sym typeface="Comic Sans MS"/>
            </a:endParaRPr>
          </a:p>
        </p:txBody>
      </p:sp>
      <p:pic>
        <p:nvPicPr>
          <p:cNvPr id="327" name="Google Shape;327;p23" descr="List with solid fill"/>
          <p:cNvPicPr preferRelativeResize="0"/>
          <p:nvPr/>
        </p:nvPicPr>
        <p:blipFill rotWithShape="1">
          <a:blip r:embed="rId9">
            <a:alphaModFix/>
          </a:blip>
          <a:srcRect/>
          <a:stretch/>
        </p:blipFill>
        <p:spPr>
          <a:xfrm>
            <a:off x="1507526" y="3497445"/>
            <a:ext cx="621792" cy="621792"/>
          </a:xfrm>
          <a:prstGeom prst="rect">
            <a:avLst/>
          </a:prstGeom>
          <a:noFill/>
          <a:ln>
            <a:noFill/>
          </a:ln>
        </p:spPr>
      </p:pic>
      <p:sp>
        <p:nvSpPr>
          <p:cNvPr id="328" name="Google Shape;328;p23"/>
          <p:cNvSpPr txBox="1"/>
          <p:nvPr/>
        </p:nvSpPr>
        <p:spPr>
          <a:xfrm>
            <a:off x="9558655" y="5351780"/>
            <a:ext cx="2132330" cy="82994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rgbClr val="1F3864"/>
              </a:buClr>
              <a:buSzPts val="1600"/>
              <a:buFont typeface="Comic Sans MS"/>
              <a:buNone/>
            </a:pPr>
            <a:r>
              <a:rPr lang="en-US" sz="1200" dirty="0">
                <a:solidFill>
                  <a:srgbClr val="1F3864"/>
                </a:solidFill>
                <a:latin typeface="Comic Sans MS"/>
                <a:ea typeface="Comic Sans MS"/>
                <a:cs typeface="Comic Sans MS"/>
                <a:sym typeface="Comic Sans MS"/>
              </a:rPr>
              <a:t>A collection of objects that supports adding and removing objects in a FIFO (first-in, first-out) manner.</a:t>
            </a:r>
            <a:endParaRPr sz="1200" b="1" dirty="0">
              <a:solidFill>
                <a:srgbClr val="1F3864"/>
              </a:solidFill>
              <a:latin typeface="Comic Sans MS"/>
              <a:ea typeface="Comic Sans MS"/>
              <a:cs typeface="Comic Sans MS"/>
              <a:sym typeface="Comic Sans MS"/>
            </a:endParaRPr>
          </a:p>
        </p:txBody>
      </p:sp>
      <p:pic>
        <p:nvPicPr>
          <p:cNvPr id="329" name="Google Shape;329;p23" descr="19139"/>
          <p:cNvPicPr preferRelativeResize="0"/>
          <p:nvPr/>
        </p:nvPicPr>
        <p:blipFill rotWithShape="1">
          <a:blip r:embed="rId3">
            <a:alphaModFix/>
          </a:blip>
          <a:srcRect/>
          <a:stretch/>
        </p:blipFill>
        <p:spPr>
          <a:xfrm>
            <a:off x="5162550" y="4342130"/>
            <a:ext cx="1945005" cy="737235"/>
          </a:xfrm>
          <a:prstGeom prst="rect">
            <a:avLst/>
          </a:prstGeom>
          <a:noFill/>
          <a:ln>
            <a:noFill/>
          </a:ln>
        </p:spPr>
      </p:pic>
      <p:pic>
        <p:nvPicPr>
          <p:cNvPr id="330" name="Google Shape;330;p23" descr="19139"/>
          <p:cNvPicPr preferRelativeResize="0"/>
          <p:nvPr/>
        </p:nvPicPr>
        <p:blipFill rotWithShape="1">
          <a:blip r:embed="rId3">
            <a:alphaModFix/>
          </a:blip>
          <a:srcRect/>
          <a:stretch/>
        </p:blipFill>
        <p:spPr>
          <a:xfrm>
            <a:off x="7470140" y="4316095"/>
            <a:ext cx="1522095" cy="737235"/>
          </a:xfrm>
          <a:prstGeom prst="rect">
            <a:avLst/>
          </a:prstGeom>
          <a:noFill/>
          <a:ln>
            <a:noFill/>
          </a:ln>
        </p:spPr>
      </p:pic>
      <p:pic>
        <p:nvPicPr>
          <p:cNvPr id="331" name="Google Shape;331;p23" descr="19139"/>
          <p:cNvPicPr preferRelativeResize="0"/>
          <p:nvPr/>
        </p:nvPicPr>
        <p:blipFill rotWithShape="1">
          <a:blip r:embed="rId3">
            <a:alphaModFix/>
          </a:blip>
          <a:srcRect/>
          <a:stretch/>
        </p:blipFill>
        <p:spPr>
          <a:xfrm>
            <a:off x="9702165" y="4316095"/>
            <a:ext cx="1522095" cy="737235"/>
          </a:xfrm>
          <a:prstGeom prst="rect">
            <a:avLst/>
          </a:prstGeom>
          <a:noFill/>
          <a:ln>
            <a:noFill/>
          </a:ln>
        </p:spPr>
      </p:pic>
      <p:sp>
        <p:nvSpPr>
          <p:cNvPr id="332" name="Google Shape;332;p23"/>
          <p:cNvSpPr txBox="1"/>
          <p:nvPr/>
        </p:nvSpPr>
        <p:spPr>
          <a:xfrm>
            <a:off x="3335020" y="4580890"/>
            <a:ext cx="1786890"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dirty="0">
                <a:solidFill>
                  <a:schemeClr val="dk1"/>
                </a:solidFill>
                <a:latin typeface="Calibri"/>
                <a:ea typeface="Calibri"/>
                <a:cs typeface="Calibri"/>
                <a:sym typeface="Calibri"/>
              </a:rPr>
              <a:t>Dictionary&lt;</a:t>
            </a:r>
            <a:r>
              <a:rPr lang="en-US" sz="1100" dirty="0" err="1">
                <a:solidFill>
                  <a:schemeClr val="dk1"/>
                </a:solidFill>
                <a:latin typeface="Calibri"/>
                <a:ea typeface="Calibri"/>
                <a:cs typeface="Calibri"/>
                <a:sym typeface="Calibri"/>
              </a:rPr>
              <a:t>Tkey,TValue</a:t>
            </a:r>
            <a:r>
              <a:rPr lang="en-US" sz="1100" dirty="0">
                <a:solidFill>
                  <a:schemeClr val="dk1"/>
                </a:solidFill>
                <a:latin typeface="Calibri"/>
                <a:ea typeface="Calibri"/>
                <a:cs typeface="Calibri"/>
                <a:sym typeface="Calibri"/>
              </a:rPr>
              <a:t>&gt;</a:t>
            </a:r>
            <a:endParaRPr sz="1100" dirty="0">
              <a:solidFill>
                <a:schemeClr val="dk1"/>
              </a:solidFill>
              <a:latin typeface="Calibri"/>
              <a:ea typeface="Calibri"/>
              <a:cs typeface="Calibri"/>
              <a:sym typeface="Calibri"/>
            </a:endParaRPr>
          </a:p>
        </p:txBody>
      </p:sp>
      <p:sp>
        <p:nvSpPr>
          <p:cNvPr id="333" name="Google Shape;333;p23"/>
          <p:cNvSpPr txBox="1"/>
          <p:nvPr/>
        </p:nvSpPr>
        <p:spPr>
          <a:xfrm>
            <a:off x="5408295" y="4580890"/>
            <a:ext cx="1985645" cy="2755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err="1">
                <a:solidFill>
                  <a:schemeClr val="dk1"/>
                </a:solidFill>
                <a:latin typeface="Calibri"/>
                <a:ea typeface="Calibri"/>
                <a:cs typeface="Calibri"/>
                <a:sym typeface="Calibri"/>
              </a:rPr>
              <a:t>SortedList</a:t>
            </a:r>
            <a:r>
              <a:rPr lang="en-US" sz="1200" dirty="0">
                <a:solidFill>
                  <a:schemeClr val="dk1"/>
                </a:solidFill>
                <a:latin typeface="Calibri"/>
                <a:ea typeface="Calibri"/>
                <a:cs typeface="Calibri"/>
                <a:sym typeface="Calibri"/>
              </a:rPr>
              <a:t>&lt;</a:t>
            </a:r>
            <a:r>
              <a:rPr lang="en-US" sz="1200" dirty="0" err="1">
                <a:solidFill>
                  <a:schemeClr val="dk1"/>
                </a:solidFill>
                <a:latin typeface="Calibri"/>
                <a:ea typeface="Calibri"/>
                <a:cs typeface="Calibri"/>
                <a:sym typeface="Calibri"/>
              </a:rPr>
              <a:t>TKey,TValue</a:t>
            </a:r>
            <a:r>
              <a:rPr lang="en-US" sz="1200" dirty="0">
                <a:solidFill>
                  <a:schemeClr val="dk1"/>
                </a:solidFill>
                <a:latin typeface="Calibri"/>
                <a:ea typeface="Calibri"/>
                <a:cs typeface="Calibri"/>
                <a:sym typeface="Calibri"/>
              </a:rPr>
              <a:t>&gt;</a:t>
            </a:r>
            <a:endParaRPr sz="1200" dirty="0">
              <a:solidFill>
                <a:schemeClr val="dk1"/>
              </a:solidFill>
              <a:latin typeface="Calibri"/>
              <a:ea typeface="Calibri"/>
              <a:cs typeface="Calibri"/>
              <a:sym typeface="Calibri"/>
            </a:endParaRPr>
          </a:p>
        </p:txBody>
      </p:sp>
      <p:sp>
        <p:nvSpPr>
          <p:cNvPr id="334" name="Google Shape;334;p23"/>
          <p:cNvSpPr txBox="1"/>
          <p:nvPr/>
        </p:nvSpPr>
        <p:spPr>
          <a:xfrm>
            <a:off x="10069830" y="4565015"/>
            <a:ext cx="1042670" cy="3067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dirty="0">
                <a:solidFill>
                  <a:schemeClr val="dk1"/>
                </a:solidFill>
                <a:latin typeface="Calibri"/>
                <a:ea typeface="Calibri"/>
                <a:cs typeface="Calibri"/>
                <a:sym typeface="Calibri"/>
              </a:rPr>
              <a:t>Queue&lt;T&gt;</a:t>
            </a:r>
            <a:endParaRPr sz="1400" dirty="0">
              <a:solidFill>
                <a:schemeClr val="dk1"/>
              </a:solidFill>
              <a:latin typeface="Calibri"/>
              <a:ea typeface="Calibri"/>
              <a:cs typeface="Calibri"/>
              <a:sym typeface="Calibri"/>
            </a:endParaRPr>
          </a:p>
        </p:txBody>
      </p:sp>
      <p:sp>
        <p:nvSpPr>
          <p:cNvPr id="335" name="Google Shape;335;p23"/>
          <p:cNvSpPr txBox="1"/>
          <p:nvPr/>
        </p:nvSpPr>
        <p:spPr>
          <a:xfrm>
            <a:off x="7978140" y="4531360"/>
            <a:ext cx="1042670" cy="3067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dirty="0">
                <a:solidFill>
                  <a:schemeClr val="dk1"/>
                </a:solidFill>
                <a:latin typeface="Calibri"/>
                <a:ea typeface="Calibri"/>
                <a:cs typeface="Calibri"/>
                <a:sym typeface="Calibri"/>
              </a:rPr>
              <a:t>Stack&lt;T&gt;</a:t>
            </a:r>
            <a:endParaRPr sz="1400" dirty="0">
              <a:solidFill>
                <a:schemeClr val="dk1"/>
              </a:solidFill>
              <a:latin typeface="Calibri"/>
              <a:ea typeface="Calibri"/>
              <a:cs typeface="Calibri"/>
              <a:sym typeface="Calibri"/>
            </a:endParaRPr>
          </a:p>
        </p:txBody>
      </p:sp>
      <p:pic>
        <p:nvPicPr>
          <p:cNvPr id="336" name="Google Shape;336;p23" descr="Aitrich-Logo-Transparent-BG-2048x671"/>
          <p:cNvPicPr preferRelativeResize="0"/>
          <p:nvPr/>
        </p:nvPicPr>
        <p:blipFill rotWithShape="1">
          <a:blip r:embed="rId10">
            <a:alphaModFix/>
          </a:blip>
          <a:srcRect/>
          <a:stretch/>
        </p:blipFill>
        <p:spPr>
          <a:xfrm>
            <a:off x="365125" y="6527165"/>
            <a:ext cx="1166495" cy="167005"/>
          </a:xfrm>
          <a:prstGeom prst="rect">
            <a:avLst/>
          </a:prstGeom>
          <a:noFill/>
          <a:ln>
            <a:noFill/>
          </a:ln>
        </p:spPr>
      </p:pic>
      <p:sp>
        <p:nvSpPr>
          <p:cNvPr id="337" name="Google Shape;337;p23"/>
          <p:cNvSpPr txBox="1"/>
          <p:nvPr/>
        </p:nvSpPr>
        <p:spPr>
          <a:xfrm>
            <a:off x="5349875" y="5288280"/>
            <a:ext cx="1837690" cy="64516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rgbClr val="012D86"/>
              </a:buClr>
              <a:buSzPts val="1600"/>
              <a:buFont typeface="Quattrocento Sans"/>
              <a:buNone/>
            </a:pPr>
            <a:r>
              <a:rPr lang="en-US" sz="1200" i="1" dirty="0">
                <a:solidFill>
                  <a:srgbClr val="012D86"/>
                </a:solidFill>
                <a:latin typeface="Quattrocento Sans"/>
                <a:ea typeface="Quattrocento Sans"/>
                <a:cs typeface="Quattrocento Sans"/>
                <a:sym typeface="Quattrocento Sans"/>
              </a:rPr>
              <a:t>A collection of key/value pairs that are sorted by the keys of type </a:t>
            </a:r>
            <a:r>
              <a:rPr lang="en-US" sz="1200" i="1" dirty="0" err="1">
                <a:solidFill>
                  <a:srgbClr val="012D86"/>
                </a:solidFill>
                <a:latin typeface="Quattrocento Sans"/>
                <a:ea typeface="Quattrocento Sans"/>
                <a:cs typeface="Quattrocento Sans"/>
                <a:sym typeface="Quattrocento Sans"/>
              </a:rPr>
              <a:t>TKey</a:t>
            </a:r>
            <a:r>
              <a:rPr lang="en-US" sz="1200" i="1" dirty="0">
                <a:solidFill>
                  <a:srgbClr val="012D86"/>
                </a:solidFill>
                <a:latin typeface="Quattrocento Sans"/>
                <a:ea typeface="Quattrocento Sans"/>
                <a:cs typeface="Quattrocento Sans"/>
                <a:sym typeface="Quattrocento Sans"/>
              </a:rPr>
              <a:t>.</a:t>
            </a:r>
            <a:endParaRPr sz="1200" i="1" dirty="0">
              <a:solidFill>
                <a:srgbClr val="012D86"/>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animEffect transition="in" filter="fade">
                                      <p:cBhvr>
                                        <p:cTn id="7" dur="1000"/>
                                        <p:tgtEl>
                                          <p:spTgt spid="3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2"/>
                                        </p:tgtEl>
                                        <p:attrNameLst>
                                          <p:attrName>style.visibility</p:attrName>
                                        </p:attrNameLst>
                                      </p:cBhvr>
                                      <p:to>
                                        <p:strVal val="visible"/>
                                      </p:to>
                                    </p:set>
                                    <p:animEffect transition="in" filter="fade">
                                      <p:cBhvr>
                                        <p:cTn id="12" dur="1000"/>
                                        <p:tgtEl>
                                          <p:spTgt spid="3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3"/>
                                        </p:tgtEl>
                                        <p:attrNameLst>
                                          <p:attrName>style.visibility</p:attrName>
                                        </p:attrNameLst>
                                      </p:cBhvr>
                                      <p:to>
                                        <p:strVal val="visible"/>
                                      </p:to>
                                    </p:set>
                                    <p:animEffect transition="in" filter="fade">
                                      <p:cBhvr>
                                        <p:cTn id="17" dur="1000"/>
                                        <p:tgtEl>
                                          <p:spTgt spid="313"/>
                                        </p:tgtEl>
                                      </p:cBhvr>
                                    </p:animEffect>
                                  </p:childTnLst>
                                </p:cTn>
                              </p:par>
                              <p:par>
                                <p:cTn id="18" presetID="10" presetClass="entr" presetSubtype="0" fill="hold" nodeType="withEffect">
                                  <p:stCondLst>
                                    <p:cond delay="0"/>
                                  </p:stCondLst>
                                  <p:childTnLst>
                                    <p:set>
                                      <p:cBhvr>
                                        <p:cTn id="19" dur="1" fill="hold">
                                          <p:stCondLst>
                                            <p:cond delay="0"/>
                                          </p:stCondLst>
                                        </p:cTn>
                                        <p:tgtEl>
                                          <p:spTgt spid="322"/>
                                        </p:tgtEl>
                                        <p:attrNameLst>
                                          <p:attrName>style.visibility</p:attrName>
                                        </p:attrNameLst>
                                      </p:cBhvr>
                                      <p:to>
                                        <p:strVal val="visible"/>
                                      </p:to>
                                    </p:set>
                                    <p:animEffect transition="in" filter="fade">
                                      <p:cBhvr>
                                        <p:cTn id="20" dur="1000"/>
                                        <p:tgtEl>
                                          <p:spTgt spid="322"/>
                                        </p:tgtEl>
                                      </p:cBhvr>
                                    </p:animEffect>
                                  </p:childTnLst>
                                </p:cTn>
                              </p:par>
                              <p:par>
                                <p:cTn id="21" presetID="10" presetClass="entr" presetSubtype="0" fill="hold" nodeType="withEffect">
                                  <p:stCondLst>
                                    <p:cond delay="0"/>
                                  </p:stCondLst>
                                  <p:childTnLst>
                                    <p:set>
                                      <p:cBhvr>
                                        <p:cTn id="22" dur="1" fill="hold">
                                          <p:stCondLst>
                                            <p:cond delay="0"/>
                                          </p:stCondLst>
                                        </p:cTn>
                                        <p:tgtEl>
                                          <p:spTgt spid="323"/>
                                        </p:tgtEl>
                                        <p:attrNameLst>
                                          <p:attrName>style.visibility</p:attrName>
                                        </p:attrNameLst>
                                      </p:cBhvr>
                                      <p:to>
                                        <p:strVal val="visible"/>
                                      </p:to>
                                    </p:set>
                                    <p:animEffect transition="in" filter="fade">
                                      <p:cBhvr>
                                        <p:cTn id="23" dur="1000"/>
                                        <p:tgtEl>
                                          <p:spTgt spid="323"/>
                                        </p:tgtEl>
                                      </p:cBhvr>
                                    </p:animEffect>
                                  </p:childTnLst>
                                </p:cTn>
                              </p:par>
                              <p:par>
                                <p:cTn id="24" presetID="10" presetClass="entr" presetSubtype="0" fill="hold" nodeType="withEffect">
                                  <p:stCondLst>
                                    <p:cond delay="0"/>
                                  </p:stCondLst>
                                  <p:childTnLst>
                                    <p:set>
                                      <p:cBhvr>
                                        <p:cTn id="25" dur="1" fill="hold">
                                          <p:stCondLst>
                                            <p:cond delay="0"/>
                                          </p:stCondLst>
                                        </p:cTn>
                                        <p:tgtEl>
                                          <p:spTgt spid="324"/>
                                        </p:tgtEl>
                                        <p:attrNameLst>
                                          <p:attrName>style.visibility</p:attrName>
                                        </p:attrNameLst>
                                      </p:cBhvr>
                                      <p:to>
                                        <p:strVal val="visible"/>
                                      </p:to>
                                    </p:set>
                                    <p:animEffect transition="in" filter="fade">
                                      <p:cBhvr>
                                        <p:cTn id="26" dur="1000"/>
                                        <p:tgtEl>
                                          <p:spTgt spid="324"/>
                                        </p:tgtEl>
                                      </p:cBhvr>
                                    </p:animEffect>
                                  </p:childTnLst>
                                </p:cTn>
                              </p:par>
                              <p:par>
                                <p:cTn id="27" presetID="10" presetClass="entr" presetSubtype="0" fill="hold" nodeType="withEffect">
                                  <p:stCondLst>
                                    <p:cond delay="0"/>
                                  </p:stCondLst>
                                  <p:childTnLst>
                                    <p:set>
                                      <p:cBhvr>
                                        <p:cTn id="28" dur="1" fill="hold">
                                          <p:stCondLst>
                                            <p:cond delay="0"/>
                                          </p:stCondLst>
                                        </p:cTn>
                                        <p:tgtEl>
                                          <p:spTgt spid="327"/>
                                        </p:tgtEl>
                                        <p:attrNameLst>
                                          <p:attrName>style.visibility</p:attrName>
                                        </p:attrNameLst>
                                      </p:cBhvr>
                                      <p:to>
                                        <p:strVal val="visible"/>
                                      </p:to>
                                    </p:set>
                                    <p:animEffect transition="in" filter="fade">
                                      <p:cBhvr>
                                        <p:cTn id="29" dur="1000"/>
                                        <p:tgtEl>
                                          <p:spTgt spid="32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10"/>
                                        </p:tgtEl>
                                        <p:attrNameLst>
                                          <p:attrName>style.visibility</p:attrName>
                                        </p:attrNameLst>
                                      </p:cBhvr>
                                      <p:to>
                                        <p:strVal val="visible"/>
                                      </p:to>
                                    </p:set>
                                    <p:animEffect transition="in" filter="fade">
                                      <p:cBhvr>
                                        <p:cTn id="34" dur="500"/>
                                        <p:tgtEl>
                                          <p:spTgt spid="310"/>
                                        </p:tgtEl>
                                      </p:cBhvr>
                                    </p:animEffect>
                                  </p:childTnLst>
                                </p:cTn>
                              </p:par>
                              <p:par>
                                <p:cTn id="35" presetID="10" presetClass="entr" presetSubtype="0" fill="hold" nodeType="withEffect">
                                  <p:stCondLst>
                                    <p:cond delay="0"/>
                                  </p:stCondLst>
                                  <p:childTnLst>
                                    <p:set>
                                      <p:cBhvr>
                                        <p:cTn id="36" dur="1" fill="hold">
                                          <p:stCondLst>
                                            <p:cond delay="0"/>
                                          </p:stCondLst>
                                        </p:cTn>
                                        <p:tgtEl>
                                          <p:spTgt spid="317"/>
                                        </p:tgtEl>
                                        <p:attrNameLst>
                                          <p:attrName>style.visibility</p:attrName>
                                        </p:attrNameLst>
                                      </p:cBhvr>
                                      <p:to>
                                        <p:strVal val="visible"/>
                                      </p:to>
                                    </p:set>
                                    <p:animEffect transition="in" filter="fade">
                                      <p:cBhvr>
                                        <p:cTn id="37" dur="500"/>
                                        <p:tgtEl>
                                          <p:spTgt spid="317"/>
                                        </p:tgtEl>
                                      </p:cBhvr>
                                    </p:animEffect>
                                  </p:childTnLst>
                                </p:cTn>
                              </p:par>
                              <p:par>
                                <p:cTn id="38" presetID="10" presetClass="entr" presetSubtype="0" fill="hold" nodeType="withEffect">
                                  <p:stCondLst>
                                    <p:cond delay="0"/>
                                  </p:stCondLst>
                                  <p:childTnLst>
                                    <p:set>
                                      <p:cBhvr>
                                        <p:cTn id="39" dur="1" fill="hold">
                                          <p:stCondLst>
                                            <p:cond delay="0"/>
                                          </p:stCondLst>
                                        </p:cTn>
                                        <p:tgtEl>
                                          <p:spTgt spid="318"/>
                                        </p:tgtEl>
                                        <p:attrNameLst>
                                          <p:attrName>style.visibility</p:attrName>
                                        </p:attrNameLst>
                                      </p:cBhvr>
                                      <p:to>
                                        <p:strVal val="visible"/>
                                      </p:to>
                                    </p:set>
                                    <p:animEffect transition="in" filter="fade">
                                      <p:cBhvr>
                                        <p:cTn id="40" dur="500"/>
                                        <p:tgtEl>
                                          <p:spTgt spid="318"/>
                                        </p:tgtEl>
                                      </p:cBhvr>
                                    </p:animEffect>
                                  </p:childTnLst>
                                </p:cTn>
                              </p:par>
                              <p:par>
                                <p:cTn id="41" presetID="10" presetClass="entr" presetSubtype="0" fill="hold" nodeType="withEffect">
                                  <p:stCondLst>
                                    <p:cond delay="0"/>
                                  </p:stCondLst>
                                  <p:childTnLst>
                                    <p:set>
                                      <p:cBhvr>
                                        <p:cTn id="42" dur="1" fill="hold">
                                          <p:stCondLst>
                                            <p:cond delay="0"/>
                                          </p:stCondLst>
                                        </p:cTn>
                                        <p:tgtEl>
                                          <p:spTgt spid="325"/>
                                        </p:tgtEl>
                                        <p:attrNameLst>
                                          <p:attrName>style.visibility</p:attrName>
                                        </p:attrNameLst>
                                      </p:cBhvr>
                                      <p:to>
                                        <p:strVal val="visible"/>
                                      </p:to>
                                    </p:set>
                                    <p:animEffect transition="in" filter="fade">
                                      <p:cBhvr>
                                        <p:cTn id="43" dur="500"/>
                                        <p:tgtEl>
                                          <p:spTgt spid="325"/>
                                        </p:tgtEl>
                                      </p:cBhvr>
                                    </p:animEffect>
                                  </p:childTnLst>
                                </p:cTn>
                              </p:par>
                              <p:par>
                                <p:cTn id="44" presetID="10" presetClass="entr" presetSubtype="0" fill="hold" nodeType="withEffect">
                                  <p:stCondLst>
                                    <p:cond delay="0"/>
                                  </p:stCondLst>
                                  <p:childTnLst>
                                    <p:set>
                                      <p:cBhvr>
                                        <p:cTn id="45" dur="1" fill="hold">
                                          <p:stCondLst>
                                            <p:cond delay="0"/>
                                          </p:stCondLst>
                                        </p:cTn>
                                        <p:tgtEl>
                                          <p:spTgt spid="332"/>
                                        </p:tgtEl>
                                        <p:attrNameLst>
                                          <p:attrName>style.visibility</p:attrName>
                                        </p:attrNameLst>
                                      </p:cBhvr>
                                      <p:to>
                                        <p:strVal val="visible"/>
                                      </p:to>
                                    </p:set>
                                    <p:animEffect transition="in" filter="fade">
                                      <p:cBhvr>
                                        <p:cTn id="46" dur="500"/>
                                        <p:tgtEl>
                                          <p:spTgt spid="33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14"/>
                                        </p:tgtEl>
                                        <p:attrNameLst>
                                          <p:attrName>style.visibility</p:attrName>
                                        </p:attrNameLst>
                                      </p:cBhvr>
                                      <p:to>
                                        <p:strVal val="visible"/>
                                      </p:to>
                                    </p:set>
                                    <p:animEffect transition="in" filter="fade">
                                      <p:cBhvr>
                                        <p:cTn id="51" dur="1000"/>
                                        <p:tgtEl>
                                          <p:spTgt spid="314"/>
                                        </p:tgtEl>
                                      </p:cBhvr>
                                    </p:animEffect>
                                  </p:childTnLst>
                                </p:cTn>
                              </p:par>
                              <p:par>
                                <p:cTn id="52" presetID="10" presetClass="entr" presetSubtype="0" fill="hold" nodeType="withEffect">
                                  <p:stCondLst>
                                    <p:cond delay="0"/>
                                  </p:stCondLst>
                                  <p:childTnLst>
                                    <p:set>
                                      <p:cBhvr>
                                        <p:cTn id="53" dur="1" fill="hold">
                                          <p:stCondLst>
                                            <p:cond delay="0"/>
                                          </p:stCondLst>
                                        </p:cTn>
                                        <p:tgtEl>
                                          <p:spTgt spid="319"/>
                                        </p:tgtEl>
                                        <p:attrNameLst>
                                          <p:attrName>style.visibility</p:attrName>
                                        </p:attrNameLst>
                                      </p:cBhvr>
                                      <p:to>
                                        <p:strVal val="visible"/>
                                      </p:to>
                                    </p:set>
                                    <p:animEffect transition="in" filter="fade">
                                      <p:cBhvr>
                                        <p:cTn id="54" dur="1000"/>
                                        <p:tgtEl>
                                          <p:spTgt spid="319"/>
                                        </p:tgtEl>
                                      </p:cBhvr>
                                    </p:animEffect>
                                  </p:childTnLst>
                                </p:cTn>
                              </p:par>
                              <p:par>
                                <p:cTn id="55" presetID="10" presetClass="entr" presetSubtype="0" fill="hold" nodeType="withEffect">
                                  <p:stCondLst>
                                    <p:cond delay="0"/>
                                  </p:stCondLst>
                                  <p:childTnLst>
                                    <p:set>
                                      <p:cBhvr>
                                        <p:cTn id="56" dur="1" fill="hold">
                                          <p:stCondLst>
                                            <p:cond delay="0"/>
                                          </p:stCondLst>
                                        </p:cTn>
                                        <p:tgtEl>
                                          <p:spTgt spid="329"/>
                                        </p:tgtEl>
                                        <p:attrNameLst>
                                          <p:attrName>style.visibility</p:attrName>
                                        </p:attrNameLst>
                                      </p:cBhvr>
                                      <p:to>
                                        <p:strVal val="visible"/>
                                      </p:to>
                                    </p:set>
                                    <p:animEffect transition="in" filter="fade">
                                      <p:cBhvr>
                                        <p:cTn id="57" dur="1000"/>
                                        <p:tgtEl>
                                          <p:spTgt spid="329"/>
                                        </p:tgtEl>
                                      </p:cBhvr>
                                    </p:animEffect>
                                  </p:childTnLst>
                                </p:cTn>
                              </p:par>
                              <p:par>
                                <p:cTn id="58" presetID="10" presetClass="entr" presetSubtype="0" fill="hold" nodeType="withEffect">
                                  <p:stCondLst>
                                    <p:cond delay="0"/>
                                  </p:stCondLst>
                                  <p:childTnLst>
                                    <p:set>
                                      <p:cBhvr>
                                        <p:cTn id="59" dur="1" fill="hold">
                                          <p:stCondLst>
                                            <p:cond delay="0"/>
                                          </p:stCondLst>
                                        </p:cTn>
                                        <p:tgtEl>
                                          <p:spTgt spid="333"/>
                                        </p:tgtEl>
                                        <p:attrNameLst>
                                          <p:attrName>style.visibility</p:attrName>
                                        </p:attrNameLst>
                                      </p:cBhvr>
                                      <p:to>
                                        <p:strVal val="visible"/>
                                      </p:to>
                                    </p:set>
                                    <p:animEffect transition="in" filter="fade">
                                      <p:cBhvr>
                                        <p:cTn id="60" dur="1000"/>
                                        <p:tgtEl>
                                          <p:spTgt spid="333"/>
                                        </p:tgtEl>
                                      </p:cBhvr>
                                    </p:animEffect>
                                  </p:childTnLst>
                                </p:cTn>
                              </p:par>
                              <p:par>
                                <p:cTn id="61" presetID="10" presetClass="entr" presetSubtype="0" fill="hold" nodeType="withEffect">
                                  <p:stCondLst>
                                    <p:cond delay="0"/>
                                  </p:stCondLst>
                                  <p:childTnLst>
                                    <p:set>
                                      <p:cBhvr>
                                        <p:cTn id="62" dur="1" fill="hold">
                                          <p:stCondLst>
                                            <p:cond delay="0"/>
                                          </p:stCondLst>
                                        </p:cTn>
                                        <p:tgtEl>
                                          <p:spTgt spid="337"/>
                                        </p:tgtEl>
                                        <p:attrNameLst>
                                          <p:attrName>style.visibility</p:attrName>
                                        </p:attrNameLst>
                                      </p:cBhvr>
                                      <p:to>
                                        <p:strVal val="visible"/>
                                      </p:to>
                                    </p:set>
                                    <p:animEffect transition="in" filter="fade">
                                      <p:cBhvr>
                                        <p:cTn id="63" dur="1000"/>
                                        <p:tgtEl>
                                          <p:spTgt spid="337"/>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315"/>
                                        </p:tgtEl>
                                        <p:attrNameLst>
                                          <p:attrName>style.visibility</p:attrName>
                                        </p:attrNameLst>
                                      </p:cBhvr>
                                      <p:to>
                                        <p:strVal val="visible"/>
                                      </p:to>
                                    </p:set>
                                    <p:animEffect transition="in" filter="fade">
                                      <p:cBhvr>
                                        <p:cTn id="68" dur="1000"/>
                                        <p:tgtEl>
                                          <p:spTgt spid="315"/>
                                        </p:tgtEl>
                                      </p:cBhvr>
                                    </p:animEffect>
                                  </p:childTnLst>
                                </p:cTn>
                              </p:par>
                              <p:par>
                                <p:cTn id="69" presetID="10" presetClass="entr" presetSubtype="0" fill="hold" nodeType="withEffect">
                                  <p:stCondLst>
                                    <p:cond delay="0"/>
                                  </p:stCondLst>
                                  <p:childTnLst>
                                    <p:set>
                                      <p:cBhvr>
                                        <p:cTn id="70" dur="1" fill="hold">
                                          <p:stCondLst>
                                            <p:cond delay="0"/>
                                          </p:stCondLst>
                                        </p:cTn>
                                        <p:tgtEl>
                                          <p:spTgt spid="320"/>
                                        </p:tgtEl>
                                        <p:attrNameLst>
                                          <p:attrName>style.visibility</p:attrName>
                                        </p:attrNameLst>
                                      </p:cBhvr>
                                      <p:to>
                                        <p:strVal val="visible"/>
                                      </p:to>
                                    </p:set>
                                    <p:animEffect transition="in" filter="fade">
                                      <p:cBhvr>
                                        <p:cTn id="71" dur="1000"/>
                                        <p:tgtEl>
                                          <p:spTgt spid="320"/>
                                        </p:tgtEl>
                                      </p:cBhvr>
                                    </p:animEffect>
                                  </p:childTnLst>
                                </p:cTn>
                              </p:par>
                              <p:par>
                                <p:cTn id="72" presetID="10" presetClass="entr" presetSubtype="0" fill="hold" nodeType="withEffect">
                                  <p:stCondLst>
                                    <p:cond delay="0"/>
                                  </p:stCondLst>
                                  <p:childTnLst>
                                    <p:set>
                                      <p:cBhvr>
                                        <p:cTn id="73" dur="1" fill="hold">
                                          <p:stCondLst>
                                            <p:cond delay="0"/>
                                          </p:stCondLst>
                                        </p:cTn>
                                        <p:tgtEl>
                                          <p:spTgt spid="326"/>
                                        </p:tgtEl>
                                        <p:attrNameLst>
                                          <p:attrName>style.visibility</p:attrName>
                                        </p:attrNameLst>
                                      </p:cBhvr>
                                      <p:to>
                                        <p:strVal val="visible"/>
                                      </p:to>
                                    </p:set>
                                    <p:animEffect transition="in" filter="fade">
                                      <p:cBhvr>
                                        <p:cTn id="74" dur="1000"/>
                                        <p:tgtEl>
                                          <p:spTgt spid="326"/>
                                        </p:tgtEl>
                                      </p:cBhvr>
                                    </p:animEffect>
                                  </p:childTnLst>
                                </p:cTn>
                              </p:par>
                              <p:par>
                                <p:cTn id="75" presetID="10" presetClass="entr" presetSubtype="0" fill="hold" nodeType="withEffect">
                                  <p:stCondLst>
                                    <p:cond delay="0"/>
                                  </p:stCondLst>
                                  <p:childTnLst>
                                    <p:set>
                                      <p:cBhvr>
                                        <p:cTn id="76" dur="1" fill="hold">
                                          <p:stCondLst>
                                            <p:cond delay="0"/>
                                          </p:stCondLst>
                                        </p:cTn>
                                        <p:tgtEl>
                                          <p:spTgt spid="330"/>
                                        </p:tgtEl>
                                        <p:attrNameLst>
                                          <p:attrName>style.visibility</p:attrName>
                                        </p:attrNameLst>
                                      </p:cBhvr>
                                      <p:to>
                                        <p:strVal val="visible"/>
                                      </p:to>
                                    </p:set>
                                    <p:animEffect transition="in" filter="fade">
                                      <p:cBhvr>
                                        <p:cTn id="77" dur="1000"/>
                                        <p:tgtEl>
                                          <p:spTgt spid="330"/>
                                        </p:tgtEl>
                                      </p:cBhvr>
                                    </p:animEffect>
                                  </p:childTnLst>
                                </p:cTn>
                              </p:par>
                              <p:par>
                                <p:cTn id="78" presetID="10" presetClass="entr" presetSubtype="0" fill="hold" nodeType="withEffect">
                                  <p:stCondLst>
                                    <p:cond delay="0"/>
                                  </p:stCondLst>
                                  <p:childTnLst>
                                    <p:set>
                                      <p:cBhvr>
                                        <p:cTn id="79" dur="1" fill="hold">
                                          <p:stCondLst>
                                            <p:cond delay="0"/>
                                          </p:stCondLst>
                                        </p:cTn>
                                        <p:tgtEl>
                                          <p:spTgt spid="335"/>
                                        </p:tgtEl>
                                        <p:attrNameLst>
                                          <p:attrName>style.visibility</p:attrName>
                                        </p:attrNameLst>
                                      </p:cBhvr>
                                      <p:to>
                                        <p:strVal val="visible"/>
                                      </p:to>
                                    </p:set>
                                    <p:animEffect transition="in" filter="fade">
                                      <p:cBhvr>
                                        <p:cTn id="80" dur="1000"/>
                                        <p:tgtEl>
                                          <p:spTgt spid="33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16"/>
                                        </p:tgtEl>
                                        <p:attrNameLst>
                                          <p:attrName>style.visibility</p:attrName>
                                        </p:attrNameLst>
                                      </p:cBhvr>
                                      <p:to>
                                        <p:strVal val="visible"/>
                                      </p:to>
                                    </p:set>
                                    <p:animEffect transition="in" filter="fade">
                                      <p:cBhvr>
                                        <p:cTn id="85" dur="1000"/>
                                        <p:tgtEl>
                                          <p:spTgt spid="316"/>
                                        </p:tgtEl>
                                      </p:cBhvr>
                                    </p:animEffect>
                                  </p:childTnLst>
                                </p:cTn>
                              </p:par>
                              <p:par>
                                <p:cTn id="86" presetID="10" presetClass="entr" presetSubtype="0" fill="hold" nodeType="withEffect">
                                  <p:stCondLst>
                                    <p:cond delay="0"/>
                                  </p:stCondLst>
                                  <p:childTnLst>
                                    <p:set>
                                      <p:cBhvr>
                                        <p:cTn id="87" dur="1" fill="hold">
                                          <p:stCondLst>
                                            <p:cond delay="0"/>
                                          </p:stCondLst>
                                        </p:cTn>
                                        <p:tgtEl>
                                          <p:spTgt spid="321"/>
                                        </p:tgtEl>
                                        <p:attrNameLst>
                                          <p:attrName>style.visibility</p:attrName>
                                        </p:attrNameLst>
                                      </p:cBhvr>
                                      <p:to>
                                        <p:strVal val="visible"/>
                                      </p:to>
                                    </p:set>
                                    <p:animEffect transition="in" filter="fade">
                                      <p:cBhvr>
                                        <p:cTn id="88" dur="1000"/>
                                        <p:tgtEl>
                                          <p:spTgt spid="321"/>
                                        </p:tgtEl>
                                      </p:cBhvr>
                                    </p:animEffect>
                                  </p:childTnLst>
                                </p:cTn>
                              </p:par>
                              <p:par>
                                <p:cTn id="89" presetID="10" presetClass="entr" presetSubtype="0" fill="hold" nodeType="withEffect">
                                  <p:stCondLst>
                                    <p:cond delay="0"/>
                                  </p:stCondLst>
                                  <p:childTnLst>
                                    <p:set>
                                      <p:cBhvr>
                                        <p:cTn id="90" dur="1" fill="hold">
                                          <p:stCondLst>
                                            <p:cond delay="0"/>
                                          </p:stCondLst>
                                        </p:cTn>
                                        <p:tgtEl>
                                          <p:spTgt spid="328"/>
                                        </p:tgtEl>
                                        <p:attrNameLst>
                                          <p:attrName>style.visibility</p:attrName>
                                        </p:attrNameLst>
                                      </p:cBhvr>
                                      <p:to>
                                        <p:strVal val="visible"/>
                                      </p:to>
                                    </p:set>
                                    <p:animEffect transition="in" filter="fade">
                                      <p:cBhvr>
                                        <p:cTn id="91" dur="1000"/>
                                        <p:tgtEl>
                                          <p:spTgt spid="328"/>
                                        </p:tgtEl>
                                      </p:cBhvr>
                                    </p:animEffect>
                                  </p:childTnLst>
                                </p:cTn>
                              </p:par>
                              <p:par>
                                <p:cTn id="92" presetID="10" presetClass="entr" presetSubtype="0" fill="hold" nodeType="withEffect">
                                  <p:stCondLst>
                                    <p:cond delay="0"/>
                                  </p:stCondLst>
                                  <p:childTnLst>
                                    <p:set>
                                      <p:cBhvr>
                                        <p:cTn id="93" dur="1" fill="hold">
                                          <p:stCondLst>
                                            <p:cond delay="0"/>
                                          </p:stCondLst>
                                        </p:cTn>
                                        <p:tgtEl>
                                          <p:spTgt spid="331"/>
                                        </p:tgtEl>
                                        <p:attrNameLst>
                                          <p:attrName>style.visibility</p:attrName>
                                        </p:attrNameLst>
                                      </p:cBhvr>
                                      <p:to>
                                        <p:strVal val="visible"/>
                                      </p:to>
                                    </p:set>
                                    <p:animEffect transition="in" filter="fade">
                                      <p:cBhvr>
                                        <p:cTn id="94" dur="1000"/>
                                        <p:tgtEl>
                                          <p:spTgt spid="331"/>
                                        </p:tgtEl>
                                      </p:cBhvr>
                                    </p:animEffect>
                                  </p:childTnLst>
                                </p:cTn>
                              </p:par>
                              <p:par>
                                <p:cTn id="95" presetID="10" presetClass="entr" presetSubtype="0" fill="hold" nodeType="withEffect">
                                  <p:stCondLst>
                                    <p:cond delay="0"/>
                                  </p:stCondLst>
                                  <p:childTnLst>
                                    <p:set>
                                      <p:cBhvr>
                                        <p:cTn id="96" dur="1" fill="hold">
                                          <p:stCondLst>
                                            <p:cond delay="0"/>
                                          </p:stCondLst>
                                        </p:cTn>
                                        <p:tgtEl>
                                          <p:spTgt spid="334"/>
                                        </p:tgtEl>
                                        <p:attrNameLst>
                                          <p:attrName>style.visibility</p:attrName>
                                        </p:attrNameLst>
                                      </p:cBhvr>
                                      <p:to>
                                        <p:strVal val="visible"/>
                                      </p:to>
                                    </p:set>
                                    <p:animEffect transition="in" filter="fade">
                                      <p:cBhvr>
                                        <p:cTn id="97" dur="1000"/>
                                        <p:tgtEl>
                                          <p:spTgt spid="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D86"/>
              </a:buClr>
              <a:buSzPts val="4400"/>
              <a:buFont typeface="Bell MT"/>
              <a:buNone/>
            </a:pPr>
            <a:r>
              <a:rPr lang="en-US" b="1">
                <a:solidFill>
                  <a:srgbClr val="012D86"/>
                </a:solidFill>
                <a:latin typeface="Bell MT"/>
                <a:ea typeface="Bell MT"/>
                <a:cs typeface="Bell MT"/>
                <a:sym typeface="Bell MT"/>
              </a:rPr>
              <a:t>LINQ - Example</a:t>
            </a:r>
            <a:endParaRPr b="1">
              <a:solidFill>
                <a:srgbClr val="012D86"/>
              </a:solidFill>
              <a:latin typeface="Bell MT"/>
              <a:ea typeface="Bell MT"/>
              <a:cs typeface="Bell MT"/>
              <a:sym typeface="Bell MT"/>
            </a:endParaRPr>
          </a:p>
        </p:txBody>
      </p:sp>
      <p:pic>
        <p:nvPicPr>
          <p:cNvPr id="490" name="Google Shape;490;p42" descr="Aitrich-Logo-Transparent-BG-2048x671"/>
          <p:cNvPicPr preferRelativeResize="0"/>
          <p:nvPr/>
        </p:nvPicPr>
        <p:blipFill rotWithShape="1">
          <a:blip r:embed="rId3">
            <a:alphaModFix/>
          </a:blip>
          <a:srcRect/>
          <a:stretch/>
        </p:blipFill>
        <p:spPr>
          <a:xfrm>
            <a:off x="365125" y="6527165"/>
            <a:ext cx="1166495" cy="167005"/>
          </a:xfrm>
          <a:prstGeom prst="rect">
            <a:avLst/>
          </a:prstGeom>
          <a:noFill/>
          <a:ln>
            <a:noFill/>
          </a:ln>
        </p:spPr>
      </p:pic>
      <p:pic>
        <p:nvPicPr>
          <p:cNvPr id="491" name="Google Shape;491;p42" descr="3907915"/>
          <p:cNvPicPr preferRelativeResize="0">
            <a:picLocks noGrp="1"/>
          </p:cNvPicPr>
          <p:nvPr>
            <p:ph type="body" idx="1"/>
          </p:nvPr>
        </p:nvPicPr>
        <p:blipFill rotWithShape="1">
          <a:blip r:embed="rId4">
            <a:alphaModFix/>
          </a:blip>
          <a:srcRect/>
          <a:stretch/>
        </p:blipFill>
        <p:spPr>
          <a:xfrm>
            <a:off x="8225790" y="1691005"/>
            <a:ext cx="3608070" cy="4351655"/>
          </a:xfrm>
          <a:prstGeom prst="rect">
            <a:avLst/>
          </a:prstGeom>
          <a:noFill/>
          <a:ln>
            <a:noFill/>
          </a:ln>
        </p:spPr>
      </p:pic>
      <p:sp>
        <p:nvSpPr>
          <p:cNvPr id="492" name="Google Shape;492;p42"/>
          <p:cNvSpPr/>
          <p:nvPr/>
        </p:nvSpPr>
        <p:spPr>
          <a:xfrm>
            <a:off x="838200" y="1484375"/>
            <a:ext cx="6510600" cy="48339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600" baseline="30000" dirty="0">
                <a:solidFill>
                  <a:srgbClr val="012D86"/>
                </a:solidFill>
                <a:latin typeface="Arial"/>
                <a:ea typeface="Arial"/>
                <a:cs typeface="Arial"/>
                <a:sym typeface="Arial"/>
              </a:rPr>
              <a:t> </a:t>
            </a:r>
            <a:endParaRPr sz="2600" baseline="30000" dirty="0">
              <a:solidFill>
                <a:srgbClr val="012D86"/>
              </a:solidFill>
              <a:latin typeface="Arial"/>
              <a:ea typeface="Arial"/>
              <a:cs typeface="Arial"/>
              <a:sym typeface="Arial"/>
            </a:endParaRPr>
          </a:p>
          <a:p>
            <a:pPr marL="0" marR="0" lvl="0" indent="0" algn="l" rtl="0">
              <a:spcBef>
                <a:spcPts val="0"/>
              </a:spcBef>
              <a:spcAft>
                <a:spcPts val="0"/>
              </a:spcAft>
              <a:buNone/>
            </a:pPr>
            <a:r>
              <a:rPr lang="en-US" sz="2600" baseline="30000" dirty="0">
                <a:solidFill>
                  <a:srgbClr val="012D86"/>
                </a:solidFill>
                <a:latin typeface="Arial"/>
                <a:ea typeface="Arial"/>
                <a:cs typeface="Arial"/>
                <a:sym typeface="Arial"/>
              </a:rPr>
              <a:t>static void Main()</a:t>
            </a:r>
            <a:endParaRPr sz="2600" baseline="30000" dirty="0">
              <a:solidFill>
                <a:srgbClr val="012D86"/>
              </a:solidFill>
              <a:latin typeface="Arial"/>
              <a:ea typeface="Arial"/>
              <a:cs typeface="Arial"/>
              <a:sym typeface="Arial"/>
            </a:endParaRPr>
          </a:p>
          <a:p>
            <a:pPr marL="0" marR="0" lvl="0" indent="0" algn="l" rtl="0">
              <a:spcBef>
                <a:spcPts val="0"/>
              </a:spcBef>
              <a:spcAft>
                <a:spcPts val="0"/>
              </a:spcAft>
              <a:buNone/>
            </a:pPr>
            <a:r>
              <a:rPr lang="en-US" sz="2600" baseline="30000" dirty="0">
                <a:solidFill>
                  <a:srgbClr val="012D86"/>
                </a:solidFill>
              </a:rPr>
              <a:t>{</a:t>
            </a:r>
            <a:r>
              <a:rPr lang="en-US" sz="2600" baseline="30000" dirty="0">
                <a:solidFill>
                  <a:srgbClr val="012D86"/>
                </a:solidFill>
                <a:latin typeface="Arial"/>
                <a:ea typeface="Arial"/>
                <a:cs typeface="Arial"/>
                <a:sym typeface="Arial"/>
              </a:rPr>
              <a:t>/ Create a list of integers</a:t>
            </a:r>
            <a:endParaRPr sz="2600" baseline="30000" dirty="0">
              <a:solidFill>
                <a:srgbClr val="012D86"/>
              </a:solidFill>
              <a:latin typeface="Arial"/>
              <a:ea typeface="Arial"/>
              <a:cs typeface="Arial"/>
              <a:sym typeface="Arial"/>
            </a:endParaRPr>
          </a:p>
          <a:p>
            <a:pPr marL="0" marR="0" lvl="0" indent="0" algn="l" rtl="0">
              <a:spcBef>
                <a:spcPts val="0"/>
              </a:spcBef>
              <a:spcAft>
                <a:spcPts val="0"/>
              </a:spcAft>
              <a:buNone/>
            </a:pPr>
            <a:r>
              <a:rPr lang="en-US" sz="2600" baseline="30000" dirty="0">
                <a:solidFill>
                  <a:srgbClr val="012D86"/>
                </a:solidFill>
                <a:latin typeface="Arial"/>
                <a:ea typeface="Arial"/>
                <a:cs typeface="Arial"/>
                <a:sym typeface="Arial"/>
              </a:rPr>
              <a:t>    List&lt;string&gt; </a:t>
            </a:r>
            <a:r>
              <a:rPr lang="en-US" sz="2600" baseline="30000" dirty="0" err="1">
                <a:solidFill>
                  <a:srgbClr val="012D86"/>
                </a:solidFill>
                <a:latin typeface="Arial"/>
                <a:ea typeface="Arial"/>
                <a:cs typeface="Arial"/>
                <a:sym typeface="Arial"/>
              </a:rPr>
              <a:t>memberList</a:t>
            </a:r>
            <a:r>
              <a:rPr lang="en-US" sz="2600" baseline="30000" dirty="0">
                <a:solidFill>
                  <a:srgbClr val="012D86"/>
                </a:solidFill>
                <a:latin typeface="Arial"/>
                <a:ea typeface="Arial"/>
                <a:cs typeface="Arial"/>
                <a:sym typeface="Arial"/>
              </a:rPr>
              <a:t> = new List&lt;string&gt; {"</a:t>
            </a:r>
            <a:r>
              <a:rPr lang="en-US" sz="2600" baseline="30000" dirty="0" err="1">
                <a:solidFill>
                  <a:srgbClr val="012D86"/>
                </a:solidFill>
                <a:latin typeface="Arial"/>
                <a:ea typeface="Arial"/>
                <a:cs typeface="Arial"/>
                <a:sym typeface="Arial"/>
              </a:rPr>
              <a:t>JobSeeker</a:t>
            </a:r>
            <a:r>
              <a:rPr lang="en-US" sz="2600" baseline="30000" dirty="0">
                <a:solidFill>
                  <a:srgbClr val="012D86"/>
                </a:solidFill>
                <a:latin typeface="Arial"/>
                <a:ea typeface="Arial"/>
                <a:cs typeface="Arial"/>
                <a:sym typeface="Arial"/>
              </a:rPr>
              <a:t>","admin","</a:t>
            </a:r>
            <a:r>
              <a:rPr lang="en-US" sz="2600" baseline="30000" dirty="0" err="1">
                <a:solidFill>
                  <a:srgbClr val="012D86"/>
                </a:solidFill>
                <a:latin typeface="Arial"/>
                <a:ea typeface="Arial"/>
                <a:cs typeface="Arial"/>
                <a:sym typeface="Arial"/>
              </a:rPr>
              <a:t>JobProvider</a:t>
            </a:r>
            <a:r>
              <a:rPr lang="en-US" sz="2600" baseline="30000" dirty="0">
                <a:solidFill>
                  <a:srgbClr val="012D86"/>
                </a:solidFill>
                <a:latin typeface="Arial"/>
                <a:ea typeface="Arial"/>
                <a:cs typeface="Arial"/>
                <a:sym typeface="Arial"/>
              </a:rPr>
              <a:t>"};// Query the list using LINQ</a:t>
            </a:r>
            <a:endParaRPr sz="2600" baseline="30000" dirty="0">
              <a:solidFill>
                <a:srgbClr val="012D86"/>
              </a:solidFill>
              <a:latin typeface="Arial"/>
              <a:ea typeface="Arial"/>
              <a:cs typeface="Arial"/>
              <a:sym typeface="Arial"/>
            </a:endParaRPr>
          </a:p>
          <a:p>
            <a:pPr marL="0" marR="0" lvl="0" indent="0" algn="l" rtl="0">
              <a:spcBef>
                <a:spcPts val="0"/>
              </a:spcBef>
              <a:spcAft>
                <a:spcPts val="0"/>
              </a:spcAft>
              <a:buNone/>
            </a:pPr>
            <a:r>
              <a:rPr lang="en-US" sz="2600" baseline="30000" dirty="0">
                <a:solidFill>
                  <a:srgbClr val="012D86"/>
                </a:solidFill>
                <a:latin typeface="Arial"/>
                <a:ea typeface="Arial"/>
                <a:cs typeface="Arial"/>
                <a:sym typeface="Arial"/>
              </a:rPr>
              <a:t>   </a:t>
            </a:r>
            <a:r>
              <a:rPr lang="en-US" sz="2600" baseline="30000" dirty="0" err="1">
                <a:solidFill>
                  <a:srgbClr val="012D86"/>
                </a:solidFill>
                <a:latin typeface="Arial"/>
                <a:ea typeface="Arial"/>
                <a:cs typeface="Arial"/>
                <a:sym typeface="Arial"/>
              </a:rPr>
              <a:t>var</a:t>
            </a:r>
            <a:r>
              <a:rPr lang="en-US" sz="2600" baseline="30000" dirty="0">
                <a:solidFill>
                  <a:srgbClr val="012D86"/>
                </a:solidFill>
                <a:latin typeface="Arial"/>
                <a:ea typeface="Arial"/>
                <a:cs typeface="Arial"/>
                <a:sym typeface="Arial"/>
              </a:rPr>
              <a:t> </a:t>
            </a:r>
            <a:r>
              <a:rPr lang="en-US" sz="2600" baseline="30000" dirty="0" err="1">
                <a:solidFill>
                  <a:srgbClr val="012D86"/>
                </a:solidFill>
                <a:latin typeface="Arial"/>
                <a:ea typeface="Arial"/>
                <a:cs typeface="Arial"/>
                <a:sym typeface="Arial"/>
              </a:rPr>
              <a:t>allMembers</a:t>
            </a:r>
            <a:r>
              <a:rPr lang="en-US" sz="2600" baseline="30000" dirty="0">
                <a:solidFill>
                  <a:srgbClr val="012D86"/>
                </a:solidFill>
                <a:latin typeface="Arial"/>
                <a:ea typeface="Arial"/>
                <a:cs typeface="Arial"/>
                <a:sym typeface="Arial"/>
              </a:rPr>
              <a:t> = from member in </a:t>
            </a:r>
            <a:r>
              <a:rPr lang="en-US" sz="2600" baseline="30000" dirty="0" err="1">
                <a:solidFill>
                  <a:srgbClr val="012D86"/>
                </a:solidFill>
                <a:latin typeface="Arial"/>
                <a:ea typeface="Arial"/>
                <a:cs typeface="Arial"/>
                <a:sym typeface="Arial"/>
              </a:rPr>
              <a:t>memberList</a:t>
            </a:r>
            <a:endParaRPr sz="2600" baseline="30000" dirty="0">
              <a:solidFill>
                <a:srgbClr val="012D86"/>
              </a:solidFill>
              <a:latin typeface="Arial"/>
              <a:ea typeface="Arial"/>
              <a:cs typeface="Arial"/>
              <a:sym typeface="Arial"/>
            </a:endParaRPr>
          </a:p>
          <a:p>
            <a:pPr marL="0" marR="0" lvl="0" indent="0" algn="l" rtl="0">
              <a:spcBef>
                <a:spcPts val="0"/>
              </a:spcBef>
              <a:spcAft>
                <a:spcPts val="0"/>
              </a:spcAft>
              <a:buNone/>
            </a:pPr>
            <a:r>
              <a:rPr lang="en-US" sz="2600" baseline="30000" dirty="0">
                <a:solidFill>
                  <a:srgbClr val="012D86"/>
                </a:solidFill>
                <a:latin typeface="Arial"/>
                <a:ea typeface="Arial"/>
                <a:cs typeface="Arial"/>
                <a:sym typeface="Arial"/>
              </a:rPr>
              <a:t>	        select member;// Iterate over the query results</a:t>
            </a:r>
            <a:endParaRPr sz="2600" baseline="30000" dirty="0">
              <a:solidFill>
                <a:srgbClr val="012D86"/>
              </a:solidFill>
              <a:latin typeface="Arial"/>
              <a:ea typeface="Arial"/>
              <a:cs typeface="Arial"/>
              <a:sym typeface="Arial"/>
            </a:endParaRPr>
          </a:p>
          <a:p>
            <a:pPr marL="0" marR="0" lvl="0" indent="0" algn="l" rtl="0">
              <a:spcBef>
                <a:spcPts val="0"/>
              </a:spcBef>
              <a:spcAft>
                <a:spcPts val="0"/>
              </a:spcAft>
              <a:buNone/>
            </a:pPr>
            <a:r>
              <a:rPr lang="en-US" sz="2600" baseline="30000" dirty="0">
                <a:solidFill>
                  <a:srgbClr val="012D86"/>
                </a:solidFill>
                <a:latin typeface="Arial"/>
                <a:ea typeface="Arial"/>
                <a:cs typeface="Arial"/>
                <a:sym typeface="Arial"/>
              </a:rPr>
              <a:t>   </a:t>
            </a:r>
            <a:r>
              <a:rPr lang="en-US" sz="2600" baseline="30000" dirty="0" err="1">
                <a:solidFill>
                  <a:srgbClr val="012D86"/>
                </a:solidFill>
                <a:latin typeface="Arial"/>
                <a:ea typeface="Arial"/>
                <a:cs typeface="Arial"/>
                <a:sym typeface="Arial"/>
              </a:rPr>
              <a:t>foreach</a:t>
            </a:r>
            <a:r>
              <a:rPr lang="en-US" sz="2600" baseline="30000" dirty="0">
                <a:solidFill>
                  <a:srgbClr val="012D86"/>
                </a:solidFill>
                <a:latin typeface="Arial"/>
                <a:ea typeface="Arial"/>
                <a:cs typeface="Arial"/>
                <a:sym typeface="Arial"/>
              </a:rPr>
              <a:t> (</a:t>
            </a:r>
            <a:r>
              <a:rPr lang="en-US" sz="2600" baseline="30000" dirty="0" err="1">
                <a:solidFill>
                  <a:srgbClr val="012D86"/>
                </a:solidFill>
                <a:latin typeface="Arial"/>
                <a:ea typeface="Arial"/>
                <a:cs typeface="Arial"/>
                <a:sym typeface="Arial"/>
              </a:rPr>
              <a:t>var</a:t>
            </a:r>
            <a:r>
              <a:rPr lang="en-US" sz="2600" baseline="30000" dirty="0">
                <a:solidFill>
                  <a:srgbClr val="012D86"/>
                </a:solidFill>
                <a:latin typeface="Arial"/>
                <a:ea typeface="Arial"/>
                <a:cs typeface="Arial"/>
                <a:sym typeface="Arial"/>
              </a:rPr>
              <a:t> member in </a:t>
            </a:r>
            <a:r>
              <a:rPr lang="en-US" sz="2600" baseline="30000" dirty="0" err="1">
                <a:solidFill>
                  <a:srgbClr val="012D86"/>
                </a:solidFill>
                <a:latin typeface="Arial"/>
                <a:ea typeface="Arial"/>
                <a:cs typeface="Arial"/>
                <a:sym typeface="Arial"/>
              </a:rPr>
              <a:t>allMembers</a:t>
            </a:r>
            <a:r>
              <a:rPr lang="en-US" sz="2600" baseline="30000" dirty="0">
                <a:solidFill>
                  <a:srgbClr val="012D86"/>
                </a:solidFill>
                <a:latin typeface="Arial"/>
                <a:ea typeface="Arial"/>
                <a:cs typeface="Arial"/>
                <a:sym typeface="Arial"/>
              </a:rPr>
              <a:t>)</a:t>
            </a:r>
            <a:endParaRPr sz="2600" baseline="30000" dirty="0">
              <a:solidFill>
                <a:srgbClr val="012D86"/>
              </a:solidFill>
              <a:latin typeface="Arial"/>
              <a:ea typeface="Arial"/>
              <a:cs typeface="Arial"/>
              <a:sym typeface="Arial"/>
            </a:endParaRPr>
          </a:p>
          <a:p>
            <a:pPr marL="0" marR="0" lvl="0" indent="0" algn="l" rtl="0">
              <a:spcBef>
                <a:spcPts val="0"/>
              </a:spcBef>
              <a:spcAft>
                <a:spcPts val="0"/>
              </a:spcAft>
              <a:buNone/>
            </a:pPr>
            <a:r>
              <a:rPr lang="en-US" sz="2600" baseline="30000" dirty="0">
                <a:solidFill>
                  <a:srgbClr val="012D86"/>
                </a:solidFill>
                <a:latin typeface="Arial"/>
                <a:ea typeface="Arial"/>
                <a:cs typeface="Arial"/>
                <a:sym typeface="Arial"/>
              </a:rPr>
              <a:t>   {</a:t>
            </a:r>
            <a:endParaRPr sz="2600" baseline="30000" dirty="0">
              <a:solidFill>
                <a:srgbClr val="012D86"/>
              </a:solidFill>
              <a:latin typeface="Arial"/>
              <a:ea typeface="Arial"/>
              <a:cs typeface="Arial"/>
              <a:sym typeface="Arial"/>
            </a:endParaRPr>
          </a:p>
          <a:p>
            <a:pPr marL="0" marR="0" lvl="0" indent="0" algn="l" rtl="0">
              <a:spcBef>
                <a:spcPts val="0"/>
              </a:spcBef>
              <a:spcAft>
                <a:spcPts val="0"/>
              </a:spcAft>
              <a:buNone/>
            </a:pPr>
            <a:r>
              <a:rPr lang="en-US" sz="2600" baseline="30000" dirty="0">
                <a:solidFill>
                  <a:srgbClr val="012D86"/>
                </a:solidFill>
                <a:latin typeface="Arial"/>
                <a:ea typeface="Arial"/>
                <a:cs typeface="Arial"/>
                <a:sym typeface="Arial"/>
              </a:rPr>
              <a:t>      </a:t>
            </a:r>
            <a:r>
              <a:rPr lang="en-US" sz="2600" baseline="30000" dirty="0" err="1">
                <a:solidFill>
                  <a:srgbClr val="012D86"/>
                </a:solidFill>
                <a:latin typeface="Arial"/>
                <a:ea typeface="Arial"/>
                <a:cs typeface="Arial"/>
                <a:sym typeface="Arial"/>
              </a:rPr>
              <a:t>Console.WriteLine</a:t>
            </a:r>
            <a:r>
              <a:rPr lang="en-US" sz="2600" baseline="30000" dirty="0">
                <a:solidFill>
                  <a:srgbClr val="012D86"/>
                </a:solidFill>
                <a:latin typeface="Arial"/>
                <a:ea typeface="Arial"/>
                <a:cs typeface="Arial"/>
                <a:sym typeface="Arial"/>
              </a:rPr>
              <a:t>(member);</a:t>
            </a:r>
            <a:endParaRPr sz="2600" baseline="30000" dirty="0">
              <a:solidFill>
                <a:srgbClr val="012D86"/>
              </a:solidFill>
              <a:latin typeface="Arial"/>
              <a:ea typeface="Arial"/>
              <a:cs typeface="Arial"/>
              <a:sym typeface="Arial"/>
            </a:endParaRPr>
          </a:p>
          <a:p>
            <a:pPr marL="0" marR="0" lvl="0" indent="0" algn="l" rtl="0">
              <a:spcBef>
                <a:spcPts val="0"/>
              </a:spcBef>
              <a:spcAft>
                <a:spcPts val="0"/>
              </a:spcAft>
              <a:buNone/>
            </a:pPr>
            <a:r>
              <a:rPr lang="en-US" sz="2600" baseline="30000" dirty="0">
                <a:solidFill>
                  <a:srgbClr val="012D86"/>
                </a:solidFill>
                <a:latin typeface="Arial"/>
                <a:ea typeface="Arial"/>
                <a:cs typeface="Arial"/>
                <a:sym typeface="Arial"/>
              </a:rPr>
              <a:t>   }</a:t>
            </a:r>
            <a:endParaRPr sz="2600" baseline="30000" dirty="0">
              <a:solidFill>
                <a:srgbClr val="012D86"/>
              </a:solidFill>
              <a:latin typeface="Arial"/>
              <a:ea typeface="Arial"/>
              <a:cs typeface="Arial"/>
              <a:sym typeface="Arial"/>
            </a:endParaRPr>
          </a:p>
          <a:p>
            <a:pPr marL="0" marR="0" lvl="0" indent="0" algn="l" rtl="0">
              <a:spcBef>
                <a:spcPts val="0"/>
              </a:spcBef>
              <a:spcAft>
                <a:spcPts val="0"/>
              </a:spcAft>
              <a:buNone/>
            </a:pPr>
            <a:r>
              <a:rPr lang="en-US" sz="2600" baseline="30000" dirty="0">
                <a:solidFill>
                  <a:srgbClr val="012D86"/>
                </a:solidFill>
                <a:latin typeface="Arial"/>
                <a:ea typeface="Arial"/>
                <a:cs typeface="Arial"/>
                <a:sym typeface="Arial"/>
              </a:rPr>
              <a:t>   </a:t>
            </a:r>
            <a:r>
              <a:rPr lang="en-US" sz="2600" baseline="30000" dirty="0" err="1">
                <a:solidFill>
                  <a:srgbClr val="012D86"/>
                </a:solidFill>
                <a:latin typeface="Arial"/>
                <a:ea typeface="Arial"/>
                <a:cs typeface="Arial"/>
                <a:sym typeface="Arial"/>
              </a:rPr>
              <a:t>Console.ReadLine</a:t>
            </a:r>
            <a:r>
              <a:rPr lang="en-US" sz="2600" baseline="30000" dirty="0">
                <a:solidFill>
                  <a:srgbClr val="012D86"/>
                </a:solidFill>
                <a:latin typeface="Arial"/>
                <a:ea typeface="Arial"/>
                <a:cs typeface="Arial"/>
                <a:sym typeface="Arial"/>
              </a:rPr>
              <a:t>();   </a:t>
            </a:r>
            <a:endParaRPr sz="2600" baseline="30000" dirty="0">
              <a:solidFill>
                <a:srgbClr val="012D86"/>
              </a:solidFill>
              <a:latin typeface="Arial"/>
              <a:ea typeface="Arial"/>
              <a:cs typeface="Arial"/>
              <a:sym typeface="Arial"/>
            </a:endParaRPr>
          </a:p>
          <a:p>
            <a:pPr marL="0" marR="0" lvl="0" indent="0" algn="l" rtl="0">
              <a:spcBef>
                <a:spcPts val="0"/>
              </a:spcBef>
              <a:spcAft>
                <a:spcPts val="0"/>
              </a:spcAft>
              <a:buNone/>
            </a:pPr>
            <a:r>
              <a:rPr lang="en-US" sz="2600" baseline="30000" dirty="0">
                <a:solidFill>
                  <a:srgbClr val="012D86"/>
                </a:solidFill>
                <a:latin typeface="Arial"/>
                <a:ea typeface="Arial"/>
                <a:cs typeface="Arial"/>
                <a:sym typeface="Arial"/>
              </a:rPr>
              <a:t> }</a:t>
            </a:r>
            <a:endParaRPr sz="2600" baseline="30000" dirty="0">
              <a:solidFill>
                <a:srgbClr val="012D86"/>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9"/>
                                        </p:tgtEl>
                                        <p:attrNameLst>
                                          <p:attrName>style.visibility</p:attrName>
                                        </p:attrNameLst>
                                      </p:cBhvr>
                                      <p:to>
                                        <p:strVal val="visible"/>
                                      </p:to>
                                    </p:set>
                                    <p:animEffect transition="in" filter="fade">
                                      <p:cBhvr>
                                        <p:cTn id="7" dur="500"/>
                                        <p:tgtEl>
                                          <p:spTgt spid="489"/>
                                        </p:tgtEl>
                                      </p:cBhvr>
                                    </p:animEffect>
                                  </p:childTnLst>
                                </p:cTn>
                              </p:par>
                              <p:par>
                                <p:cTn id="8" presetID="10" presetClass="entr" presetSubtype="0" fill="hold" nodeType="withEffect">
                                  <p:stCondLst>
                                    <p:cond delay="0"/>
                                  </p:stCondLst>
                                  <p:childTnLst>
                                    <p:set>
                                      <p:cBhvr>
                                        <p:cTn id="9" dur="1" fill="hold">
                                          <p:stCondLst>
                                            <p:cond delay="0"/>
                                          </p:stCondLst>
                                        </p:cTn>
                                        <p:tgtEl>
                                          <p:spTgt spid="491"/>
                                        </p:tgtEl>
                                        <p:attrNameLst>
                                          <p:attrName>style.visibility</p:attrName>
                                        </p:attrNameLst>
                                      </p:cBhvr>
                                      <p:to>
                                        <p:strVal val="visible"/>
                                      </p:to>
                                    </p:set>
                                    <p:animEffect transition="in" filter="fade">
                                      <p:cBhvr>
                                        <p:cTn id="10" dur="500"/>
                                        <p:tgtEl>
                                          <p:spTgt spid="49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92"/>
                                        </p:tgtEl>
                                        <p:attrNameLst>
                                          <p:attrName>style.visibility</p:attrName>
                                        </p:attrNameLst>
                                      </p:cBhvr>
                                      <p:to>
                                        <p:strVal val="visible"/>
                                      </p:to>
                                    </p:set>
                                    <p:animEffect transition="in" filter="fade">
                                      <p:cBhvr>
                                        <p:cTn id="15" dur="500"/>
                                        <p:tgtEl>
                                          <p:spTgt spid="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pic>
        <p:nvPicPr>
          <p:cNvPr id="497" name="Google Shape;497;p43" descr="tnq"/>
          <p:cNvPicPr preferRelativeResize="0">
            <a:picLocks noGrp="1"/>
          </p:cNvPicPr>
          <p:nvPr>
            <p:ph type="body" idx="1"/>
          </p:nvPr>
        </p:nvPicPr>
        <p:blipFill rotWithShape="1">
          <a:blip r:embed="rId3">
            <a:alphaModFix/>
          </a:blip>
          <a:srcRect/>
          <a:stretch/>
        </p:blipFill>
        <p:spPr>
          <a:xfrm>
            <a:off x="2742565" y="1253490"/>
            <a:ext cx="6706235" cy="435165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D86"/>
              </a:buClr>
              <a:buSzPct val="100000"/>
              <a:buFont typeface="Bell MT"/>
              <a:buNone/>
            </a:pPr>
            <a:r>
              <a:rPr lang="en-US" b="1" dirty="0">
                <a:solidFill>
                  <a:srgbClr val="012D86"/>
                </a:solidFill>
                <a:latin typeface="Bell MT"/>
                <a:ea typeface="Bell MT"/>
                <a:cs typeface="Bell MT"/>
                <a:sym typeface="Bell MT"/>
              </a:rPr>
              <a:t>LIST&lt;T&gt;</a:t>
            </a:r>
            <a:br>
              <a:rPr lang="en-US" b="1" dirty="0">
                <a:solidFill>
                  <a:srgbClr val="012D86"/>
                </a:solidFill>
                <a:latin typeface="Bell MT"/>
                <a:ea typeface="Bell MT"/>
                <a:cs typeface="Bell MT"/>
                <a:sym typeface="Bell MT"/>
              </a:rPr>
            </a:br>
            <a:endParaRPr dirty="0"/>
          </a:p>
        </p:txBody>
      </p:sp>
      <p:sp>
        <p:nvSpPr>
          <p:cNvPr id="343" name="Google Shape;343;p24"/>
          <p:cNvSpPr/>
          <p:nvPr/>
        </p:nvSpPr>
        <p:spPr>
          <a:xfrm>
            <a:off x="775970" y="3110865"/>
            <a:ext cx="6370320" cy="1268095"/>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20000"/>
              </a:lnSpc>
              <a:spcBef>
                <a:spcPts val="0"/>
              </a:spcBef>
              <a:spcAft>
                <a:spcPts val="0"/>
              </a:spcAft>
              <a:buClr>
                <a:schemeClr val="lt1"/>
              </a:buClr>
              <a:buSzPts val="2000"/>
              <a:buFont typeface="Comic Sans MS"/>
              <a:buNone/>
            </a:pPr>
            <a:r>
              <a:rPr lang="en-US" sz="1600" dirty="0">
                <a:solidFill>
                  <a:schemeClr val="lt1"/>
                </a:solidFill>
                <a:latin typeface="Comic Sans MS"/>
                <a:ea typeface="Comic Sans MS"/>
                <a:cs typeface="Comic Sans MS"/>
                <a:sym typeface="Comic Sans MS"/>
              </a:rPr>
              <a:t> It is defined in the </a:t>
            </a:r>
            <a:r>
              <a:rPr lang="en-US" sz="1600" b="1" dirty="0" err="1">
                <a:solidFill>
                  <a:schemeClr val="lt1"/>
                </a:solidFill>
                <a:latin typeface="Comic Sans MS"/>
                <a:ea typeface="Comic Sans MS"/>
                <a:cs typeface="Comic Sans MS"/>
                <a:sym typeface="Comic Sans MS"/>
              </a:rPr>
              <a:t>System.Collections.Generic</a:t>
            </a:r>
            <a:r>
              <a:rPr lang="en-US" sz="1600" b="1" dirty="0">
                <a:solidFill>
                  <a:schemeClr val="lt1"/>
                </a:solidFill>
                <a:latin typeface="Comic Sans MS"/>
                <a:ea typeface="Comic Sans MS"/>
                <a:cs typeface="Comic Sans MS"/>
                <a:sym typeface="Comic Sans MS"/>
              </a:rPr>
              <a:t> </a:t>
            </a:r>
            <a:r>
              <a:rPr lang="en-US" sz="1600" dirty="0">
                <a:solidFill>
                  <a:schemeClr val="lt1"/>
                </a:solidFill>
                <a:latin typeface="Comic Sans MS"/>
                <a:ea typeface="Comic Sans MS"/>
                <a:cs typeface="Comic Sans MS"/>
                <a:sym typeface="Comic Sans MS"/>
              </a:rPr>
              <a:t>namespace and provides a flexible way to store and manipulate collections of objects.</a:t>
            </a:r>
            <a:endParaRPr sz="1600" b="0" i="1" u="none" strike="noStrike" cap="none" dirty="0">
              <a:solidFill>
                <a:schemeClr val="lt1"/>
              </a:solidFill>
              <a:latin typeface="Comic Sans MS"/>
              <a:ea typeface="Comic Sans MS"/>
              <a:cs typeface="Comic Sans MS"/>
              <a:sym typeface="Comic Sans MS"/>
            </a:endParaRPr>
          </a:p>
        </p:txBody>
      </p:sp>
      <p:sp>
        <p:nvSpPr>
          <p:cNvPr id="344" name="Google Shape;344;p24"/>
          <p:cNvSpPr/>
          <p:nvPr/>
        </p:nvSpPr>
        <p:spPr>
          <a:xfrm>
            <a:off x="776605" y="2025650"/>
            <a:ext cx="6369685" cy="926465"/>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dirty="0">
                <a:solidFill>
                  <a:schemeClr val="lt1"/>
                </a:solidFill>
                <a:latin typeface="Comic Sans MS"/>
                <a:ea typeface="Comic Sans MS"/>
                <a:cs typeface="Comic Sans MS"/>
                <a:sym typeface="Comic Sans MS"/>
              </a:rPr>
              <a:t>The </a:t>
            </a:r>
            <a:r>
              <a:rPr lang="en-US" sz="1600" b="1" dirty="0">
                <a:solidFill>
                  <a:schemeClr val="lt1"/>
                </a:solidFill>
                <a:latin typeface="Comic Sans MS"/>
                <a:ea typeface="Comic Sans MS"/>
                <a:cs typeface="Comic Sans MS"/>
                <a:sym typeface="Comic Sans MS"/>
              </a:rPr>
              <a:t>List&lt;T&gt;</a:t>
            </a:r>
            <a:r>
              <a:rPr lang="en-US" sz="1600" dirty="0">
                <a:solidFill>
                  <a:schemeClr val="lt1"/>
                </a:solidFill>
                <a:latin typeface="Comic Sans MS"/>
                <a:ea typeface="Comic Sans MS"/>
                <a:cs typeface="Comic Sans MS"/>
                <a:sym typeface="Comic Sans MS"/>
              </a:rPr>
              <a:t> in C# is a generic collection that represents a dynamic-sized list of objects of type </a:t>
            </a:r>
            <a:r>
              <a:rPr lang="en-US" sz="1600" b="1" dirty="0">
                <a:solidFill>
                  <a:schemeClr val="lt1"/>
                </a:solidFill>
                <a:latin typeface="Comic Sans MS"/>
                <a:ea typeface="Comic Sans MS"/>
                <a:cs typeface="Comic Sans MS"/>
                <a:sym typeface="Comic Sans MS"/>
              </a:rPr>
              <a:t>T</a:t>
            </a:r>
            <a:r>
              <a:rPr lang="en-US" sz="1600" dirty="0">
                <a:solidFill>
                  <a:schemeClr val="lt1"/>
                </a:solidFill>
                <a:latin typeface="Comic Sans MS"/>
                <a:ea typeface="Comic Sans MS"/>
                <a:cs typeface="Comic Sans MS"/>
                <a:sym typeface="Comic Sans MS"/>
              </a:rPr>
              <a:t>.</a:t>
            </a:r>
            <a:endParaRPr sz="1600" dirty="0">
              <a:solidFill>
                <a:schemeClr val="lt1"/>
              </a:solidFill>
              <a:latin typeface="Comic Sans MS"/>
              <a:ea typeface="Comic Sans MS"/>
              <a:cs typeface="Comic Sans MS"/>
              <a:sym typeface="Comic Sans MS"/>
            </a:endParaRPr>
          </a:p>
        </p:txBody>
      </p:sp>
      <p:sp>
        <p:nvSpPr>
          <p:cNvPr id="345" name="Google Shape;345;p24"/>
          <p:cNvSpPr/>
          <p:nvPr/>
        </p:nvSpPr>
        <p:spPr>
          <a:xfrm>
            <a:off x="776605" y="4537710"/>
            <a:ext cx="6369685" cy="926465"/>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FFFF"/>
              </a:buClr>
              <a:buSzPts val="1800"/>
              <a:buFont typeface="Comic Sans MS"/>
              <a:buNone/>
            </a:pPr>
            <a:r>
              <a:rPr lang="en-US" sz="1600" dirty="0">
                <a:solidFill>
                  <a:schemeClr val="lt1"/>
                </a:solidFill>
                <a:latin typeface="Comic Sans MS"/>
                <a:ea typeface="Comic Sans MS"/>
                <a:cs typeface="Comic Sans MS"/>
                <a:sym typeface="Comic Sans MS"/>
              </a:rPr>
              <a:t>The List&lt;T&gt; class is the generic equivalent of the </a:t>
            </a:r>
            <a:r>
              <a:rPr lang="en-US" sz="1600" b="1" dirty="0" err="1">
                <a:solidFill>
                  <a:schemeClr val="lt1"/>
                </a:solidFill>
                <a:latin typeface="Comic Sans MS"/>
                <a:ea typeface="Comic Sans MS"/>
                <a:cs typeface="Comic Sans MS"/>
                <a:sym typeface="Comic Sans MS"/>
              </a:rPr>
              <a:t>ArrayList</a:t>
            </a:r>
            <a:r>
              <a:rPr lang="en-US" sz="1600" b="1" dirty="0">
                <a:solidFill>
                  <a:schemeClr val="lt1"/>
                </a:solidFill>
                <a:latin typeface="Comic Sans MS"/>
                <a:ea typeface="Comic Sans MS"/>
                <a:cs typeface="Comic Sans MS"/>
                <a:sym typeface="Comic Sans MS"/>
              </a:rPr>
              <a:t> </a:t>
            </a:r>
            <a:r>
              <a:rPr lang="en-US" sz="1600" dirty="0">
                <a:solidFill>
                  <a:schemeClr val="lt1"/>
                </a:solidFill>
                <a:latin typeface="Comic Sans MS"/>
                <a:ea typeface="Comic Sans MS"/>
                <a:cs typeface="Comic Sans MS"/>
                <a:sym typeface="Comic Sans MS"/>
              </a:rPr>
              <a:t>class. </a:t>
            </a:r>
            <a:endParaRPr sz="1600" dirty="0">
              <a:solidFill>
                <a:schemeClr val="lt1"/>
              </a:solidFill>
              <a:latin typeface="Comic Sans MS"/>
              <a:ea typeface="Comic Sans MS"/>
              <a:cs typeface="Comic Sans MS"/>
              <a:sym typeface="Comic Sans MS"/>
            </a:endParaRPr>
          </a:p>
        </p:txBody>
      </p:sp>
      <p:pic>
        <p:nvPicPr>
          <p:cNvPr id="346" name="Google Shape;346;p24" descr="4952527"/>
          <p:cNvPicPr preferRelativeResize="0">
            <a:picLocks noGrp="1"/>
          </p:cNvPicPr>
          <p:nvPr>
            <p:ph type="body" idx="1"/>
          </p:nvPr>
        </p:nvPicPr>
        <p:blipFill rotWithShape="1">
          <a:blip r:embed="rId3">
            <a:alphaModFix/>
          </a:blip>
          <a:srcRect/>
          <a:stretch/>
        </p:blipFill>
        <p:spPr>
          <a:xfrm>
            <a:off x="7226300" y="1569085"/>
            <a:ext cx="4351655" cy="4351655"/>
          </a:xfrm>
          <a:prstGeom prst="rect">
            <a:avLst/>
          </a:prstGeom>
          <a:noFill/>
          <a:ln>
            <a:noFill/>
          </a:ln>
        </p:spPr>
      </p:pic>
      <p:pic>
        <p:nvPicPr>
          <p:cNvPr id="347" name="Google Shape;347;p24" descr="Aitrich-Logo-Transparent-BG-2048x671"/>
          <p:cNvPicPr preferRelativeResize="0"/>
          <p:nvPr/>
        </p:nvPicPr>
        <p:blipFill rotWithShape="1">
          <a:blip r:embed="rId4">
            <a:alphaModFix/>
          </a:blip>
          <a:srcRect/>
          <a:stretch/>
        </p:blipFill>
        <p:spPr>
          <a:xfrm>
            <a:off x="365125" y="6527165"/>
            <a:ext cx="1166495" cy="16700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2"/>
                                        </p:tgtEl>
                                        <p:attrNameLst>
                                          <p:attrName>style.visibility</p:attrName>
                                        </p:attrNameLst>
                                      </p:cBhvr>
                                      <p:to>
                                        <p:strVal val="visible"/>
                                      </p:to>
                                    </p:set>
                                    <p:animEffect transition="in" filter="fade">
                                      <p:cBhvr>
                                        <p:cTn id="7" dur="500"/>
                                        <p:tgtEl>
                                          <p:spTgt spid="342"/>
                                        </p:tgtEl>
                                      </p:cBhvr>
                                    </p:animEffect>
                                  </p:childTnLst>
                                </p:cTn>
                              </p:par>
                              <p:par>
                                <p:cTn id="8" presetID="10" presetClass="entr" presetSubtype="0" fill="hold" nodeType="withEffect">
                                  <p:stCondLst>
                                    <p:cond delay="0"/>
                                  </p:stCondLst>
                                  <p:childTnLst>
                                    <p:set>
                                      <p:cBhvr>
                                        <p:cTn id="9" dur="1" fill="hold">
                                          <p:stCondLst>
                                            <p:cond delay="0"/>
                                          </p:stCondLst>
                                        </p:cTn>
                                        <p:tgtEl>
                                          <p:spTgt spid="346"/>
                                        </p:tgtEl>
                                        <p:attrNameLst>
                                          <p:attrName>style.visibility</p:attrName>
                                        </p:attrNameLst>
                                      </p:cBhvr>
                                      <p:to>
                                        <p:strVal val="visible"/>
                                      </p:to>
                                    </p:set>
                                    <p:animEffect transition="in" filter="fade">
                                      <p:cBhvr>
                                        <p:cTn id="10" dur="500"/>
                                        <p:tgtEl>
                                          <p:spTgt spid="34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44"/>
                                        </p:tgtEl>
                                        <p:attrNameLst>
                                          <p:attrName>style.visibility</p:attrName>
                                        </p:attrNameLst>
                                      </p:cBhvr>
                                      <p:to>
                                        <p:strVal val="visible"/>
                                      </p:to>
                                    </p:set>
                                    <p:animEffect transition="in" filter="fade">
                                      <p:cBhvr>
                                        <p:cTn id="15" dur="1000"/>
                                        <p:tgtEl>
                                          <p:spTgt spid="34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43"/>
                                        </p:tgtEl>
                                        <p:attrNameLst>
                                          <p:attrName>style.visibility</p:attrName>
                                        </p:attrNameLst>
                                      </p:cBhvr>
                                      <p:to>
                                        <p:strVal val="visible"/>
                                      </p:to>
                                    </p:set>
                                    <p:animEffect transition="in" filter="fade">
                                      <p:cBhvr>
                                        <p:cTn id="20" dur="1000"/>
                                        <p:tgtEl>
                                          <p:spTgt spid="34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45"/>
                                        </p:tgtEl>
                                        <p:attrNameLst>
                                          <p:attrName>style.visibility</p:attrName>
                                        </p:attrNameLst>
                                      </p:cBhvr>
                                      <p:to>
                                        <p:strVal val="visible"/>
                                      </p:to>
                                    </p:set>
                                    <p:animEffect transition="in" filter="fade">
                                      <p:cBhvr>
                                        <p:cTn id="25" dur="1000"/>
                                        <p:tgtEl>
                                          <p:spTgt spid="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12D86"/>
              </a:buClr>
              <a:buSzPts val="3200"/>
              <a:buFont typeface="Bell MT"/>
              <a:buNone/>
            </a:pPr>
            <a:r>
              <a:rPr lang="en-US" sz="3200" b="1" dirty="0">
                <a:solidFill>
                  <a:srgbClr val="012D86"/>
                </a:solidFill>
                <a:latin typeface="Bell MT"/>
                <a:ea typeface="Bell MT"/>
                <a:cs typeface="Bell MT"/>
                <a:sym typeface="Bell MT"/>
              </a:rPr>
              <a:t>Some of the main features of List&lt;T&gt; include:</a:t>
            </a:r>
            <a:br>
              <a:rPr lang="en-US" sz="3200" b="1" dirty="0">
                <a:solidFill>
                  <a:srgbClr val="012D86"/>
                </a:solidFill>
                <a:latin typeface="Bell MT"/>
                <a:ea typeface="Bell MT"/>
                <a:cs typeface="Bell MT"/>
                <a:sym typeface="Bell MT"/>
              </a:rPr>
            </a:br>
            <a:r>
              <a:rPr lang="en-US" sz="3200" b="1" dirty="0">
                <a:solidFill>
                  <a:srgbClr val="012D86"/>
                </a:solidFill>
                <a:latin typeface="Bell MT"/>
                <a:ea typeface="Bell MT"/>
                <a:cs typeface="Bell MT"/>
                <a:sym typeface="Bell MT"/>
              </a:rPr>
              <a:t/>
            </a:r>
            <a:br>
              <a:rPr lang="en-US" sz="3200" b="1" dirty="0">
                <a:solidFill>
                  <a:srgbClr val="012D86"/>
                </a:solidFill>
                <a:latin typeface="Bell MT"/>
                <a:ea typeface="Bell MT"/>
                <a:cs typeface="Bell MT"/>
                <a:sym typeface="Bell MT"/>
              </a:rPr>
            </a:br>
            <a:endParaRPr sz="3200" b="1" dirty="0">
              <a:solidFill>
                <a:srgbClr val="012D86"/>
              </a:solidFill>
              <a:latin typeface="Bell MT"/>
              <a:ea typeface="Bell MT"/>
              <a:cs typeface="Bell MT"/>
              <a:sym typeface="Bell MT"/>
            </a:endParaRPr>
          </a:p>
        </p:txBody>
      </p:sp>
      <p:pic>
        <p:nvPicPr>
          <p:cNvPr id="353" name="Google Shape;353;p25" descr="705"/>
          <p:cNvPicPr preferRelativeResize="0"/>
          <p:nvPr/>
        </p:nvPicPr>
        <p:blipFill rotWithShape="1">
          <a:blip r:embed="rId3">
            <a:alphaModFix/>
          </a:blip>
          <a:srcRect/>
          <a:stretch/>
        </p:blipFill>
        <p:spPr>
          <a:xfrm>
            <a:off x="8203565" y="1746250"/>
            <a:ext cx="3150235" cy="4654550"/>
          </a:xfrm>
          <a:prstGeom prst="rect">
            <a:avLst/>
          </a:prstGeom>
          <a:noFill/>
          <a:ln>
            <a:noFill/>
          </a:ln>
        </p:spPr>
      </p:pic>
      <p:sp>
        <p:nvSpPr>
          <p:cNvPr id="354" name="Google Shape;354;p25"/>
          <p:cNvSpPr/>
          <p:nvPr/>
        </p:nvSpPr>
        <p:spPr>
          <a:xfrm>
            <a:off x="775335" y="2552065"/>
            <a:ext cx="6370320" cy="1014730"/>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1800"/>
              <a:buFont typeface="Comic Sans MS"/>
              <a:buNone/>
            </a:pPr>
            <a:r>
              <a:rPr lang="en-US" sz="1600" b="1" dirty="0">
                <a:solidFill>
                  <a:schemeClr val="lt1"/>
                </a:solidFill>
                <a:latin typeface="Comic Sans MS"/>
                <a:ea typeface="Comic Sans MS"/>
                <a:cs typeface="Comic Sans MS"/>
                <a:sym typeface="Comic Sans MS"/>
              </a:rPr>
              <a:t>Type safety</a:t>
            </a:r>
            <a:r>
              <a:rPr lang="en-US" sz="1600" dirty="0">
                <a:solidFill>
                  <a:schemeClr val="lt1"/>
                </a:solidFill>
                <a:latin typeface="Comic Sans MS"/>
                <a:ea typeface="Comic Sans MS"/>
                <a:cs typeface="Comic Sans MS"/>
                <a:sym typeface="Comic Sans MS"/>
              </a:rPr>
              <a:t>: Since </a:t>
            </a:r>
            <a:r>
              <a:rPr lang="en-US" sz="1600" b="1" dirty="0">
                <a:solidFill>
                  <a:schemeClr val="lt1"/>
                </a:solidFill>
                <a:latin typeface="Comic Sans MS"/>
                <a:ea typeface="Comic Sans MS"/>
                <a:cs typeface="Comic Sans MS"/>
                <a:sym typeface="Comic Sans MS"/>
              </a:rPr>
              <a:t>List&lt;T&gt;</a:t>
            </a:r>
            <a:r>
              <a:rPr lang="en-US" sz="1600" dirty="0">
                <a:solidFill>
                  <a:schemeClr val="lt1"/>
                </a:solidFill>
                <a:latin typeface="Comic Sans MS"/>
                <a:ea typeface="Comic Sans MS"/>
                <a:cs typeface="Comic Sans MS"/>
                <a:sym typeface="Comic Sans MS"/>
              </a:rPr>
              <a:t> is a generic collection, it can only hold objects of type </a:t>
            </a:r>
            <a:r>
              <a:rPr lang="en-US" sz="1600" b="1" dirty="0">
                <a:solidFill>
                  <a:schemeClr val="lt1"/>
                </a:solidFill>
                <a:latin typeface="Comic Sans MS"/>
                <a:ea typeface="Comic Sans MS"/>
                <a:cs typeface="Comic Sans MS"/>
                <a:sym typeface="Comic Sans MS"/>
              </a:rPr>
              <a:t>T</a:t>
            </a:r>
            <a:r>
              <a:rPr lang="en-US" sz="1600" dirty="0">
                <a:solidFill>
                  <a:schemeClr val="lt1"/>
                </a:solidFill>
                <a:latin typeface="Comic Sans MS"/>
                <a:ea typeface="Comic Sans MS"/>
                <a:cs typeface="Comic Sans MS"/>
                <a:sym typeface="Comic Sans MS"/>
              </a:rPr>
              <a:t>, which provides type safety and prevents runtime errors.</a:t>
            </a:r>
            <a:endParaRPr sz="1600" b="0" i="1" u="none" strike="noStrike" cap="none" dirty="0">
              <a:solidFill>
                <a:schemeClr val="lt1"/>
              </a:solidFill>
              <a:latin typeface="Comic Sans MS"/>
              <a:ea typeface="Comic Sans MS"/>
              <a:cs typeface="Comic Sans MS"/>
              <a:sym typeface="Comic Sans MS"/>
            </a:endParaRPr>
          </a:p>
        </p:txBody>
      </p:sp>
      <p:sp>
        <p:nvSpPr>
          <p:cNvPr id="355" name="Google Shape;355;p25"/>
          <p:cNvSpPr/>
          <p:nvPr/>
        </p:nvSpPr>
        <p:spPr>
          <a:xfrm>
            <a:off x="775970" y="3685540"/>
            <a:ext cx="6369685" cy="926465"/>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1800"/>
              <a:buFont typeface="Comic Sans MS"/>
              <a:buNone/>
            </a:pPr>
            <a:r>
              <a:rPr lang="en-US" sz="1600" b="1" dirty="0">
                <a:solidFill>
                  <a:schemeClr val="lt1"/>
                </a:solidFill>
                <a:latin typeface="Comic Sans MS"/>
                <a:ea typeface="Comic Sans MS"/>
                <a:cs typeface="Comic Sans MS"/>
                <a:sym typeface="Comic Sans MS"/>
              </a:rPr>
              <a:t>Index-based access</a:t>
            </a:r>
            <a:r>
              <a:rPr lang="en-US" sz="1600" dirty="0">
                <a:solidFill>
                  <a:schemeClr val="lt1"/>
                </a:solidFill>
                <a:latin typeface="Comic Sans MS"/>
                <a:ea typeface="Comic Sans MS"/>
                <a:cs typeface="Comic Sans MS"/>
                <a:sym typeface="Comic Sans MS"/>
              </a:rPr>
              <a:t>: Items in a </a:t>
            </a:r>
            <a:r>
              <a:rPr lang="en-US" sz="1600" b="1" dirty="0">
                <a:solidFill>
                  <a:schemeClr val="lt1"/>
                </a:solidFill>
                <a:latin typeface="Comic Sans MS"/>
                <a:ea typeface="Comic Sans MS"/>
                <a:cs typeface="Comic Sans MS"/>
                <a:sym typeface="Comic Sans MS"/>
              </a:rPr>
              <a:t>List&lt;T&gt;</a:t>
            </a:r>
            <a:r>
              <a:rPr lang="en-US" sz="1600" dirty="0">
                <a:solidFill>
                  <a:schemeClr val="lt1"/>
                </a:solidFill>
                <a:latin typeface="Comic Sans MS"/>
                <a:ea typeface="Comic Sans MS"/>
                <a:cs typeface="Comic Sans MS"/>
                <a:sym typeface="Comic Sans MS"/>
              </a:rPr>
              <a:t> can be accessed by their index, making it easy to retrieve and manipulate specific items in the list.</a:t>
            </a:r>
            <a:endParaRPr sz="1600" dirty="0">
              <a:solidFill>
                <a:schemeClr val="lt1"/>
              </a:solidFill>
              <a:latin typeface="Comic Sans MS"/>
              <a:ea typeface="Comic Sans MS"/>
              <a:cs typeface="Comic Sans MS"/>
              <a:sym typeface="Comic Sans MS"/>
            </a:endParaRPr>
          </a:p>
        </p:txBody>
      </p:sp>
      <p:sp>
        <p:nvSpPr>
          <p:cNvPr id="356" name="Google Shape;356;p25"/>
          <p:cNvSpPr/>
          <p:nvPr/>
        </p:nvSpPr>
        <p:spPr>
          <a:xfrm>
            <a:off x="775335" y="4730750"/>
            <a:ext cx="6369685" cy="926465"/>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800"/>
              <a:buFont typeface="Comic Sans MS"/>
              <a:buNone/>
            </a:pPr>
            <a:r>
              <a:rPr lang="en-US" sz="1600" b="1" dirty="0">
                <a:solidFill>
                  <a:schemeClr val="lt1"/>
                </a:solidFill>
                <a:latin typeface="Comic Sans MS"/>
                <a:ea typeface="Comic Sans MS"/>
                <a:cs typeface="Comic Sans MS"/>
                <a:sym typeface="Comic Sans MS"/>
              </a:rPr>
              <a:t>Built-in functionality </a:t>
            </a:r>
            <a:r>
              <a:rPr lang="en-US" sz="1600" dirty="0">
                <a:solidFill>
                  <a:schemeClr val="lt1"/>
                </a:solidFill>
                <a:latin typeface="Comic Sans MS"/>
                <a:ea typeface="Comic Sans MS"/>
                <a:cs typeface="Comic Sans MS"/>
                <a:sym typeface="Comic Sans MS"/>
              </a:rPr>
              <a:t>: </a:t>
            </a:r>
            <a:r>
              <a:rPr lang="en-US" sz="1600" b="1" dirty="0">
                <a:solidFill>
                  <a:schemeClr val="lt1"/>
                </a:solidFill>
                <a:latin typeface="Comic Sans MS"/>
                <a:ea typeface="Comic Sans MS"/>
                <a:cs typeface="Comic Sans MS"/>
                <a:sym typeface="Comic Sans MS"/>
              </a:rPr>
              <a:t>List&lt;T&gt;</a:t>
            </a:r>
            <a:r>
              <a:rPr lang="en-US" sz="1600" dirty="0">
                <a:solidFill>
                  <a:schemeClr val="lt1"/>
                </a:solidFill>
                <a:latin typeface="Comic Sans MS"/>
                <a:ea typeface="Comic Sans MS"/>
                <a:cs typeface="Comic Sans MS"/>
                <a:sym typeface="Comic Sans MS"/>
              </a:rPr>
              <a:t> provides a range of methods for adding, removing, searching, and sorting items in the list.</a:t>
            </a:r>
            <a:endParaRPr sz="1600" dirty="0">
              <a:solidFill>
                <a:schemeClr val="lt1"/>
              </a:solidFill>
              <a:latin typeface="Comic Sans MS"/>
              <a:ea typeface="Comic Sans MS"/>
              <a:cs typeface="Comic Sans MS"/>
              <a:sym typeface="Comic Sans MS"/>
            </a:endParaRPr>
          </a:p>
        </p:txBody>
      </p:sp>
      <p:sp>
        <p:nvSpPr>
          <p:cNvPr id="357" name="Google Shape;357;p25"/>
          <p:cNvSpPr/>
          <p:nvPr/>
        </p:nvSpPr>
        <p:spPr>
          <a:xfrm>
            <a:off x="775970" y="1506855"/>
            <a:ext cx="6369685" cy="926465"/>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800"/>
              <a:buFont typeface="Comic Sans MS"/>
              <a:buNone/>
            </a:pPr>
            <a:r>
              <a:rPr lang="en-US" sz="1600" b="1" dirty="0">
                <a:solidFill>
                  <a:schemeClr val="lt1"/>
                </a:solidFill>
                <a:latin typeface="Comic Sans MS"/>
                <a:ea typeface="Comic Sans MS"/>
                <a:cs typeface="Comic Sans MS"/>
                <a:sym typeface="Comic Sans MS"/>
              </a:rPr>
              <a:t>Dynamic sizing</a:t>
            </a:r>
            <a:r>
              <a:rPr lang="en-US" sz="1600" dirty="0">
                <a:solidFill>
                  <a:schemeClr val="lt1"/>
                </a:solidFill>
                <a:latin typeface="Comic Sans MS"/>
                <a:ea typeface="Comic Sans MS"/>
                <a:cs typeface="Comic Sans MS"/>
                <a:sym typeface="Comic Sans MS"/>
              </a:rPr>
              <a:t>: The size of a </a:t>
            </a:r>
            <a:r>
              <a:rPr lang="en-US" sz="1600" b="1" dirty="0">
                <a:solidFill>
                  <a:schemeClr val="lt1"/>
                </a:solidFill>
                <a:latin typeface="Comic Sans MS"/>
                <a:ea typeface="Comic Sans MS"/>
                <a:cs typeface="Comic Sans MS"/>
                <a:sym typeface="Comic Sans MS"/>
              </a:rPr>
              <a:t>List&lt;T&gt;</a:t>
            </a:r>
            <a:r>
              <a:rPr lang="en-US" sz="1600" dirty="0">
                <a:solidFill>
                  <a:schemeClr val="lt1"/>
                </a:solidFill>
                <a:latin typeface="Comic Sans MS"/>
                <a:ea typeface="Comic Sans MS"/>
                <a:cs typeface="Comic Sans MS"/>
                <a:sym typeface="Comic Sans MS"/>
              </a:rPr>
              <a:t> can be modified at runtime, allowing you to add or remove items as needed.</a:t>
            </a:r>
            <a:endParaRPr sz="1600" dirty="0">
              <a:solidFill>
                <a:schemeClr val="lt1"/>
              </a:solidFill>
              <a:latin typeface="Comic Sans MS"/>
              <a:ea typeface="Comic Sans MS"/>
              <a:cs typeface="Comic Sans MS"/>
              <a:sym typeface="Comic Sans MS"/>
            </a:endParaRPr>
          </a:p>
        </p:txBody>
      </p:sp>
      <p:pic>
        <p:nvPicPr>
          <p:cNvPr id="358" name="Google Shape;358;p25" descr="Aitrich-Logo-Transparent-BG-2048x671"/>
          <p:cNvPicPr preferRelativeResize="0"/>
          <p:nvPr/>
        </p:nvPicPr>
        <p:blipFill rotWithShape="1">
          <a:blip r:embed="rId4">
            <a:alphaModFix/>
          </a:blip>
          <a:srcRect/>
          <a:stretch/>
        </p:blipFill>
        <p:spPr>
          <a:xfrm>
            <a:off x="365125" y="6527165"/>
            <a:ext cx="1166495" cy="16700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2"/>
                                        </p:tgtEl>
                                        <p:attrNameLst>
                                          <p:attrName>style.visibility</p:attrName>
                                        </p:attrNameLst>
                                      </p:cBhvr>
                                      <p:to>
                                        <p:strVal val="visible"/>
                                      </p:to>
                                    </p:set>
                                    <p:animEffect transition="in" filter="fade">
                                      <p:cBhvr>
                                        <p:cTn id="7" dur="500"/>
                                        <p:tgtEl>
                                          <p:spTgt spid="352"/>
                                        </p:tgtEl>
                                      </p:cBhvr>
                                    </p:animEffect>
                                  </p:childTnLst>
                                </p:cTn>
                              </p:par>
                              <p:par>
                                <p:cTn id="8" presetID="10" presetClass="entr" presetSubtype="0" fill="hold" nodeType="withEffect">
                                  <p:stCondLst>
                                    <p:cond delay="0"/>
                                  </p:stCondLst>
                                  <p:childTnLst>
                                    <p:set>
                                      <p:cBhvr>
                                        <p:cTn id="9" dur="1" fill="hold">
                                          <p:stCondLst>
                                            <p:cond delay="0"/>
                                          </p:stCondLst>
                                        </p:cTn>
                                        <p:tgtEl>
                                          <p:spTgt spid="353"/>
                                        </p:tgtEl>
                                        <p:attrNameLst>
                                          <p:attrName>style.visibility</p:attrName>
                                        </p:attrNameLst>
                                      </p:cBhvr>
                                      <p:to>
                                        <p:strVal val="visible"/>
                                      </p:to>
                                    </p:set>
                                    <p:animEffect transition="in" filter="fade">
                                      <p:cBhvr>
                                        <p:cTn id="10" dur="500"/>
                                        <p:tgtEl>
                                          <p:spTgt spid="35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57"/>
                                        </p:tgtEl>
                                        <p:attrNameLst>
                                          <p:attrName>style.visibility</p:attrName>
                                        </p:attrNameLst>
                                      </p:cBhvr>
                                      <p:to>
                                        <p:strVal val="visible"/>
                                      </p:to>
                                    </p:set>
                                    <p:animEffect transition="in" filter="fade">
                                      <p:cBhvr>
                                        <p:cTn id="15" dur="1000"/>
                                        <p:tgtEl>
                                          <p:spTgt spid="35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54"/>
                                        </p:tgtEl>
                                        <p:attrNameLst>
                                          <p:attrName>style.visibility</p:attrName>
                                        </p:attrNameLst>
                                      </p:cBhvr>
                                      <p:to>
                                        <p:strVal val="visible"/>
                                      </p:to>
                                    </p:set>
                                    <p:animEffect transition="in" filter="fade">
                                      <p:cBhvr>
                                        <p:cTn id="20" dur="1000"/>
                                        <p:tgtEl>
                                          <p:spTgt spid="35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55"/>
                                        </p:tgtEl>
                                        <p:attrNameLst>
                                          <p:attrName>style.visibility</p:attrName>
                                        </p:attrNameLst>
                                      </p:cBhvr>
                                      <p:to>
                                        <p:strVal val="visible"/>
                                      </p:to>
                                    </p:set>
                                    <p:animEffect transition="in" filter="fade">
                                      <p:cBhvr>
                                        <p:cTn id="25" dur="1000"/>
                                        <p:tgtEl>
                                          <p:spTgt spid="35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56"/>
                                        </p:tgtEl>
                                        <p:attrNameLst>
                                          <p:attrName>style.visibility</p:attrName>
                                        </p:attrNameLst>
                                      </p:cBhvr>
                                      <p:to>
                                        <p:strVal val="visible"/>
                                      </p:to>
                                    </p:set>
                                    <p:animEffect transition="in" filter="fade">
                                      <p:cBhvr>
                                        <p:cTn id="30" dur="1000"/>
                                        <p:tgtEl>
                                          <p:spTgt spid="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D86"/>
              </a:buClr>
              <a:buSzPts val="4400"/>
              <a:buFont typeface="Bell MT"/>
              <a:buNone/>
            </a:pPr>
            <a:r>
              <a:rPr lang="en-US" b="1">
                <a:solidFill>
                  <a:srgbClr val="012D86"/>
                </a:solidFill>
                <a:latin typeface="Bell MT"/>
                <a:ea typeface="Bell MT"/>
                <a:cs typeface="Bell MT"/>
                <a:sym typeface="Bell MT"/>
              </a:rPr>
              <a:t>Example</a:t>
            </a:r>
            <a:endParaRPr/>
          </a:p>
        </p:txBody>
      </p:sp>
      <p:pic>
        <p:nvPicPr>
          <p:cNvPr id="364" name="Google Shape;364;p26" descr="Text&#10;&#10;Description automatically generated"/>
          <p:cNvPicPr preferRelativeResize="0">
            <a:picLocks noGrp="1"/>
          </p:cNvPicPr>
          <p:nvPr>
            <p:ph type="body" idx="1"/>
          </p:nvPr>
        </p:nvPicPr>
        <p:blipFill rotWithShape="1">
          <a:blip r:embed="rId3">
            <a:alphaModFix/>
          </a:blip>
          <a:srcRect/>
          <a:stretch/>
        </p:blipFill>
        <p:spPr>
          <a:xfrm>
            <a:off x="838200" y="2232660"/>
            <a:ext cx="5181600" cy="3536315"/>
          </a:xfrm>
          <a:prstGeom prst="rect">
            <a:avLst/>
          </a:prstGeom>
          <a:noFill/>
          <a:ln>
            <a:noFill/>
          </a:ln>
        </p:spPr>
      </p:pic>
      <p:pic>
        <p:nvPicPr>
          <p:cNvPr id="365" name="Google Shape;365;p26" descr="Aitrich-Logo-Transparent-BG-2048x671"/>
          <p:cNvPicPr preferRelativeResize="0"/>
          <p:nvPr/>
        </p:nvPicPr>
        <p:blipFill rotWithShape="1">
          <a:blip r:embed="rId4">
            <a:alphaModFix/>
          </a:blip>
          <a:srcRect/>
          <a:stretch/>
        </p:blipFill>
        <p:spPr>
          <a:xfrm>
            <a:off x="365125" y="6527165"/>
            <a:ext cx="1166495" cy="16700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3"/>
                                        </p:tgtEl>
                                        <p:attrNameLst>
                                          <p:attrName>style.visibility</p:attrName>
                                        </p:attrNameLst>
                                      </p:cBhvr>
                                      <p:to>
                                        <p:strVal val="visible"/>
                                      </p:to>
                                    </p:set>
                                    <p:animEffect transition="in" filter="fade">
                                      <p:cBhvr>
                                        <p:cTn id="7" dur="500"/>
                                        <p:tgtEl>
                                          <p:spTgt spid="363"/>
                                        </p:tgtEl>
                                      </p:cBhvr>
                                    </p:animEffect>
                                  </p:childTnLst>
                                </p:cTn>
                              </p:par>
                              <p:par>
                                <p:cTn id="8" presetID="10" presetClass="entr" presetSubtype="0" fill="hold" nodeType="withEffect">
                                  <p:stCondLst>
                                    <p:cond delay="0"/>
                                  </p:stCondLst>
                                  <p:childTnLst>
                                    <p:set>
                                      <p:cBhvr>
                                        <p:cTn id="9" dur="1" fill="hold">
                                          <p:stCondLst>
                                            <p:cond delay="0"/>
                                          </p:stCondLst>
                                        </p:cTn>
                                        <p:tgtEl>
                                          <p:spTgt spid="364"/>
                                        </p:tgtEl>
                                        <p:attrNameLst>
                                          <p:attrName>style.visibility</p:attrName>
                                        </p:attrNameLst>
                                      </p:cBhvr>
                                      <p:to>
                                        <p:strVal val="visible"/>
                                      </p:to>
                                    </p:set>
                                    <p:animEffect transition="in" filter="fade">
                                      <p:cBhvr>
                                        <p:cTn id="10" dur="500"/>
                                        <p:tgtEl>
                                          <p:spTgt spid="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ct val="100000"/>
              <a:buFont typeface="Bell MT"/>
              <a:buNone/>
            </a:pPr>
            <a:r>
              <a:rPr lang="en-US" b="1" dirty="0">
                <a:solidFill>
                  <a:srgbClr val="1F3864"/>
                </a:solidFill>
                <a:latin typeface="Bell MT"/>
                <a:ea typeface="Bell MT"/>
                <a:cs typeface="Bell MT"/>
                <a:sym typeface="Bell MT"/>
              </a:rPr>
              <a:t>DICTIONARY&lt;TKEY, TVALUE&gt;</a:t>
            </a:r>
            <a:r>
              <a:rPr lang="en-US" b="1" dirty="0"/>
              <a:t/>
            </a:r>
            <a:br>
              <a:rPr lang="en-US" b="1" dirty="0"/>
            </a:br>
            <a:endParaRPr dirty="0"/>
          </a:p>
        </p:txBody>
      </p:sp>
      <p:sp>
        <p:nvSpPr>
          <p:cNvPr id="371" name="Google Shape;371;p27"/>
          <p:cNvSpPr/>
          <p:nvPr/>
        </p:nvSpPr>
        <p:spPr>
          <a:xfrm>
            <a:off x="776605" y="3394710"/>
            <a:ext cx="6370320" cy="1268095"/>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Clr>
                <a:schemeClr val="lt1"/>
              </a:buClr>
              <a:buSzPts val="1600"/>
              <a:buFont typeface="Comic Sans MS"/>
              <a:buNone/>
            </a:pPr>
            <a:r>
              <a:rPr lang="en-US" sz="1600" dirty="0">
                <a:solidFill>
                  <a:schemeClr val="lt1"/>
                </a:solidFill>
                <a:latin typeface="Comic Sans MS"/>
                <a:ea typeface="Comic Sans MS"/>
                <a:cs typeface="Comic Sans MS"/>
                <a:sym typeface="Comic Sans MS"/>
              </a:rPr>
              <a:t>It is defined in the </a:t>
            </a:r>
            <a:r>
              <a:rPr lang="en-US" sz="1600" dirty="0" err="1">
                <a:solidFill>
                  <a:schemeClr val="lt1"/>
                </a:solidFill>
                <a:latin typeface="Comic Sans MS"/>
                <a:ea typeface="Comic Sans MS"/>
                <a:cs typeface="Comic Sans MS"/>
                <a:sym typeface="Comic Sans MS"/>
              </a:rPr>
              <a:t>System.Collections.Generic</a:t>
            </a:r>
            <a:r>
              <a:rPr lang="en-US" sz="1600" dirty="0">
                <a:solidFill>
                  <a:schemeClr val="lt1"/>
                </a:solidFill>
                <a:latin typeface="Comic Sans MS"/>
                <a:ea typeface="Comic Sans MS"/>
                <a:cs typeface="Comic Sans MS"/>
                <a:sym typeface="Comic Sans MS"/>
              </a:rPr>
              <a:t> namespace and provides a flexible way to store and manipulate collections of key/value pairs.​</a:t>
            </a:r>
            <a:endParaRPr sz="1600" b="0" i="1" u="none" strike="noStrike" cap="none" dirty="0">
              <a:solidFill>
                <a:schemeClr val="lt1"/>
              </a:solidFill>
              <a:latin typeface="Comic Sans MS"/>
              <a:ea typeface="Comic Sans MS"/>
              <a:cs typeface="Comic Sans MS"/>
              <a:sym typeface="Comic Sans MS"/>
            </a:endParaRPr>
          </a:p>
        </p:txBody>
      </p:sp>
      <p:sp>
        <p:nvSpPr>
          <p:cNvPr id="372" name="Google Shape;372;p27"/>
          <p:cNvSpPr/>
          <p:nvPr/>
        </p:nvSpPr>
        <p:spPr>
          <a:xfrm>
            <a:off x="777240" y="2219960"/>
            <a:ext cx="6369685" cy="926465"/>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dirty="0">
                <a:solidFill>
                  <a:schemeClr val="lt1"/>
                </a:solidFill>
                <a:latin typeface="Comic Sans MS"/>
                <a:ea typeface="Comic Sans MS"/>
                <a:cs typeface="Comic Sans MS"/>
                <a:sym typeface="Comic Sans MS"/>
              </a:rPr>
              <a:t>It is a generic collection that represents a collection of key/value pairs. </a:t>
            </a:r>
            <a:endParaRPr sz="1600" dirty="0">
              <a:solidFill>
                <a:schemeClr val="lt1"/>
              </a:solidFill>
              <a:latin typeface="Comic Sans MS"/>
              <a:ea typeface="Comic Sans MS"/>
              <a:cs typeface="Comic Sans MS"/>
              <a:sym typeface="Comic Sans MS"/>
            </a:endParaRPr>
          </a:p>
        </p:txBody>
      </p:sp>
      <p:pic>
        <p:nvPicPr>
          <p:cNvPr id="373" name="Google Shape;373;p27" descr="Aitrich-Logo-Transparent-BG-2048x671"/>
          <p:cNvPicPr preferRelativeResize="0"/>
          <p:nvPr/>
        </p:nvPicPr>
        <p:blipFill rotWithShape="1">
          <a:blip r:embed="rId3">
            <a:alphaModFix/>
          </a:blip>
          <a:srcRect/>
          <a:stretch/>
        </p:blipFill>
        <p:spPr>
          <a:xfrm>
            <a:off x="365125" y="6527165"/>
            <a:ext cx="1166495" cy="16700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0"/>
                                        </p:tgtEl>
                                        <p:attrNameLst>
                                          <p:attrName>style.visibility</p:attrName>
                                        </p:attrNameLst>
                                      </p:cBhvr>
                                      <p:to>
                                        <p:strVal val="visible"/>
                                      </p:to>
                                    </p:set>
                                    <p:animEffect transition="in" filter="fade">
                                      <p:cBhvr>
                                        <p:cTn id="7" dur="500"/>
                                        <p:tgtEl>
                                          <p:spTgt spid="3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2"/>
                                        </p:tgtEl>
                                        <p:attrNameLst>
                                          <p:attrName>style.visibility</p:attrName>
                                        </p:attrNameLst>
                                      </p:cBhvr>
                                      <p:to>
                                        <p:strVal val="visible"/>
                                      </p:to>
                                    </p:set>
                                    <p:animEffect transition="in" filter="fade">
                                      <p:cBhvr>
                                        <p:cTn id="12" dur="1000"/>
                                        <p:tgtEl>
                                          <p:spTgt spid="37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1"/>
                                        </p:tgtEl>
                                        <p:attrNameLst>
                                          <p:attrName>style.visibility</p:attrName>
                                        </p:attrNameLst>
                                      </p:cBhvr>
                                      <p:to>
                                        <p:strVal val="visible"/>
                                      </p:to>
                                    </p:set>
                                    <p:animEffect transition="in" filter="fade">
                                      <p:cBhvr>
                                        <p:cTn id="17" dur="1000"/>
                                        <p:tgtEl>
                                          <p:spTgt spid="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pic>
        <p:nvPicPr>
          <p:cNvPr id="378" name="Google Shape;378;p28" descr="705"/>
          <p:cNvPicPr preferRelativeResize="0"/>
          <p:nvPr/>
        </p:nvPicPr>
        <p:blipFill rotWithShape="1">
          <a:blip r:embed="rId3">
            <a:alphaModFix/>
          </a:blip>
          <a:srcRect/>
          <a:stretch/>
        </p:blipFill>
        <p:spPr>
          <a:xfrm>
            <a:off x="8203565" y="1746250"/>
            <a:ext cx="3150235" cy="4654550"/>
          </a:xfrm>
          <a:prstGeom prst="rect">
            <a:avLst/>
          </a:prstGeom>
          <a:noFill/>
          <a:ln>
            <a:noFill/>
          </a:ln>
        </p:spPr>
      </p:pic>
      <p:sp>
        <p:nvSpPr>
          <p:cNvPr id="379" name="Google Shape;379;p28"/>
          <p:cNvSpPr/>
          <p:nvPr/>
        </p:nvSpPr>
        <p:spPr>
          <a:xfrm>
            <a:off x="775970" y="2632710"/>
            <a:ext cx="6370320" cy="862965"/>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900"/>
              <a:buFont typeface="Calibri"/>
              <a:buNone/>
            </a:pPr>
            <a:r>
              <a:rPr lang="en-US" sz="1600" b="1" dirty="0">
                <a:solidFill>
                  <a:schemeClr val="lt1"/>
                </a:solidFill>
                <a:latin typeface="Comic Sans MS"/>
                <a:ea typeface="Comic Sans MS"/>
                <a:cs typeface="Comic Sans MS"/>
                <a:sym typeface="Comic Sans MS"/>
              </a:rPr>
              <a:t>Fast lookup:</a:t>
            </a:r>
            <a:r>
              <a:rPr lang="en-US" sz="1600" dirty="0">
                <a:solidFill>
                  <a:schemeClr val="lt1"/>
                </a:solidFill>
                <a:latin typeface="Comic Sans MS"/>
                <a:ea typeface="Comic Sans MS"/>
                <a:cs typeface="Comic Sans MS"/>
                <a:sym typeface="Comic Sans MS"/>
              </a:rPr>
              <a:t> Because </a:t>
            </a:r>
            <a:r>
              <a:rPr lang="en-US" sz="1600" b="1" dirty="0">
                <a:solidFill>
                  <a:schemeClr val="lt1"/>
                </a:solidFill>
                <a:latin typeface="Comic Sans MS"/>
                <a:ea typeface="Comic Sans MS"/>
                <a:cs typeface="Comic Sans MS"/>
                <a:sym typeface="Comic Sans MS"/>
              </a:rPr>
              <a:t>Dictionary&lt;</a:t>
            </a:r>
            <a:r>
              <a:rPr lang="en-US" sz="1600" b="1" dirty="0" err="1">
                <a:solidFill>
                  <a:schemeClr val="lt1"/>
                </a:solidFill>
                <a:latin typeface="Comic Sans MS"/>
                <a:ea typeface="Comic Sans MS"/>
                <a:cs typeface="Comic Sans MS"/>
                <a:sym typeface="Comic Sans MS"/>
              </a:rPr>
              <a:t>TKey</a:t>
            </a:r>
            <a:r>
              <a:rPr lang="en-US" sz="1600" b="1" dirty="0">
                <a:solidFill>
                  <a:schemeClr val="lt1"/>
                </a:solidFill>
                <a:latin typeface="Comic Sans MS"/>
                <a:ea typeface="Comic Sans MS"/>
                <a:cs typeface="Comic Sans MS"/>
                <a:sym typeface="Comic Sans MS"/>
              </a:rPr>
              <a:t>, TValue&gt;</a:t>
            </a:r>
            <a:r>
              <a:rPr lang="en-US" sz="1600" dirty="0">
                <a:solidFill>
                  <a:schemeClr val="lt1"/>
                </a:solidFill>
                <a:latin typeface="Comic Sans MS"/>
                <a:ea typeface="Comic Sans MS"/>
                <a:cs typeface="Comic Sans MS"/>
                <a:sym typeface="Comic Sans MS"/>
              </a:rPr>
              <a:t> is implemented as a hash table, accessing an element in the dictionary by key is very fast. </a:t>
            </a:r>
            <a:endParaRPr sz="1600" b="0" i="1" u="none" strike="noStrike" cap="none" dirty="0">
              <a:solidFill>
                <a:schemeClr val="lt1"/>
              </a:solidFill>
              <a:latin typeface="Comic Sans MS"/>
              <a:ea typeface="Comic Sans MS"/>
              <a:cs typeface="Comic Sans MS"/>
              <a:sym typeface="Comic Sans MS"/>
            </a:endParaRPr>
          </a:p>
        </p:txBody>
      </p:sp>
      <p:sp>
        <p:nvSpPr>
          <p:cNvPr id="380" name="Google Shape;380;p28"/>
          <p:cNvSpPr/>
          <p:nvPr/>
        </p:nvSpPr>
        <p:spPr>
          <a:xfrm>
            <a:off x="775970" y="3744595"/>
            <a:ext cx="6369685" cy="926465"/>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900"/>
              <a:buFont typeface="Calibri"/>
              <a:buNone/>
            </a:pPr>
            <a:r>
              <a:rPr lang="en-US" sz="1600" b="1" dirty="0">
                <a:solidFill>
                  <a:schemeClr val="lt1"/>
                </a:solidFill>
                <a:latin typeface="Comic Sans MS"/>
                <a:ea typeface="Comic Sans MS"/>
                <a:cs typeface="Comic Sans MS"/>
                <a:sym typeface="Comic Sans MS"/>
              </a:rPr>
              <a:t>Dynamic sizing</a:t>
            </a:r>
            <a:r>
              <a:rPr lang="en-US" sz="1600" dirty="0">
                <a:solidFill>
                  <a:schemeClr val="lt1"/>
                </a:solidFill>
                <a:latin typeface="Comic Sans MS"/>
                <a:ea typeface="Comic Sans MS"/>
                <a:cs typeface="Comic Sans MS"/>
                <a:sym typeface="Comic Sans MS"/>
              </a:rPr>
              <a:t>: The size of a </a:t>
            </a:r>
            <a:r>
              <a:rPr lang="en-US" sz="1600" b="1" dirty="0">
                <a:solidFill>
                  <a:schemeClr val="lt1"/>
                </a:solidFill>
                <a:latin typeface="Comic Sans MS"/>
                <a:ea typeface="Comic Sans MS"/>
                <a:cs typeface="Comic Sans MS"/>
                <a:sym typeface="Comic Sans MS"/>
              </a:rPr>
              <a:t>Dictionary&lt;</a:t>
            </a:r>
            <a:r>
              <a:rPr lang="en-US" sz="1600" b="1" dirty="0" err="1">
                <a:solidFill>
                  <a:schemeClr val="lt1"/>
                </a:solidFill>
                <a:latin typeface="Comic Sans MS"/>
                <a:ea typeface="Comic Sans MS"/>
                <a:cs typeface="Comic Sans MS"/>
                <a:sym typeface="Comic Sans MS"/>
              </a:rPr>
              <a:t>TKey</a:t>
            </a:r>
            <a:r>
              <a:rPr lang="en-US" sz="1600" b="1" dirty="0">
                <a:solidFill>
                  <a:schemeClr val="lt1"/>
                </a:solidFill>
                <a:latin typeface="Comic Sans MS"/>
                <a:ea typeface="Comic Sans MS"/>
                <a:cs typeface="Comic Sans MS"/>
                <a:sym typeface="Comic Sans MS"/>
              </a:rPr>
              <a:t>, TValue&gt;</a:t>
            </a:r>
            <a:r>
              <a:rPr lang="en-US" sz="1600" dirty="0">
                <a:solidFill>
                  <a:schemeClr val="lt1"/>
                </a:solidFill>
                <a:latin typeface="Comic Sans MS"/>
                <a:ea typeface="Comic Sans MS"/>
                <a:cs typeface="Comic Sans MS"/>
                <a:sym typeface="Comic Sans MS"/>
              </a:rPr>
              <a:t> can be modified at runtime, allowing you to add or remove key/value pairs as needed.</a:t>
            </a:r>
            <a:endParaRPr sz="1600" dirty="0">
              <a:solidFill>
                <a:schemeClr val="lt1"/>
              </a:solidFill>
              <a:latin typeface="Comic Sans MS"/>
              <a:ea typeface="Comic Sans MS"/>
              <a:cs typeface="Comic Sans MS"/>
              <a:sym typeface="Comic Sans MS"/>
            </a:endParaRPr>
          </a:p>
        </p:txBody>
      </p:sp>
      <p:sp>
        <p:nvSpPr>
          <p:cNvPr id="381" name="Google Shape;381;p28"/>
          <p:cNvSpPr/>
          <p:nvPr/>
        </p:nvSpPr>
        <p:spPr>
          <a:xfrm>
            <a:off x="776605" y="4828540"/>
            <a:ext cx="6369685" cy="1028065"/>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900"/>
              <a:buFont typeface="Calibri"/>
              <a:buNone/>
            </a:pPr>
            <a:r>
              <a:rPr lang="en-US" sz="1600" b="1" dirty="0">
                <a:solidFill>
                  <a:schemeClr val="lt1"/>
                </a:solidFill>
                <a:latin typeface="Comic Sans MS"/>
                <a:ea typeface="Comic Sans MS"/>
                <a:cs typeface="Comic Sans MS"/>
                <a:sym typeface="Comic Sans MS"/>
              </a:rPr>
              <a:t>Type safety</a:t>
            </a:r>
            <a:r>
              <a:rPr lang="en-US" sz="1600" dirty="0">
                <a:solidFill>
                  <a:schemeClr val="lt1"/>
                </a:solidFill>
                <a:latin typeface="Comic Sans MS"/>
                <a:ea typeface="Comic Sans MS"/>
                <a:cs typeface="Comic Sans MS"/>
                <a:sym typeface="Comic Sans MS"/>
              </a:rPr>
              <a:t>: Since </a:t>
            </a:r>
            <a:r>
              <a:rPr lang="en-US" sz="1600" b="1" dirty="0">
                <a:solidFill>
                  <a:schemeClr val="lt1"/>
                </a:solidFill>
                <a:latin typeface="Comic Sans MS"/>
                <a:ea typeface="Comic Sans MS"/>
                <a:cs typeface="Comic Sans MS"/>
                <a:sym typeface="Comic Sans MS"/>
              </a:rPr>
              <a:t>Dictionary&lt;</a:t>
            </a:r>
            <a:r>
              <a:rPr lang="en-US" sz="1600" b="1" dirty="0" err="1">
                <a:solidFill>
                  <a:schemeClr val="lt1"/>
                </a:solidFill>
                <a:latin typeface="Comic Sans MS"/>
                <a:ea typeface="Comic Sans MS"/>
                <a:cs typeface="Comic Sans MS"/>
                <a:sym typeface="Comic Sans MS"/>
              </a:rPr>
              <a:t>TKey</a:t>
            </a:r>
            <a:r>
              <a:rPr lang="en-US" sz="1600" b="1" dirty="0">
                <a:solidFill>
                  <a:schemeClr val="lt1"/>
                </a:solidFill>
                <a:latin typeface="Comic Sans MS"/>
                <a:ea typeface="Comic Sans MS"/>
                <a:cs typeface="Comic Sans MS"/>
                <a:sym typeface="Comic Sans MS"/>
              </a:rPr>
              <a:t>, TValue&gt;</a:t>
            </a:r>
            <a:r>
              <a:rPr lang="en-US" sz="1600" dirty="0">
                <a:solidFill>
                  <a:schemeClr val="lt1"/>
                </a:solidFill>
                <a:latin typeface="Comic Sans MS"/>
                <a:ea typeface="Comic Sans MS"/>
                <a:cs typeface="Comic Sans MS"/>
                <a:sym typeface="Comic Sans MS"/>
              </a:rPr>
              <a:t> is a generic collection, it can only hold objects of type </a:t>
            </a:r>
            <a:r>
              <a:rPr lang="en-US" sz="1600" b="1" dirty="0" err="1">
                <a:solidFill>
                  <a:schemeClr val="lt1"/>
                </a:solidFill>
                <a:latin typeface="Comic Sans MS"/>
                <a:ea typeface="Comic Sans MS"/>
                <a:cs typeface="Comic Sans MS"/>
                <a:sym typeface="Comic Sans MS"/>
              </a:rPr>
              <a:t>TKey</a:t>
            </a:r>
            <a:r>
              <a:rPr lang="en-US" sz="1600" dirty="0">
                <a:solidFill>
                  <a:schemeClr val="lt1"/>
                </a:solidFill>
                <a:latin typeface="Comic Sans MS"/>
                <a:ea typeface="Comic Sans MS"/>
                <a:cs typeface="Comic Sans MS"/>
                <a:sym typeface="Comic Sans MS"/>
              </a:rPr>
              <a:t> for keys and </a:t>
            </a:r>
            <a:r>
              <a:rPr lang="en-US" sz="1600" b="1" dirty="0">
                <a:solidFill>
                  <a:schemeClr val="lt1"/>
                </a:solidFill>
                <a:latin typeface="Comic Sans MS"/>
                <a:ea typeface="Comic Sans MS"/>
                <a:cs typeface="Comic Sans MS"/>
                <a:sym typeface="Comic Sans MS"/>
              </a:rPr>
              <a:t>TValue</a:t>
            </a:r>
            <a:r>
              <a:rPr lang="en-US" sz="1600" dirty="0">
                <a:solidFill>
                  <a:schemeClr val="lt1"/>
                </a:solidFill>
                <a:latin typeface="Comic Sans MS"/>
                <a:ea typeface="Comic Sans MS"/>
                <a:cs typeface="Comic Sans MS"/>
                <a:sym typeface="Comic Sans MS"/>
              </a:rPr>
              <a:t> for values, which provides type safety and prevents runtime errors.</a:t>
            </a:r>
            <a:endParaRPr sz="1600" dirty="0">
              <a:solidFill>
                <a:schemeClr val="lt1"/>
              </a:solidFill>
              <a:latin typeface="Comic Sans MS"/>
              <a:ea typeface="Comic Sans MS"/>
              <a:cs typeface="Comic Sans MS"/>
              <a:sym typeface="Comic Sans MS"/>
            </a:endParaRPr>
          </a:p>
        </p:txBody>
      </p:sp>
      <p:sp>
        <p:nvSpPr>
          <p:cNvPr id="382" name="Google Shape;382;p28"/>
          <p:cNvSpPr/>
          <p:nvPr/>
        </p:nvSpPr>
        <p:spPr>
          <a:xfrm>
            <a:off x="776605" y="1457325"/>
            <a:ext cx="6369685" cy="926465"/>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900"/>
              <a:buFont typeface="Calibri"/>
              <a:buNone/>
            </a:pPr>
            <a:r>
              <a:rPr lang="en-US" sz="1600" b="1" dirty="0">
                <a:solidFill>
                  <a:schemeClr val="lt1"/>
                </a:solidFill>
                <a:latin typeface="Comic Sans MS"/>
                <a:ea typeface="Comic Sans MS"/>
                <a:cs typeface="Comic Sans MS"/>
                <a:sym typeface="Comic Sans MS"/>
              </a:rPr>
              <a:t>Key/value pairs</a:t>
            </a:r>
            <a:r>
              <a:rPr lang="en-US" sz="1600" dirty="0">
                <a:solidFill>
                  <a:schemeClr val="lt1"/>
                </a:solidFill>
                <a:latin typeface="Comic Sans MS"/>
                <a:ea typeface="Comic Sans MS"/>
                <a:cs typeface="Comic Sans MS"/>
                <a:sym typeface="Comic Sans MS"/>
              </a:rPr>
              <a:t>: A </a:t>
            </a:r>
            <a:r>
              <a:rPr lang="en-US" sz="1600" b="1" dirty="0">
                <a:solidFill>
                  <a:schemeClr val="lt1"/>
                </a:solidFill>
                <a:latin typeface="Comic Sans MS"/>
                <a:ea typeface="Comic Sans MS"/>
                <a:cs typeface="Comic Sans MS"/>
                <a:sym typeface="Comic Sans MS"/>
              </a:rPr>
              <a:t>Dictionary&lt;</a:t>
            </a:r>
            <a:r>
              <a:rPr lang="en-US" sz="1600" b="1" dirty="0" err="1">
                <a:solidFill>
                  <a:schemeClr val="lt1"/>
                </a:solidFill>
                <a:latin typeface="Comic Sans MS"/>
                <a:ea typeface="Comic Sans MS"/>
                <a:cs typeface="Comic Sans MS"/>
                <a:sym typeface="Comic Sans MS"/>
              </a:rPr>
              <a:t>TKey</a:t>
            </a:r>
            <a:r>
              <a:rPr lang="en-US" sz="1600" b="1" dirty="0">
                <a:solidFill>
                  <a:schemeClr val="lt1"/>
                </a:solidFill>
                <a:latin typeface="Comic Sans MS"/>
                <a:ea typeface="Comic Sans MS"/>
                <a:cs typeface="Comic Sans MS"/>
                <a:sym typeface="Comic Sans MS"/>
              </a:rPr>
              <a:t>, TValue&gt;</a:t>
            </a:r>
            <a:r>
              <a:rPr lang="en-US" sz="1600" dirty="0">
                <a:solidFill>
                  <a:schemeClr val="lt1"/>
                </a:solidFill>
                <a:latin typeface="Comic Sans MS"/>
                <a:ea typeface="Comic Sans MS"/>
                <a:cs typeface="Comic Sans MS"/>
                <a:sym typeface="Comic Sans MS"/>
              </a:rPr>
              <a:t> stores a collection of key/value pairs. Each key in the dictionary is unique.</a:t>
            </a:r>
            <a:endParaRPr sz="1600" dirty="0">
              <a:solidFill>
                <a:schemeClr val="lt1"/>
              </a:solidFill>
              <a:latin typeface="Comic Sans MS"/>
              <a:ea typeface="Comic Sans MS"/>
              <a:cs typeface="Comic Sans MS"/>
              <a:sym typeface="Comic Sans MS"/>
            </a:endParaRPr>
          </a:p>
        </p:txBody>
      </p:sp>
      <p:pic>
        <p:nvPicPr>
          <p:cNvPr id="383" name="Google Shape;383;p28" descr="Aitrich-Logo-Transparent-BG-2048x671"/>
          <p:cNvPicPr preferRelativeResize="0"/>
          <p:nvPr/>
        </p:nvPicPr>
        <p:blipFill rotWithShape="1">
          <a:blip r:embed="rId4">
            <a:alphaModFix/>
          </a:blip>
          <a:srcRect/>
          <a:stretch/>
        </p:blipFill>
        <p:spPr>
          <a:xfrm>
            <a:off x="365125" y="6527165"/>
            <a:ext cx="1166495" cy="16700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8"/>
                                        </p:tgtEl>
                                        <p:attrNameLst>
                                          <p:attrName>style.visibility</p:attrName>
                                        </p:attrNameLst>
                                      </p:cBhvr>
                                      <p:to>
                                        <p:strVal val="visible"/>
                                      </p:to>
                                    </p:set>
                                    <p:animEffect transition="in" filter="fade">
                                      <p:cBhvr>
                                        <p:cTn id="7" dur="500"/>
                                        <p:tgtEl>
                                          <p:spTgt spid="3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2"/>
                                        </p:tgtEl>
                                        <p:attrNameLst>
                                          <p:attrName>style.visibility</p:attrName>
                                        </p:attrNameLst>
                                      </p:cBhvr>
                                      <p:to>
                                        <p:strVal val="visible"/>
                                      </p:to>
                                    </p:set>
                                    <p:animEffect transition="in" filter="fade">
                                      <p:cBhvr>
                                        <p:cTn id="12" dur="1000"/>
                                        <p:tgtEl>
                                          <p:spTgt spid="38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9"/>
                                        </p:tgtEl>
                                        <p:attrNameLst>
                                          <p:attrName>style.visibility</p:attrName>
                                        </p:attrNameLst>
                                      </p:cBhvr>
                                      <p:to>
                                        <p:strVal val="visible"/>
                                      </p:to>
                                    </p:set>
                                    <p:animEffect transition="in" filter="fade">
                                      <p:cBhvr>
                                        <p:cTn id="17" dur="1000"/>
                                        <p:tgtEl>
                                          <p:spTgt spid="37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0"/>
                                        </p:tgtEl>
                                        <p:attrNameLst>
                                          <p:attrName>style.visibility</p:attrName>
                                        </p:attrNameLst>
                                      </p:cBhvr>
                                      <p:to>
                                        <p:strVal val="visible"/>
                                      </p:to>
                                    </p:set>
                                    <p:animEffect transition="in" filter="fade">
                                      <p:cBhvr>
                                        <p:cTn id="22" dur="1000"/>
                                        <p:tgtEl>
                                          <p:spTgt spid="38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81"/>
                                        </p:tgtEl>
                                        <p:attrNameLst>
                                          <p:attrName>style.visibility</p:attrName>
                                        </p:attrNameLst>
                                      </p:cBhvr>
                                      <p:to>
                                        <p:strVal val="visible"/>
                                      </p:to>
                                    </p:set>
                                    <p:animEffect transition="in" filter="fade">
                                      <p:cBhvr>
                                        <p:cTn id="27" dur="1000"/>
                                        <p:tgtEl>
                                          <p:spTgt spid="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29"/>
          <p:cNvSpPr/>
          <p:nvPr/>
        </p:nvSpPr>
        <p:spPr>
          <a:xfrm>
            <a:off x="1010285" y="1431925"/>
            <a:ext cx="6369685" cy="4243705"/>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000"/>
              <a:buFont typeface="Arial"/>
              <a:buNone/>
            </a:pPr>
            <a:r>
              <a:rPr lang="en-US" sz="2000" dirty="0">
                <a:solidFill>
                  <a:schemeClr val="lt1"/>
                </a:solidFill>
                <a:latin typeface="Comic Sans MS"/>
                <a:ea typeface="Comic Sans MS"/>
                <a:cs typeface="Comic Sans MS"/>
                <a:sym typeface="Comic Sans MS"/>
              </a:rPr>
              <a:t>It provides methods such as</a:t>
            </a:r>
            <a:endParaRPr sz="2000" dirty="0">
              <a:solidFill>
                <a:schemeClr val="lt1"/>
              </a:solidFill>
              <a:latin typeface="Comic Sans MS"/>
              <a:ea typeface="Comic Sans MS"/>
              <a:cs typeface="Comic Sans MS"/>
              <a:sym typeface="Comic Sans MS"/>
            </a:endParaRPr>
          </a:p>
          <a:p>
            <a:pPr marL="0" marR="0" lvl="0" indent="0" algn="l" rtl="0">
              <a:lnSpc>
                <a:spcPct val="90000"/>
              </a:lnSpc>
              <a:spcBef>
                <a:spcPts val="1000"/>
              </a:spcBef>
              <a:spcAft>
                <a:spcPts val="0"/>
              </a:spcAft>
              <a:buClr>
                <a:schemeClr val="lt1"/>
              </a:buClr>
              <a:buSzPts val="2000"/>
              <a:buFont typeface="Arial"/>
              <a:buNone/>
            </a:pPr>
            <a:endParaRPr sz="1800" b="0" i="0" u="none" strike="noStrike" cap="none" dirty="0">
              <a:solidFill>
                <a:schemeClr val="lt1"/>
              </a:solidFill>
              <a:latin typeface="Comic Sans MS"/>
              <a:ea typeface="Comic Sans MS"/>
              <a:cs typeface="Comic Sans MS"/>
              <a:sym typeface="Comic Sans MS"/>
            </a:endParaRPr>
          </a:p>
          <a:p>
            <a:pPr marL="285750" marR="0" lvl="0" indent="-285750" algn="l" rtl="0">
              <a:lnSpc>
                <a:spcPct val="90000"/>
              </a:lnSpc>
              <a:spcBef>
                <a:spcPts val="1000"/>
              </a:spcBef>
              <a:spcAft>
                <a:spcPts val="0"/>
              </a:spcAft>
              <a:buClr>
                <a:schemeClr val="lt1"/>
              </a:buClr>
              <a:buSzPts val="2000"/>
              <a:buFont typeface="Arial"/>
              <a:buChar char="•"/>
            </a:pPr>
            <a:r>
              <a:rPr lang="en-US" sz="1600" dirty="0">
                <a:solidFill>
                  <a:schemeClr val="lt1"/>
                </a:solidFill>
                <a:latin typeface="Comic Sans MS"/>
                <a:ea typeface="Comic Sans MS"/>
                <a:cs typeface="Comic Sans MS"/>
                <a:sym typeface="Comic Sans MS"/>
              </a:rPr>
              <a:t> </a:t>
            </a:r>
            <a:r>
              <a:rPr lang="en-US" sz="1600" b="1" dirty="0">
                <a:solidFill>
                  <a:schemeClr val="lt1"/>
                </a:solidFill>
                <a:latin typeface="Comic Sans MS"/>
                <a:ea typeface="Comic Sans MS"/>
                <a:cs typeface="Comic Sans MS"/>
                <a:sym typeface="Comic Sans MS"/>
              </a:rPr>
              <a:t>Add(</a:t>
            </a:r>
            <a:r>
              <a:rPr lang="en-US" sz="1600" b="1" dirty="0" err="1">
                <a:solidFill>
                  <a:schemeClr val="lt1"/>
                </a:solidFill>
                <a:latin typeface="Comic Sans MS"/>
                <a:ea typeface="Comic Sans MS"/>
                <a:cs typeface="Comic Sans MS"/>
                <a:sym typeface="Comic Sans MS"/>
              </a:rPr>
              <a:t>TKey</a:t>
            </a:r>
            <a:r>
              <a:rPr lang="en-US" sz="1600" b="1" dirty="0">
                <a:solidFill>
                  <a:schemeClr val="lt1"/>
                </a:solidFill>
                <a:latin typeface="Comic Sans MS"/>
                <a:ea typeface="Comic Sans MS"/>
                <a:cs typeface="Comic Sans MS"/>
                <a:sym typeface="Comic Sans MS"/>
              </a:rPr>
              <a:t> key, TValue value)</a:t>
            </a:r>
            <a:endParaRPr sz="1600" b="0" i="0" u="none" strike="noStrike" cap="none" dirty="0">
              <a:solidFill>
                <a:schemeClr val="lt1"/>
              </a:solidFill>
              <a:latin typeface="Comic Sans MS"/>
              <a:ea typeface="Comic Sans MS"/>
              <a:cs typeface="Comic Sans MS"/>
              <a:sym typeface="Comic Sans MS"/>
            </a:endParaRPr>
          </a:p>
          <a:p>
            <a:pPr marL="285750" marR="0" lvl="0" indent="-285750" algn="l" rtl="0">
              <a:lnSpc>
                <a:spcPct val="90000"/>
              </a:lnSpc>
              <a:spcBef>
                <a:spcPts val="1000"/>
              </a:spcBef>
              <a:spcAft>
                <a:spcPts val="0"/>
              </a:spcAft>
              <a:buClr>
                <a:schemeClr val="lt1"/>
              </a:buClr>
              <a:buSzPts val="2000"/>
              <a:buFont typeface="Arial"/>
              <a:buChar char="•"/>
            </a:pPr>
            <a:r>
              <a:rPr lang="en-US" sz="1600" dirty="0">
                <a:solidFill>
                  <a:schemeClr val="lt1"/>
                </a:solidFill>
                <a:latin typeface="Comic Sans MS"/>
                <a:ea typeface="Comic Sans MS"/>
                <a:cs typeface="Comic Sans MS"/>
                <a:sym typeface="Comic Sans MS"/>
              </a:rPr>
              <a:t> </a:t>
            </a:r>
            <a:r>
              <a:rPr lang="en-US" sz="1600" b="1" dirty="0" err="1">
                <a:solidFill>
                  <a:schemeClr val="lt1"/>
                </a:solidFill>
                <a:latin typeface="Comic Sans MS"/>
                <a:ea typeface="Comic Sans MS"/>
                <a:cs typeface="Comic Sans MS"/>
                <a:sym typeface="Comic Sans MS"/>
              </a:rPr>
              <a:t>ContainsKey</a:t>
            </a:r>
            <a:r>
              <a:rPr lang="en-US" sz="1600" b="1" dirty="0">
                <a:solidFill>
                  <a:schemeClr val="lt1"/>
                </a:solidFill>
                <a:latin typeface="Comic Sans MS"/>
                <a:ea typeface="Comic Sans MS"/>
                <a:cs typeface="Comic Sans MS"/>
                <a:sym typeface="Comic Sans MS"/>
              </a:rPr>
              <a:t>(</a:t>
            </a:r>
            <a:r>
              <a:rPr lang="en-US" sz="1600" b="1" dirty="0" err="1">
                <a:solidFill>
                  <a:schemeClr val="lt1"/>
                </a:solidFill>
                <a:latin typeface="Comic Sans MS"/>
                <a:ea typeface="Comic Sans MS"/>
                <a:cs typeface="Comic Sans MS"/>
                <a:sym typeface="Comic Sans MS"/>
              </a:rPr>
              <a:t>TKey</a:t>
            </a:r>
            <a:r>
              <a:rPr lang="en-US" sz="1600" b="1" dirty="0">
                <a:solidFill>
                  <a:schemeClr val="lt1"/>
                </a:solidFill>
                <a:latin typeface="Comic Sans MS"/>
                <a:ea typeface="Comic Sans MS"/>
                <a:cs typeface="Comic Sans MS"/>
                <a:sym typeface="Comic Sans MS"/>
              </a:rPr>
              <a:t> key)</a:t>
            </a:r>
            <a:r>
              <a:rPr lang="en-US" sz="1600" dirty="0">
                <a:solidFill>
                  <a:schemeClr val="lt1"/>
                </a:solidFill>
                <a:latin typeface="Comic Sans MS"/>
                <a:ea typeface="Comic Sans MS"/>
                <a:cs typeface="Comic Sans MS"/>
                <a:sym typeface="Comic Sans MS"/>
              </a:rPr>
              <a:t>,</a:t>
            </a:r>
            <a:endParaRPr sz="1600" b="0" i="0" u="none" strike="noStrike" cap="none" dirty="0">
              <a:solidFill>
                <a:schemeClr val="lt1"/>
              </a:solidFill>
              <a:latin typeface="Comic Sans MS"/>
              <a:ea typeface="Comic Sans MS"/>
              <a:cs typeface="Comic Sans MS"/>
              <a:sym typeface="Comic Sans MS"/>
            </a:endParaRPr>
          </a:p>
          <a:p>
            <a:pPr marL="285750" marR="0" lvl="0" indent="-285750" algn="l" rtl="0">
              <a:lnSpc>
                <a:spcPct val="90000"/>
              </a:lnSpc>
              <a:spcBef>
                <a:spcPts val="1000"/>
              </a:spcBef>
              <a:spcAft>
                <a:spcPts val="0"/>
              </a:spcAft>
              <a:buClr>
                <a:srgbClr val="FFFFFF"/>
              </a:buClr>
              <a:buSzPts val="2000"/>
              <a:buFont typeface="Arial"/>
              <a:buChar char="•"/>
            </a:pPr>
            <a:r>
              <a:rPr lang="en-US" sz="1600" b="1" dirty="0" err="1">
                <a:solidFill>
                  <a:schemeClr val="lt1"/>
                </a:solidFill>
                <a:latin typeface="Comic Sans MS"/>
                <a:ea typeface="Comic Sans MS"/>
                <a:cs typeface="Comic Sans MS"/>
                <a:sym typeface="Comic Sans MS"/>
              </a:rPr>
              <a:t>ContainsValue</a:t>
            </a:r>
            <a:r>
              <a:rPr lang="en-US" sz="1600" b="1" dirty="0">
                <a:solidFill>
                  <a:schemeClr val="lt1"/>
                </a:solidFill>
                <a:latin typeface="Comic Sans MS"/>
                <a:ea typeface="Comic Sans MS"/>
                <a:cs typeface="Comic Sans MS"/>
                <a:sym typeface="Comic Sans MS"/>
              </a:rPr>
              <a:t>(TValue value)</a:t>
            </a:r>
            <a:endParaRPr sz="1600" b="1" dirty="0">
              <a:solidFill>
                <a:schemeClr val="lt1"/>
              </a:solidFill>
              <a:latin typeface="Comic Sans MS"/>
              <a:ea typeface="Comic Sans MS"/>
              <a:cs typeface="Comic Sans MS"/>
              <a:sym typeface="Comic Sans MS"/>
            </a:endParaRPr>
          </a:p>
          <a:p>
            <a:pPr marL="285750" marR="0" lvl="0" indent="-285750" algn="l" rtl="0">
              <a:lnSpc>
                <a:spcPct val="90000"/>
              </a:lnSpc>
              <a:spcBef>
                <a:spcPts val="1000"/>
              </a:spcBef>
              <a:spcAft>
                <a:spcPts val="0"/>
              </a:spcAft>
              <a:buClr>
                <a:srgbClr val="FFFFFF"/>
              </a:buClr>
              <a:buSzPts val="2000"/>
              <a:buFont typeface="Arial"/>
              <a:buChar char="•"/>
            </a:pPr>
            <a:r>
              <a:rPr lang="en-US" sz="1600" b="1" dirty="0">
                <a:solidFill>
                  <a:schemeClr val="lt1"/>
                </a:solidFill>
                <a:latin typeface="Comic Sans MS"/>
                <a:ea typeface="Comic Sans MS"/>
                <a:cs typeface="Comic Sans MS"/>
                <a:sym typeface="Comic Sans MS"/>
              </a:rPr>
              <a:t>Remove(</a:t>
            </a:r>
            <a:r>
              <a:rPr lang="en-US" sz="1600" b="1" dirty="0" err="1">
                <a:solidFill>
                  <a:schemeClr val="lt1"/>
                </a:solidFill>
                <a:latin typeface="Comic Sans MS"/>
                <a:ea typeface="Comic Sans MS"/>
                <a:cs typeface="Comic Sans MS"/>
                <a:sym typeface="Comic Sans MS"/>
              </a:rPr>
              <a:t>TKey</a:t>
            </a:r>
            <a:r>
              <a:rPr lang="en-US" sz="1600" b="1" dirty="0">
                <a:solidFill>
                  <a:schemeClr val="lt1"/>
                </a:solidFill>
                <a:latin typeface="Comic Sans MS"/>
                <a:ea typeface="Comic Sans MS"/>
                <a:cs typeface="Comic Sans MS"/>
                <a:sym typeface="Comic Sans MS"/>
              </a:rPr>
              <a:t> key)</a:t>
            </a:r>
            <a:endParaRPr sz="1600" dirty="0">
              <a:solidFill>
                <a:schemeClr val="lt1"/>
              </a:solidFill>
              <a:latin typeface="Comic Sans MS"/>
              <a:ea typeface="Comic Sans MS"/>
              <a:cs typeface="Comic Sans MS"/>
              <a:sym typeface="Comic Sans MS"/>
            </a:endParaRPr>
          </a:p>
          <a:p>
            <a:pPr marL="285750" marR="0" lvl="0" indent="-285750" algn="l" rtl="0">
              <a:lnSpc>
                <a:spcPct val="90000"/>
              </a:lnSpc>
              <a:spcBef>
                <a:spcPts val="1000"/>
              </a:spcBef>
              <a:spcAft>
                <a:spcPts val="0"/>
              </a:spcAft>
              <a:buClr>
                <a:srgbClr val="FFFFFF"/>
              </a:buClr>
              <a:buSzPts val="2000"/>
              <a:buFont typeface="Arial"/>
              <a:buChar char="•"/>
            </a:pPr>
            <a:r>
              <a:rPr lang="en-US" sz="1600" b="1" dirty="0">
                <a:solidFill>
                  <a:schemeClr val="lt1"/>
                </a:solidFill>
                <a:latin typeface="Comic Sans MS"/>
                <a:ea typeface="Comic Sans MS"/>
                <a:cs typeface="Comic Sans MS"/>
                <a:sym typeface="Comic Sans MS"/>
              </a:rPr>
              <a:t>Clear()</a:t>
            </a:r>
            <a:endParaRPr sz="1600" b="1" dirty="0">
              <a:solidFill>
                <a:schemeClr val="lt1"/>
              </a:solidFill>
              <a:latin typeface="Comic Sans MS"/>
              <a:ea typeface="Comic Sans MS"/>
              <a:cs typeface="Comic Sans MS"/>
              <a:sym typeface="Comic Sans MS"/>
            </a:endParaRPr>
          </a:p>
        </p:txBody>
      </p:sp>
      <p:pic>
        <p:nvPicPr>
          <p:cNvPr id="389" name="Google Shape;389;p29" descr="3907915"/>
          <p:cNvPicPr preferRelativeResize="0">
            <a:picLocks noGrp="1"/>
          </p:cNvPicPr>
          <p:nvPr>
            <p:ph type="body" idx="1"/>
          </p:nvPr>
        </p:nvPicPr>
        <p:blipFill rotWithShape="1">
          <a:blip r:embed="rId3">
            <a:alphaModFix/>
          </a:blip>
          <a:srcRect/>
          <a:stretch/>
        </p:blipFill>
        <p:spPr>
          <a:xfrm>
            <a:off x="7561580" y="1431925"/>
            <a:ext cx="4351655" cy="4351655"/>
          </a:xfrm>
          <a:prstGeom prst="rect">
            <a:avLst/>
          </a:prstGeom>
          <a:noFill/>
          <a:ln>
            <a:noFill/>
          </a:ln>
        </p:spPr>
      </p:pic>
      <p:pic>
        <p:nvPicPr>
          <p:cNvPr id="390" name="Google Shape;390;p29" descr="Aitrich-Logo-Transparent-BG-2048x671"/>
          <p:cNvPicPr preferRelativeResize="0"/>
          <p:nvPr/>
        </p:nvPicPr>
        <p:blipFill rotWithShape="1">
          <a:blip r:embed="rId4">
            <a:alphaModFix/>
          </a:blip>
          <a:srcRect/>
          <a:stretch/>
        </p:blipFill>
        <p:spPr>
          <a:xfrm>
            <a:off x="365125" y="6527165"/>
            <a:ext cx="1166495" cy="16700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8"/>
                                        </p:tgtEl>
                                        <p:attrNameLst>
                                          <p:attrName>style.visibility</p:attrName>
                                        </p:attrNameLst>
                                      </p:cBhvr>
                                      <p:to>
                                        <p:strVal val="visible"/>
                                      </p:to>
                                    </p:set>
                                    <p:animEffect transition="in" filter="fade">
                                      <p:cBhvr>
                                        <p:cTn id="7" dur="1000"/>
                                        <p:tgtEl>
                                          <p:spTgt spid="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D86"/>
              </a:buClr>
              <a:buSzPts val="4400"/>
              <a:buFont typeface="Bell MT"/>
              <a:buNone/>
            </a:pPr>
            <a:r>
              <a:rPr lang="en-US" b="1">
                <a:solidFill>
                  <a:srgbClr val="012D86"/>
                </a:solidFill>
                <a:latin typeface="Bell MT"/>
                <a:ea typeface="Bell MT"/>
                <a:cs typeface="Bell MT"/>
                <a:sym typeface="Bell MT"/>
              </a:rPr>
              <a:t>Example</a:t>
            </a:r>
            <a:endParaRPr/>
          </a:p>
        </p:txBody>
      </p:sp>
      <p:pic>
        <p:nvPicPr>
          <p:cNvPr id="396" name="Google Shape;396;p30"/>
          <p:cNvPicPr preferRelativeResize="0">
            <a:picLocks noGrp="1"/>
          </p:cNvPicPr>
          <p:nvPr>
            <p:ph type="body" idx="1"/>
          </p:nvPr>
        </p:nvPicPr>
        <p:blipFill rotWithShape="1">
          <a:blip r:embed="rId3">
            <a:alphaModFix/>
          </a:blip>
          <a:srcRect/>
          <a:stretch/>
        </p:blipFill>
        <p:spPr>
          <a:xfrm>
            <a:off x="838200" y="2077075"/>
            <a:ext cx="8095500" cy="3726900"/>
          </a:xfrm>
          <a:prstGeom prst="rect">
            <a:avLst/>
          </a:prstGeom>
          <a:noFill/>
          <a:ln>
            <a:noFill/>
          </a:ln>
        </p:spPr>
      </p:pic>
      <p:pic>
        <p:nvPicPr>
          <p:cNvPr id="397" name="Google Shape;397;p30" descr="Aitrich-Logo-Transparent-BG-2048x671"/>
          <p:cNvPicPr preferRelativeResize="0"/>
          <p:nvPr/>
        </p:nvPicPr>
        <p:blipFill rotWithShape="1">
          <a:blip r:embed="rId4">
            <a:alphaModFix/>
          </a:blip>
          <a:srcRect/>
          <a:stretch/>
        </p:blipFill>
        <p:spPr>
          <a:xfrm>
            <a:off x="365125" y="6527165"/>
            <a:ext cx="1166495" cy="16700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5"/>
                                        </p:tgtEl>
                                        <p:attrNameLst>
                                          <p:attrName>style.visibility</p:attrName>
                                        </p:attrNameLst>
                                      </p:cBhvr>
                                      <p:to>
                                        <p:strVal val="visible"/>
                                      </p:to>
                                    </p:set>
                                    <p:animEffect transition="in" filter="fade">
                                      <p:cBhvr>
                                        <p:cTn id="7" dur="500"/>
                                        <p:tgtEl>
                                          <p:spTgt spid="395"/>
                                        </p:tgtEl>
                                      </p:cBhvr>
                                    </p:animEffect>
                                  </p:childTnLst>
                                </p:cTn>
                              </p:par>
                              <p:par>
                                <p:cTn id="8" presetID="10" presetClass="entr" presetSubtype="0" fill="hold" nodeType="withEffect">
                                  <p:stCondLst>
                                    <p:cond delay="0"/>
                                  </p:stCondLst>
                                  <p:childTnLst>
                                    <p:set>
                                      <p:cBhvr>
                                        <p:cTn id="9" dur="1" fill="hold">
                                          <p:stCondLst>
                                            <p:cond delay="0"/>
                                          </p:stCondLst>
                                        </p:cTn>
                                        <p:tgtEl>
                                          <p:spTgt spid="396"/>
                                        </p:tgtEl>
                                        <p:attrNameLst>
                                          <p:attrName>style.visibility</p:attrName>
                                        </p:attrNameLst>
                                      </p:cBhvr>
                                      <p:to>
                                        <p:strVal val="visible"/>
                                      </p:to>
                                    </p:set>
                                    <p:animEffect transition="in" filter="fade">
                                      <p:cBhvr>
                                        <p:cTn id="10" dur="500"/>
                                        <p:tgtEl>
                                          <p:spTgt spid="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TotalTime>
  <Words>3467</Words>
  <Application>Microsoft Office PowerPoint</Application>
  <PresentationFormat>Widescreen</PresentationFormat>
  <Paragraphs>207</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Calibri</vt:lpstr>
      <vt:lpstr>Quattrocento Sans</vt:lpstr>
      <vt:lpstr>Comic Sans MS</vt:lpstr>
      <vt:lpstr>Arial</vt:lpstr>
      <vt:lpstr>Bell MT</vt:lpstr>
      <vt:lpstr>Office Theme</vt:lpstr>
      <vt:lpstr>PowerPoint Presentation</vt:lpstr>
      <vt:lpstr>PowerPoint Presentation</vt:lpstr>
      <vt:lpstr>LIST&lt;T&gt; </vt:lpstr>
      <vt:lpstr>Some of the main features of List&lt;T&gt; include:  </vt:lpstr>
      <vt:lpstr>Example</vt:lpstr>
      <vt:lpstr>DICTIONARY&lt;TKEY, TVALUE&gt; </vt:lpstr>
      <vt:lpstr>PowerPoint Presentation</vt:lpstr>
      <vt:lpstr>PowerPoint Presentation</vt:lpstr>
      <vt:lpstr>Example</vt:lpstr>
      <vt:lpstr>SORTEDLIST&lt;TKEY, TVALUE&gt; </vt:lpstr>
      <vt:lpstr>PowerPoint Presentation</vt:lpstr>
      <vt:lpstr>Example</vt:lpstr>
      <vt:lpstr>QUEUE&lt;T&gt;</vt:lpstr>
      <vt:lpstr>PowerPoint Presentation</vt:lpstr>
      <vt:lpstr>Example</vt:lpstr>
      <vt:lpstr>STACK&lt;T&gt;</vt:lpstr>
      <vt:lpstr>PowerPoint Presentation</vt:lpstr>
      <vt:lpstr>Example</vt:lpstr>
      <vt:lpstr>LINQ-Language Integrated Query</vt:lpstr>
      <vt:lpstr>LINQ - Example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Apsara</cp:lastModifiedBy>
  <cp:revision>12</cp:revision>
  <dcterms:created xsi:type="dcterms:W3CDTF">2022-10-11T08:26:00Z</dcterms:created>
  <dcterms:modified xsi:type="dcterms:W3CDTF">2024-02-22T12:02:42Z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56BD2055CB2E4CD7B9FE413683165DA3</vt:lpwstr>
  </property>
  <property fmtid="{D5CDD505-2E9C-101B-9397-08002B2CF9AE}" pid="3" name="KSOProductBuildVer">
    <vt:lpwstr>1033-11.2.0.11537</vt:lpwstr>
  </property>
</Properties>
</file>