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8" r:id="rId4"/>
    <p:sldId id="288" r:id="rId5"/>
    <p:sldId id="261" r:id="rId6"/>
    <p:sldId id="258" r:id="rId7"/>
    <p:sldId id="274" r:id="rId8"/>
    <p:sldId id="293" r:id="rId9"/>
    <p:sldId id="290" r:id="rId10"/>
    <p:sldId id="291" r:id="rId11"/>
    <p:sldId id="292" r:id="rId12"/>
    <p:sldId id="283" r:id="rId13"/>
    <p:sldId id="286" r:id="rId14"/>
    <p:sldId id="264" r:id="rId15"/>
    <p:sldId id="287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6" d="100"/>
          <a:sy n="66" d="100"/>
        </p:scale>
        <p:origin x="900" y="23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6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4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3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4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C2C6F8EA-316C-41DE-B9A4-EDCC3A85ED9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C2C6F8EA-316C-41DE-B9A4-EDCC3A85ED9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9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1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8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844" y="3096255"/>
            <a:ext cx="10297144" cy="620777"/>
          </a:xfrm>
        </p:spPr>
        <p:txBody>
          <a:bodyPr/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/>
            </a:r>
            <a:br>
              <a:rPr lang="en-US" sz="8000" b="1" dirty="0" smtClean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sz="3800" b="1" dirty="0" smtClean="0">
                <a:solidFill>
                  <a:schemeClr val="accent3"/>
                </a:solidFill>
                <a:latin typeface="Georgia" panose="02040502050405020303" pitchFamily="18" charset="0"/>
              </a:rPr>
              <a:t>OBJECT ORIENTED PROGRAMMING</a:t>
            </a:r>
            <a:endParaRPr lang="en-US" sz="3800" b="1" dirty="0">
              <a:solidFill>
                <a:schemeClr val="accent3"/>
              </a:solidFill>
              <a:latin typeface="Californian FB" panose="0207040306080B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4092" y="1772816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Georgia" panose="02040502050405020303" pitchFamily="18" charset="0"/>
              </a:rPr>
              <a:t>C#</a:t>
            </a:r>
            <a:endParaRPr lang="en-IN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8038628" y="4419694"/>
            <a:ext cx="2736304" cy="130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By,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NISHA PAUL</a:t>
            </a:r>
            <a:endParaRPr lang="en-IN" sz="28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884" y="908720"/>
            <a:ext cx="8759131" cy="706964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Compile-Time Polymorphism</a:t>
            </a:r>
            <a:endParaRPr lang="en-US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9796" y="2348881"/>
            <a:ext cx="11062964" cy="4176463"/>
          </a:xfrm>
          <a:prstGeom prst="rect">
            <a:avLst/>
          </a:prstGeom>
        </p:spPr>
        <p:txBody>
          <a:bodyPr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method overloading. It allows a class to have multiple methods with the same name but different signatures (parameter lists).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be differentiated, based perform: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Changing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Parameters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Changing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of the parameters.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Changing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Order of the parameters.</a:t>
            </a:r>
          </a:p>
        </p:txBody>
      </p:sp>
    </p:spTree>
    <p:extLst>
      <p:ext uri="{BB962C8B-B14F-4D97-AF65-F5344CB8AC3E}">
        <p14:creationId xmlns:p14="http://schemas.microsoft.com/office/powerpoint/2010/main" val="1947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Method </a:t>
            </a:r>
            <a:r>
              <a:rPr lang="en-US" sz="36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Overloading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65820" y="2780928"/>
            <a:ext cx="1015312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bility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redefine a method in more than one 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Overloaded methods are differentiated based on the number and type of the parameters passed as arguments to the methods.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not define more than one method with the same name, Order and the type of the arguments. It would be a compiler error.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692696"/>
            <a:ext cx="8759131" cy="1152128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Runtime Polymorphism/Dynamic Polymorphism</a:t>
            </a:r>
            <a:endParaRPr lang="en-US" sz="36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77789" y="2348880"/>
            <a:ext cx="10585176" cy="4176463"/>
          </a:xfrm>
          <a:prstGeom prst="rect">
            <a:avLst/>
          </a:prstGeom>
        </p:spPr>
        <p:txBody>
          <a:bodyPr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chieved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 occurs when a subclass provides a specific implementation for a method that is already defined in the superclass or base class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method in the subclass must have the same signature as the method in the base 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 a method, the subclass can modify the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inherited method. It allows a derived class to provide a specific implementation of a method that is already defined in its base class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Method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base class method must be declared as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allow overriding.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 Keyword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derived class method must use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keyword to provide a new implementation.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Method Overriding</a:t>
            </a:r>
            <a:endParaRPr lang="en-US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54653" y="2348880"/>
            <a:ext cx="9908311" cy="4176463"/>
          </a:xfrm>
          <a:prstGeom prst="rect">
            <a:avLst/>
          </a:prstGeom>
        </p:spPr>
        <p:txBody>
          <a:bodyPr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overriding is possible only in derived classes. </a:t>
            </a:r>
            <a:endParaRPr lang="en-U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is overridden in the derived class when it is inherited from the base class.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non-virtual or static method cannot be overridden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the overridden method and the virtual method must have the same access level 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9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1988840"/>
            <a:ext cx="4075661" cy="115212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SUMMARY</a:t>
            </a:r>
            <a:endParaRPr lang="en-US" sz="4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8428" y="908720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Object-Oriented Programming, commonly known as OOPs, is a technique, not a </a:t>
            </a:r>
            <a:r>
              <a:rPr lang="en-US" sz="2000" dirty="0" smtClean="0">
                <a:solidFill>
                  <a:schemeClr val="tx2"/>
                </a:solidFill>
                <a:latin typeface="Georgia" panose="02040502050405020303" pitchFamily="18" charset="0"/>
              </a:rPr>
              <a:t>technology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Georgia" panose="02040502050405020303" pitchFamily="18" charset="0"/>
              </a:rPr>
              <a:t>which provides 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some principles for developing applications or software.</a:t>
            </a:r>
            <a:r>
              <a:rPr lang="en-US" sz="2000" dirty="0" smtClean="0">
                <a:solidFill>
                  <a:schemeClr val="tx2"/>
                </a:solidFill>
                <a:latin typeface="Georgia" panose="02040502050405020303" pitchFamily="18" charset="0"/>
              </a:rPr>
              <a:t> The 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fundamental idea behind OOP is to combine data and the methods that operate on that data </a:t>
            </a:r>
            <a:r>
              <a:rPr lang="en-US" sz="2000" dirty="0" smtClean="0">
                <a:solidFill>
                  <a:schemeClr val="tx2"/>
                </a:solidFill>
                <a:latin typeface="Georgia" panose="02040502050405020303" pitchFamily="18" charset="0"/>
              </a:rPr>
              <a:t>into 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a single </a:t>
            </a:r>
            <a:r>
              <a:rPr lang="en-US" sz="2000" dirty="0" smtClean="0">
                <a:solidFill>
                  <a:schemeClr val="tx2"/>
                </a:solidFill>
                <a:latin typeface="Georgia" panose="02040502050405020303" pitchFamily="18" charset="0"/>
              </a:rPr>
              <a:t>unit. </a:t>
            </a:r>
            <a:r>
              <a:rPr lang="en-US" sz="2000" dirty="0" smtClean="0">
                <a:solidFill>
                  <a:schemeClr val="tx2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four pillars of OOP—encapsulation</a:t>
            </a:r>
            <a:r>
              <a:rPr lang="en-US" sz="2000" dirty="0" smtClean="0">
                <a:solidFill>
                  <a:schemeClr val="tx2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, inheritance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, polymorphism, and </a:t>
            </a:r>
            <a:r>
              <a:rPr lang="en-US" sz="2000" dirty="0" smtClean="0">
                <a:solidFill>
                  <a:schemeClr val="tx2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abstraction—are </a:t>
            </a:r>
            <a:r>
              <a:rPr lang="en-US" sz="2000" dirty="0" smtClean="0">
                <a:solidFill>
                  <a:schemeClr val="tx2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used to implement the object oriented model.</a:t>
            </a:r>
            <a:endParaRPr lang="en-IN" sz="2000" dirty="0">
              <a:solidFill>
                <a:schemeClr val="tx2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092" y="1772816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THANK YOU</a:t>
            </a:r>
            <a:endParaRPr lang="en-IN" sz="5400" b="1"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Overview</a:t>
            </a:r>
            <a:endParaRPr lang="en-US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4654" y="2348880"/>
            <a:ext cx="8823361" cy="3670920"/>
          </a:xfrm>
        </p:spPr>
        <p:txBody>
          <a:bodyPr/>
          <a:lstStyle/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  <a:p>
            <a:r>
              <a:rPr lang="en-US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Constructors</a:t>
            </a:r>
            <a:endParaRPr lang="en-US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2348880"/>
            <a:ext cx="10801200" cy="41044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pecial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of the class which gets automatically invoked whenever an instance of the class is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to assign initial values to the data members of the same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constructor of a class must have the same name as the class name in which it resides.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class can have any number of constructors.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constructor can not be abstract, final, and Synchronized.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constructor doesn’t have any return type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Constructors</a:t>
            </a:r>
            <a:endParaRPr lang="en-US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2276872"/>
            <a:ext cx="10801200" cy="4320480"/>
          </a:xfrm>
        </p:spPr>
        <p:txBody>
          <a:bodyPr>
            <a:noAutofit/>
          </a:bodyPr>
          <a:lstStyle/>
          <a:p>
            <a:pPr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 are usually public. Since they are provided to create objects.</a:t>
            </a:r>
          </a:p>
          <a:p>
            <a:pPr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 can also be declared as private or protected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such cases: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of that class cannot be created.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cannot be used as a base class for inheritance.</a:t>
            </a:r>
          </a:p>
          <a:p>
            <a:pPr marL="342797" lvl="1" indent="-342797"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Constructors: 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Constructors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Parameterized Constructor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Constructor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Constructor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Constructor</a:t>
            </a:r>
          </a:p>
          <a:p>
            <a:pPr lvl="1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063" lvl="1" indent="0" fontAlgn="base">
              <a:buClr>
                <a:schemeClr val="tx2"/>
              </a:buClr>
              <a:buNone/>
            </a:pP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Parameterized Constructors</a:t>
            </a:r>
            <a:endParaRPr lang="en-US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230316" y="2132856"/>
            <a:ext cx="7056784" cy="3888431"/>
          </a:xfrm>
          <a:prstGeom prst="rect">
            <a:avLst/>
          </a:prstGeom>
        </p:spPr>
        <p:txBody>
          <a:bodyPr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Car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public </a:t>
            </a:r>
            <a:r>
              <a:rPr lang="en-US" alt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model</a:t>
            </a: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public </a:t>
            </a:r>
            <a:r>
              <a:rPr lang="en-US" alt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Car(string </a:t>
            </a:r>
            <a:r>
              <a:rPr lang="en-US" alt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modelName</a:t>
            </a: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en-US" alt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Create a class constructor </a:t>
            </a: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// </a:t>
            </a:r>
            <a:r>
              <a:rPr lang="en-US" alt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parameter </a:t>
            </a:r>
            <a:endParaRPr lang="en-US" alt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{ 	model </a:t>
            </a:r>
            <a:r>
              <a:rPr lang="en-US" alt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modelName</a:t>
            </a: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 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static </a:t>
            </a:r>
            <a:r>
              <a:rPr lang="en-US" alt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Main(string[] </a:t>
            </a:r>
            <a:r>
              <a:rPr lang="en-US" alt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alt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{ </a:t>
            </a:r>
            <a:r>
              <a:rPr lang="en-US" alt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Ford = new Car("Mustang"); </a:t>
            </a:r>
            <a:endParaRPr lang="en-US" alt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Ford.model</a:t>
            </a: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"Mustang"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780" y="2348880"/>
            <a:ext cx="4680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constructor having at least one parameter is called a parameterized constructor. It can initialize each instance of the class to different values.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1968571"/>
            <a:ext cx="5155782" cy="228382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ENCAPSULATION</a:t>
            </a:r>
            <a:endParaRPr lang="en-US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4452" y="1052736"/>
            <a:ext cx="5662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efined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wrapping up of data and information under a single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unit.</a:t>
            </a:r>
          </a:p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data in a class is hidden from other classes, it is also known as 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data-hiding.</a:t>
            </a:r>
          </a:p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Since, the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or data of a class are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hidden, it can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accessed only through any member function of its class in which they are declared.</a:t>
            </a:r>
          </a:p>
          <a:p>
            <a:pPr marL="457200" indent="-4572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Encapsulation</a:t>
            </a:r>
            <a:endParaRPr lang="en-US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09837" y="2276872"/>
            <a:ext cx="10153128" cy="4392488"/>
          </a:xfrm>
          <a:prstGeom prst="rect">
            <a:avLst/>
          </a:prstGeom>
        </p:spPr>
        <p:txBody>
          <a:bodyPr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by: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220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Declaring </a:t>
            </a:r>
            <a:r>
              <a:rPr lang="en-US" sz="220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</a:t>
            </a:r>
            <a:r>
              <a:rPr lang="en-US" sz="220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variables/ fields </a:t>
            </a:r>
            <a:r>
              <a:rPr lang="en-US" sz="220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the class as </a:t>
            </a:r>
            <a:r>
              <a:rPr lang="en-US" sz="220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private.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220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220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20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220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20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methods, through Properties, </a:t>
            </a:r>
            <a:r>
              <a:rPr lang="en-US" sz="220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access and update the value </a:t>
            </a:r>
            <a:r>
              <a:rPr lang="en-US" sz="220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20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private variable.</a:t>
            </a:r>
          </a:p>
          <a:p>
            <a:pPr marL="57133" indent="0" fontAlgn="base">
              <a:buNone/>
            </a:pPr>
            <a:r>
              <a:rPr lang="en-US" sz="1999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999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063" lvl="1" indent="0" fontAlgn="base">
              <a:buNone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Person { </a:t>
            </a:r>
            <a:endParaRPr lang="en-US" alt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063" lvl="1" indent="0" fontAlgn="base">
              <a:buNone/>
            </a:pPr>
            <a:r>
              <a:rPr lang="en-US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name; </a:t>
            </a:r>
            <a:r>
              <a:rPr lang="en-US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//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endParaRPr lang="en-US" alt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063" lvl="1" indent="0" fontAlgn="base">
              <a:buNone/>
            </a:pPr>
            <a:r>
              <a:rPr lang="en-US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	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  <a:p>
            <a:pPr marL="457063" lvl="1" indent="0" fontAlgn="base">
              <a:buNone/>
            </a:pPr>
            <a:r>
              <a:rPr lang="en-US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get { return name; } </a:t>
            </a:r>
            <a:r>
              <a:rPr lang="en-US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//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method </a:t>
            </a:r>
            <a:endParaRPr lang="en-US" alt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063" lvl="1" indent="0" fontAlgn="base">
              <a:buNone/>
            </a:pPr>
            <a:r>
              <a:rPr lang="en-US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name = value; } </a:t>
            </a:r>
            <a:r>
              <a:rPr lang="en-US" alt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method } }</a:t>
            </a:r>
            <a:endParaRPr lang="en-US" sz="18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Polymorphism</a:t>
            </a:r>
            <a:endParaRPr lang="en-US" sz="4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9796" y="2276872"/>
            <a:ext cx="11062964" cy="4176463"/>
          </a:xfrm>
          <a:prstGeom prst="rect">
            <a:avLst/>
          </a:prstGeom>
        </p:spPr>
        <p:txBody>
          <a:bodyPr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385445">
              <a:lnSpc>
                <a:spcPct val="16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oncept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object-oriented programming (OOP) that allows methods, properties, or operators to take multiple forms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1312" indent="-385445">
              <a:lnSpc>
                <a:spcPct val="16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 "polymorphism" means "many 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forms“.</a:t>
            </a:r>
          </a:p>
          <a:p>
            <a:pPr marL="341312" indent="-385445">
              <a:lnSpc>
                <a:spcPct val="16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a single interface to be used for different data types by improving code flexibility and reusability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1312" indent="-385445">
              <a:lnSpc>
                <a:spcPct val="16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Polymorphism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achieved through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overloading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15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Polymorphism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54653" y="2348880"/>
            <a:ext cx="9908311" cy="4176463"/>
          </a:xfrm>
          <a:prstGeom prst="rect">
            <a:avLst/>
          </a:prstGeom>
        </p:spPr>
        <p:txBody>
          <a:bodyPr/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2" indent="-385445">
              <a:lnSpc>
                <a:spcPct val="160000"/>
              </a:lnSpc>
              <a:spcBef>
                <a:spcPts val="0"/>
              </a:spcBef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endParaRPr lang="en-US" sz="2500" dirty="0">
              <a:solidFill>
                <a:srgbClr val="00206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2422781"/>
            <a:ext cx="677322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2463</TotalTime>
  <Words>532</Words>
  <Application>Microsoft Office PowerPoint</Application>
  <PresentationFormat>Custom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Californian FB</vt:lpstr>
      <vt:lpstr>Century Gothic</vt:lpstr>
      <vt:lpstr>Euphemia</vt:lpstr>
      <vt:lpstr>Georgia</vt:lpstr>
      <vt:lpstr>Times New Roman</vt:lpstr>
      <vt:lpstr>Wingdings</vt:lpstr>
      <vt:lpstr>Wingdings 3</vt:lpstr>
      <vt:lpstr>Ion Boardroom</vt:lpstr>
      <vt:lpstr> OBJECT ORIENTED PROGRAMMING</vt:lpstr>
      <vt:lpstr>Overview</vt:lpstr>
      <vt:lpstr>Constructors</vt:lpstr>
      <vt:lpstr>Constructors</vt:lpstr>
      <vt:lpstr>Parameterized Constructors</vt:lpstr>
      <vt:lpstr>ENCAPSULATION</vt:lpstr>
      <vt:lpstr>Encapsulation</vt:lpstr>
      <vt:lpstr>Polymorphism</vt:lpstr>
      <vt:lpstr>Polymorphism</vt:lpstr>
      <vt:lpstr>Compile-Time Polymorphism</vt:lpstr>
      <vt:lpstr>Method Overloading</vt:lpstr>
      <vt:lpstr>Runtime Polymorphism/Dynamic Polymorphism</vt:lpstr>
      <vt:lpstr>Method Overriding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 (CSS)</dc:title>
  <dc:creator>cloud</dc:creator>
  <cp:lastModifiedBy>cloud</cp:lastModifiedBy>
  <cp:revision>76</cp:revision>
  <dcterms:created xsi:type="dcterms:W3CDTF">2025-03-11T08:10:44Z</dcterms:created>
  <dcterms:modified xsi:type="dcterms:W3CDTF">2025-05-19T05:07:44Z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