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5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6" r:id="rId6"/>
    <p:sldId id="258" r:id="rId7"/>
    <p:sldId id="257" r:id="rId8"/>
    <p:sldId id="259" r:id="rId9"/>
    <p:sldId id="268" r:id="rId10"/>
    <p:sldId id="267" r:id="rId11"/>
    <p:sldId id="260" r:id="rId12"/>
    <p:sldId id="261" r:id="rId13"/>
    <p:sldId id="269" r:id="rId14"/>
    <p:sldId id="271" r:id="rId15"/>
    <p:sldId id="270" r:id="rId16"/>
    <p:sldId id="273" r:id="rId17"/>
    <p:sldId id="274" r:id="rId18"/>
    <p:sldId id="272" r:id="rId19"/>
    <p:sldId id="275" r:id="rId20"/>
    <p:sldId id="276" r:id="rId21"/>
    <p:sldId id="277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0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79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47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9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6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77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0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7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2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5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51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01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7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5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98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" TargetMode="External"/><Relationship Id="rId2" Type="http://schemas.openxmlformats.org/officeDocument/2006/relationships/hyperlink" Target="https://www.geeksforgeeks.org/c-programming-languag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jav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768" y="1867989"/>
            <a:ext cx="10318418" cy="1854925"/>
          </a:xfrm>
        </p:spPr>
        <p:txBody>
          <a:bodyPr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C#</a:t>
            </a:r>
            <a:br>
              <a:rPr lang="en-US" sz="5400" b="1" dirty="0" smtClean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sz="5400" b="1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5400" b="1" dirty="0">
                <a:solidFill>
                  <a:schemeClr val="tx1"/>
                </a:solidFill>
                <a:latin typeface="Georgia" panose="02040502050405020303" pitchFamily="18" charset="0"/>
              </a:rPr>
              <a:t>(</a:t>
            </a:r>
            <a:r>
              <a:rPr lang="en-IN" sz="5400" b="1" dirty="0">
                <a:solidFill>
                  <a:schemeClr val="tx1"/>
                </a:solidFill>
                <a:latin typeface="Georgia" panose="02040502050405020303" pitchFamily="18" charset="0"/>
              </a:rPr>
              <a:t>C-Sharp)</a:t>
            </a:r>
            <a:endParaRPr lang="en-US" sz="54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8404822" y="4838813"/>
            <a:ext cx="2702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Georgia" panose="02040502050405020303" pitchFamily="18" charset="0"/>
              </a:rPr>
              <a:t>By,</a:t>
            </a:r>
          </a:p>
          <a:p>
            <a:r>
              <a:rPr lang="en-US" sz="2800" b="1" dirty="0" err="1">
                <a:solidFill>
                  <a:srgbClr val="FFFF00"/>
                </a:solidFill>
                <a:latin typeface="Georgia" panose="02040502050405020303" pitchFamily="18" charset="0"/>
              </a:rPr>
              <a:t>Nisha</a:t>
            </a:r>
            <a:r>
              <a:rPr lang="en-US" sz="2800" b="1" dirty="0">
                <a:solidFill>
                  <a:srgbClr val="FFFF00"/>
                </a:solidFill>
                <a:latin typeface="Georgia" panose="02040502050405020303" pitchFamily="18" charset="0"/>
              </a:rPr>
              <a:t> Paul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888274"/>
          </a:xfrm>
        </p:spPr>
        <p:txBody>
          <a:bodyPr>
            <a:normAutofit fontScale="90000"/>
          </a:bodyPr>
          <a:lstStyle/>
          <a:p>
            <a:pPr lvl="0">
              <a:buClr>
                <a:schemeClr val="accent6"/>
              </a:buClr>
            </a:pPr>
            <a:r>
              <a:rPr lang="en-IN" sz="4000" dirty="0">
                <a:latin typeface="Georgia" panose="02040502050405020303" pitchFamily="18" charset="0"/>
              </a:rPr>
              <a:t/>
            </a:r>
            <a:br>
              <a:rPr lang="en-IN" sz="4000" dirty="0">
                <a:latin typeface="Georgia" panose="02040502050405020303" pitchFamily="18" charset="0"/>
              </a:rPr>
            </a:br>
            <a:r>
              <a:rPr lang="en-US" sz="4000" dirty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IF- else </a:t>
            </a:r>
            <a:r>
              <a:rPr lang="en-US" sz="4000" cap="none" dirty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Statement</a:t>
            </a:r>
            <a:endParaRPr lang="en-US" sz="4000" cap="none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" y="992777"/>
            <a:ext cx="11900263" cy="5682343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</a:rPr>
              <a:t>Else statement is used with if statement to execute some block of code if the given condition is false</a:t>
            </a:r>
            <a:r>
              <a:rPr lang="en-US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altLang="en-US" sz="1900" i="1" dirty="0" smtClean="0">
                <a:latin typeface="Georgia" panose="02040502050405020303" pitchFamily="18" charset="0"/>
                <a:cs typeface="Arial" panose="020B0604020202020204" pitchFamily="34" charset="0"/>
              </a:rPr>
              <a:t>Syntax: </a:t>
            </a:r>
          </a:p>
          <a:p>
            <a:pPr marL="0" indent="0">
              <a:buNone/>
            </a:pPr>
            <a:r>
              <a:rPr lang="en-US" sz="1900" i="1" dirty="0" smtClean="0">
                <a:latin typeface="Georgia" panose="02040502050405020303" pitchFamily="18" charset="0"/>
                <a:cs typeface="Arial" panose="020B0604020202020204" pitchFamily="34" charset="0"/>
              </a:rPr>
              <a:t>if (condition)</a:t>
            </a:r>
            <a:r>
              <a:rPr lang="en-US" sz="1900" dirty="0" smtClean="0">
                <a:latin typeface="Georgia" panose="02040502050405020303" pitchFamily="18" charset="0"/>
                <a:cs typeface="Arial" panose="020B0604020202020204" pitchFamily="34" charset="0"/>
              </a:rPr>
              <a:t/>
            </a:r>
            <a:br>
              <a:rPr lang="en-US" sz="1900" dirty="0" smtClean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900" i="1" dirty="0" smtClean="0">
                <a:latin typeface="Georgia" panose="02040502050405020303" pitchFamily="18" charset="0"/>
                <a:cs typeface="Arial" panose="020B0604020202020204" pitchFamily="34" charset="0"/>
              </a:rPr>
              <a:t>{</a:t>
            </a:r>
            <a:r>
              <a:rPr lang="en-US" sz="1900" dirty="0" smtClean="0">
                <a:latin typeface="Georgia" panose="02040502050405020303" pitchFamily="18" charset="0"/>
                <a:cs typeface="Arial" panose="020B0604020202020204" pitchFamily="34" charset="0"/>
              </a:rPr>
              <a:t/>
            </a:r>
            <a:br>
              <a:rPr lang="en-US" sz="1900" dirty="0" smtClean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900" dirty="0" smtClean="0">
                <a:latin typeface="Georgia" panose="02040502050405020303" pitchFamily="18" charset="0"/>
                <a:cs typeface="Arial" panose="020B0604020202020204" pitchFamily="34" charset="0"/>
              </a:rPr>
              <a:t>	</a:t>
            </a:r>
            <a:r>
              <a:rPr lang="en-US" sz="1900" i="1" dirty="0" smtClean="0">
                <a:latin typeface="Georgia" panose="02040502050405020303" pitchFamily="18" charset="0"/>
                <a:cs typeface="Arial" panose="020B0604020202020204" pitchFamily="34" charset="0"/>
              </a:rPr>
              <a:t>//block of code to be executed, if</a:t>
            </a:r>
          </a:p>
          <a:p>
            <a:pPr marL="0" indent="0">
              <a:buNone/>
            </a:pPr>
            <a:r>
              <a:rPr lang="en-US" sz="1900" i="1" dirty="0">
                <a:latin typeface="Georgia" panose="02040502050405020303" pitchFamily="18" charset="0"/>
                <a:cs typeface="Arial" panose="020B0604020202020204" pitchFamily="34" charset="0"/>
              </a:rPr>
              <a:t>	</a:t>
            </a:r>
            <a:r>
              <a:rPr lang="en-US" sz="1900" i="1" dirty="0" smtClean="0">
                <a:latin typeface="Georgia" panose="02040502050405020303" pitchFamily="18" charset="0"/>
                <a:cs typeface="Arial" panose="020B0604020202020204" pitchFamily="34" charset="0"/>
              </a:rPr>
              <a:t>condition is true</a:t>
            </a:r>
            <a:r>
              <a:rPr lang="en-US" sz="1900" dirty="0" smtClean="0">
                <a:latin typeface="Georgia" panose="02040502050405020303" pitchFamily="18" charset="0"/>
                <a:cs typeface="Arial" panose="020B0604020202020204" pitchFamily="34" charset="0"/>
              </a:rPr>
              <a:t/>
            </a:r>
            <a:br>
              <a:rPr lang="en-US" sz="1900" dirty="0" smtClean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900" i="1" dirty="0" smtClean="0">
                <a:latin typeface="Georgia" panose="02040502050405020303" pitchFamily="18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900" i="1" dirty="0" smtClean="0">
                <a:latin typeface="Georgia" panose="02040502050405020303" pitchFamily="18" charset="0"/>
                <a:cs typeface="Arial" panose="020B0604020202020204" pitchFamily="34" charset="0"/>
              </a:rPr>
              <a:t>Else</a:t>
            </a:r>
          </a:p>
          <a:p>
            <a:pPr marL="0" indent="0">
              <a:buNone/>
            </a:pPr>
            <a:r>
              <a:rPr lang="en-US" sz="1900" i="1" dirty="0" smtClean="0">
                <a:latin typeface="Georgia" panose="02040502050405020303" pitchFamily="18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900" i="1" dirty="0">
                <a:latin typeface="Georgia" panose="02040502050405020303" pitchFamily="18" charset="0"/>
                <a:cs typeface="Arial" panose="020B0604020202020204" pitchFamily="34" charset="0"/>
              </a:rPr>
              <a:t>	</a:t>
            </a:r>
            <a:r>
              <a:rPr lang="en-US" sz="1900" i="1" dirty="0" smtClean="0">
                <a:latin typeface="Georgia" panose="02040502050405020303" pitchFamily="18" charset="0"/>
                <a:cs typeface="Arial" panose="020B0604020202020204" pitchFamily="34" charset="0"/>
              </a:rPr>
              <a:t>//block of code to be executed, if condition is false</a:t>
            </a:r>
          </a:p>
          <a:p>
            <a:pPr marL="0" indent="0">
              <a:buNone/>
            </a:pPr>
            <a:r>
              <a:rPr lang="en-US" sz="1900" i="1" dirty="0" smtClean="0">
                <a:latin typeface="Georgia" panose="02040502050405020303" pitchFamily="18" charset="0"/>
                <a:cs typeface="Arial" panose="020B0604020202020204" pitchFamily="34" charset="0"/>
              </a:rPr>
              <a:t>}</a:t>
            </a:r>
            <a:endParaRPr lang="en-IN" sz="1900" dirty="0" smtClean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88629" y="2264287"/>
            <a:ext cx="53296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err="1">
                <a:latin typeface="Georgia" panose="02040502050405020303" pitchFamily="18" charset="0"/>
              </a:rPr>
              <a:t>Eg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  <a:endParaRPr lang="en-US" i="1" dirty="0" smtClean="0">
              <a:latin typeface="Georgia" panose="02040502050405020303" pitchFamily="18" charset="0"/>
            </a:endParaRPr>
          </a:p>
          <a:p>
            <a:pPr lvl="0"/>
            <a:endParaRPr lang="en-US" i="1" dirty="0">
              <a:latin typeface="Georgia" panose="02040502050405020303" pitchFamily="18" charset="0"/>
            </a:endParaRPr>
          </a:p>
          <a:p>
            <a:pPr lvl="0"/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</a:rPr>
              <a:t> time = 20</a:t>
            </a:r>
            <a:r>
              <a:rPr lang="en-US" altLang="en-US" dirty="0" smtClean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if (time &lt; 18) </a:t>
            </a:r>
            <a:endParaRPr lang="en-US" altLang="en-US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{ </a:t>
            </a:r>
          </a:p>
          <a:p>
            <a:pPr lvl="0"/>
            <a:r>
              <a:rPr lang="en-US" altLang="en-US" dirty="0" smtClean="0">
                <a:latin typeface="Consolas" panose="020B0609020204030204" pitchFamily="49" charset="0"/>
              </a:rPr>
              <a:t>	</a:t>
            </a:r>
            <a:r>
              <a:rPr lang="en-US" altLang="en-US" dirty="0" err="1" smtClean="0">
                <a:latin typeface="Consolas" panose="020B0609020204030204" pitchFamily="49" charset="0"/>
              </a:rPr>
              <a:t>Console.WriteLine</a:t>
            </a:r>
            <a:r>
              <a:rPr lang="en-US" altLang="en-US" dirty="0">
                <a:latin typeface="Consolas" panose="020B0609020204030204" pitchFamily="49" charset="0"/>
              </a:rPr>
              <a:t>("Good day."); </a:t>
            </a:r>
            <a:endParaRPr lang="en-US" altLang="en-US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en-US" dirty="0">
                <a:latin typeface="Consolas" panose="020B0609020204030204" pitchFamily="49" charset="0"/>
              </a:rPr>
              <a:t> }</a:t>
            </a:r>
            <a:endParaRPr lang="en-US" altLang="en-US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else </a:t>
            </a:r>
            <a:endParaRPr lang="en-US" altLang="en-US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{ </a:t>
            </a:r>
          </a:p>
          <a:p>
            <a:pPr lvl="0"/>
            <a:r>
              <a:rPr lang="en-US" altLang="en-US" dirty="0" smtClean="0">
                <a:latin typeface="Consolas" panose="020B0609020204030204" pitchFamily="49" charset="0"/>
              </a:rPr>
              <a:t>	</a:t>
            </a:r>
            <a:r>
              <a:rPr lang="en-US" altLang="en-US" dirty="0" err="1" smtClean="0">
                <a:latin typeface="Consolas" panose="020B0609020204030204" pitchFamily="49" charset="0"/>
              </a:rPr>
              <a:t>Console.WriteLine</a:t>
            </a:r>
            <a:r>
              <a:rPr lang="en-US" altLang="en-US" dirty="0">
                <a:latin typeface="Consolas" panose="020B0609020204030204" pitchFamily="49" charset="0"/>
              </a:rPr>
              <a:t>("Good evening</a:t>
            </a:r>
            <a:r>
              <a:rPr lang="en-US" altLang="en-US" dirty="0" smtClean="0">
                <a:latin typeface="Consolas" panose="020B0609020204030204" pitchFamily="49" charset="0"/>
              </a:rPr>
              <a:t>.");</a:t>
            </a:r>
          </a:p>
          <a:p>
            <a:pPr lvl="0"/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15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IF-else-if </a:t>
            </a:r>
            <a:r>
              <a:rPr lang="en-US" sz="4000" cap="none" dirty="0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Statement</a:t>
            </a:r>
            <a:endParaRPr lang="en-US" sz="4000" cap="none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" y="1005839"/>
            <a:ext cx="11913325" cy="5434149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>
                <a:effectLst/>
                <a:latin typeface="Georgia" panose="02040502050405020303" pitchFamily="18" charset="0"/>
              </a:rPr>
              <a:t>It allows you to check multiple conditions sequentially and execute different blocks of code based on those conditions.</a:t>
            </a:r>
          </a:p>
          <a:p>
            <a:pPr marL="0" indent="0">
              <a:buNone/>
            </a:pPr>
            <a:r>
              <a:rPr lang="en-US" sz="1800" dirty="0" smtClean="0">
                <a:effectLst/>
                <a:latin typeface="Georgia" panose="02040502050405020303" pitchFamily="18" charset="0"/>
              </a:rPr>
              <a:t> </a:t>
            </a:r>
            <a:r>
              <a:rPr lang="en-US" altLang="en-US" sz="1800" i="1" dirty="0" smtClean="0">
                <a:latin typeface="Georgia" panose="02040502050405020303" pitchFamily="18" charset="0"/>
              </a:rPr>
              <a:t>Syntax: </a:t>
            </a:r>
          </a:p>
          <a:p>
            <a:pPr marL="0" indent="0">
              <a:buNone/>
            </a:pPr>
            <a:r>
              <a:rPr lang="en-US" sz="1800" i="1" dirty="0" smtClean="0">
                <a:latin typeface="Georgia" panose="02040502050405020303" pitchFamily="18" charset="0"/>
              </a:rPr>
              <a:t>if (condition 1)</a:t>
            </a:r>
            <a:r>
              <a:rPr lang="en-US" sz="1800" dirty="0" smtClean="0">
                <a:latin typeface="Georgia" panose="02040502050405020303" pitchFamily="18" charset="0"/>
              </a:rPr>
              <a:t/>
            </a:r>
            <a:br>
              <a:rPr lang="en-US" sz="1800" dirty="0" smtClean="0">
                <a:latin typeface="Georgia" panose="02040502050405020303" pitchFamily="18" charset="0"/>
              </a:rPr>
            </a:br>
            <a:r>
              <a:rPr lang="en-US" sz="1800" i="1" dirty="0" smtClean="0">
                <a:latin typeface="Georgia" panose="02040502050405020303" pitchFamily="18" charset="0"/>
              </a:rPr>
              <a:t>{</a:t>
            </a:r>
            <a:r>
              <a:rPr lang="en-US" sz="1800" dirty="0" smtClean="0">
                <a:latin typeface="Georgia" panose="02040502050405020303" pitchFamily="18" charset="0"/>
              </a:rPr>
              <a:t/>
            </a:r>
            <a:br>
              <a:rPr lang="en-US" sz="1800" dirty="0" smtClean="0">
                <a:latin typeface="Georgia" panose="02040502050405020303" pitchFamily="18" charset="0"/>
              </a:rPr>
            </a:br>
            <a:r>
              <a:rPr lang="en-US" sz="1800" dirty="0" smtClean="0">
                <a:latin typeface="Georgia" panose="02040502050405020303" pitchFamily="18" charset="0"/>
              </a:rPr>
              <a:t>       </a:t>
            </a:r>
            <a:r>
              <a:rPr lang="en-US" sz="1800" i="1" dirty="0" smtClean="0">
                <a:latin typeface="Georgia" panose="02040502050405020303" pitchFamily="18" charset="0"/>
              </a:rPr>
              <a:t>//block of code to be executed, if condition 1 is true</a:t>
            </a:r>
            <a:r>
              <a:rPr lang="en-US" sz="1800" dirty="0" smtClean="0">
                <a:latin typeface="Georgia" panose="02040502050405020303" pitchFamily="18" charset="0"/>
              </a:rPr>
              <a:t/>
            </a:r>
            <a:br>
              <a:rPr lang="en-US" sz="1800" dirty="0" smtClean="0">
                <a:latin typeface="Georgia" panose="02040502050405020303" pitchFamily="18" charset="0"/>
              </a:rPr>
            </a:br>
            <a:r>
              <a:rPr lang="en-US" sz="1800" i="1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i="1" dirty="0" smtClean="0">
                <a:latin typeface="Georgia" panose="02040502050405020303" pitchFamily="18" charset="0"/>
              </a:rPr>
              <a:t>else if (condition 2)</a:t>
            </a:r>
          </a:p>
          <a:p>
            <a:pPr marL="0" indent="0">
              <a:buNone/>
            </a:pPr>
            <a:r>
              <a:rPr lang="en-US" sz="1800" i="1" dirty="0" smtClean="0"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i="1" dirty="0" smtClean="0">
                <a:latin typeface="Georgia" panose="02040502050405020303" pitchFamily="18" charset="0"/>
              </a:rPr>
              <a:t>     //block of code to be executed, if condition 1 is false and </a:t>
            </a:r>
          </a:p>
          <a:p>
            <a:pPr marL="0" indent="0">
              <a:buNone/>
            </a:pPr>
            <a:r>
              <a:rPr lang="en-US" sz="1800" i="1" dirty="0" smtClean="0">
                <a:latin typeface="Georgia" panose="02040502050405020303" pitchFamily="18" charset="0"/>
              </a:rPr>
              <a:t>          condition 2 is true</a:t>
            </a:r>
          </a:p>
          <a:p>
            <a:pPr marL="0" indent="0">
              <a:buNone/>
            </a:pPr>
            <a:r>
              <a:rPr lang="en-US" sz="1800" i="1" dirty="0" smtClean="0"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i="1" dirty="0" smtClean="0">
                <a:latin typeface="Georgia" panose="02040502050405020303" pitchFamily="18" charset="0"/>
              </a:rPr>
              <a:t>else</a:t>
            </a:r>
          </a:p>
          <a:p>
            <a:pPr marL="0" indent="0">
              <a:buNone/>
            </a:pPr>
            <a:r>
              <a:rPr lang="en-US" sz="1800" i="1" dirty="0" smtClean="0">
                <a:latin typeface="Georgia" panose="020405020504050203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i="1" dirty="0" smtClean="0">
                <a:latin typeface="Georgia" panose="02040502050405020303" pitchFamily="18" charset="0"/>
              </a:rPr>
              <a:t>      //block of code to be executed, if condition 1 and condition 2 is false.</a:t>
            </a:r>
          </a:p>
          <a:p>
            <a:pPr marL="0" indent="0">
              <a:buNone/>
            </a:pPr>
            <a:r>
              <a:rPr lang="en-US" sz="1800" i="1" dirty="0" smtClean="0">
                <a:latin typeface="Georgia" panose="02040502050405020303" pitchFamily="18" charset="0"/>
              </a:rPr>
              <a:t>}</a:t>
            </a:r>
            <a:endParaRPr lang="en-IN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6560" y="1584759"/>
            <a:ext cx="49377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dirty="0" err="1" smtClean="0">
                <a:latin typeface="Georgia" panose="02040502050405020303" pitchFamily="18" charset="0"/>
              </a:rPr>
              <a:t>Eg</a:t>
            </a:r>
            <a:r>
              <a:rPr lang="en-US" altLang="en-US" dirty="0" smtClean="0">
                <a:latin typeface="Georgia" panose="02040502050405020303" pitchFamily="18" charset="0"/>
              </a:rPr>
              <a:t>:</a:t>
            </a:r>
          </a:p>
          <a:p>
            <a:pPr lvl="0"/>
            <a:endParaRPr lang="en-US" altLang="en-US" dirty="0" smtClean="0">
              <a:latin typeface="Georgia" panose="02040502050405020303" pitchFamily="18" charset="0"/>
            </a:endParaRPr>
          </a:p>
          <a:p>
            <a:pPr lvl="0"/>
            <a:r>
              <a:rPr lang="en-US" alt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</a:rPr>
              <a:t>time = 22</a:t>
            </a:r>
            <a:r>
              <a:rPr lang="en-US" altLang="en-US" sz="1600" dirty="0" smtClean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en-US" sz="1600" dirty="0" smtClean="0">
                <a:latin typeface="Consolas" panose="020B0609020204030204" pitchFamily="49" charset="0"/>
              </a:rPr>
              <a:t>if </a:t>
            </a:r>
            <a:r>
              <a:rPr lang="en-US" altLang="en-US" sz="1600" dirty="0">
                <a:latin typeface="Consolas" panose="020B0609020204030204" pitchFamily="49" charset="0"/>
              </a:rPr>
              <a:t>(time &lt; 10) </a:t>
            </a:r>
            <a:endParaRPr lang="en-US" altLang="en-US" sz="1600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 smtClean="0">
                <a:latin typeface="Consolas" panose="020B0609020204030204" pitchFamily="49" charset="0"/>
              </a:rPr>
              <a:t>{ </a:t>
            </a:r>
          </a:p>
          <a:p>
            <a:pPr lvl="0"/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</a:rPr>
              <a:t>Console.WriteLine</a:t>
            </a:r>
            <a:r>
              <a:rPr lang="en-US" altLang="en-US" sz="1600" dirty="0">
                <a:latin typeface="Consolas" panose="020B0609020204030204" pitchFamily="49" charset="0"/>
              </a:rPr>
              <a:t>("Good morning."); </a:t>
            </a:r>
            <a:endParaRPr lang="en-US" altLang="en-US" sz="1600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 smtClean="0">
                <a:latin typeface="Consolas" panose="020B0609020204030204" pitchFamily="49" charset="0"/>
              </a:rPr>
              <a:t>} </a:t>
            </a:r>
          </a:p>
          <a:p>
            <a:pPr lvl="0"/>
            <a:r>
              <a:rPr lang="en-US" altLang="en-US" sz="1600" dirty="0" smtClean="0">
                <a:latin typeface="Consolas" panose="020B0609020204030204" pitchFamily="49" charset="0"/>
              </a:rPr>
              <a:t>else </a:t>
            </a:r>
            <a:r>
              <a:rPr lang="en-US" altLang="en-US" sz="1600" dirty="0">
                <a:latin typeface="Consolas" panose="020B0609020204030204" pitchFamily="49" charset="0"/>
              </a:rPr>
              <a:t>if (time &lt; 20) </a:t>
            </a:r>
            <a:endParaRPr lang="en-US" altLang="en-US" sz="1600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 smtClean="0">
                <a:latin typeface="Consolas" panose="020B0609020204030204" pitchFamily="49" charset="0"/>
              </a:rPr>
              <a:t>{ </a:t>
            </a:r>
          </a:p>
          <a:p>
            <a:pPr lvl="0"/>
            <a:r>
              <a:rPr lang="en-US" altLang="en-US" sz="1600" dirty="0" smtClean="0">
                <a:latin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</a:rPr>
              <a:t>Console.WriteLine</a:t>
            </a:r>
            <a:r>
              <a:rPr lang="en-US" altLang="en-US" sz="1600" dirty="0">
                <a:latin typeface="Consolas" panose="020B0609020204030204" pitchFamily="49" charset="0"/>
              </a:rPr>
              <a:t>("Good day."); </a:t>
            </a:r>
            <a:endParaRPr lang="en-US" altLang="en-US" sz="1600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 smtClean="0">
                <a:latin typeface="Consolas" panose="020B0609020204030204" pitchFamily="49" charset="0"/>
              </a:rPr>
              <a:t>} </a:t>
            </a:r>
          </a:p>
          <a:p>
            <a:pPr lvl="0"/>
            <a:r>
              <a:rPr lang="en-US" altLang="en-US" sz="1600" dirty="0" smtClean="0">
                <a:latin typeface="Consolas" panose="020B0609020204030204" pitchFamily="49" charset="0"/>
              </a:rPr>
              <a:t>else </a:t>
            </a:r>
          </a:p>
          <a:p>
            <a:pPr lvl="0"/>
            <a:r>
              <a:rPr lang="en-US" altLang="en-US" sz="1600" dirty="0" smtClean="0">
                <a:latin typeface="Consolas" panose="020B0609020204030204" pitchFamily="49" charset="0"/>
              </a:rPr>
              <a:t>{ </a:t>
            </a:r>
          </a:p>
          <a:p>
            <a:pPr lvl="0"/>
            <a:r>
              <a:rPr lang="en-US" altLang="en-US" sz="1600" dirty="0" smtClean="0">
                <a:latin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latin typeface="Consolas" panose="020B0609020204030204" pitchFamily="49" charset="0"/>
              </a:rPr>
              <a:t>Console.WriteLine</a:t>
            </a:r>
            <a:r>
              <a:rPr lang="en-US" altLang="en-US" sz="1600" dirty="0">
                <a:latin typeface="Consolas" panose="020B0609020204030204" pitchFamily="49" charset="0"/>
              </a:rPr>
              <a:t>("Good evening."); </a:t>
            </a:r>
            <a:endParaRPr lang="en-US" altLang="en-US" sz="1600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 smtClean="0">
                <a:latin typeface="Consolas" panose="020B0609020204030204" pitchFamily="49" charset="0"/>
              </a:rPr>
              <a:t>} </a:t>
            </a:r>
          </a:p>
          <a:p>
            <a:pPr lvl="0"/>
            <a:r>
              <a:rPr lang="en-US" altLang="en-US" sz="1600" dirty="0" smtClean="0">
                <a:latin typeface="Consolas" panose="020B0609020204030204" pitchFamily="49" charset="0"/>
              </a:rPr>
              <a:t>// </a:t>
            </a:r>
            <a:r>
              <a:rPr lang="en-US" altLang="en-US" sz="1600" dirty="0">
                <a:latin typeface="Consolas" panose="020B0609020204030204" pitchFamily="49" charset="0"/>
              </a:rPr>
              <a:t>Outputs "Good evening."</a:t>
            </a:r>
          </a:p>
        </p:txBody>
      </p:sp>
    </p:spTree>
    <p:extLst>
      <p:ext uri="{BB962C8B-B14F-4D97-AF65-F5344CB8AC3E}">
        <p14:creationId xmlns:p14="http://schemas.microsoft.com/office/powerpoint/2010/main" val="28564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52" y="-39188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Nested-IF </a:t>
            </a:r>
            <a:r>
              <a:rPr lang="en-US" sz="4000" cap="none" dirty="0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Statement</a:t>
            </a:r>
            <a:endParaRPr lang="en-US" sz="4000" cap="none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3" y="979713"/>
            <a:ext cx="11769634" cy="5551715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Georgia" panose="02040502050405020303" pitchFamily="18" charset="0"/>
              </a:rPr>
              <a:t>Nested if statements mean an if statement inside an if </a:t>
            </a:r>
            <a:r>
              <a:rPr lang="en-US" sz="1800" dirty="0" smtClean="0">
                <a:effectLst/>
                <a:latin typeface="Georgia" panose="02040502050405020303" pitchFamily="18" charset="0"/>
              </a:rPr>
              <a:t>statement</a:t>
            </a:r>
          </a:p>
          <a:p>
            <a:pPr marL="0" indent="0">
              <a:buNone/>
            </a:pPr>
            <a:r>
              <a:rPr lang="en-US" altLang="en-US" sz="1800" i="1" dirty="0" smtClean="0">
                <a:latin typeface="Georgia" panose="02040502050405020303" pitchFamily="18" charset="0"/>
              </a:rPr>
              <a:t>Syntax</a:t>
            </a:r>
            <a:r>
              <a:rPr lang="en-US" altLang="en-US" sz="1800" i="1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800" i="1" dirty="0" smtClean="0">
                <a:latin typeface="Georgia" panose="02040502050405020303" pitchFamily="18" charset="0"/>
              </a:rPr>
              <a:t>if </a:t>
            </a:r>
            <a:r>
              <a:rPr lang="en-US" sz="1800" i="1" dirty="0">
                <a:latin typeface="Georgia" panose="02040502050405020303" pitchFamily="18" charset="0"/>
              </a:rPr>
              <a:t>(</a:t>
            </a:r>
            <a:r>
              <a:rPr lang="en-US" sz="1800" i="1" dirty="0" smtClean="0">
                <a:latin typeface="Georgia" panose="02040502050405020303" pitchFamily="18" charset="0"/>
              </a:rPr>
              <a:t>condition 1)</a:t>
            </a: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i="1" dirty="0" smtClean="0">
                <a:latin typeface="Georgia" panose="02040502050405020303" pitchFamily="18" charset="0"/>
              </a:rPr>
              <a:t>{</a:t>
            </a:r>
            <a:endParaRPr 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i="1" dirty="0">
                <a:latin typeface="Georgia" panose="02040502050405020303" pitchFamily="18" charset="0"/>
              </a:rPr>
              <a:t> </a:t>
            </a:r>
            <a:r>
              <a:rPr lang="en-US" sz="1800" i="1" dirty="0" smtClean="0">
                <a:latin typeface="Georgia" panose="02040502050405020303" pitchFamily="18" charset="0"/>
              </a:rPr>
              <a:t>      //</a:t>
            </a:r>
            <a:r>
              <a:rPr lang="en-US" sz="1800" i="1" dirty="0">
                <a:latin typeface="Georgia" panose="02040502050405020303" pitchFamily="18" charset="0"/>
              </a:rPr>
              <a:t>block of code to be executed, </a:t>
            </a:r>
            <a:r>
              <a:rPr lang="en-US" sz="1800" i="1" dirty="0" smtClean="0">
                <a:latin typeface="Georgia" panose="02040502050405020303" pitchFamily="18" charset="0"/>
              </a:rPr>
              <a:t>if </a:t>
            </a:r>
          </a:p>
          <a:p>
            <a:pPr marL="0" indent="0">
              <a:buNone/>
            </a:pPr>
            <a:r>
              <a:rPr lang="en-US" sz="1800" i="1" dirty="0">
                <a:latin typeface="Georgia" panose="02040502050405020303" pitchFamily="18" charset="0"/>
              </a:rPr>
              <a:t> </a:t>
            </a:r>
            <a:r>
              <a:rPr lang="en-US" sz="1800" i="1" dirty="0" smtClean="0">
                <a:latin typeface="Georgia" panose="02040502050405020303" pitchFamily="18" charset="0"/>
              </a:rPr>
              <a:t>        condition 1 is true</a:t>
            </a:r>
          </a:p>
          <a:p>
            <a:pPr marL="0" indent="0">
              <a:buNone/>
            </a:pPr>
            <a:r>
              <a:rPr lang="en-US" sz="1800" i="1" dirty="0">
                <a:latin typeface="Georgia" panose="02040502050405020303" pitchFamily="18" charset="0"/>
              </a:rPr>
              <a:t> </a:t>
            </a:r>
            <a:r>
              <a:rPr lang="en-US" sz="1800" i="1" dirty="0" smtClean="0">
                <a:latin typeface="Georgia" panose="02040502050405020303" pitchFamily="18" charset="0"/>
              </a:rPr>
              <a:t>    </a:t>
            </a:r>
            <a:r>
              <a:rPr lang="en-US" sz="1800" i="1" dirty="0">
                <a:latin typeface="Georgia" panose="02040502050405020303" pitchFamily="18" charset="0"/>
              </a:rPr>
              <a:t>if (condition </a:t>
            </a:r>
            <a:r>
              <a:rPr lang="en-US" sz="1800" i="1" dirty="0" smtClean="0">
                <a:latin typeface="Georgia" panose="02040502050405020303" pitchFamily="18" charset="0"/>
              </a:rPr>
              <a:t>2)</a:t>
            </a: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smtClean="0">
                <a:latin typeface="Georgia" panose="02040502050405020303" pitchFamily="18" charset="0"/>
              </a:rPr>
              <a:t>   </a:t>
            </a:r>
            <a:r>
              <a:rPr lang="en-US" sz="1800" i="1" dirty="0" smtClean="0">
                <a:latin typeface="Georgia" panose="02040502050405020303" pitchFamily="18" charset="0"/>
              </a:rPr>
              <a:t>{</a:t>
            </a: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i="1" dirty="0">
                <a:latin typeface="Georgia" panose="02040502050405020303" pitchFamily="18" charset="0"/>
              </a:rPr>
              <a:t>       //block of code to be executed, if </a:t>
            </a:r>
          </a:p>
          <a:p>
            <a:pPr marL="0" indent="0">
              <a:buNone/>
            </a:pPr>
            <a:r>
              <a:rPr lang="en-US" sz="1800" i="1" dirty="0">
                <a:latin typeface="Georgia" panose="02040502050405020303" pitchFamily="18" charset="0"/>
              </a:rPr>
              <a:t>         condition </a:t>
            </a:r>
            <a:r>
              <a:rPr lang="en-US" sz="1800" i="1" dirty="0" smtClean="0">
                <a:latin typeface="Georgia" panose="02040502050405020303" pitchFamily="18" charset="0"/>
              </a:rPr>
              <a:t>1 and condition 2 are true</a:t>
            </a:r>
          </a:p>
          <a:p>
            <a:pPr marL="0" indent="0">
              <a:buNone/>
            </a:pPr>
            <a:r>
              <a:rPr lang="en-US" sz="1800" i="1" dirty="0">
                <a:latin typeface="Georgia" panose="02040502050405020303" pitchFamily="18" charset="0"/>
              </a:rPr>
              <a:t> </a:t>
            </a:r>
            <a:r>
              <a:rPr lang="en-US" sz="1800" i="1" dirty="0" smtClean="0">
                <a:latin typeface="Georgia" panose="02040502050405020303" pitchFamily="18" charset="0"/>
              </a:rPr>
              <a:t>    }</a:t>
            </a: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i="1" dirty="0"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6949" y="1436914"/>
            <a:ext cx="680574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i="1" dirty="0" err="1" smtClean="0">
                <a:latin typeface="Georgia" panose="02040502050405020303" pitchFamily="18" charset="0"/>
              </a:rPr>
              <a:t>Eg</a:t>
            </a:r>
            <a:r>
              <a:rPr lang="en-US" sz="1600" i="1" dirty="0" smtClean="0">
                <a:latin typeface="Georgia" panose="02040502050405020303" pitchFamily="18" charset="0"/>
              </a:rPr>
              <a:t>: </a:t>
            </a:r>
          </a:p>
          <a:p>
            <a:pPr lvl="0"/>
            <a:r>
              <a:rPr lang="en-US" altLang="en-US" sz="2000" dirty="0">
                <a:latin typeface="Georgia" panose="02040502050405020303" pitchFamily="18" charset="0"/>
              </a:rPr>
              <a:t>	</a:t>
            </a:r>
            <a:r>
              <a:rPr lang="en-IN" dirty="0"/>
              <a:t>  </a:t>
            </a:r>
            <a:r>
              <a:rPr lang="en-IN" sz="1600" dirty="0">
                <a:latin typeface="Consolas" panose="020B0609020204030204" pitchFamily="49" charset="0"/>
              </a:rPr>
              <a:t> </a:t>
            </a:r>
            <a:endParaRPr lang="en-IN" sz="1600" dirty="0" smtClean="0">
              <a:latin typeface="Consolas" panose="020B0609020204030204" pitchFamily="49" charset="0"/>
            </a:endParaRPr>
          </a:p>
          <a:p>
            <a:pPr lvl="0"/>
            <a:r>
              <a:rPr lang="en-IN" sz="1600" dirty="0" err="1" smtClean="0">
                <a:latin typeface="Consolas" panose="020B0609020204030204" pitchFamily="49" charset="0"/>
              </a:rPr>
              <a:t>num</a:t>
            </a:r>
            <a:r>
              <a:rPr lang="en-IN" sz="1600" dirty="0" smtClean="0">
                <a:latin typeface="Consolas" panose="020B0609020204030204" pitchFamily="49" charset="0"/>
              </a:rPr>
              <a:t> =</a:t>
            </a:r>
            <a:r>
              <a:rPr lang="en-IN" sz="1600" dirty="0">
                <a:latin typeface="Consolas" panose="020B0609020204030204" pitchFamily="49" charset="0"/>
              </a:rPr>
              <a:t> </a:t>
            </a:r>
            <a:r>
              <a:rPr lang="en-IN" sz="1600" dirty="0" smtClean="0">
                <a:latin typeface="Consolas" panose="020B0609020204030204" pitchFamily="49" charset="0"/>
              </a:rPr>
              <a:t>20;</a:t>
            </a:r>
            <a:r>
              <a:rPr lang="en-IN" sz="1600" dirty="0">
                <a:latin typeface="Consolas" panose="020B0609020204030204" pitchFamily="49" charset="0"/>
              </a:rPr>
              <a:t/>
            </a:r>
            <a:br>
              <a:rPr lang="en-IN" sz="1600" dirty="0">
                <a:latin typeface="Consolas" panose="020B0609020204030204" pitchFamily="49" charset="0"/>
              </a:rPr>
            </a:br>
            <a:r>
              <a:rPr lang="en-IN" sz="1600" dirty="0" smtClean="0">
                <a:latin typeface="Consolas" panose="020B0609020204030204" pitchFamily="49" charset="0"/>
              </a:rPr>
              <a:t>if</a:t>
            </a:r>
            <a:r>
              <a:rPr lang="en-IN" sz="1600" dirty="0">
                <a:latin typeface="Consolas" panose="020B0609020204030204" pitchFamily="49" charset="0"/>
              </a:rPr>
              <a:t> </a:t>
            </a:r>
            <a:r>
              <a:rPr lang="en-IN" sz="1600" dirty="0" smtClean="0">
                <a:latin typeface="Consolas" panose="020B0609020204030204" pitchFamily="49" charset="0"/>
              </a:rPr>
              <a:t>(</a:t>
            </a:r>
            <a:r>
              <a:rPr lang="en-IN" sz="1600" dirty="0" err="1" smtClean="0">
                <a:latin typeface="Consolas" panose="020B0609020204030204" pitchFamily="49" charset="0"/>
              </a:rPr>
              <a:t>num</a:t>
            </a:r>
            <a:r>
              <a:rPr lang="en-IN" sz="1600" dirty="0" smtClean="0">
                <a:latin typeface="Consolas" panose="020B0609020204030204" pitchFamily="49" charset="0"/>
              </a:rPr>
              <a:t> </a:t>
            </a:r>
            <a:r>
              <a:rPr lang="en-IN" sz="1600" dirty="0">
                <a:latin typeface="Consolas" panose="020B0609020204030204" pitchFamily="49" charset="0"/>
              </a:rPr>
              <a:t>&gt;= </a:t>
            </a:r>
            <a:r>
              <a:rPr lang="en-IN" sz="1600" dirty="0" smtClean="0">
                <a:latin typeface="Consolas" panose="020B0609020204030204" pitchFamily="49" charset="0"/>
              </a:rPr>
              <a:t>10)</a:t>
            </a:r>
            <a:r>
              <a:rPr lang="en-IN" sz="1600" dirty="0">
                <a:latin typeface="Consolas" panose="020B0609020204030204" pitchFamily="49" charset="0"/>
              </a:rPr>
              <a:t/>
            </a:r>
            <a:br>
              <a:rPr lang="en-IN" sz="1600" dirty="0">
                <a:latin typeface="Consolas" panose="020B0609020204030204" pitchFamily="49" charset="0"/>
              </a:rPr>
            </a:br>
            <a:r>
              <a:rPr lang="en-US" altLang="en-US" sz="1600" dirty="0" smtClean="0">
                <a:latin typeface="Consolas" panose="020B0609020204030204" pitchFamily="49" charset="0"/>
              </a:rPr>
              <a:t>{ 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>
                <a:latin typeface="Consolas" panose="020B0609020204030204" pitchFamily="49" charset="0"/>
              </a:rPr>
              <a:t>	</a:t>
            </a:r>
            <a:r>
              <a:rPr lang="en-US" alt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altLang="en-US" sz="1600" dirty="0" smtClean="0">
                <a:latin typeface="Consolas" panose="020B0609020204030204" pitchFamily="49" charset="0"/>
              </a:rPr>
              <a:t>("</a:t>
            </a:r>
            <a:r>
              <a:rPr lang="en-IN" sz="1600" dirty="0" err="1" smtClean="0">
                <a:latin typeface="Consolas" panose="020B0609020204030204" pitchFamily="49" charset="0"/>
              </a:rPr>
              <a:t>Num</a:t>
            </a:r>
            <a:r>
              <a:rPr lang="en-IN" sz="1600" dirty="0" smtClean="0">
                <a:latin typeface="Consolas" panose="020B0609020204030204" pitchFamily="49" charset="0"/>
              </a:rPr>
              <a:t> </a:t>
            </a:r>
            <a:r>
              <a:rPr lang="en-IN" sz="1600" dirty="0">
                <a:latin typeface="Consolas" panose="020B0609020204030204" pitchFamily="49" charset="0"/>
              </a:rPr>
              <a:t>is more than 10</a:t>
            </a:r>
            <a:r>
              <a:rPr lang="en-IN" sz="1600" dirty="0" smtClean="0">
                <a:latin typeface="Consolas" panose="020B0609020204030204" pitchFamily="49" charset="0"/>
              </a:rPr>
              <a:t>.");</a:t>
            </a:r>
          </a:p>
          <a:p>
            <a:pPr lvl="0"/>
            <a:r>
              <a:rPr lang="en-IN" sz="1600" dirty="0" smtClean="0">
                <a:latin typeface="Consolas" panose="020B0609020204030204" pitchFamily="49" charset="0"/>
              </a:rPr>
              <a:t>	if</a:t>
            </a:r>
            <a:r>
              <a:rPr lang="en-IN" sz="1600" dirty="0">
                <a:latin typeface="Consolas" panose="020B0609020204030204" pitchFamily="49" charset="0"/>
              </a:rPr>
              <a:t> (</a:t>
            </a:r>
            <a:r>
              <a:rPr lang="en-IN" sz="1600" dirty="0" err="1">
                <a:latin typeface="Consolas" panose="020B0609020204030204" pitchFamily="49" charset="0"/>
              </a:rPr>
              <a:t>num</a:t>
            </a:r>
            <a:r>
              <a:rPr lang="en-IN" sz="1600" dirty="0">
                <a:latin typeface="Consolas" panose="020B0609020204030204" pitchFamily="49" charset="0"/>
              </a:rPr>
              <a:t> &gt; 15)</a:t>
            </a:r>
          </a:p>
          <a:p>
            <a:pPr lvl="0"/>
            <a:r>
              <a:rPr lang="en-IN" sz="1600" dirty="0" smtClean="0">
                <a:latin typeface="Consolas" panose="020B0609020204030204" pitchFamily="49" charset="0"/>
              </a:rPr>
              <a:t>	{</a:t>
            </a:r>
            <a:r>
              <a:rPr lang="en-IN" sz="1600" dirty="0">
                <a:latin typeface="Consolas" panose="020B0609020204030204" pitchFamily="49" charset="0"/>
              </a:rPr>
              <a:t/>
            </a:r>
            <a:br>
              <a:rPr lang="en-IN" sz="1600" dirty="0">
                <a:latin typeface="Consolas" panose="020B0609020204030204" pitchFamily="49" charset="0"/>
              </a:rPr>
            </a:br>
            <a:r>
              <a:rPr lang="en-IN" sz="1600" dirty="0">
                <a:latin typeface="Consolas" panose="020B0609020204030204" pitchFamily="49" charset="0"/>
              </a:rPr>
              <a:t>   </a:t>
            </a:r>
            <a:r>
              <a:rPr lang="en-IN" sz="1600" dirty="0" smtClean="0">
                <a:latin typeface="Consolas" panose="020B0609020204030204" pitchFamily="49" charset="0"/>
              </a:rPr>
              <a:t>     </a:t>
            </a:r>
            <a:r>
              <a:rPr lang="en-US" altLang="en-US" sz="1600" dirty="0" err="1" smtClean="0">
                <a:latin typeface="Consolas" panose="020B0609020204030204" pitchFamily="49" charset="0"/>
              </a:rPr>
              <a:t>Console.WriteLine</a:t>
            </a:r>
            <a:r>
              <a:rPr lang="en-US" altLang="en-US" sz="1600" dirty="0">
                <a:latin typeface="Consolas" panose="020B0609020204030204" pitchFamily="49" charset="0"/>
              </a:rPr>
              <a:t>("</a:t>
            </a:r>
            <a:r>
              <a:rPr lang="en-IN" sz="1600" dirty="0" err="1">
                <a:latin typeface="Consolas" panose="020B0609020204030204" pitchFamily="49" charset="0"/>
              </a:rPr>
              <a:t>Num</a:t>
            </a:r>
            <a:r>
              <a:rPr lang="en-IN" sz="1600" dirty="0">
                <a:latin typeface="Consolas" panose="020B0609020204030204" pitchFamily="49" charset="0"/>
              </a:rPr>
              <a:t> is also more </a:t>
            </a:r>
            <a:r>
              <a:rPr lang="en-IN" sz="1600" dirty="0" smtClean="0">
                <a:latin typeface="Consolas" panose="020B0609020204030204" pitchFamily="49" charset="0"/>
              </a:rPr>
              <a:t>than 15</a:t>
            </a:r>
            <a:r>
              <a:rPr lang="en-IN" sz="1600" dirty="0">
                <a:latin typeface="Consolas" panose="020B0609020204030204" pitchFamily="49" charset="0"/>
              </a:rPr>
              <a:t>");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IN" sz="1600" dirty="0">
                <a:latin typeface="Consolas" panose="020B0609020204030204" pitchFamily="49" charset="0"/>
              </a:rPr>
              <a:t/>
            </a:r>
            <a:br>
              <a:rPr lang="en-IN" sz="1600" dirty="0">
                <a:latin typeface="Consolas" panose="020B0609020204030204" pitchFamily="49" charset="0"/>
              </a:rPr>
            </a:br>
            <a:r>
              <a:rPr lang="en-IN" sz="1600" dirty="0" smtClean="0">
                <a:latin typeface="Consolas" panose="020B0609020204030204" pitchFamily="49" charset="0"/>
              </a:rPr>
              <a:t>	}</a:t>
            </a:r>
          </a:p>
          <a:p>
            <a:pPr lvl="0"/>
            <a:r>
              <a:rPr lang="en-IN" sz="1600" dirty="0" smtClean="0">
                <a:latin typeface="Consolas" panose="020B0609020204030204" pitchFamily="49" charset="0"/>
              </a:rPr>
              <a:t>	else</a:t>
            </a:r>
            <a:endParaRPr lang="en-IN" sz="1600" dirty="0">
              <a:latin typeface="Consolas" panose="020B0609020204030204" pitchFamily="49" charset="0"/>
            </a:endParaRPr>
          </a:p>
          <a:p>
            <a:pPr lvl="0"/>
            <a:r>
              <a:rPr lang="en-IN" sz="1600" dirty="0" smtClean="0">
                <a:latin typeface="Consolas" panose="020B0609020204030204" pitchFamily="49" charset="0"/>
              </a:rPr>
              <a:t>	{</a:t>
            </a:r>
            <a:r>
              <a:rPr lang="en-IN" sz="1600" dirty="0">
                <a:latin typeface="Consolas" panose="020B0609020204030204" pitchFamily="49" charset="0"/>
              </a:rPr>
              <a:t/>
            </a:r>
            <a:br>
              <a:rPr lang="en-IN" sz="1600" dirty="0">
                <a:latin typeface="Consolas" panose="020B0609020204030204" pitchFamily="49" charset="0"/>
              </a:rPr>
            </a:br>
            <a:r>
              <a:rPr lang="en-IN" sz="1600" dirty="0">
                <a:latin typeface="Consolas" panose="020B0609020204030204" pitchFamily="49" charset="0"/>
              </a:rPr>
              <a:t>    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altLang="en-US" sz="1600" dirty="0">
                <a:latin typeface="Consolas" panose="020B0609020204030204" pitchFamily="49" charset="0"/>
              </a:rPr>
              <a:t>("</a:t>
            </a:r>
            <a:r>
              <a:rPr lang="en-IN" sz="1600" dirty="0">
                <a:latin typeface="Consolas" panose="020B0609020204030204" pitchFamily="49" charset="0"/>
              </a:rPr>
              <a:t> </a:t>
            </a:r>
            <a:r>
              <a:rPr lang="en-IN" sz="1600" dirty="0" err="1">
                <a:latin typeface="Consolas" panose="020B0609020204030204" pitchFamily="49" charset="0"/>
              </a:rPr>
              <a:t>Num</a:t>
            </a:r>
            <a:r>
              <a:rPr lang="en-IN" sz="1600" dirty="0">
                <a:latin typeface="Consolas" panose="020B0609020204030204" pitchFamily="49" charset="0"/>
              </a:rPr>
              <a:t> is less than </a:t>
            </a:r>
            <a:r>
              <a:rPr lang="en-IN" sz="1600" dirty="0" smtClean="0">
                <a:latin typeface="Consolas" panose="020B0609020204030204" pitchFamily="49" charset="0"/>
              </a:rPr>
              <a:t>15.") </a:t>
            </a:r>
            <a:r>
              <a:rPr lang="en-IN" sz="1600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IN" sz="1600" dirty="0" smtClean="0">
                <a:latin typeface="Consolas" panose="020B0609020204030204" pitchFamily="49" charset="0"/>
              </a:rPr>
              <a:t>	}</a:t>
            </a:r>
            <a:endParaRPr lang="en-IN" sz="1600" dirty="0"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 smtClean="0">
                <a:latin typeface="Consolas" panose="020B0609020204030204" pitchFamily="49" charset="0"/>
              </a:rPr>
              <a:t> </a:t>
            </a:r>
            <a:endParaRPr lang="en-US" altLang="en-US" sz="1600" dirty="0"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>
                <a:latin typeface="Consolas" panose="020B0609020204030204" pitchFamily="49" charset="0"/>
              </a:rPr>
              <a:t>} </a:t>
            </a:r>
          </a:p>
          <a:p>
            <a:pPr lvl="0"/>
            <a:r>
              <a:rPr lang="en-IN" sz="1600" dirty="0">
                <a:latin typeface="Consolas" panose="020B0609020204030204" pitchFamily="49" charset="0"/>
              </a:rPr>
              <a:t/>
            </a:r>
            <a:br>
              <a:rPr lang="en-IN" sz="1600" dirty="0">
                <a:latin typeface="Consolas" panose="020B0609020204030204" pitchFamily="49" charset="0"/>
              </a:rPr>
            </a:br>
            <a:r>
              <a:rPr lang="en-IN" sz="1600" dirty="0" smtClean="0">
                <a:latin typeface="Consolas" panose="020B0609020204030204" pitchFamily="49" charset="0"/>
              </a:rPr>
              <a:t>else</a:t>
            </a:r>
          </a:p>
          <a:p>
            <a:pPr lvl="0"/>
            <a:r>
              <a:rPr lang="en-IN" sz="1600" dirty="0" smtClean="0">
                <a:latin typeface="Consolas" panose="020B0609020204030204" pitchFamily="49" charset="0"/>
              </a:rPr>
              <a:t>{</a:t>
            </a:r>
            <a:r>
              <a:rPr lang="en-IN" sz="1600" dirty="0">
                <a:latin typeface="Consolas" panose="020B0609020204030204" pitchFamily="49" charset="0"/>
              </a:rPr>
              <a:t/>
            </a:r>
            <a:br>
              <a:rPr lang="en-IN" sz="1600" dirty="0">
                <a:latin typeface="Consolas" panose="020B0609020204030204" pitchFamily="49" charset="0"/>
              </a:rPr>
            </a:br>
            <a:r>
              <a:rPr lang="en-IN" sz="1600" dirty="0">
                <a:latin typeface="Consolas" panose="020B0609020204030204" pitchFamily="49" charset="0"/>
              </a:rPr>
              <a:t>    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altLang="en-US" sz="1600" dirty="0">
                <a:latin typeface="Consolas" panose="020B0609020204030204" pitchFamily="49" charset="0"/>
              </a:rPr>
              <a:t>("</a:t>
            </a:r>
            <a:r>
              <a:rPr lang="en-IN" sz="1600" dirty="0">
                <a:latin typeface="Consolas" panose="020B0609020204030204" pitchFamily="49" charset="0"/>
              </a:rPr>
              <a:t> </a:t>
            </a:r>
            <a:r>
              <a:rPr lang="en-IN" sz="1600" dirty="0" err="1">
                <a:latin typeface="Consolas" panose="020B0609020204030204" pitchFamily="49" charset="0"/>
              </a:rPr>
              <a:t>Num</a:t>
            </a:r>
            <a:r>
              <a:rPr lang="en-IN" sz="1600" dirty="0">
                <a:latin typeface="Consolas" panose="020B0609020204030204" pitchFamily="49" charset="0"/>
              </a:rPr>
              <a:t> is </a:t>
            </a:r>
            <a:r>
              <a:rPr lang="en-IN" sz="1600" dirty="0" smtClean="0">
                <a:latin typeface="Consolas" panose="020B0609020204030204" pitchFamily="49" charset="0"/>
              </a:rPr>
              <a:t>less </a:t>
            </a:r>
            <a:r>
              <a:rPr lang="en-IN" sz="1600" dirty="0">
                <a:latin typeface="Consolas" panose="020B0609020204030204" pitchFamily="49" charset="0"/>
              </a:rPr>
              <a:t>than 10.") </a:t>
            </a:r>
            <a:r>
              <a:rPr lang="en-IN" sz="1600" dirty="0" smtClean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IN" sz="1600" dirty="0" smtClean="0">
                <a:latin typeface="Consolas" panose="020B0609020204030204" pitchFamily="49" charset="0"/>
              </a:rPr>
              <a:t>}</a:t>
            </a:r>
            <a:r>
              <a:rPr lang="en-IN" sz="1600" dirty="0">
                <a:latin typeface="Consolas" panose="020B0609020204030204" pitchFamily="49" charset="0"/>
              </a:rPr>
              <a:t/>
            </a:r>
            <a:br>
              <a:rPr lang="en-IN" sz="1600" dirty="0">
                <a:latin typeface="Consolas" panose="020B0609020204030204" pitchFamily="49" charset="0"/>
              </a:rPr>
            </a:b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2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switch </a:t>
            </a:r>
            <a:r>
              <a:rPr lang="en-US" sz="4000" cap="none" dirty="0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Statement</a:t>
            </a:r>
            <a:endParaRPr lang="en-US" sz="4000" cap="none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11" y="1175657"/>
            <a:ext cx="10849546" cy="461554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Georgia" panose="02040502050405020303" pitchFamily="18" charset="0"/>
              </a:rPr>
              <a:t>T</a:t>
            </a:r>
            <a:r>
              <a:rPr lang="en-US" sz="1800" dirty="0" smtClean="0">
                <a:effectLst/>
                <a:latin typeface="Georgia" panose="02040502050405020303" pitchFamily="18" charset="0"/>
              </a:rPr>
              <a:t>o </a:t>
            </a:r>
            <a:r>
              <a:rPr lang="en-US" sz="1800" dirty="0">
                <a:effectLst/>
                <a:latin typeface="Georgia" panose="02040502050405020303" pitchFamily="18" charset="0"/>
              </a:rPr>
              <a:t>select one of many code blocks to be executed. </a:t>
            </a:r>
            <a:endParaRPr lang="en-US" sz="1800" dirty="0" smtClean="0"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i="1" dirty="0" smtClean="0">
                <a:latin typeface="Georgia" panose="02040502050405020303" pitchFamily="18" charset="0"/>
              </a:rPr>
              <a:t>Syntax</a:t>
            </a:r>
            <a:r>
              <a:rPr lang="en-US" altLang="en-US" sz="1800" i="1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altLang="en-US" sz="1800" dirty="0">
                <a:effectLst/>
                <a:latin typeface="Consolas" panose="020B0609020204030204" pitchFamily="49" charset="0"/>
              </a:rPr>
              <a:t>switch(</a:t>
            </a:r>
            <a:r>
              <a:rPr lang="en-US" altLang="en-US" sz="1800" i="1" dirty="0">
                <a:effectLst/>
                <a:latin typeface="Consolas" panose="020B0609020204030204" pitchFamily="49" charset="0"/>
              </a:rPr>
              <a:t>expression</a:t>
            </a:r>
            <a:r>
              <a:rPr lang="en-US" altLang="en-US" sz="1800" dirty="0">
                <a:effectLst/>
                <a:latin typeface="Consolas" panose="020B0609020204030204" pitchFamily="49" charset="0"/>
              </a:rPr>
              <a:t>) </a:t>
            </a:r>
            <a:endParaRPr lang="en-US" altLang="en-US" sz="180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18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effectLst/>
                <a:latin typeface="Consolas" panose="020B0609020204030204" pitchFamily="49" charset="0"/>
              </a:rPr>
              <a:t>case </a:t>
            </a:r>
            <a:r>
              <a:rPr lang="en-US" altLang="en-US" sz="1800" dirty="0" smtClean="0">
                <a:effectLst/>
                <a:latin typeface="Consolas" panose="020B0609020204030204" pitchFamily="49" charset="0"/>
              </a:rPr>
              <a:t>x: </a:t>
            </a:r>
            <a:r>
              <a:rPr lang="en-US" altLang="en-US" sz="1800" i="1" dirty="0">
                <a:effectLst/>
                <a:latin typeface="Consolas" panose="020B0609020204030204" pitchFamily="49" charset="0"/>
              </a:rPr>
              <a:t>// code block</a:t>
            </a:r>
            <a:r>
              <a:rPr lang="en-US" altLang="en-US" sz="1800" dirty="0">
                <a:effectLst/>
                <a:latin typeface="Consolas" panose="020B0609020204030204" pitchFamily="49" charset="0"/>
              </a:rPr>
              <a:t> break</a:t>
            </a:r>
            <a:r>
              <a:rPr lang="en-US" altLang="en-US" sz="1800" dirty="0" smtClean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18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effectLst/>
                <a:latin typeface="Consolas" panose="020B0609020204030204" pitchFamily="49" charset="0"/>
              </a:rPr>
              <a:t>case y: </a:t>
            </a:r>
            <a:r>
              <a:rPr lang="en-US" altLang="en-US" sz="1800" i="1" dirty="0">
                <a:effectLst/>
                <a:latin typeface="Consolas" panose="020B0609020204030204" pitchFamily="49" charset="0"/>
              </a:rPr>
              <a:t>// code block</a:t>
            </a:r>
            <a:r>
              <a:rPr lang="en-US" altLang="en-US" sz="1800" dirty="0">
                <a:effectLst/>
                <a:latin typeface="Consolas" panose="020B0609020204030204" pitchFamily="49" charset="0"/>
              </a:rPr>
              <a:t> break; </a:t>
            </a:r>
            <a:endParaRPr lang="en-US" altLang="en-US" sz="180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effectLst/>
                <a:latin typeface="Consolas" panose="020B0609020204030204" pitchFamily="49" charset="0"/>
              </a:rPr>
              <a:t>default</a:t>
            </a:r>
            <a:r>
              <a:rPr lang="en-US" altLang="en-US" sz="1800" dirty="0">
                <a:effectLst/>
                <a:latin typeface="Consolas" panose="020B0609020204030204" pitchFamily="49" charset="0"/>
              </a:rPr>
              <a:t>: </a:t>
            </a:r>
            <a:r>
              <a:rPr lang="en-US" altLang="en-US" sz="1800" i="1" dirty="0">
                <a:effectLst/>
                <a:latin typeface="Consolas" panose="020B0609020204030204" pitchFamily="49" charset="0"/>
              </a:rPr>
              <a:t>// code block</a:t>
            </a:r>
            <a:r>
              <a:rPr lang="en-US" altLang="en-US" sz="1800" dirty="0">
                <a:effectLst/>
                <a:latin typeface="Consolas" panose="020B0609020204030204" pitchFamily="49" charset="0"/>
              </a:rPr>
              <a:t> break</a:t>
            </a:r>
            <a:r>
              <a:rPr lang="en-US" altLang="en-US" sz="1800" dirty="0" smtClean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1800" dirty="0" smtClean="0">
                <a:effectLst/>
                <a:latin typeface="Consolas" panose="020B0609020204030204" pitchFamily="49" charset="0"/>
              </a:rPr>
              <a:t>}</a:t>
            </a:r>
            <a:endParaRPr lang="en-US" sz="18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2263" y="1894114"/>
            <a:ext cx="71497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i="1" dirty="0" err="1" smtClean="0">
                <a:latin typeface="Georgia" panose="02040502050405020303" pitchFamily="18" charset="0"/>
              </a:rPr>
              <a:t>Eg</a:t>
            </a:r>
            <a:r>
              <a:rPr lang="en-US" sz="2000" i="1" dirty="0" smtClean="0">
                <a:latin typeface="Georgia" panose="02040502050405020303" pitchFamily="18" charset="0"/>
              </a:rPr>
              <a:t>: </a:t>
            </a:r>
          </a:p>
          <a:p>
            <a:pPr lvl="0"/>
            <a:r>
              <a:rPr lang="en-US" altLang="en-US" sz="2000" dirty="0">
                <a:latin typeface="Consolas" panose="020B0609020204030204" pitchFamily="49" charset="0"/>
              </a:rPr>
              <a:t>	 </a:t>
            </a:r>
            <a:endParaRPr lang="en-US" altLang="en-US" sz="2000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altLang="en-US" sz="2000" dirty="0" smtClean="0"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</a:rPr>
              <a:t>day = </a:t>
            </a:r>
            <a:r>
              <a:rPr lang="en-US" altLang="en-US" sz="2000" dirty="0" smtClean="0">
                <a:latin typeface="Consolas" panose="020B0609020204030204" pitchFamily="49" charset="0"/>
              </a:rPr>
              <a:t>3; </a:t>
            </a:r>
          </a:p>
          <a:p>
            <a:pPr lvl="0"/>
            <a:r>
              <a:rPr lang="en-US" altLang="en-US" sz="2000" dirty="0" smtClean="0">
                <a:latin typeface="Consolas" panose="020B0609020204030204" pitchFamily="49" charset="0"/>
              </a:rPr>
              <a:t>switch </a:t>
            </a:r>
            <a:r>
              <a:rPr lang="en-US" altLang="en-US" sz="2000" dirty="0">
                <a:latin typeface="Consolas" panose="020B0609020204030204" pitchFamily="49" charset="0"/>
              </a:rPr>
              <a:t>(day) </a:t>
            </a:r>
            <a:endParaRPr lang="en-US" altLang="en-US" sz="2000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en-US" sz="2000" dirty="0" smtClean="0">
                <a:latin typeface="Consolas" panose="020B0609020204030204" pitchFamily="49" charset="0"/>
              </a:rPr>
              <a:t>{ </a:t>
            </a:r>
          </a:p>
          <a:p>
            <a:pPr lvl="0"/>
            <a:r>
              <a:rPr lang="en-US" altLang="en-US" sz="2000" dirty="0"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</a:rPr>
              <a:t> case </a:t>
            </a:r>
            <a:r>
              <a:rPr lang="en-US" altLang="en-US" sz="2000" dirty="0">
                <a:latin typeface="Consolas" panose="020B0609020204030204" pitchFamily="49" charset="0"/>
              </a:rPr>
              <a:t>1: </a:t>
            </a:r>
            <a:r>
              <a:rPr lang="en-US" alt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altLang="en-US" sz="2000" dirty="0">
                <a:latin typeface="Consolas" panose="020B0609020204030204" pitchFamily="49" charset="0"/>
              </a:rPr>
              <a:t>("Monday</a:t>
            </a:r>
            <a:r>
              <a:rPr lang="en-US" altLang="en-US" sz="2000" dirty="0" smtClean="0">
                <a:latin typeface="Consolas" panose="020B0609020204030204" pitchFamily="49" charset="0"/>
              </a:rPr>
              <a:t>");break</a:t>
            </a:r>
            <a:r>
              <a:rPr lang="en-US" altLang="en-US" sz="2000" dirty="0">
                <a:latin typeface="Consolas" panose="020B0609020204030204" pitchFamily="49" charset="0"/>
              </a:rPr>
              <a:t>; </a:t>
            </a:r>
            <a:endParaRPr lang="en-US" altLang="en-US" sz="2000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en-US" sz="2000" dirty="0" smtClean="0">
                <a:latin typeface="Consolas" panose="020B0609020204030204" pitchFamily="49" charset="0"/>
              </a:rPr>
              <a:t>  case </a:t>
            </a:r>
            <a:r>
              <a:rPr lang="en-US" altLang="en-US" sz="2000" dirty="0">
                <a:latin typeface="Consolas" panose="020B0609020204030204" pitchFamily="49" charset="0"/>
              </a:rPr>
              <a:t>2: </a:t>
            </a:r>
            <a:r>
              <a:rPr lang="en-US" alt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altLang="en-US" sz="2000" dirty="0">
                <a:latin typeface="Consolas" panose="020B0609020204030204" pitchFamily="49" charset="0"/>
              </a:rPr>
              <a:t>("Tuesday</a:t>
            </a:r>
            <a:r>
              <a:rPr lang="en-US" altLang="en-US" sz="2000" dirty="0" smtClean="0">
                <a:latin typeface="Consolas" panose="020B0609020204030204" pitchFamily="49" charset="0"/>
              </a:rPr>
              <a:t>");break</a:t>
            </a:r>
            <a:r>
              <a:rPr lang="en-US" altLang="en-US" sz="2000" dirty="0">
                <a:latin typeface="Consolas" panose="020B0609020204030204" pitchFamily="49" charset="0"/>
              </a:rPr>
              <a:t>; </a:t>
            </a:r>
            <a:endParaRPr lang="en-US" altLang="en-US" sz="2000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en-US" sz="2000" dirty="0" smtClean="0">
                <a:latin typeface="Consolas" panose="020B0609020204030204" pitchFamily="49" charset="0"/>
              </a:rPr>
              <a:t>  case </a:t>
            </a:r>
            <a:r>
              <a:rPr lang="en-US" altLang="en-US" sz="2000" dirty="0">
                <a:latin typeface="Consolas" panose="020B0609020204030204" pitchFamily="49" charset="0"/>
              </a:rPr>
              <a:t>3: </a:t>
            </a:r>
            <a:r>
              <a:rPr lang="en-US" altLang="en-US" sz="2000" dirty="0" err="1">
                <a:latin typeface="Consolas" panose="020B0609020204030204" pitchFamily="49" charset="0"/>
              </a:rPr>
              <a:t>Console.WriteLine</a:t>
            </a:r>
            <a:r>
              <a:rPr lang="en-US" altLang="en-US" sz="2000" dirty="0">
                <a:latin typeface="Consolas" panose="020B0609020204030204" pitchFamily="49" charset="0"/>
              </a:rPr>
              <a:t>("Wednesday</a:t>
            </a:r>
            <a:r>
              <a:rPr lang="en-US" altLang="en-US" sz="2000" dirty="0" smtClean="0">
                <a:latin typeface="Consolas" panose="020B0609020204030204" pitchFamily="49" charset="0"/>
              </a:rPr>
              <a:t>");break;</a:t>
            </a:r>
          </a:p>
          <a:p>
            <a:pPr lvl="0"/>
            <a:endParaRPr lang="en-US" altLang="en-US" sz="2000" dirty="0">
              <a:latin typeface="Consolas" panose="020B0609020204030204" pitchFamily="49" charset="0"/>
            </a:endParaRPr>
          </a:p>
          <a:p>
            <a:pPr lvl="0"/>
            <a:r>
              <a:rPr lang="en-US" altLang="en-US" dirty="0" smtClean="0">
                <a:latin typeface="Consolas" panose="020B0609020204030204" pitchFamily="49" charset="0"/>
              </a:rPr>
              <a:t>// </a:t>
            </a:r>
            <a:r>
              <a:rPr lang="en-US" altLang="en-US" dirty="0">
                <a:latin typeface="Consolas" panose="020B0609020204030204" pitchFamily="49" charset="0"/>
              </a:rPr>
              <a:t>Outputs </a:t>
            </a:r>
            <a:r>
              <a:rPr lang="en-US" altLang="en-US" dirty="0" smtClean="0">
                <a:latin typeface="Consolas" panose="020B0609020204030204" pitchFamily="49" charset="0"/>
              </a:rPr>
              <a:t>"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</a:rPr>
              <a:t>Wednesday” </a:t>
            </a:r>
            <a:r>
              <a:rPr lang="en-US" altLang="en-US" dirty="0">
                <a:latin typeface="Consolas" panose="020B0609020204030204" pitchFamily="49" charset="0"/>
              </a:rPr>
              <a:t>(day </a:t>
            </a:r>
            <a:r>
              <a:rPr lang="en-US" altLang="en-US" dirty="0" smtClean="0">
                <a:latin typeface="Consolas" panose="020B0609020204030204" pitchFamily="49" charset="0"/>
              </a:rPr>
              <a:t>3)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9872"/>
            <a:ext cx="3592287" cy="2272937"/>
          </a:xfrm>
        </p:spPr>
        <p:txBody>
          <a:bodyPr anchor="ctr">
            <a:normAutofit/>
          </a:bodyPr>
          <a:lstStyle/>
          <a:p>
            <a:r>
              <a:rPr lang="en-US" sz="3600" cap="none" dirty="0" smtClean="0">
                <a:solidFill>
                  <a:srgbClr val="FFC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CONTROL FLOW-LOOPS</a:t>
            </a:r>
            <a:endParaRPr lang="en-US" sz="2400" cap="none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2730" y="1365016"/>
            <a:ext cx="829926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Clr>
                <a:schemeClr val="tx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Georgia" panose="02040502050405020303" pitchFamily="18" charset="0"/>
              </a:rPr>
              <a:t>A way </a:t>
            </a:r>
            <a:r>
              <a:rPr lang="en-US" sz="2000" dirty="0">
                <a:latin typeface="Georgia" panose="02040502050405020303" pitchFamily="18" charset="0"/>
              </a:rPr>
              <a:t>to execute a statement or a set of statements multiple times as long as a specified condition is </a:t>
            </a:r>
            <a:r>
              <a:rPr lang="en-US" sz="2000" dirty="0" smtClean="0">
                <a:latin typeface="Georgia" panose="02040502050405020303" pitchFamily="18" charset="0"/>
              </a:rPr>
              <a:t>reached.</a:t>
            </a:r>
          </a:p>
          <a:p>
            <a:pPr marL="342900" indent="-342900" fontAlgn="base">
              <a:lnSpc>
                <a:spcPct val="150000"/>
              </a:lnSpc>
              <a:buClr>
                <a:schemeClr val="tx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Georgia" panose="02040502050405020303" pitchFamily="18" charset="0"/>
              </a:rPr>
              <a:t>They </a:t>
            </a:r>
            <a:r>
              <a:rPr lang="en-US" sz="2000" dirty="0">
                <a:latin typeface="Georgia" panose="02040502050405020303" pitchFamily="18" charset="0"/>
              </a:rPr>
              <a:t>save time, reduce errors, and they make code more readable.</a:t>
            </a:r>
          </a:p>
          <a:p>
            <a:pPr marL="342900" indent="-342900" fontAlgn="base">
              <a:lnSpc>
                <a:spcPct val="150000"/>
              </a:lnSpc>
              <a:buClr>
                <a:schemeClr val="tx1">
                  <a:lumMod val="9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Georgia" panose="02040502050405020303" pitchFamily="18" charset="0"/>
              </a:rPr>
              <a:t>Loops </a:t>
            </a:r>
            <a:r>
              <a:rPr lang="en-US" sz="2000" dirty="0">
                <a:latin typeface="Georgia" panose="02040502050405020303" pitchFamily="18" charset="0"/>
              </a:rPr>
              <a:t>are mainly divided into two categories</a:t>
            </a:r>
            <a:r>
              <a:rPr lang="en-US" sz="2000" dirty="0" smtClean="0">
                <a:latin typeface="Georgia" panose="02040502050405020303" pitchFamily="18" charset="0"/>
              </a:rPr>
              <a:t>:</a:t>
            </a:r>
          </a:p>
          <a:p>
            <a:pPr fontAlgn="base">
              <a:lnSpc>
                <a:spcPct val="150000"/>
              </a:lnSpc>
              <a:buClr>
                <a:schemeClr val="tx1">
                  <a:lumMod val="95000"/>
                </a:schemeClr>
              </a:buClr>
            </a:pPr>
            <a:endParaRPr lang="en-US" sz="2000" dirty="0" smtClean="0">
              <a:latin typeface="Georgia" panose="02040502050405020303" pitchFamily="18" charset="0"/>
            </a:endParaRPr>
          </a:p>
          <a:p>
            <a:pPr marL="285750" indent="-285750" fontAlgn="base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eorgia" panose="02040502050405020303" pitchFamily="18" charset="0"/>
              </a:rPr>
              <a:t>Entry </a:t>
            </a:r>
            <a:r>
              <a:rPr lang="en-US" sz="2000" dirty="0">
                <a:latin typeface="Georgia" panose="02040502050405020303" pitchFamily="18" charset="0"/>
              </a:rPr>
              <a:t>Controlled </a:t>
            </a:r>
            <a:r>
              <a:rPr lang="en-US" sz="2000" dirty="0" smtClean="0">
                <a:latin typeface="Georgia" panose="02040502050405020303" pitchFamily="18" charset="0"/>
              </a:rPr>
              <a:t>Loops -  </a:t>
            </a:r>
            <a:r>
              <a:rPr lang="en-US" sz="2000" dirty="0">
                <a:latin typeface="Georgia" panose="02040502050405020303" pitchFamily="18" charset="0"/>
                <a:cs typeface="Arial" panose="020B0604020202020204" pitchFamily="34" charset="0"/>
              </a:rPr>
              <a:t>While loop, For </a:t>
            </a:r>
            <a:r>
              <a:rPr lang="en-US" sz="2000" dirty="0" smtClean="0">
                <a:latin typeface="Georgia" panose="02040502050405020303" pitchFamily="18" charset="0"/>
                <a:cs typeface="Arial" panose="020B0604020202020204" pitchFamily="34" charset="0"/>
              </a:rPr>
              <a:t>loop</a:t>
            </a:r>
            <a:endParaRPr lang="en-US" sz="2000" dirty="0">
              <a:latin typeface="Georgia" panose="02040502050405020303" pitchFamily="18" charset="0"/>
            </a:endParaRPr>
          </a:p>
          <a:p>
            <a:pPr marL="285750" indent="-285750" fontAlgn="base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Exit Controlled </a:t>
            </a:r>
            <a:r>
              <a:rPr lang="en-US" sz="2000" dirty="0" smtClean="0">
                <a:latin typeface="Georgia" panose="02040502050405020303" pitchFamily="18" charset="0"/>
              </a:rPr>
              <a:t>Loops -     Do-While Loop</a:t>
            </a:r>
            <a:endParaRPr lang="en-US" sz="2000" dirty="0">
              <a:latin typeface="Georgia" panose="02040502050405020303" pitchFamily="18" charset="0"/>
            </a:endParaRPr>
          </a:p>
          <a:p>
            <a:pPr lvl="0">
              <a:lnSpc>
                <a:spcPct val="150000"/>
              </a:lnSpc>
              <a:buClr>
                <a:schemeClr val="accent6"/>
              </a:buClr>
            </a:pPr>
            <a:endParaRPr lang="en-IN" sz="32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While Loop</a:t>
            </a:r>
            <a:endParaRPr lang="en-US" sz="4000" cap="none" dirty="0">
              <a:latin typeface="Bodoni MT" panose="020706030806060202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46" y="2320833"/>
            <a:ext cx="116128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000" dirty="0" smtClean="0">
                <a:latin typeface="Georgia" panose="02040502050405020303" pitchFamily="18" charset="0"/>
              </a:rPr>
              <a:t>The</a:t>
            </a:r>
            <a:r>
              <a:rPr lang="en-US" altLang="en-US" sz="2000" dirty="0">
                <a:latin typeface="Georgia" panose="02040502050405020303" pitchFamily="18" charset="0"/>
              </a:rPr>
              <a:t> while loop loops through a block of code as long as a specified condition is </a:t>
            </a:r>
            <a:r>
              <a:rPr lang="en-US" altLang="en-US" sz="2000" dirty="0" smtClean="0">
                <a:latin typeface="Georgia" panose="02040502050405020303" pitchFamily="18" charset="0"/>
              </a:rPr>
              <a:t>True. </a:t>
            </a:r>
          </a:p>
          <a:p>
            <a:pPr lvl="0"/>
            <a:endParaRPr lang="en-US" altLang="en-US" sz="2000" i="1" dirty="0" smtClean="0">
              <a:latin typeface="Georgia" panose="02040502050405020303" pitchFamily="18" charset="0"/>
            </a:endParaRPr>
          </a:p>
          <a:p>
            <a:pPr lvl="0"/>
            <a:r>
              <a:rPr lang="en-US" altLang="en-US" sz="2000" i="1" dirty="0" smtClean="0">
                <a:latin typeface="Georgia" panose="02040502050405020303" pitchFamily="18" charset="0"/>
              </a:rPr>
              <a:t>Syntax: </a:t>
            </a:r>
            <a:endParaRPr lang="en-US" altLang="en-US" sz="2000" i="1" dirty="0">
              <a:latin typeface="Georgia" panose="02040502050405020303" pitchFamily="18" charset="0"/>
            </a:endParaRPr>
          </a:p>
          <a:p>
            <a:r>
              <a:rPr lang="en-US" i="1" dirty="0" smtClean="0"/>
              <a:t>	while (condition</a:t>
            </a:r>
            <a:r>
              <a:rPr lang="en-US" i="1" dirty="0"/>
              <a:t>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i="1" dirty="0" smtClean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</a:t>
            </a:r>
            <a:r>
              <a:rPr lang="en-US" i="1" dirty="0" smtClean="0"/>
              <a:t>loop </a:t>
            </a:r>
            <a:r>
              <a:rPr lang="en-US" i="1" dirty="0"/>
              <a:t>statements…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i="1" dirty="0" smtClean="0"/>
              <a:t>}</a:t>
            </a:r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7211" y="3448594"/>
            <a:ext cx="50161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i="1" dirty="0" err="1" smtClean="0">
                <a:latin typeface="Georgia" panose="02040502050405020303" pitchFamily="18" charset="0"/>
              </a:rPr>
              <a:t>Eg</a:t>
            </a:r>
            <a:r>
              <a:rPr lang="en-US" sz="2000" i="1" dirty="0" smtClean="0">
                <a:latin typeface="Georgia" panose="02040502050405020303" pitchFamily="18" charset="0"/>
              </a:rPr>
              <a:t>: </a:t>
            </a:r>
          </a:p>
          <a:p>
            <a:pPr lvl="0"/>
            <a:r>
              <a:rPr lang="en-US" altLang="en-US" sz="2000" dirty="0">
                <a:latin typeface="Georgia" panose="02040502050405020303" pitchFamily="18" charset="0"/>
              </a:rPr>
              <a:t>	</a:t>
            </a:r>
            <a:r>
              <a:rPr lang="en-US" altLang="en-US" sz="2000" dirty="0" err="1" smtClean="0">
                <a:latin typeface="Georgia" panose="02040502050405020303" pitchFamily="18" charset="0"/>
              </a:rPr>
              <a:t>int</a:t>
            </a:r>
            <a:r>
              <a:rPr lang="en-US" altLang="en-US" sz="2000" dirty="0" smtClean="0">
                <a:latin typeface="Georgia" panose="02040502050405020303" pitchFamily="18" charset="0"/>
              </a:rPr>
              <a:t> </a:t>
            </a:r>
            <a:r>
              <a:rPr lang="en-US" altLang="en-US" sz="2000" dirty="0" err="1">
                <a:latin typeface="Georgia" panose="02040502050405020303" pitchFamily="18" charset="0"/>
              </a:rPr>
              <a:t>i</a:t>
            </a:r>
            <a:r>
              <a:rPr lang="en-US" altLang="en-US" sz="2000" dirty="0">
                <a:latin typeface="Georgia" panose="02040502050405020303" pitchFamily="18" charset="0"/>
              </a:rPr>
              <a:t> = 0; </a:t>
            </a:r>
            <a:endParaRPr lang="en-US" altLang="en-US" sz="2000" dirty="0" smtClean="0">
              <a:latin typeface="Georgia" panose="02040502050405020303" pitchFamily="18" charset="0"/>
            </a:endParaRPr>
          </a:p>
          <a:p>
            <a:pPr lvl="0"/>
            <a:r>
              <a:rPr lang="en-US" altLang="en-US" sz="2000" dirty="0" smtClean="0">
                <a:latin typeface="Georgia" panose="02040502050405020303" pitchFamily="18" charset="0"/>
              </a:rPr>
              <a:t>	while </a:t>
            </a:r>
            <a:r>
              <a:rPr lang="en-US" altLang="en-US" sz="2000" dirty="0">
                <a:latin typeface="Georgia" panose="02040502050405020303" pitchFamily="18" charset="0"/>
              </a:rPr>
              <a:t>(</a:t>
            </a:r>
            <a:r>
              <a:rPr lang="en-US" altLang="en-US" sz="2000" dirty="0" err="1">
                <a:latin typeface="Georgia" panose="02040502050405020303" pitchFamily="18" charset="0"/>
              </a:rPr>
              <a:t>i</a:t>
            </a:r>
            <a:r>
              <a:rPr lang="en-US" altLang="en-US" sz="2000" dirty="0">
                <a:latin typeface="Georgia" panose="02040502050405020303" pitchFamily="18" charset="0"/>
              </a:rPr>
              <a:t> &lt; 5) </a:t>
            </a:r>
            <a:endParaRPr lang="en-US" altLang="en-US" sz="2000" dirty="0" smtClean="0">
              <a:latin typeface="Georgia" panose="02040502050405020303" pitchFamily="18" charset="0"/>
            </a:endParaRPr>
          </a:p>
          <a:p>
            <a:pPr lvl="0"/>
            <a:r>
              <a:rPr lang="en-US" altLang="en-US" sz="2000" dirty="0" smtClean="0">
                <a:latin typeface="Georgia" panose="02040502050405020303" pitchFamily="18" charset="0"/>
              </a:rPr>
              <a:t>	{ </a:t>
            </a:r>
          </a:p>
          <a:p>
            <a:pPr lvl="0"/>
            <a:r>
              <a:rPr lang="en-US" altLang="en-US" sz="2000" dirty="0" smtClean="0">
                <a:latin typeface="Georgia" panose="02040502050405020303" pitchFamily="18" charset="0"/>
              </a:rPr>
              <a:t>		</a:t>
            </a:r>
            <a:r>
              <a:rPr lang="en-US" altLang="en-US" sz="2000" dirty="0" err="1" smtClean="0">
                <a:latin typeface="Georgia" panose="02040502050405020303" pitchFamily="18" charset="0"/>
              </a:rPr>
              <a:t>Console.WriteLine</a:t>
            </a:r>
            <a:r>
              <a:rPr lang="en-US" altLang="en-US" sz="2000" dirty="0" smtClean="0">
                <a:latin typeface="Georgia" panose="02040502050405020303" pitchFamily="18" charset="0"/>
              </a:rPr>
              <a:t>(</a:t>
            </a:r>
            <a:r>
              <a:rPr lang="en-US" altLang="en-US" sz="2000" dirty="0" err="1" smtClean="0">
                <a:latin typeface="Georgia" panose="02040502050405020303" pitchFamily="18" charset="0"/>
              </a:rPr>
              <a:t>i</a:t>
            </a:r>
            <a:r>
              <a:rPr lang="en-US" altLang="en-US" sz="2000" dirty="0">
                <a:latin typeface="Georgia" panose="02040502050405020303" pitchFamily="18" charset="0"/>
              </a:rPr>
              <a:t>); </a:t>
            </a:r>
            <a:endParaRPr lang="en-US" altLang="en-US" sz="2000" dirty="0" smtClean="0">
              <a:latin typeface="Georgia" panose="02040502050405020303" pitchFamily="18" charset="0"/>
            </a:endParaRPr>
          </a:p>
          <a:p>
            <a:pPr lvl="0"/>
            <a:r>
              <a:rPr lang="en-US" altLang="en-US" sz="2000" dirty="0" smtClean="0">
                <a:latin typeface="Georgia" panose="02040502050405020303" pitchFamily="18" charset="0"/>
              </a:rPr>
              <a:t>		</a:t>
            </a:r>
            <a:r>
              <a:rPr lang="en-US" altLang="en-US" sz="2000" dirty="0" err="1" smtClean="0">
                <a:latin typeface="Georgia" panose="02040502050405020303" pitchFamily="18" charset="0"/>
              </a:rPr>
              <a:t>i</a:t>
            </a:r>
            <a:r>
              <a:rPr lang="en-US" altLang="en-US" sz="2000" dirty="0" smtClean="0">
                <a:latin typeface="Georgia" panose="02040502050405020303" pitchFamily="18" charset="0"/>
              </a:rPr>
              <a:t>++;</a:t>
            </a:r>
          </a:p>
          <a:p>
            <a:pPr lvl="0"/>
            <a:r>
              <a:rPr lang="en-US" altLang="en-US" sz="2000" dirty="0" smtClean="0">
                <a:latin typeface="Georgia" panose="02040502050405020303" pitchFamily="18" charset="0"/>
              </a:rPr>
              <a:t> 	} 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2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For Loop</a:t>
            </a:r>
            <a:endParaRPr lang="en-US" sz="4000" cap="none" dirty="0">
              <a:latin typeface="Bodoni MT" panose="020706030806060202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46" y="2320833"/>
            <a:ext cx="116128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000" dirty="0" smtClean="0">
                <a:latin typeface="Georgia" panose="02040502050405020303" pitchFamily="18" charset="0"/>
              </a:rPr>
              <a:t>If you know exactly how many times you want to loop through a block of code, use for loop instead of while.. </a:t>
            </a:r>
          </a:p>
          <a:p>
            <a:pPr lvl="0"/>
            <a:endParaRPr lang="en-US" altLang="en-US" sz="2000" i="1" dirty="0" smtClean="0">
              <a:latin typeface="Georgia" panose="02040502050405020303" pitchFamily="18" charset="0"/>
            </a:endParaRPr>
          </a:p>
          <a:p>
            <a:pPr lvl="0"/>
            <a:r>
              <a:rPr lang="en-US" altLang="en-US" sz="2000" i="1" dirty="0" smtClean="0">
                <a:latin typeface="Georgia" panose="02040502050405020303" pitchFamily="18" charset="0"/>
              </a:rPr>
              <a:t>Syntax: </a:t>
            </a:r>
            <a:endParaRPr lang="en-US" altLang="en-US" sz="2000" i="1" dirty="0">
              <a:latin typeface="Georgia" panose="02040502050405020303" pitchFamily="18" charset="0"/>
            </a:endParaRPr>
          </a:p>
          <a:p>
            <a:r>
              <a:rPr lang="en-US" i="1" dirty="0" smtClean="0"/>
              <a:t>	for (statement 1; statement 2; statement 3)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i="1" dirty="0" smtClean="0"/>
              <a:t>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	</a:t>
            </a:r>
            <a:r>
              <a:rPr lang="en-US" i="1" dirty="0" smtClean="0"/>
              <a:t>//code block to be executed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	</a:t>
            </a:r>
            <a:r>
              <a:rPr lang="en-US" i="1" dirty="0" smtClean="0"/>
              <a:t>}</a:t>
            </a:r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1418" y="3291840"/>
            <a:ext cx="50161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i="1" dirty="0" err="1" smtClean="0">
                <a:latin typeface="Georgia" panose="02040502050405020303" pitchFamily="18" charset="0"/>
              </a:rPr>
              <a:t>Eg</a:t>
            </a:r>
            <a:r>
              <a:rPr lang="en-US" sz="2000" i="1" dirty="0" smtClean="0">
                <a:latin typeface="Georgia" panose="02040502050405020303" pitchFamily="18" charset="0"/>
              </a:rPr>
              <a:t>: </a:t>
            </a:r>
          </a:p>
          <a:p>
            <a:pPr lvl="0"/>
            <a:r>
              <a:rPr lang="en-US" altLang="en-US" sz="2000" dirty="0">
                <a:latin typeface="Georgia" panose="02040502050405020303" pitchFamily="18" charset="0"/>
              </a:rPr>
              <a:t>	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for(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&lt;5;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lvl="0"/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{ </a:t>
            </a:r>
          </a:p>
          <a:p>
            <a:pPr lvl="0"/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lvl="0"/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	}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2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69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cap="none" dirty="0" err="1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Foreach</a:t>
            </a:r>
            <a:r>
              <a:rPr lang="en-US" sz="4000" cap="none" dirty="0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 Loop</a:t>
            </a:r>
            <a:endParaRPr lang="en-US" sz="4000" cap="none" dirty="0">
              <a:latin typeface="Bodoni MT" panose="020706030806060202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46" y="1134725"/>
            <a:ext cx="1161288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simplifies the process of accessing each element in a collection without the need for manual indexing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efore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loop we must declare the array or the collections in the program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 lvl="0"/>
            <a:r>
              <a:rPr lang="en-US" alt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lang="en-US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/>
              <a:t>	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(datatype  variable Name in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//code block to be executed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Georgia" panose="02040502050405020303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Georgia" panose="02040502050405020303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Georgia" panose="02040502050405020303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5221" y="3612326"/>
            <a:ext cx="57550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i="1" dirty="0" err="1" smtClean="0">
                <a:latin typeface="Georgia" panose="02040502050405020303" pitchFamily="18" charset="0"/>
              </a:rPr>
              <a:t>Eg</a:t>
            </a:r>
            <a:r>
              <a:rPr lang="en-US" sz="2000" i="1" dirty="0" smtClean="0">
                <a:latin typeface="Georgia" panose="02040502050405020303" pitchFamily="18" charset="0"/>
              </a:rPr>
              <a:t>: </a:t>
            </a:r>
          </a:p>
          <a:p>
            <a:pPr lvl="0"/>
            <a:r>
              <a:rPr lang="en-US" altLang="en-US" sz="2000" dirty="0">
                <a:latin typeface="Georgia" panose="02040502050405020303" pitchFamily="18" charset="0"/>
              </a:rPr>
              <a:t>	</a:t>
            </a:r>
            <a:r>
              <a:rPr lang="en-US" altLang="en-US" sz="2000" dirty="0" smtClean="0">
                <a:latin typeface="Georgia" panose="02040502050405020303" pitchFamily="18" charset="0"/>
              </a:rPr>
              <a:t>string[] </a:t>
            </a:r>
            <a:r>
              <a:rPr lang="en-US" altLang="en-US" sz="2000" dirty="0" smtClean="0">
                <a:latin typeface="Georgia" panose="02040502050405020303" pitchFamily="18" charset="0"/>
              </a:rPr>
              <a:t>fruits={“</a:t>
            </a:r>
            <a:r>
              <a:rPr lang="en-US" altLang="en-US" sz="2000" dirty="0" err="1" smtClean="0">
                <a:latin typeface="Georgia" panose="02040502050405020303" pitchFamily="18" charset="0"/>
              </a:rPr>
              <a:t>Orange”,”Apple”,”Mango</a:t>
            </a:r>
            <a:r>
              <a:rPr lang="en-US" altLang="en-US" sz="2000" dirty="0" smtClean="0">
                <a:latin typeface="Georgia" panose="02040502050405020303" pitchFamily="18" charset="0"/>
              </a:rPr>
              <a:t>”};</a:t>
            </a:r>
          </a:p>
          <a:p>
            <a:pPr lvl="0"/>
            <a:r>
              <a:rPr lang="en-US" altLang="en-US" sz="2000" dirty="0" smtClean="0">
                <a:latin typeface="Georgia" panose="02040502050405020303" pitchFamily="18" charset="0"/>
              </a:rPr>
              <a:t>	</a:t>
            </a:r>
            <a:r>
              <a:rPr lang="en-US" altLang="en-US" sz="2000" dirty="0" err="1" smtClean="0">
                <a:latin typeface="Georgia" panose="02040502050405020303" pitchFamily="18" charset="0"/>
              </a:rPr>
              <a:t>foreach</a:t>
            </a:r>
            <a:r>
              <a:rPr lang="en-US" altLang="en-US" sz="2000" dirty="0" smtClean="0">
                <a:latin typeface="Georgia" panose="02040502050405020303" pitchFamily="18" charset="0"/>
              </a:rPr>
              <a:t> (string </a:t>
            </a:r>
            <a:r>
              <a:rPr lang="en-US" altLang="en-US" sz="2000" dirty="0" err="1" smtClean="0">
                <a:latin typeface="Georgia" panose="02040502050405020303" pitchFamily="18" charset="0"/>
              </a:rPr>
              <a:t>i</a:t>
            </a:r>
            <a:r>
              <a:rPr lang="en-US" altLang="en-US" sz="2000" dirty="0" smtClean="0">
                <a:latin typeface="Georgia" panose="02040502050405020303" pitchFamily="18" charset="0"/>
              </a:rPr>
              <a:t> </a:t>
            </a:r>
            <a:r>
              <a:rPr lang="en-US" altLang="en-US" sz="2000" dirty="0" smtClean="0">
                <a:latin typeface="Georgia" panose="02040502050405020303" pitchFamily="18" charset="0"/>
              </a:rPr>
              <a:t>in fruits)</a:t>
            </a:r>
          </a:p>
          <a:p>
            <a:pPr lvl="0"/>
            <a:r>
              <a:rPr lang="en-US" altLang="en-US" sz="2000" dirty="0" smtClean="0">
                <a:latin typeface="Georgia" panose="02040502050405020303" pitchFamily="18" charset="0"/>
              </a:rPr>
              <a:t>	{ </a:t>
            </a:r>
          </a:p>
          <a:p>
            <a:pPr lvl="0"/>
            <a:r>
              <a:rPr lang="en-US" altLang="en-US" sz="2000" dirty="0" smtClean="0">
                <a:latin typeface="Georgia" panose="02040502050405020303" pitchFamily="18" charset="0"/>
              </a:rPr>
              <a:t>		</a:t>
            </a:r>
            <a:r>
              <a:rPr lang="en-US" altLang="en-US" sz="2000" dirty="0" err="1" smtClean="0">
                <a:latin typeface="Georgia" panose="02040502050405020303" pitchFamily="18" charset="0"/>
              </a:rPr>
              <a:t>Console.WriteLine</a:t>
            </a:r>
            <a:r>
              <a:rPr lang="en-US" altLang="en-US" sz="2000" dirty="0" smtClean="0">
                <a:latin typeface="Georgia" panose="02040502050405020303" pitchFamily="18" charset="0"/>
              </a:rPr>
              <a:t>(</a:t>
            </a:r>
            <a:r>
              <a:rPr lang="en-US" altLang="en-US" sz="2000" dirty="0" err="1" smtClean="0">
                <a:latin typeface="Georgia" panose="02040502050405020303" pitchFamily="18" charset="0"/>
              </a:rPr>
              <a:t>i</a:t>
            </a:r>
            <a:r>
              <a:rPr lang="en-US" altLang="en-US" sz="2000" dirty="0">
                <a:latin typeface="Georgia" panose="02040502050405020303" pitchFamily="18" charset="0"/>
              </a:rPr>
              <a:t>); </a:t>
            </a:r>
            <a:endParaRPr lang="en-US" altLang="en-US" sz="2000" dirty="0" smtClean="0">
              <a:latin typeface="Georgia" panose="02040502050405020303" pitchFamily="18" charset="0"/>
            </a:endParaRPr>
          </a:p>
          <a:p>
            <a:pPr lvl="0"/>
            <a:r>
              <a:rPr lang="en-US" altLang="en-US" sz="2000" dirty="0" smtClean="0">
                <a:latin typeface="Georgia" panose="02040502050405020303" pitchFamily="18" charset="0"/>
              </a:rPr>
              <a:t> 	} </a:t>
            </a:r>
            <a:endParaRPr lang="en-US" altLang="en-US" sz="2000" dirty="0">
              <a:latin typeface="Georgia" panose="020405020504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79714" y="1867989"/>
            <a:ext cx="6348548" cy="1854925"/>
          </a:xfrm>
        </p:spPr>
        <p:txBody>
          <a:bodyPr/>
          <a:lstStyle/>
          <a:p>
            <a:r>
              <a:rPr lang="en-US" sz="5400" dirty="0" smtClean="0">
                <a:solidFill>
                  <a:srgbClr val="FFC000"/>
                </a:solidFill>
                <a:latin typeface="Georgia" panose="02040502050405020303" pitchFamily="18" charset="0"/>
              </a:rPr>
              <a:t>Summary</a:t>
            </a:r>
            <a:endParaRPr lang="en-US" sz="5400" b="1" dirty="0">
              <a:solidFill>
                <a:srgbClr val="FFC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5512526" y="261257"/>
            <a:ext cx="61395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800" dirty="0">
                <a:latin typeface="Georgia" panose="02040502050405020303" pitchFamily="18" charset="0"/>
              </a:rPr>
              <a:t>Like other general-purpose programming languages, C# can be used to create a number of different programs and applications: mobile apps, desktop apps, cloud-based services, websites, enterprise software and games.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9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274320" y="2360809"/>
            <a:ext cx="11725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C000"/>
                </a:solidFill>
                <a:latin typeface="Georgia" panose="02040502050405020303" pitchFamily="18" charset="0"/>
              </a:rPr>
              <a:t>THANK YOU</a:t>
            </a:r>
            <a:endParaRPr lang="en-US" sz="6000" b="1" dirty="0">
              <a:solidFill>
                <a:srgbClr val="FFC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768" y="1867989"/>
            <a:ext cx="4930392" cy="1854925"/>
          </a:xfrm>
        </p:spPr>
        <p:txBody>
          <a:bodyPr/>
          <a:lstStyle/>
          <a:p>
            <a:r>
              <a:rPr lang="en-US" sz="5400" dirty="0">
                <a:solidFill>
                  <a:srgbClr val="FFC000"/>
                </a:solidFill>
                <a:latin typeface="Georgia" panose="02040502050405020303" pitchFamily="18" charset="0"/>
              </a:rPr>
              <a:t>OVERVIEW</a:t>
            </a:r>
            <a:endParaRPr lang="en-US" sz="5400" b="1" dirty="0">
              <a:solidFill>
                <a:srgbClr val="FFC00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7106194" y="998333"/>
            <a:ext cx="45458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ymbol" panose="020B0502040204020203" pitchFamily="34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About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c#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ymbol" panose="020B0502040204020203" pitchFamily="34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Variables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Data Types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Conditional statements</a:t>
            </a:r>
          </a:p>
          <a:p>
            <a:pPr lvl="0">
              <a:lnSpc>
                <a:spcPct val="150000"/>
              </a:lnSpc>
            </a:pP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43196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Introduction</a:t>
            </a:r>
            <a:endParaRPr lang="en-US" sz="4000" dirty="0">
              <a:solidFill>
                <a:srgbClr val="FFC00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1463040"/>
            <a:ext cx="11207931" cy="5277394"/>
          </a:xfrm>
        </p:spPr>
        <p:txBody>
          <a:bodyPr>
            <a:noAutofit/>
          </a:bodyPr>
          <a:lstStyle/>
          <a:p>
            <a:pPr lvl="0">
              <a:spcAft>
                <a:spcPts val="1200"/>
              </a:spcAft>
              <a:buClr>
                <a:srgbClr val="C00000"/>
              </a:buClr>
              <a:defRPr/>
            </a:pP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C# (pronounced "C-sharp") is a modern, versatile, object-oriented programming language developed by </a:t>
            </a:r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Microsoft 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in </a:t>
            </a:r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2000 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that runs on the</a:t>
            </a:r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 .NET Framework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. </a:t>
            </a:r>
          </a:p>
          <a:p>
            <a:pPr fontAlgn="base">
              <a:spcAft>
                <a:spcPts val="1200"/>
              </a:spcAft>
              <a:buClr>
                <a:srgbClr val="C00000"/>
              </a:buClr>
            </a:pPr>
            <a:r>
              <a:rPr lang="en-US" sz="2400" dirty="0" smtClean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# originates from the </a:t>
            </a:r>
            <a:r>
              <a:rPr lang="en-US" sz="2400" b="1" u="sng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  <a:hlinkClick r:id="rId2"/>
              </a:rPr>
              <a:t>C programming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 family and shares similarities with other widely-used languages like </a:t>
            </a:r>
            <a:r>
              <a:rPr lang="en-US" sz="2400" b="1" u="sng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  <a:hlinkClick r:id="rId3"/>
              </a:rPr>
              <a:t>C++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 and </a:t>
            </a:r>
            <a:r>
              <a:rPr lang="en-US" sz="2400" b="1" u="sng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  <a:hlinkClick r:id="rId4"/>
              </a:rPr>
              <a:t>Java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pPr fontAlgn="base">
              <a:spcAft>
                <a:spcPts val="1200"/>
              </a:spcAft>
              <a:buClr>
                <a:srgbClr val="C00000"/>
              </a:buClr>
            </a:pPr>
            <a:r>
              <a:rPr lang="en-US" sz="2400" dirty="0" smtClean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With 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.</a:t>
            </a:r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NET Core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, C# applications can run on Windows, </a:t>
            </a:r>
            <a:r>
              <a:rPr lang="en-US" sz="2400" dirty="0" err="1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macOS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, and Linux.</a:t>
            </a:r>
          </a:p>
          <a:p>
            <a:pPr fontAlgn="base">
              <a:spcAft>
                <a:spcPts val="1200"/>
              </a:spcAft>
              <a:buClr>
                <a:srgbClr val="C00000"/>
              </a:buClr>
            </a:pP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The latest version, </a:t>
            </a:r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C# 13 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was released in November 2024 alongside </a:t>
            </a:r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.NET 9</a:t>
            </a:r>
            <a:r>
              <a:rPr lang="en-US" sz="2400" dirty="0" smtClean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pPr lvl="0" fontAlgn="base">
              <a:spcAft>
                <a:spcPts val="1200"/>
              </a:spcAft>
              <a:buClr>
                <a:srgbClr val="C00000"/>
              </a:buClr>
            </a:pP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Used to develop web apps, desktop apps, mobile apps, games(with </a:t>
            </a:r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unity engine</a:t>
            </a:r>
            <a:r>
              <a:rPr lang="en-US" sz="2400" dirty="0" smtClean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) and 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much more.</a:t>
            </a:r>
          </a:p>
          <a:p>
            <a:pPr marL="0" indent="0" fontAlgn="base">
              <a:spcAft>
                <a:spcPts val="1200"/>
              </a:spcAft>
              <a:buClr>
                <a:srgbClr val="C00000"/>
              </a:buClr>
              <a:buNone/>
            </a:pP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fontAlgn="base">
              <a:spcAft>
                <a:spcPts val="1200"/>
              </a:spcAft>
              <a:buClr>
                <a:srgbClr val="C00000"/>
              </a:buClr>
            </a:pP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lvl="0">
              <a:spcAft>
                <a:spcPts val="1200"/>
              </a:spcAft>
              <a:buClr>
                <a:srgbClr val="C00000"/>
              </a:buClr>
              <a:defRPr/>
            </a:pP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61258"/>
            <a:ext cx="10947876" cy="1371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variables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6" y="1632858"/>
            <a:ext cx="10509911" cy="474181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Variables are containers for storing data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values </a:t>
            </a:r>
            <a:r>
              <a:rPr lang="en-IN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during program execution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</a:p>
          <a:p>
            <a:r>
              <a:rPr lang="en-US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And variables allows to </a:t>
            </a:r>
            <a:r>
              <a:rPr lang="en-US" b="1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b="1" dirty="0" smtClean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etrieve </a:t>
            </a:r>
            <a:r>
              <a:rPr lang="en-US" b="1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b="1" dirty="0" smtClean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manipulate</a:t>
            </a:r>
            <a:r>
              <a:rPr lang="en-US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 the stored </a:t>
            </a:r>
            <a:r>
              <a:rPr lang="en-US" dirty="0" smtClean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information.</a:t>
            </a:r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dirty="0" smtClean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To </a:t>
            </a:r>
            <a:r>
              <a:rPr lang="en-US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create a variable, specify the </a:t>
            </a:r>
            <a:r>
              <a:rPr lang="en-US" b="1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type</a:t>
            </a:r>
            <a:r>
              <a:rPr lang="en-US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 and assign it a </a:t>
            </a:r>
            <a:r>
              <a:rPr lang="en-US" b="1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value</a:t>
            </a:r>
            <a:r>
              <a:rPr lang="en-US" dirty="0" smtClean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Syntax: </a:t>
            </a:r>
            <a:endParaRPr lang="en-US" i="1" dirty="0">
              <a:solidFill>
                <a:schemeClr val="accent1"/>
              </a:solidFill>
              <a:effectLst/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r>
              <a:rPr lang="en-US" i="1" dirty="0" smtClean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	</a:t>
            </a:r>
            <a:r>
              <a:rPr lang="en-US" dirty="0" smtClean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Method 1:	</a:t>
            </a:r>
            <a:r>
              <a:rPr lang="en-US" i="1" dirty="0" smtClean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type </a:t>
            </a:r>
            <a:r>
              <a:rPr lang="en-US" i="1" dirty="0" err="1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variable_name</a:t>
            </a:r>
            <a:r>
              <a:rPr lang="en-US" i="1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 = value;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/>
            </a:r>
            <a:b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/>
            </a:r>
            <a:b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</a:br>
            <a:r>
              <a:rPr lang="en-US" i="1" dirty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r>
              <a:rPr lang="en-US" dirty="0" smtClean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Method 2:	</a:t>
            </a:r>
            <a:r>
              <a:rPr lang="en-US" i="1" dirty="0" smtClean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type </a:t>
            </a:r>
            <a:r>
              <a:rPr lang="en-US" i="1" dirty="0" err="1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variable_names</a:t>
            </a:r>
            <a:r>
              <a:rPr lang="en-US" i="1" dirty="0" smtClean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Eg</a:t>
            </a:r>
            <a:r>
              <a:rPr lang="en-US" dirty="0" smtClean="0">
                <a:effectLst/>
                <a:latin typeface="Segoe UI Symbol" panose="020B0502040204020203" pitchFamily="34" charset="0"/>
                <a:ea typeface="Segoe UI Symbol" panose="020B0502040204020203" pitchFamily="34" charset="0"/>
              </a:rPr>
              <a:t>:-</a:t>
            </a:r>
          </a:p>
          <a:p>
            <a:pPr marL="0" indent="0">
              <a:buNone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string name=“John”;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Data </a:t>
            </a:r>
            <a:r>
              <a:rPr lang="en-US" sz="4000" cap="none" dirty="0" err="1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TYPES</a:t>
            </a:r>
            <a:r>
              <a:rPr lang="en-US" sz="1400" cap="none" dirty="0" err="1" smtClean="0">
                <a:effectLst/>
              </a:rPr>
              <a:t>to</a:t>
            </a:r>
            <a:r>
              <a:rPr lang="en-US" sz="1400" cap="none" dirty="0" smtClean="0">
                <a:effectLst/>
              </a:rPr>
              <a:t> use the correct data type for the corresponding variable; to avoid errors, to save time and memory, but it will also make your code more maintainable and readable.</a:t>
            </a:r>
            <a:endParaRPr lang="en-US" sz="1400" cap="none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A7A6-EB46-4CA0-B991-935C9B9C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2129247"/>
            <a:ext cx="11738703" cy="427155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Data types specify the type of data that a valid C# variable can hold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Numbers</a:t>
            </a:r>
          </a:p>
          <a:p>
            <a:endParaRPr lang="en-US" dirty="0" smtClean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dirty="0" err="1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Eg</a:t>
            </a:r>
            <a:r>
              <a:rPr lang="en-US" dirty="0" smtClean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dirty="0" err="1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i</a:t>
            </a:r>
            <a:r>
              <a:rPr lang="en-US" dirty="0" err="1" smtClean="0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nt</a:t>
            </a:r>
            <a:r>
              <a:rPr lang="en-US" dirty="0" smtClean="0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myNum</a:t>
            </a:r>
            <a:r>
              <a:rPr lang="en-US" dirty="0" smtClean="0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= 100000;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ong </a:t>
            </a:r>
            <a:r>
              <a:rPr lang="en-US" dirty="0" err="1" smtClean="0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myNum</a:t>
            </a:r>
            <a:r>
              <a:rPr lang="en-US" dirty="0" smtClean="0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= 15000000000L;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loat  </a:t>
            </a:r>
            <a:r>
              <a:rPr lang="en-US" dirty="0" err="1" smtClean="0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myNum</a:t>
            </a:r>
            <a:r>
              <a:rPr lang="en-US" dirty="0" smtClean="0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= 5.75F;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ouble </a:t>
            </a:r>
            <a:r>
              <a:rPr lang="en-US" dirty="0" err="1" smtClean="0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myNum</a:t>
            </a:r>
            <a:r>
              <a:rPr lang="en-US" dirty="0" smtClean="0">
                <a:effectLst/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= 19.99D;</a:t>
            </a:r>
            <a:endParaRPr lang="en-US" dirty="0">
              <a:effectLst/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85109" y="2957118"/>
            <a:ext cx="2586445" cy="613954"/>
            <a:chOff x="1776549" y="3931920"/>
            <a:chExt cx="2586445" cy="61395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351314" y="3931920"/>
              <a:ext cx="2011680" cy="1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351314" y="4545874"/>
              <a:ext cx="862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51314" y="3944983"/>
              <a:ext cx="0" cy="600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76549" y="4245428"/>
              <a:ext cx="5747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297680" y="2785515"/>
            <a:ext cx="97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Integer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108960" y="3421187"/>
            <a:ext cx="7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Float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300528" y="2647742"/>
            <a:ext cx="5225688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Stores whole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Positive or negative without decimals.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 types are </a:t>
            </a:r>
            <a:r>
              <a:rPr lang="en-US" dirty="0" err="1" smtClean="0"/>
              <a:t>int</a:t>
            </a:r>
            <a:r>
              <a:rPr lang="en-US" dirty="0" smtClean="0"/>
              <a:t> and long 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935741" y="3779860"/>
            <a:ext cx="5225688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Represents numbers with fractional part containing one or more decimals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 types are float and double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6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3" y="195944"/>
            <a:ext cx="10353761" cy="102515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Data </a:t>
            </a:r>
            <a:r>
              <a:rPr lang="en-US" sz="4000" cap="none" dirty="0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TYPES</a:t>
            </a:r>
            <a:endParaRPr lang="en-US" sz="1400" cap="none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A7A6-EB46-4CA0-B991-935C9B9C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1221100"/>
            <a:ext cx="11738703" cy="51797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Boolean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– Declared with bool keyword 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                   Can take only values true or false.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	        Mostly used for conditional testing</a:t>
            </a:r>
          </a:p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Characters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–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 Declared with char keyword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           Used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to store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a single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character</a:t>
            </a:r>
            <a:endParaRPr lang="en-US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Strings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–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Declared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with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string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keyword 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	     Can store a sequence of characters(text).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	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ymbol" panose="020B0502040204020203" pitchFamily="34" charset="0"/>
                <a:ea typeface="Segoe UI Symbol" panose="020B0502040204020203" pitchFamily="34" charset="0"/>
              </a:rPr>
              <a:t>     String values must be surrounded by double quotes.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1420" y="1322926"/>
            <a:ext cx="5503815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Eg</a:t>
            </a:r>
            <a:r>
              <a:rPr lang="en-US" i="1" dirty="0" smtClean="0"/>
              <a:t>:</a:t>
            </a:r>
          </a:p>
          <a:p>
            <a:r>
              <a:rPr lang="en-US" altLang="en-US" dirty="0" smtClean="0">
                <a:latin typeface="Consolas" panose="020B0609020204030204" pitchFamily="49" charset="0"/>
              </a:rPr>
              <a:t>	bool choice </a:t>
            </a:r>
            <a:r>
              <a:rPr lang="en-US" altLang="en-US" dirty="0">
                <a:latin typeface="Consolas" panose="020B0609020204030204" pitchFamily="49" charset="0"/>
              </a:rPr>
              <a:t>= </a:t>
            </a:r>
            <a:r>
              <a:rPr lang="en-US" altLang="en-US" dirty="0" smtClean="0">
                <a:latin typeface="Consolas" panose="020B0609020204030204" pitchFamily="49" charset="0"/>
              </a:rPr>
              <a:t>true; 			</a:t>
            </a:r>
            <a:r>
              <a:rPr lang="en-US" altLang="en-US" dirty="0" err="1" smtClean="0">
                <a:latin typeface="Consolas" panose="020B0609020204030204" pitchFamily="49" charset="0"/>
              </a:rPr>
              <a:t>Console.WriteLine</a:t>
            </a:r>
            <a:r>
              <a:rPr lang="en-US" altLang="en-US" dirty="0" smtClean="0">
                <a:latin typeface="Consolas" panose="020B0609020204030204" pitchFamily="49" charset="0"/>
              </a:rPr>
              <a:t>(choice);</a:t>
            </a:r>
            <a:r>
              <a:rPr lang="en-US" alt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// O/P True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1420" y="2726459"/>
            <a:ext cx="5503815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Eg</a:t>
            </a:r>
            <a:r>
              <a:rPr lang="en-US" i="1" dirty="0" smtClean="0"/>
              <a:t>:</a:t>
            </a:r>
          </a:p>
          <a:p>
            <a:r>
              <a:rPr lang="en-US" altLang="en-US" dirty="0" smtClean="0">
                <a:latin typeface="Consolas" panose="020B0609020204030204" pitchFamily="49" charset="0"/>
              </a:rPr>
              <a:t>	char </a:t>
            </a:r>
            <a:r>
              <a:rPr lang="en-US" altLang="en-US" dirty="0" err="1" smtClean="0">
                <a:latin typeface="Consolas" panose="020B0609020204030204" pitchFamily="49" charset="0"/>
              </a:rPr>
              <a:t>myGrade</a:t>
            </a:r>
            <a:r>
              <a:rPr lang="en-US" altLang="en-US" dirty="0" smtClean="0">
                <a:latin typeface="Consolas" panose="020B0609020204030204" pitchFamily="49" charset="0"/>
              </a:rPr>
              <a:t> = ‘B’;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1420" y="5158997"/>
            <a:ext cx="5503815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Eg</a:t>
            </a:r>
            <a:r>
              <a:rPr lang="en-US" i="1" dirty="0" smtClean="0"/>
              <a:t>:</a:t>
            </a:r>
          </a:p>
          <a:p>
            <a:r>
              <a:rPr lang="en-US" altLang="en-US" dirty="0" smtClean="0">
                <a:latin typeface="Consolas" panose="020B0609020204030204" pitchFamily="49" charset="0"/>
              </a:rPr>
              <a:t>	string greeting = “Hello”;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7" y="230777"/>
            <a:ext cx="10904943" cy="132632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Data types</a:t>
            </a:r>
            <a:endParaRPr lang="en-US" sz="4000" dirty="0">
              <a:latin typeface="Bodoni MT" panose="020706030806060202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191177"/>
              </p:ext>
            </p:extLst>
          </p:nvPr>
        </p:nvGraphicFramePr>
        <p:xfrm>
          <a:off x="352697" y="1319349"/>
          <a:ext cx="11456126" cy="5374909"/>
        </p:xfrm>
        <a:graphic>
          <a:graphicData uri="http://schemas.openxmlformats.org/drawingml/2006/table">
            <a:tbl>
              <a:tblPr/>
              <a:tblGrid>
                <a:gridCol w="2291224">
                  <a:extLst>
                    <a:ext uri="{9D8B030D-6E8A-4147-A177-3AD203B41FA5}">
                      <a16:colId xmlns:a16="http://schemas.microsoft.com/office/drawing/2014/main" val="1863044988"/>
                    </a:ext>
                  </a:extLst>
                </a:gridCol>
                <a:gridCol w="1947510">
                  <a:extLst>
                    <a:ext uri="{9D8B030D-6E8A-4147-A177-3AD203B41FA5}">
                      <a16:colId xmlns:a16="http://schemas.microsoft.com/office/drawing/2014/main" val="170682128"/>
                    </a:ext>
                  </a:extLst>
                </a:gridCol>
                <a:gridCol w="7217392">
                  <a:extLst>
                    <a:ext uri="{9D8B030D-6E8A-4147-A177-3AD203B41FA5}">
                      <a16:colId xmlns:a16="http://schemas.microsoft.com/office/drawing/2014/main" val="1641665515"/>
                    </a:ext>
                  </a:extLst>
                </a:gridCol>
              </a:tblGrid>
              <a:tr h="57476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105591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Size</a:t>
                      </a:r>
                    </a:p>
                  </a:txBody>
                  <a:tcPr marL="52796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2796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3941"/>
                  </a:ext>
                </a:extLst>
              </a:tr>
              <a:tr h="63383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solidFill>
                            <a:srgbClr val="C00000"/>
                          </a:solidFill>
                          <a:effectLst/>
                        </a:rPr>
                        <a:t>int</a:t>
                      </a:r>
                      <a:endParaRPr lang="en-IN" sz="20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105591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C00000"/>
                          </a:solidFill>
                          <a:effectLst/>
                        </a:rPr>
                        <a:t>4 bytes</a:t>
                      </a:r>
                    </a:p>
                  </a:txBody>
                  <a:tcPr marL="52796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C00000"/>
                          </a:solidFill>
                          <a:effectLst/>
                        </a:rPr>
                        <a:t>Stores whole numbers from -2,147,483,648 to 2,147,483,647</a:t>
                      </a:r>
                    </a:p>
                  </a:txBody>
                  <a:tcPr marL="52796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52276"/>
                  </a:ext>
                </a:extLst>
              </a:tr>
              <a:tr h="881849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dirty="0">
                          <a:solidFill>
                            <a:srgbClr val="C00000"/>
                          </a:solidFill>
                          <a:effectLst/>
                        </a:rPr>
                        <a:t>long</a:t>
                      </a:r>
                      <a:endParaRPr lang="en-IN" sz="2000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591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C00000"/>
                          </a:solidFill>
                          <a:effectLst/>
                        </a:rPr>
                        <a:t>8 bytes</a:t>
                      </a:r>
                      <a:endParaRPr lang="en-IN" sz="2000" dirty="0">
                        <a:solidFill>
                          <a:srgbClr val="C00000"/>
                        </a:solidFill>
                      </a:endParaRPr>
                    </a:p>
                  </a:txBody>
                  <a:tcPr marL="52796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Stores whole numbers from -9,223,372,036,854,775,808 to 9,223,372,036,854,775,807</a:t>
                      </a:r>
                    </a:p>
                  </a:txBody>
                  <a:tcPr marL="52796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434084"/>
                  </a:ext>
                </a:extLst>
              </a:tr>
              <a:tr h="74168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C00000"/>
                          </a:solidFill>
                          <a:effectLst/>
                        </a:rPr>
                        <a:t>float</a:t>
                      </a:r>
                    </a:p>
                  </a:txBody>
                  <a:tcPr marL="105591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C00000"/>
                          </a:solidFill>
                          <a:effectLst/>
                        </a:rPr>
                        <a:t>4 bytes</a:t>
                      </a:r>
                    </a:p>
                  </a:txBody>
                  <a:tcPr marL="52796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Stores fractional numbers. Sufficient for storing 6 to 7 decimal digits</a:t>
                      </a:r>
                    </a:p>
                  </a:txBody>
                  <a:tcPr marL="52796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256632"/>
                  </a:ext>
                </a:extLst>
              </a:tr>
              <a:tr h="74168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C00000"/>
                          </a:solidFill>
                          <a:effectLst/>
                        </a:rPr>
                        <a:t>double</a:t>
                      </a:r>
                    </a:p>
                  </a:txBody>
                  <a:tcPr marL="105591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C00000"/>
                          </a:solidFill>
                          <a:effectLst/>
                        </a:rPr>
                        <a:t>8 bytes</a:t>
                      </a:r>
                    </a:p>
                  </a:txBody>
                  <a:tcPr marL="52796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C00000"/>
                          </a:solidFill>
                          <a:effectLst/>
                        </a:rPr>
                        <a:t>Stores fractional numbers. Sufficient for storing 15 decimal digits</a:t>
                      </a:r>
                    </a:p>
                  </a:txBody>
                  <a:tcPr marL="52796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43813"/>
                  </a:ext>
                </a:extLst>
              </a:tr>
              <a:tr h="42559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C00000"/>
                          </a:solidFill>
                          <a:effectLst/>
                        </a:rPr>
                        <a:t>bool</a:t>
                      </a:r>
                    </a:p>
                  </a:txBody>
                  <a:tcPr marL="105591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C00000"/>
                          </a:solidFill>
                          <a:effectLst/>
                        </a:rPr>
                        <a:t>1 byte</a:t>
                      </a:r>
                    </a:p>
                  </a:txBody>
                  <a:tcPr marL="52796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C00000"/>
                          </a:solidFill>
                          <a:effectLst/>
                        </a:rPr>
                        <a:t>Stores true or false values</a:t>
                      </a:r>
                    </a:p>
                  </a:txBody>
                  <a:tcPr marL="52796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96175"/>
                  </a:ext>
                </a:extLst>
              </a:tr>
              <a:tr h="63383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C00000"/>
                          </a:solidFill>
                          <a:effectLst/>
                        </a:rPr>
                        <a:t>char</a:t>
                      </a:r>
                    </a:p>
                  </a:txBody>
                  <a:tcPr marL="105591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C00000"/>
                          </a:solidFill>
                          <a:effectLst/>
                        </a:rPr>
                        <a:t>2 bytes</a:t>
                      </a:r>
                    </a:p>
                  </a:txBody>
                  <a:tcPr marL="52796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C00000"/>
                          </a:solidFill>
                          <a:effectLst/>
                        </a:rPr>
                        <a:t>Stores a single character/letter, surrounded by single quotes</a:t>
                      </a:r>
                    </a:p>
                  </a:txBody>
                  <a:tcPr marL="52796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58612"/>
                  </a:ext>
                </a:extLst>
              </a:tr>
              <a:tr h="74168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solidFill>
                            <a:srgbClr val="C00000"/>
                          </a:solidFill>
                          <a:effectLst/>
                        </a:rPr>
                        <a:t>string</a:t>
                      </a:r>
                    </a:p>
                  </a:txBody>
                  <a:tcPr marL="105591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C00000"/>
                          </a:solidFill>
                          <a:effectLst/>
                        </a:rPr>
                        <a:t>2 bytes per character</a:t>
                      </a:r>
                    </a:p>
                  </a:txBody>
                  <a:tcPr marL="52796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C00000"/>
                          </a:solidFill>
                          <a:effectLst/>
                        </a:rPr>
                        <a:t>Stores a sequence of characters, surrounded by double quotes</a:t>
                      </a:r>
                    </a:p>
                  </a:txBody>
                  <a:tcPr marL="52796" marR="52796" marT="52796" marB="5279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43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8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68" y="2495005"/>
            <a:ext cx="4467497" cy="2272937"/>
          </a:xfrm>
        </p:spPr>
        <p:txBody>
          <a:bodyPr anchor="ctr">
            <a:normAutofit/>
          </a:bodyPr>
          <a:lstStyle/>
          <a:p>
            <a:r>
              <a:rPr lang="en-US" sz="3600" cap="none" dirty="0" smtClean="0">
                <a:solidFill>
                  <a:srgbClr val="FFC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CONTROL FLOW STATEMENTS</a:t>
            </a:r>
            <a:br>
              <a:rPr lang="en-US" sz="3600" cap="none" dirty="0" smtClean="0">
                <a:solidFill>
                  <a:srgbClr val="FFC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sz="2400" cap="none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/>
            </a:r>
            <a:br>
              <a:rPr lang="en-US" sz="2400" cap="none" dirty="0" smtClean="0">
                <a:latin typeface="Bodoni MT" panose="02070603080606020203" pitchFamily="18" charset="0"/>
                <a:cs typeface="Times New Roman" panose="02020603050405020304" pitchFamily="18" charset="0"/>
              </a:rPr>
            </a:br>
            <a:endParaRPr lang="en-US" sz="2400" cap="none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0126" y="712975"/>
            <a:ext cx="68318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accent6"/>
              </a:buClr>
            </a:pPr>
            <a:r>
              <a:rPr lang="en-US" sz="2800" dirty="0"/>
              <a:t>C</a:t>
            </a:r>
            <a:r>
              <a:rPr lang="en-US" sz="2800" dirty="0" smtClean="0"/>
              <a:t>ontrol statements used </a:t>
            </a:r>
            <a:r>
              <a:rPr lang="en-US" sz="2800" dirty="0"/>
              <a:t>to control the flow of execution of program based on certain conditions. </a:t>
            </a:r>
            <a:endParaRPr lang="en-US" sz="2800" dirty="0" smtClean="0"/>
          </a:p>
          <a:p>
            <a:pPr marL="285750" lvl="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IN" sz="3200" dirty="0">
              <a:latin typeface="Georgia" panose="02040502050405020303" pitchFamily="18" charset="0"/>
            </a:endParaRPr>
          </a:p>
          <a:p>
            <a:pPr marL="285750" lvl="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Georgia" panose="02040502050405020303" pitchFamily="18" charset="0"/>
              </a:rPr>
              <a:t>if</a:t>
            </a:r>
            <a:endParaRPr lang="en-IN" sz="2800" b="1" dirty="0">
              <a:latin typeface="Georgia" panose="02040502050405020303" pitchFamily="18" charset="0"/>
            </a:endParaRPr>
          </a:p>
          <a:p>
            <a:pPr marL="285750" lvl="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latin typeface="Georgia" panose="02040502050405020303" pitchFamily="18" charset="0"/>
              </a:rPr>
              <a:t>if-else</a:t>
            </a:r>
          </a:p>
          <a:p>
            <a:pPr marL="285750" lvl="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latin typeface="Georgia" panose="02040502050405020303" pitchFamily="18" charset="0"/>
              </a:rPr>
              <a:t>if-else-if</a:t>
            </a:r>
          </a:p>
          <a:p>
            <a:pPr marL="285750" lvl="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IN" sz="2800" b="1" dirty="0">
                <a:latin typeface="Georgia" panose="02040502050405020303" pitchFamily="18" charset="0"/>
              </a:rPr>
              <a:t>Nested if</a:t>
            </a:r>
          </a:p>
          <a:p>
            <a:pPr marL="285750" lvl="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Georgia" panose="02040502050405020303" pitchFamily="18" charset="0"/>
              </a:rPr>
              <a:t>Switch</a:t>
            </a:r>
            <a:endParaRPr lang="en-IN" sz="2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IF </a:t>
            </a:r>
            <a:r>
              <a:rPr lang="en-US" sz="4000" cap="none" dirty="0" smtClean="0">
                <a:solidFill>
                  <a:srgbClr val="FFC000"/>
                </a:solidFill>
                <a:latin typeface="Georgia" panose="02040502050405020303" pitchFamily="18" charset="0"/>
                <a:cs typeface="Segoe UI Light" panose="020B0502040204020203" pitchFamily="34" charset="0"/>
              </a:rPr>
              <a:t>Statement</a:t>
            </a:r>
            <a:endParaRPr lang="en-US" sz="4000" cap="none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227909"/>
            <a:ext cx="11900262" cy="522514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When the value of the </a:t>
            </a:r>
            <a:r>
              <a:rPr lang="en-US" dirty="0" err="1">
                <a:effectLst/>
              </a:rPr>
              <a:t>boolean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expression/condition </a:t>
            </a:r>
            <a:r>
              <a:rPr lang="en-US" dirty="0">
                <a:effectLst/>
              </a:rPr>
              <a:t>is true, then the </a:t>
            </a:r>
            <a:r>
              <a:rPr lang="en-US" dirty="0" smtClean="0">
                <a:effectLst/>
              </a:rPr>
              <a:t>statement inside the if block will execute, otherwise </a:t>
            </a:r>
            <a:r>
              <a:rPr lang="en-US" dirty="0">
                <a:effectLst/>
              </a:rPr>
              <a:t>it will return the control to the next statement after the if statement. </a:t>
            </a:r>
          </a:p>
          <a:p>
            <a:pPr marL="0" indent="0">
              <a:buNone/>
            </a:pPr>
            <a:endParaRPr lang="en-US" altLang="en-US" sz="1900" i="1" dirty="0" smtClean="0"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900" i="1" dirty="0" smtClean="0">
                <a:latin typeface="Georgia" panose="02040502050405020303" pitchFamily="18" charset="0"/>
              </a:rPr>
              <a:t>Syntax</a:t>
            </a:r>
            <a:r>
              <a:rPr lang="en-US" altLang="en-US" sz="1900" i="1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900" i="1" dirty="0" smtClean="0"/>
              <a:t>if </a:t>
            </a:r>
            <a:r>
              <a:rPr lang="en-US" sz="1900" i="1" dirty="0"/>
              <a:t>(condition)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i="1" dirty="0" smtClean="0"/>
              <a:t>{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	</a:t>
            </a:r>
            <a:r>
              <a:rPr lang="en-US" sz="1900" i="1" dirty="0" smtClean="0"/>
              <a:t>//block of code to be executed, if condition is true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i="1" dirty="0" smtClean="0"/>
              <a:t>}</a:t>
            </a:r>
            <a:endParaRPr lang="en-IN" sz="19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9829" y="4611187"/>
            <a:ext cx="6688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 err="1">
                <a:latin typeface="Georgia" panose="02040502050405020303" pitchFamily="18" charset="0"/>
              </a:rPr>
              <a:t>Eg</a:t>
            </a:r>
            <a:r>
              <a:rPr lang="en-US" i="1" dirty="0">
                <a:latin typeface="Georgia" panose="02040502050405020303" pitchFamily="18" charset="0"/>
              </a:rPr>
              <a:t>: </a:t>
            </a:r>
          </a:p>
          <a:p>
            <a:pPr lvl="0"/>
            <a:r>
              <a:rPr lang="en-US" altLang="en-US" dirty="0">
                <a:latin typeface="Georgia" panose="02040502050405020303" pitchFamily="18" charset="0"/>
              </a:rPr>
              <a:t>	</a:t>
            </a:r>
            <a:r>
              <a:rPr lang="en-US" altLang="en-US" dirty="0">
                <a:latin typeface="Consolas" panose="020B0609020204030204" pitchFamily="49" charset="0"/>
              </a:rPr>
              <a:t> if (20 &gt; 18</a:t>
            </a:r>
            <a:r>
              <a:rPr lang="en-US" altLang="en-US" dirty="0" smtClean="0"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{ </a:t>
            </a:r>
            <a:endParaRPr lang="en-US" altLang="en-US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dirty="0" smtClean="0">
                <a:latin typeface="Consolas" panose="020B0609020204030204" pitchFamily="49" charset="0"/>
              </a:rPr>
              <a:t>	</a:t>
            </a:r>
            <a:r>
              <a:rPr lang="en-US" altLang="en-US" dirty="0" err="1" smtClean="0">
                <a:latin typeface="Consolas" panose="020B0609020204030204" pitchFamily="49" charset="0"/>
              </a:rPr>
              <a:t>Console.WriteLine</a:t>
            </a:r>
            <a:r>
              <a:rPr lang="en-US" altLang="en-US" dirty="0">
                <a:latin typeface="Consolas" panose="020B0609020204030204" pitchFamily="49" charset="0"/>
              </a:rPr>
              <a:t>("20 is greater than 18"); </a:t>
            </a:r>
            <a:endParaRPr lang="en-US" altLang="en-US" dirty="0" smtClean="0">
              <a:latin typeface="Consolas" panose="020B0609020204030204" pitchFamily="49" charset="0"/>
            </a:endParaRPr>
          </a:p>
          <a:p>
            <a:pPr lvl="0"/>
            <a:r>
              <a:rPr lang="en-US" altLang="en-US" dirty="0">
                <a:latin typeface="Consolas" panose="020B0609020204030204" pitchFamily="49" charset="0"/>
              </a:rPr>
              <a:t>	 </a:t>
            </a:r>
            <a:r>
              <a:rPr lang="en-US" altLang="en-US" dirty="0" smtClean="0">
                <a:latin typeface="Consolas" panose="020B0609020204030204" pitchFamily="49" charset="0"/>
              </a:rPr>
              <a:t>}</a:t>
            </a:r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647</Words>
  <Application>Microsoft Office PowerPoint</Application>
  <PresentationFormat>Widescreen</PresentationFormat>
  <Paragraphs>245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Bodoni MT</vt:lpstr>
      <vt:lpstr>Bookman Old Style</vt:lpstr>
      <vt:lpstr>Calibri</vt:lpstr>
      <vt:lpstr>Consolas</vt:lpstr>
      <vt:lpstr>Courier New</vt:lpstr>
      <vt:lpstr>Georgia</vt:lpstr>
      <vt:lpstr>Rockwell</vt:lpstr>
      <vt:lpstr>Segoe UI Light</vt:lpstr>
      <vt:lpstr>Segoe UI Symbol</vt:lpstr>
      <vt:lpstr>Times New Roman</vt:lpstr>
      <vt:lpstr>Wingdings</vt:lpstr>
      <vt:lpstr>Damask</vt:lpstr>
      <vt:lpstr>C#  (C-Sharp)</vt:lpstr>
      <vt:lpstr>OVERVIEW</vt:lpstr>
      <vt:lpstr>Introduction</vt:lpstr>
      <vt:lpstr>variables</vt:lpstr>
      <vt:lpstr>Data TYPESto use the correct data type for the corresponding variable; to avoid errors, to save time and memory, but it will also make your code more maintainable and readable.</vt:lpstr>
      <vt:lpstr>Data TYPES</vt:lpstr>
      <vt:lpstr>Data types</vt:lpstr>
      <vt:lpstr>CONTROL FLOW STATEMENTS  </vt:lpstr>
      <vt:lpstr>IF Statement</vt:lpstr>
      <vt:lpstr> IF- else Statement</vt:lpstr>
      <vt:lpstr>IF-else-if Statement</vt:lpstr>
      <vt:lpstr>Nested-IF Statement</vt:lpstr>
      <vt:lpstr>switch Statement</vt:lpstr>
      <vt:lpstr>CONTROL FLOW-LOOPS</vt:lpstr>
      <vt:lpstr>While Loop</vt:lpstr>
      <vt:lpstr>For Loop</vt:lpstr>
      <vt:lpstr>Foreach Loop</vt:lpstr>
      <vt:lpstr>Summary</vt:lpstr>
      <vt:lpstr>Slide Tite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2025-04-25T03:49:37Z</dcterms:created>
  <dcterms:modified xsi:type="dcterms:W3CDTF">2025-04-28T05:55:07Z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