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handoutMasterIdLst>
    <p:handoutMasterId r:id="rId22"/>
  </p:handoutMasterIdLst>
  <p:sldIdLst>
    <p:sldId id="256" r:id="rId2"/>
    <p:sldId id="267" r:id="rId3"/>
    <p:sldId id="268" r:id="rId4"/>
    <p:sldId id="260" r:id="rId5"/>
    <p:sldId id="269" r:id="rId6"/>
    <p:sldId id="261" r:id="rId7"/>
    <p:sldId id="258" r:id="rId8"/>
    <p:sldId id="274" r:id="rId9"/>
    <p:sldId id="283" r:id="rId10"/>
    <p:sldId id="286" r:id="rId11"/>
    <p:sldId id="280" r:id="rId12"/>
    <p:sldId id="275" r:id="rId13"/>
    <p:sldId id="282" r:id="rId14"/>
    <p:sldId id="278" r:id="rId15"/>
    <p:sldId id="284" r:id="rId16"/>
    <p:sldId id="285" r:id="rId17"/>
    <p:sldId id="281" r:id="rId18"/>
    <p:sldId id="264" r:id="rId19"/>
    <p:sldId id="287" r:id="rId2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howGuides="1">
      <p:cViewPr varScale="1">
        <p:scale>
          <a:sx n="73" d="100"/>
          <a:sy n="73" d="100"/>
        </p:scale>
        <p:origin x="618" y="78"/>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3/12/2025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3/12/2025</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88825"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654" y="2099733"/>
            <a:ext cx="8823360" cy="2677648"/>
          </a:xfrm>
        </p:spPr>
        <p:txBody>
          <a:bodyPr anchor="b"/>
          <a:lstStyle>
            <a:lvl1pPr>
              <a:defRPr sz="5398"/>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654" y="4777380"/>
            <a:ext cx="8823360" cy="861420"/>
          </a:xfrm>
        </p:spPr>
        <p:txBody>
          <a:bodyPr anchor="t"/>
          <a:lstStyle>
            <a:lvl1pPr marL="0" indent="0" algn="l">
              <a:buNone/>
              <a:defRPr cap="all">
                <a:solidFill>
                  <a:schemeClr val="accent1">
                    <a:lumMod val="60000"/>
                    <a:lumOff val="4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6210" y="1792264"/>
            <a:ext cx="990599" cy="304720"/>
          </a:xfrm>
        </p:spPr>
        <p:txBody>
          <a:bodyPr anchor="t"/>
          <a:lstStyle>
            <a:lvl1pPr algn="l">
              <a:defRPr b="0" i="0">
                <a:solidFill>
                  <a:schemeClr val="bg1">
                    <a:alpha val="60000"/>
                  </a:schemeClr>
                </a:solidFill>
              </a:defRPr>
            </a:lvl1pPr>
          </a:lstStyle>
          <a:p>
            <a:fld id="{C2C6F8EA-316C-41DE-B9A4-EDCC3A85ED9A}" type="datetimeFigureOut">
              <a:rPr lang="en-US" smtClean="0"/>
              <a:pPr/>
              <a:t>3/12/2025</a:t>
            </a:fld>
            <a:endParaRPr lang="en-US" dirty="0"/>
          </a:p>
        </p:txBody>
      </p:sp>
      <p:sp>
        <p:nvSpPr>
          <p:cNvPr id="5" name="Footer Placeholder 4"/>
          <p:cNvSpPr>
            <a:spLocks noGrp="1"/>
          </p:cNvSpPr>
          <p:nvPr>
            <p:ph type="ftr" sz="quarter" idx="11"/>
          </p:nvPr>
        </p:nvSpPr>
        <p:spPr bwMode="gray">
          <a:xfrm rot="5400000">
            <a:off x="8949143" y="3227872"/>
            <a:ext cx="3859795" cy="304722"/>
          </a:xfrm>
        </p:spPr>
        <p:txBody>
          <a:bodyPr/>
          <a:lstStyle>
            <a:lvl1pPr>
              <a:defRPr b="0" i="0">
                <a:solidFill>
                  <a:schemeClr val="bg1">
                    <a:alpha val="60000"/>
                  </a:schemeClr>
                </a:solidFill>
              </a:defRPr>
            </a:lvl1pPr>
          </a:lstStyle>
          <a:p>
            <a:r>
              <a:rPr lang="en-US" smtClean="0"/>
              <a:t>Add a footer</a:t>
            </a:r>
            <a:endParaRPr lang="en-US" dirty="0"/>
          </a:p>
        </p:txBody>
      </p:sp>
      <p:sp>
        <p:nvSpPr>
          <p:cNvPr id="11" name="Rectangle 10"/>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49844" y="295730"/>
            <a:ext cx="837981" cy="767687"/>
          </a:xfrm>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135102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4969927"/>
            <a:ext cx="8823361" cy="566738"/>
          </a:xfrm>
        </p:spPr>
        <p:txBody>
          <a:bodyPr anchor="b">
            <a:normAutofit/>
          </a:bodyPr>
          <a:lstStyle>
            <a:lvl1pPr algn="l">
              <a:defRPr sz="2399"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654" y="685800"/>
            <a:ext cx="8823361"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653" y="5536665"/>
            <a:ext cx="8823360" cy="493712"/>
          </a:xfrm>
        </p:spPr>
        <p:txBody>
          <a:bodyPr>
            <a:normAutofit/>
          </a:bodyPr>
          <a:lstStyle>
            <a:lvl1pPr marL="0" indent="0">
              <a:buNone/>
              <a:defRPr sz="12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2C6F8EA-316C-41DE-B9A4-EDCC3A85ED9A}" type="datetimeFigureOut">
              <a:rPr lang="en-US" smtClean="0"/>
              <a:pPr/>
              <a:t>3/12/2025</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1501856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88825"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499" y="1063417"/>
            <a:ext cx="8829516" cy="1372986"/>
          </a:xfrm>
        </p:spPr>
        <p:txBody>
          <a:bodyPr/>
          <a:lstStyle>
            <a:lvl1pPr>
              <a:defRPr sz="3999"/>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654" y="3543300"/>
            <a:ext cx="8823361" cy="24765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2C6F8EA-316C-41DE-B9A4-EDCC3A85ED9A}" type="datetimeFigureOut">
              <a:rPr lang="en-US" smtClean="0"/>
              <a:pPr/>
              <a:t>3/12/2025</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13" name="Rectangle 12"/>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1904463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88825"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337" y="607336"/>
            <a:ext cx="801703" cy="1569660"/>
          </a:xfrm>
          <a:prstGeom prst="rect">
            <a:avLst/>
          </a:prstGeom>
          <a:noFill/>
        </p:spPr>
        <p:txBody>
          <a:bodyPr wrap="square" rtlCol="0">
            <a:spAutoFit/>
          </a:bodyPr>
          <a:lstStyle/>
          <a:p>
            <a:pPr algn="r"/>
            <a:r>
              <a:rPr lang="en-US" sz="9597" b="0" i="0" dirty="0">
                <a:solidFill>
                  <a:schemeClr val="accent1">
                    <a:lumMod val="60000"/>
                    <a:lumOff val="40000"/>
                  </a:schemeClr>
                </a:solidFill>
                <a:latin typeface="Arial"/>
                <a:cs typeface="Arial"/>
              </a:rPr>
              <a:t>“</a:t>
            </a:r>
          </a:p>
        </p:txBody>
      </p:sp>
      <p:sp>
        <p:nvSpPr>
          <p:cNvPr id="13" name="TextBox 12"/>
          <p:cNvSpPr txBox="1"/>
          <p:nvPr/>
        </p:nvSpPr>
        <p:spPr bwMode="gray">
          <a:xfrm>
            <a:off x="9881884" y="2613787"/>
            <a:ext cx="652593" cy="1569660"/>
          </a:xfrm>
          <a:prstGeom prst="rect">
            <a:avLst/>
          </a:prstGeom>
          <a:noFill/>
        </p:spPr>
        <p:txBody>
          <a:bodyPr wrap="square" rtlCol="0">
            <a:spAutoFit/>
          </a:bodyPr>
          <a:lstStyle/>
          <a:p>
            <a:pPr algn="r"/>
            <a:r>
              <a:rPr lang="en-US" sz="9597"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466" y="982134"/>
            <a:ext cx="8451704" cy="2696632"/>
          </a:xfrm>
        </p:spPr>
        <p:txBody>
          <a:bodyPr/>
          <a:lstStyle>
            <a:lvl1pPr>
              <a:defRPr sz="3999"/>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439" y="3678766"/>
            <a:ext cx="7729206"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654" y="5029200"/>
            <a:ext cx="9242489" cy="997857"/>
          </a:xfrm>
        </p:spPr>
        <p:txBody>
          <a:bodyPr anchor="ct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2C6F8EA-316C-41DE-B9A4-EDCC3A85ED9A}" type="datetimeFigureOut">
              <a:rPr lang="en-US" smtClean="0"/>
              <a:pPr/>
              <a:t>3/12/2025</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19" name="Rectangle 18"/>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3822342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3" y="2370667"/>
            <a:ext cx="8823362" cy="1822514"/>
          </a:xfrm>
        </p:spPr>
        <p:txBody>
          <a:bodyPr anchor="b"/>
          <a:lstStyle>
            <a:lvl1pPr algn="l">
              <a:defRPr sz="39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654" y="5024967"/>
            <a:ext cx="8823361" cy="860400"/>
          </a:xfrm>
        </p:spPr>
        <p:txBody>
          <a:bodyPr anchor="t"/>
          <a:lstStyle>
            <a:lvl1pPr marL="0" indent="0" algn="l">
              <a:buNone/>
              <a:defRPr sz="1999" cap="none">
                <a:solidFill>
                  <a:schemeClr val="accent1">
                    <a:lumMod val="60000"/>
                    <a:lumOff val="4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C6F8EA-316C-41DE-B9A4-EDCC3A85ED9A}" type="datetimeFigureOut">
              <a:rPr lang="en-US" smtClean="0"/>
              <a:pPr/>
              <a:t>3/12/2025</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64893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lvl1pPr>
              <a:defRPr sz="3599"/>
            </a:lvl1pPr>
          </a:lstStyle>
          <a:p>
            <a:r>
              <a:rPr lang="en-US" smtClean="0"/>
              <a:t>Click to edit Master title style</a:t>
            </a:r>
            <a:endParaRPr lang="en-US" dirty="0"/>
          </a:p>
        </p:txBody>
      </p:sp>
      <p:sp>
        <p:nvSpPr>
          <p:cNvPr id="3" name="Text Placeholder 2"/>
          <p:cNvSpPr>
            <a:spLocks noGrp="1"/>
          </p:cNvSpPr>
          <p:nvPr>
            <p:ph type="body" idx="1"/>
          </p:nvPr>
        </p:nvSpPr>
        <p:spPr>
          <a:xfrm>
            <a:off x="1154653" y="2603502"/>
            <a:ext cx="3141060"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653" y="3179765"/>
            <a:ext cx="3141061"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1547" y="2603500"/>
            <a:ext cx="3146189"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1547" y="3179764"/>
            <a:ext cx="3146189"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081" y="2603501"/>
            <a:ext cx="3144911"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275" y="3179763"/>
            <a:ext cx="3144717"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cxnSp>
        <p:nvCxnSpPr>
          <p:cNvPr id="17" name="Straight Connector 16"/>
          <p:cNvCxnSpPr/>
          <p:nvPr/>
        </p:nvCxnSpPr>
        <p:spPr>
          <a:xfrm>
            <a:off x="4402824"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0377"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2C6F8EA-316C-41DE-B9A4-EDCC3A85ED9A}" type="datetimeFigureOut">
              <a:rPr lang="en-US" smtClean="0"/>
              <a:pPr/>
              <a:t>3/12/2025</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211901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lvl1pPr>
              <a:defRPr sz="3599"/>
            </a:lvl1pPr>
          </a:lstStyle>
          <a:p>
            <a:r>
              <a:rPr lang="en-US" smtClean="0"/>
              <a:t>Click to edit Master title style</a:t>
            </a:r>
            <a:endParaRPr lang="en-US" dirty="0"/>
          </a:p>
        </p:txBody>
      </p:sp>
      <p:sp>
        <p:nvSpPr>
          <p:cNvPr id="3" name="Text Placeholder 2"/>
          <p:cNvSpPr>
            <a:spLocks noGrp="1"/>
          </p:cNvSpPr>
          <p:nvPr>
            <p:ph type="body" idx="1"/>
          </p:nvPr>
        </p:nvSpPr>
        <p:spPr>
          <a:xfrm>
            <a:off x="1154653" y="4532844"/>
            <a:ext cx="3049644"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206" y="2603500"/>
            <a:ext cx="26905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653" y="5109106"/>
            <a:ext cx="3049644"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7675" y="4532845"/>
            <a:ext cx="3049644" cy="576263"/>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7226" y="2603500"/>
            <a:ext cx="26905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982" y="5109105"/>
            <a:ext cx="3049644"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0697" y="4532845"/>
            <a:ext cx="3050300"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0905" y="2603500"/>
            <a:ext cx="26905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0696" y="5109104"/>
            <a:ext cx="3050301"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cxnSp>
        <p:nvCxnSpPr>
          <p:cNvPr id="43" name="Straight Connector 42"/>
          <p:cNvCxnSpPr/>
          <p:nvPr/>
        </p:nvCxnSpPr>
        <p:spPr>
          <a:xfrm>
            <a:off x="4404684"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5771"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2C6F8EA-316C-41DE-B9A4-EDCC3A85ED9A}" type="datetimeFigureOut">
              <a:rPr lang="en-US" smtClean="0"/>
              <a:pPr/>
              <a:t>3/12/2025</a:t>
            </a:fld>
            <a:endParaRPr lang="en-US" dirty="0"/>
          </a:p>
        </p:txBody>
      </p:sp>
      <p:sp>
        <p:nvSpPr>
          <p:cNvPr id="8" name="Footer Placeholder 7"/>
          <p:cNvSpPr>
            <a:spLocks noGrp="1"/>
          </p:cNvSpPr>
          <p:nvPr>
            <p:ph type="ftr" sz="quarter" idx="11"/>
          </p:nvPr>
        </p:nvSpPr>
        <p:spPr>
          <a:xfrm>
            <a:off x="560965" y="6391839"/>
            <a:ext cx="3643333" cy="304801"/>
          </a:xfrm>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7206426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654" y="2603500"/>
            <a:ext cx="8823361"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2654" y="6391839"/>
            <a:ext cx="990341" cy="304799"/>
          </a:xfrm>
        </p:spPr>
        <p:txBody>
          <a:bodyPr/>
          <a:lstStyle/>
          <a:p>
            <a:fld id="{C2C6F8EA-316C-41DE-B9A4-EDCC3A85ED9A}" type="datetimeFigureOut">
              <a:rPr lang="en-US" smtClean="0"/>
              <a:t>3/12/2025</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lang="en-IN" smtClean="0"/>
              <a:t>‹#›</a:t>
            </a:fld>
            <a:endParaRPr lang="en-IN"/>
          </a:p>
        </p:txBody>
      </p:sp>
    </p:spTree>
    <p:extLst>
      <p:ext uri="{BB962C8B-B14F-4D97-AF65-F5344CB8AC3E}">
        <p14:creationId xmlns:p14="http://schemas.microsoft.com/office/powerpoint/2010/main" val="18052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3000" y="1278467"/>
            <a:ext cx="1409598"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654" y="1278467"/>
            <a:ext cx="6254396"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0330" y="6391839"/>
            <a:ext cx="991877" cy="304799"/>
          </a:xfrm>
        </p:spPr>
        <p:txBody>
          <a:bodyPr/>
          <a:lstStyle/>
          <a:p>
            <a:fld id="{C2C6F8EA-316C-41DE-B9A4-EDCC3A85ED9A}" type="datetimeFigureOut">
              <a:rPr lang="en-US" smtClean="0"/>
              <a:t>3/12/2025</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DC1BBB0-96F0-4077-A278-0F3FB5C104D3}" type="slidenum">
              <a:rPr lang="en-IN" smtClean="0"/>
              <a:t>‹#›</a:t>
            </a:fld>
            <a:endParaRPr lang="en-IN"/>
          </a:p>
        </p:txBody>
      </p:sp>
    </p:spTree>
    <p:extLst>
      <p:ext uri="{BB962C8B-B14F-4D97-AF65-F5344CB8AC3E}">
        <p14:creationId xmlns:p14="http://schemas.microsoft.com/office/powerpoint/2010/main" val="97557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654" y="2603500"/>
            <a:ext cx="8823361"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C6F8EA-316C-41DE-B9A4-EDCC3A85ED9A}" type="datetimeFigureOut">
              <a:rPr lang="en-US" smtClean="0"/>
              <a:t>3/12/2025</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lang="en-IN" smtClean="0"/>
              <a:t>‹#›</a:t>
            </a:fld>
            <a:endParaRPr lang="en-IN"/>
          </a:p>
        </p:txBody>
      </p:sp>
    </p:spTree>
    <p:extLst>
      <p:ext uri="{BB962C8B-B14F-4D97-AF65-F5344CB8AC3E}">
        <p14:creationId xmlns:p14="http://schemas.microsoft.com/office/powerpoint/2010/main" val="1561396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2677645"/>
            <a:ext cx="4349892" cy="2283824"/>
          </a:xfrm>
        </p:spPr>
        <p:txBody>
          <a:bodyPr anchor="ctr"/>
          <a:lstStyle>
            <a:lvl1pPr algn="l">
              <a:defRPr sz="39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3764" y="2677644"/>
            <a:ext cx="3756566" cy="2283824"/>
          </a:xfrm>
        </p:spPr>
        <p:txBody>
          <a:bodyPr anchor="ctr"/>
          <a:lstStyle>
            <a:lvl1pPr marL="0" indent="0" algn="l">
              <a:buNone/>
              <a:defRPr sz="1999" cap="all">
                <a:solidFill>
                  <a:schemeClr val="accent1">
                    <a:lumMod val="60000"/>
                    <a:lumOff val="4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C6F8EA-316C-41DE-B9A4-EDCC3A85ED9A}" type="datetimeFigureOut">
              <a:rPr lang="en-US" smtClean="0"/>
              <a:pPr/>
              <a:t>3/12/2025</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972577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653" y="2603501"/>
            <a:ext cx="4823901"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7096" y="2603500"/>
            <a:ext cx="4823902"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C6F8EA-316C-41DE-B9A4-EDCC3A85ED9A}" type="datetimeFigureOut">
              <a:rPr lang="en-US" smtClean="0"/>
              <a:t>3/12/2025</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7DC1BBB0-96F0-4077-A278-0F3FB5C104D3}" type="slidenum">
              <a:rPr lang="en-IN" smtClean="0"/>
              <a:t>‹#›</a:t>
            </a:fld>
            <a:endParaRPr lang="en-IN"/>
          </a:p>
        </p:txBody>
      </p:sp>
    </p:spTree>
    <p:extLst>
      <p:ext uri="{BB962C8B-B14F-4D97-AF65-F5344CB8AC3E}">
        <p14:creationId xmlns:p14="http://schemas.microsoft.com/office/powerpoint/2010/main" val="206877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654" y="2603500"/>
            <a:ext cx="4823900"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653" y="3179763"/>
            <a:ext cx="4823901"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7096" y="2603500"/>
            <a:ext cx="4823902"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7096" y="3179763"/>
            <a:ext cx="4823902" cy="2840039"/>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C6F8EA-316C-41DE-B9A4-EDCC3A85ED9A}" type="datetimeFigureOut">
              <a:rPr lang="en-US" smtClean="0"/>
              <a:t>3/12/2025</a:t>
            </a:fld>
            <a:endParaRPr lang="en-US"/>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7DC1BBB0-96F0-4077-A278-0F3FB5C104D3}" type="slidenum">
              <a:rPr lang="en-IN" smtClean="0"/>
              <a:t>‹#›</a:t>
            </a:fld>
            <a:endParaRPr lang="en-IN"/>
          </a:p>
        </p:txBody>
      </p:sp>
    </p:spTree>
    <p:extLst>
      <p:ext uri="{BB962C8B-B14F-4D97-AF65-F5344CB8AC3E}">
        <p14:creationId xmlns:p14="http://schemas.microsoft.com/office/powerpoint/2010/main" val="735515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654" y="973668"/>
            <a:ext cx="8759131"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C6F8EA-316C-41DE-B9A4-EDCC3A85ED9A}" type="datetimeFigureOut">
              <a:rPr lang="en-US" smtClean="0"/>
              <a:t>3/12/2025</a:t>
            </a:fld>
            <a:endParaRPr lang="en-US"/>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7DC1BBB0-96F0-4077-A278-0F3FB5C104D3}" type="slidenum">
              <a:rPr lang="en-IN" smtClean="0"/>
              <a:t>‹#›</a:t>
            </a:fld>
            <a:endParaRPr lang="en-IN"/>
          </a:p>
        </p:txBody>
      </p:sp>
    </p:spTree>
    <p:extLst>
      <p:ext uri="{BB962C8B-B14F-4D97-AF65-F5344CB8AC3E}">
        <p14:creationId xmlns:p14="http://schemas.microsoft.com/office/powerpoint/2010/main" val="2032370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6F8EA-316C-41DE-B9A4-EDCC3A85ED9A}" type="datetimeFigureOut">
              <a:rPr lang="en-US" smtClean="0"/>
              <a:t>3/12/2025</a:t>
            </a:fld>
            <a:endParaRPr lang="en-US"/>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7" name="Rectangle 6"/>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DC1BBB0-96F0-4077-A278-0F3FB5C104D3}" type="slidenum">
              <a:rPr lang="en-IN" smtClean="0"/>
              <a:pPr/>
              <a:t>‹#›</a:t>
            </a:fld>
            <a:endParaRPr lang="en-IN"/>
          </a:p>
        </p:txBody>
      </p:sp>
    </p:spTree>
    <p:extLst>
      <p:ext uri="{BB962C8B-B14F-4D97-AF65-F5344CB8AC3E}">
        <p14:creationId xmlns:p14="http://schemas.microsoft.com/office/powerpoint/2010/main" val="28522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1295400"/>
            <a:ext cx="2792431" cy="1600200"/>
          </a:xfrm>
        </p:spPr>
        <p:txBody>
          <a:bodyPr anchor="b"/>
          <a:lstStyle>
            <a:lvl1pPr algn="l">
              <a:defRPr sz="2399" b="0"/>
            </a:lvl1pPr>
          </a:lstStyle>
          <a:p>
            <a:r>
              <a:rPr lang="en-US" smtClean="0"/>
              <a:t>Click to edit Master title style</a:t>
            </a:r>
            <a:endParaRPr lang="en-US" dirty="0"/>
          </a:p>
        </p:txBody>
      </p:sp>
      <p:sp>
        <p:nvSpPr>
          <p:cNvPr id="3" name="Content Placeholder 2"/>
          <p:cNvSpPr>
            <a:spLocks noGrp="1"/>
          </p:cNvSpPr>
          <p:nvPr>
            <p:ph idx="1"/>
          </p:nvPr>
        </p:nvSpPr>
        <p:spPr>
          <a:xfrm>
            <a:off x="5779641" y="1447800"/>
            <a:ext cx="5188714"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653" y="3129281"/>
            <a:ext cx="2792431" cy="2895599"/>
          </a:xfrm>
        </p:spPr>
        <p:txBody>
          <a:bodyPr/>
          <a:lstStyle>
            <a:lvl1pPr marL="0" indent="0">
              <a:buNone/>
              <a:defRPr sz="14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2C6F8EA-316C-41DE-B9A4-EDCC3A85ED9A}" type="datetimeFigureOut">
              <a:rPr lang="en-US" smtClean="0"/>
              <a:t>3/12/2025</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DC1BBB0-96F0-4077-A278-0F3FB5C104D3}" type="slidenum">
              <a:rPr lang="en-IN" smtClean="0"/>
              <a:t>‹#›</a:t>
            </a:fld>
            <a:endParaRPr lang="en-IN"/>
          </a:p>
        </p:txBody>
      </p:sp>
    </p:spTree>
    <p:extLst>
      <p:ext uri="{BB962C8B-B14F-4D97-AF65-F5344CB8AC3E}">
        <p14:creationId xmlns:p14="http://schemas.microsoft.com/office/powerpoint/2010/main" val="350338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1693334"/>
            <a:ext cx="3864127" cy="1735667"/>
          </a:xfrm>
        </p:spPr>
        <p:txBody>
          <a:bodyPr anchor="b">
            <a:normAutofit/>
          </a:bodyPr>
          <a:lstStyle>
            <a:lvl1pPr algn="l">
              <a:defRPr sz="3599"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6165" y="1143000"/>
            <a:ext cx="322635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653" y="3657600"/>
            <a:ext cx="3858207" cy="1371600"/>
          </a:xfrm>
        </p:spPr>
        <p:txBody>
          <a:bodyPr>
            <a:normAutofit/>
          </a:bodyPr>
          <a:lstStyle>
            <a:lvl1pPr marL="0" indent="0">
              <a:buNone/>
              <a:defRPr sz="14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2C6F8EA-316C-41DE-B9A4-EDCC3A85ED9A}" type="datetimeFigureOut">
              <a:rPr lang="en-US" smtClean="0"/>
              <a:pPr/>
              <a:t>3/12/2025</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271258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88825"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654" y="973668"/>
            <a:ext cx="8759131"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654" y="2603500"/>
            <a:ext cx="8759131"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330" y="6391839"/>
            <a:ext cx="990341" cy="304799"/>
          </a:xfrm>
          <a:prstGeom prst="rect">
            <a:avLst/>
          </a:prstGeom>
        </p:spPr>
        <p:txBody>
          <a:bodyPr vert="horz" lIns="91440" tIns="45720" rIns="91440" bIns="45720" rtlCol="0" anchor="ctr"/>
          <a:lstStyle>
            <a:lvl1pPr algn="r">
              <a:defRPr sz="1000" b="1" i="0">
                <a:solidFill>
                  <a:schemeClr val="accent1"/>
                </a:solidFill>
              </a:defRPr>
            </a:lvl1pPr>
          </a:lstStyle>
          <a:p>
            <a:fld id="{C2C6F8EA-316C-41DE-B9A4-EDCC3A85ED9A}" type="datetimeFigureOut">
              <a:rPr lang="en-US" smtClean="0"/>
              <a:pPr/>
              <a:t>3/12/2025</a:t>
            </a:fld>
            <a:endParaRPr lang="en-US" dirty="0"/>
          </a:p>
        </p:txBody>
      </p:sp>
      <p:sp>
        <p:nvSpPr>
          <p:cNvPr id="5" name="Footer Placeholder 4"/>
          <p:cNvSpPr>
            <a:spLocks noGrp="1"/>
          </p:cNvSpPr>
          <p:nvPr>
            <p:ph type="ftr" sz="quarter" idx="3"/>
          </p:nvPr>
        </p:nvSpPr>
        <p:spPr>
          <a:xfrm>
            <a:off x="560964" y="6391839"/>
            <a:ext cx="3858790" cy="304801"/>
          </a:xfrm>
          <a:prstGeom prst="rect">
            <a:avLst/>
          </a:prstGeom>
        </p:spPr>
        <p:txBody>
          <a:bodyPr vert="horz" lIns="91440" tIns="45720" rIns="91440" bIns="45720" rtlCol="0" anchor="ctr"/>
          <a:lstStyle>
            <a:lvl1pPr algn="l">
              <a:defRPr sz="1000" b="1" i="0">
                <a:solidFill>
                  <a:schemeClr val="accent1"/>
                </a:solidFill>
              </a:defRPr>
            </a:lvl1pPr>
          </a:lstStyle>
          <a:p>
            <a:r>
              <a:rPr lang="en-US" smtClean="0"/>
              <a:t>Add a footer</a:t>
            </a:r>
            <a:endParaRPr lang="en-US" dirty="0"/>
          </a:p>
        </p:txBody>
      </p:sp>
      <p:sp>
        <p:nvSpPr>
          <p:cNvPr id="21" name="Rectangle 20"/>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bg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1175585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063" rtl="0" eaLnBrk="1" latinLnBrk="0" hangingPunct="1">
        <a:spcBef>
          <a:spcPct val="0"/>
        </a:spcBef>
        <a:buNone/>
        <a:defRPr sz="3599"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b="0" i="0"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html-class-attribute/"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www.geeksforgeeks.org/how-to-generate-unique-id-with-node-js/"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5900" y="2099733"/>
            <a:ext cx="8492114" cy="1689307"/>
          </a:xfrm>
        </p:spPr>
        <p:txBody>
          <a:bodyPr/>
          <a:lstStyle/>
          <a:p>
            <a:pPr algn="ctr"/>
            <a:r>
              <a:rPr lang="en-US" b="1" dirty="0">
                <a:solidFill>
                  <a:schemeClr val="bg1"/>
                </a:solidFill>
                <a:latin typeface="Californian FB" panose="0207040306080B030204" pitchFamily="18" charset="0"/>
              </a:rPr>
              <a:t>Cascading Style Sheet </a:t>
            </a:r>
            <a:r>
              <a:rPr lang="en-US" b="1" dirty="0" smtClean="0">
                <a:solidFill>
                  <a:srgbClr val="FFC000"/>
                </a:solidFill>
                <a:latin typeface="Californian FB" panose="0207040306080B030204" pitchFamily="18" charset="0"/>
              </a:rPr>
              <a:t/>
            </a:r>
            <a:br>
              <a:rPr lang="en-US" b="1" dirty="0" smtClean="0">
                <a:solidFill>
                  <a:srgbClr val="FFC000"/>
                </a:solidFill>
                <a:latin typeface="Californian FB" panose="0207040306080B030204" pitchFamily="18" charset="0"/>
              </a:rPr>
            </a:br>
            <a:r>
              <a:rPr lang="en-US" b="1" dirty="0" smtClean="0">
                <a:solidFill>
                  <a:schemeClr val="bg1"/>
                </a:solidFill>
                <a:latin typeface="Californian FB" panose="0207040306080B030204" pitchFamily="18" charset="0"/>
              </a:rPr>
              <a:t>(</a:t>
            </a:r>
            <a:r>
              <a:rPr lang="en-US" b="1" dirty="0">
                <a:solidFill>
                  <a:schemeClr val="bg1"/>
                </a:solidFill>
                <a:latin typeface="Californian FB" panose="0207040306080B030204" pitchFamily="18" charset="0"/>
              </a:rPr>
              <a:t>CSS)</a:t>
            </a: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solidFill>
                  <a:schemeClr val="bg1"/>
                </a:solidFill>
                <a:latin typeface="Georgia" panose="02040502050405020303" pitchFamily="18" charset="0"/>
              </a:rPr>
              <a:t>Class Selector</a:t>
            </a:r>
            <a:endParaRPr lang="en-US" sz="4000" b="1" dirty="0">
              <a:solidFill>
                <a:schemeClr val="bg1"/>
              </a:solidFill>
              <a:latin typeface="Georgia" panose="02040502050405020303" pitchFamily="18" charset="0"/>
            </a:endParaRPr>
          </a:p>
        </p:txBody>
      </p:sp>
      <p:sp>
        <p:nvSpPr>
          <p:cNvPr id="3" name="Content Placeholder 2"/>
          <p:cNvSpPr txBox="1">
            <a:spLocks/>
          </p:cNvSpPr>
          <p:nvPr/>
        </p:nvSpPr>
        <p:spPr>
          <a:xfrm>
            <a:off x="1154653" y="2348880"/>
            <a:ext cx="9908311" cy="4176463"/>
          </a:xfrm>
          <a:prstGeom prst="rect">
            <a:avLst/>
          </a:prstGeom>
        </p:spPr>
        <p:txBody>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b="0" i="0"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000" dirty="0">
                <a:solidFill>
                  <a:srgbClr val="002060"/>
                </a:solidFill>
                <a:latin typeface="Arial" panose="020B0604020202020204" pitchFamily="34" charset="0"/>
                <a:cs typeface="Arial" panose="020B0604020202020204" pitchFamily="34" charset="0"/>
              </a:rPr>
              <a:t>The class selector selects HTML elements with a specific class attribute.</a:t>
            </a:r>
          </a:p>
          <a:p>
            <a:r>
              <a:rPr lang="en-US" sz="2000" dirty="0">
                <a:solidFill>
                  <a:srgbClr val="002060"/>
                </a:solidFill>
                <a:latin typeface="Arial" panose="020B0604020202020204" pitchFamily="34" charset="0"/>
                <a:cs typeface="Arial" panose="020B0604020202020204" pitchFamily="34" charset="0"/>
              </a:rPr>
              <a:t>To select elements with a specific class, write a period (.) character, followed by the class name</a:t>
            </a:r>
            <a:r>
              <a:rPr lang="en-US" sz="2000" dirty="0" smtClean="0">
                <a:solidFill>
                  <a:srgbClr val="002060"/>
                </a:solidFill>
                <a:latin typeface="Arial" panose="020B0604020202020204" pitchFamily="34" charset="0"/>
                <a:cs typeface="Arial" panose="020B0604020202020204" pitchFamily="34" charset="0"/>
              </a:rPr>
              <a:t>.</a:t>
            </a:r>
          </a:p>
          <a:p>
            <a:r>
              <a:rPr lang="en-US" sz="2000" dirty="0">
                <a:solidFill>
                  <a:srgbClr val="002060"/>
                </a:solidFill>
                <a:latin typeface="Arial" panose="020B0604020202020204" pitchFamily="34" charset="0"/>
                <a:cs typeface="Arial" panose="020B0604020202020204" pitchFamily="34" charset="0"/>
              </a:rPr>
              <a:t>Applies styles to elements with a specific</a:t>
            </a:r>
            <a:r>
              <a:rPr lang="en-US" sz="2000" u="sng" dirty="0">
                <a:solidFill>
                  <a:srgbClr val="002060"/>
                </a:solidFill>
                <a:latin typeface="Arial" panose="020B0604020202020204" pitchFamily="34" charset="0"/>
                <a:cs typeface="Arial" panose="020B0604020202020204" pitchFamily="34" charset="0"/>
                <a:hlinkClick r:id="rId2"/>
              </a:rPr>
              <a:t> class attribute</a:t>
            </a:r>
            <a:r>
              <a:rPr lang="en-US" sz="2000" dirty="0">
                <a:solidFill>
                  <a:srgbClr val="002060"/>
                </a:solidFill>
                <a:latin typeface="Arial" panose="020B0604020202020204" pitchFamily="34" charset="0"/>
                <a:cs typeface="Arial" panose="020B0604020202020204" pitchFamily="34" charset="0"/>
              </a:rPr>
              <a:t>. For instance, making all buttons have a blue background.</a:t>
            </a:r>
            <a:endParaRPr lang="en-US" sz="2000" dirty="0" smtClean="0">
              <a:solidFill>
                <a:srgbClr val="002060"/>
              </a:solidFill>
              <a:latin typeface="Arial" panose="020B0604020202020204" pitchFamily="34" charset="0"/>
              <a:cs typeface="Arial" panose="020B0604020202020204" pitchFamily="34" charset="0"/>
            </a:endParaRPr>
          </a:p>
          <a:p>
            <a:pPr marL="0" indent="0">
              <a:buNone/>
            </a:pPr>
            <a:r>
              <a:rPr lang="en-US" sz="2000" dirty="0" err="1" smtClean="0">
                <a:solidFill>
                  <a:srgbClr val="002060"/>
                </a:solidFill>
                <a:latin typeface="Arial" panose="020B0604020202020204" pitchFamily="34" charset="0"/>
                <a:cs typeface="Arial" panose="020B0604020202020204" pitchFamily="34" charset="0"/>
              </a:rPr>
              <a:t>eg</a:t>
            </a:r>
            <a:r>
              <a:rPr lang="en-US" sz="2000" dirty="0" smtClean="0">
                <a:solidFill>
                  <a:srgbClr val="002060"/>
                </a:solidFill>
                <a:latin typeface="Arial" panose="020B0604020202020204" pitchFamily="34" charset="0"/>
                <a:cs typeface="Arial" panose="020B0604020202020204" pitchFamily="34" charset="0"/>
              </a:rPr>
              <a:t>:</a:t>
            </a:r>
          </a:p>
          <a:p>
            <a:pPr marL="0" indent="0">
              <a:buNone/>
            </a:pPr>
            <a:r>
              <a:rPr lang="en-US" sz="2000" dirty="0">
                <a:solidFill>
                  <a:srgbClr val="002060"/>
                </a:solidFill>
                <a:latin typeface="Arial" panose="020B0604020202020204" pitchFamily="34" charset="0"/>
                <a:cs typeface="Arial" panose="020B0604020202020204" pitchFamily="34" charset="0"/>
              </a:rPr>
              <a:t>	</a:t>
            </a:r>
            <a:r>
              <a:rPr lang="en-US" sz="2000" dirty="0">
                <a:solidFill>
                  <a:srgbClr val="002060"/>
                </a:solidFill>
                <a:latin typeface="Arial" panose="020B0604020202020204" pitchFamily="34" charset="0"/>
                <a:cs typeface="Arial" panose="020B0604020202020204" pitchFamily="34" charset="0"/>
              </a:rPr>
              <a:t>In this example all HTML elements with class="center" will be red and center-aligned: </a:t>
            </a:r>
          </a:p>
          <a:p>
            <a:pPr marL="0" indent="0">
              <a:buNone/>
            </a:pPr>
            <a:r>
              <a:rPr lang="en-US" sz="2000" dirty="0">
                <a:solidFill>
                  <a:srgbClr val="002060"/>
                </a:solidFill>
                <a:latin typeface="Arial" panose="020B0604020202020204" pitchFamily="34" charset="0"/>
                <a:cs typeface="Arial" panose="020B0604020202020204" pitchFamily="34" charset="0"/>
              </a:rPr>
              <a:t>.center {</a:t>
            </a:r>
            <a:br>
              <a:rPr lang="en-US" sz="2000" dirty="0">
                <a:solidFill>
                  <a:srgbClr val="002060"/>
                </a:solidFill>
                <a:latin typeface="Arial" panose="020B0604020202020204" pitchFamily="34" charset="0"/>
                <a:cs typeface="Arial" panose="020B0604020202020204" pitchFamily="34" charset="0"/>
              </a:rPr>
            </a:br>
            <a:r>
              <a:rPr lang="en-US" sz="2000" dirty="0">
                <a:solidFill>
                  <a:srgbClr val="002060"/>
                </a:solidFill>
                <a:latin typeface="Arial" panose="020B0604020202020204" pitchFamily="34" charset="0"/>
                <a:cs typeface="Arial" panose="020B0604020202020204" pitchFamily="34" charset="0"/>
              </a:rPr>
              <a:t>  text-align: center;</a:t>
            </a:r>
            <a:br>
              <a:rPr lang="en-US" sz="2000" dirty="0">
                <a:solidFill>
                  <a:srgbClr val="002060"/>
                </a:solidFill>
                <a:latin typeface="Arial" panose="020B0604020202020204" pitchFamily="34" charset="0"/>
                <a:cs typeface="Arial" panose="020B0604020202020204" pitchFamily="34" charset="0"/>
              </a:rPr>
            </a:br>
            <a:r>
              <a:rPr lang="en-US" sz="2000" dirty="0">
                <a:solidFill>
                  <a:srgbClr val="002060"/>
                </a:solidFill>
                <a:latin typeface="Arial" panose="020B0604020202020204" pitchFamily="34" charset="0"/>
                <a:cs typeface="Arial" panose="020B0604020202020204" pitchFamily="34" charset="0"/>
              </a:rPr>
              <a:t>  color: red;</a:t>
            </a:r>
            <a:br>
              <a:rPr lang="en-US" sz="2000" dirty="0">
                <a:solidFill>
                  <a:srgbClr val="002060"/>
                </a:solidFill>
                <a:latin typeface="Arial" panose="020B0604020202020204" pitchFamily="34" charset="0"/>
                <a:cs typeface="Arial" panose="020B0604020202020204" pitchFamily="34" charset="0"/>
              </a:rPr>
            </a:br>
            <a:r>
              <a:rPr lang="en-US" sz="2000" dirty="0">
                <a:solidFill>
                  <a:srgbClr val="002060"/>
                </a:solidFill>
                <a:latin typeface="Arial" panose="020B0604020202020204" pitchFamily="34" charset="0"/>
                <a:cs typeface="Arial" panose="020B0604020202020204" pitchFamily="34" charset="0"/>
              </a:rPr>
              <a:t>}</a:t>
            </a:r>
          </a:p>
          <a:p>
            <a:pPr marL="0" indent="0">
              <a:buNone/>
            </a:pPr>
            <a:endParaRPr lang="en-US" sz="20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8397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654" y="1052736"/>
            <a:ext cx="5083774" cy="3908733"/>
          </a:xfrm>
        </p:spPr>
        <p:txBody>
          <a:bodyPr/>
          <a:lstStyle/>
          <a:p>
            <a:pPr algn="ctr">
              <a:lnSpc>
                <a:spcPct val="150000"/>
              </a:lnSpc>
            </a:pPr>
            <a:r>
              <a:rPr lang="en-US" sz="4800" b="1" dirty="0">
                <a:solidFill>
                  <a:schemeClr val="bg1"/>
                </a:solidFill>
                <a:latin typeface="Georgia" panose="02040502050405020303" pitchFamily="18" charset="0"/>
              </a:rPr>
              <a:t>M</a:t>
            </a:r>
            <a:r>
              <a:rPr lang="en-US" sz="4800" b="1" dirty="0" smtClean="0">
                <a:solidFill>
                  <a:schemeClr val="bg1"/>
                </a:solidFill>
                <a:latin typeface="Georgia" panose="02040502050405020303" pitchFamily="18" charset="0"/>
              </a:rPr>
              <a:t>ethods </a:t>
            </a:r>
            <a:r>
              <a:rPr lang="en-US" b="1" dirty="0" smtClean="0">
                <a:solidFill>
                  <a:schemeClr val="bg1"/>
                </a:solidFill>
                <a:latin typeface="Georgia" panose="02040502050405020303" pitchFamily="18" charset="0"/>
              </a:rPr>
              <a:t/>
            </a:r>
            <a:br>
              <a:rPr lang="en-US" b="1" dirty="0" smtClean="0">
                <a:solidFill>
                  <a:schemeClr val="bg1"/>
                </a:solidFill>
                <a:latin typeface="Georgia" panose="02040502050405020303" pitchFamily="18" charset="0"/>
              </a:rPr>
            </a:br>
            <a:r>
              <a:rPr lang="en-US" sz="3600" b="1" dirty="0" smtClean="0">
                <a:solidFill>
                  <a:schemeClr val="bg1"/>
                </a:solidFill>
                <a:latin typeface="Georgia" panose="02040502050405020303" pitchFamily="18" charset="0"/>
              </a:rPr>
              <a:t>to </a:t>
            </a:r>
            <a:r>
              <a:rPr lang="en-US" sz="3600" b="1" dirty="0">
                <a:solidFill>
                  <a:schemeClr val="bg1"/>
                </a:solidFill>
                <a:latin typeface="Georgia" panose="02040502050405020303" pitchFamily="18" charset="0"/>
              </a:rPr>
              <a:t>link CSS to HTML </a:t>
            </a:r>
            <a:r>
              <a:rPr lang="en-US" sz="3600" b="1" dirty="0" smtClean="0">
                <a:solidFill>
                  <a:schemeClr val="bg1"/>
                </a:solidFill>
                <a:latin typeface="Georgia" panose="02040502050405020303" pitchFamily="18" charset="0"/>
              </a:rPr>
              <a:t>documents:</a:t>
            </a:r>
            <a:endParaRPr lang="en-US" sz="3600" b="1" dirty="0">
              <a:solidFill>
                <a:schemeClr val="bg1"/>
              </a:solidFill>
              <a:latin typeface="Georgia" panose="02040502050405020303" pitchFamily="18" charset="0"/>
            </a:endParaRPr>
          </a:p>
        </p:txBody>
      </p:sp>
      <p:sp>
        <p:nvSpPr>
          <p:cNvPr id="4" name="TextBox 3"/>
          <p:cNvSpPr txBox="1"/>
          <p:nvPr/>
        </p:nvSpPr>
        <p:spPr>
          <a:xfrm>
            <a:off x="6526460" y="476672"/>
            <a:ext cx="4248472" cy="5970865"/>
          </a:xfrm>
          <a:prstGeom prst="rect">
            <a:avLst/>
          </a:prstGeom>
          <a:noFill/>
        </p:spPr>
        <p:txBody>
          <a:bodyPr wrap="square" rtlCol="0">
            <a:spAutoFit/>
          </a:bodyPr>
          <a:lstStyle/>
          <a:p>
            <a:pPr marL="457200" indent="-457200">
              <a:lnSpc>
                <a:spcPct val="150000"/>
              </a:lnSpc>
              <a:spcBef>
                <a:spcPts val="1200"/>
              </a:spcBef>
              <a:spcAft>
                <a:spcPts val="1200"/>
              </a:spcAft>
              <a:buClr>
                <a:schemeClr val="accent1"/>
              </a:buClr>
              <a:buFont typeface="Wingdings" panose="05000000000000000000" pitchFamily="2" charset="2"/>
              <a:buChar char="Ø"/>
            </a:pPr>
            <a:r>
              <a:rPr lang="en-US" sz="2800" b="1" dirty="0" smtClean="0">
                <a:solidFill>
                  <a:srgbClr val="002060"/>
                </a:solidFill>
                <a:latin typeface="Arial" panose="020B0604020202020204" pitchFamily="34" charset="0"/>
                <a:cs typeface="Arial" panose="020B0604020202020204" pitchFamily="34" charset="0"/>
              </a:rPr>
              <a:t>Inline </a:t>
            </a:r>
            <a:r>
              <a:rPr lang="en-US" sz="2400" b="1" dirty="0" smtClean="0">
                <a:solidFill>
                  <a:srgbClr val="002060"/>
                </a:solidFill>
                <a:latin typeface="Arial" panose="020B0604020202020204" pitchFamily="34" charset="0"/>
                <a:cs typeface="Arial" panose="020B0604020202020204" pitchFamily="34" charset="0"/>
              </a:rPr>
              <a:t>- by using the </a:t>
            </a:r>
            <a:r>
              <a:rPr lang="en-US" sz="2400" b="1" dirty="0" smtClean="0">
                <a:solidFill>
                  <a:srgbClr val="FF0000"/>
                </a:solidFill>
                <a:latin typeface="Arial" panose="020B0604020202020204" pitchFamily="34" charset="0"/>
                <a:cs typeface="Arial" panose="020B0604020202020204" pitchFamily="34" charset="0"/>
              </a:rPr>
              <a:t>style</a:t>
            </a:r>
            <a:r>
              <a:rPr lang="en-US" sz="2400" b="1" dirty="0" smtClean="0">
                <a:solidFill>
                  <a:srgbClr val="002060"/>
                </a:solidFill>
                <a:latin typeface="Arial" panose="020B0604020202020204" pitchFamily="34" charset="0"/>
                <a:cs typeface="Arial" panose="020B0604020202020204" pitchFamily="34" charset="0"/>
              </a:rPr>
              <a:t> attribute inside HTML elements.</a:t>
            </a:r>
          </a:p>
          <a:p>
            <a:pPr marL="457200" indent="-457200">
              <a:lnSpc>
                <a:spcPct val="150000"/>
              </a:lnSpc>
              <a:spcBef>
                <a:spcPts val="1200"/>
              </a:spcBef>
              <a:spcAft>
                <a:spcPts val="1200"/>
              </a:spcAft>
              <a:buClr>
                <a:schemeClr val="accent1"/>
              </a:buClr>
              <a:buFont typeface="Wingdings" panose="05000000000000000000" pitchFamily="2" charset="2"/>
              <a:buChar char="Ø"/>
            </a:pPr>
            <a:r>
              <a:rPr lang="en-US" sz="2800" b="1" dirty="0" smtClean="0">
                <a:solidFill>
                  <a:srgbClr val="002060"/>
                </a:solidFill>
                <a:latin typeface="Arial" panose="020B0604020202020204" pitchFamily="34" charset="0"/>
                <a:cs typeface="Arial" panose="020B0604020202020204" pitchFamily="34" charset="0"/>
              </a:rPr>
              <a:t>Internal </a:t>
            </a:r>
            <a:r>
              <a:rPr lang="en-US" sz="2400" b="1" dirty="0" smtClean="0">
                <a:solidFill>
                  <a:srgbClr val="002060"/>
                </a:solidFill>
                <a:latin typeface="Arial" panose="020B0604020202020204" pitchFamily="34" charset="0"/>
                <a:cs typeface="Arial" panose="020B0604020202020204" pitchFamily="34" charset="0"/>
              </a:rPr>
              <a:t>- by using a </a:t>
            </a:r>
            <a:r>
              <a:rPr lang="en-US" sz="2400" b="1" dirty="0" smtClean="0">
                <a:solidFill>
                  <a:srgbClr val="FF0000"/>
                </a:solidFill>
                <a:latin typeface="Arial" panose="020B0604020202020204" pitchFamily="34" charset="0"/>
                <a:cs typeface="Arial" panose="020B0604020202020204" pitchFamily="34" charset="0"/>
              </a:rPr>
              <a:t>&lt;style&gt; </a:t>
            </a:r>
            <a:r>
              <a:rPr lang="en-US" sz="2400" b="1" dirty="0" smtClean="0">
                <a:solidFill>
                  <a:srgbClr val="002060"/>
                </a:solidFill>
                <a:latin typeface="Arial" panose="020B0604020202020204" pitchFamily="34" charset="0"/>
                <a:cs typeface="Arial" panose="020B0604020202020204" pitchFamily="34" charset="0"/>
              </a:rPr>
              <a:t>element in the &lt;head&gt; section.</a:t>
            </a:r>
          </a:p>
          <a:p>
            <a:pPr marL="457200" indent="-457200">
              <a:lnSpc>
                <a:spcPct val="150000"/>
              </a:lnSpc>
              <a:spcBef>
                <a:spcPts val="1200"/>
              </a:spcBef>
              <a:spcAft>
                <a:spcPts val="1200"/>
              </a:spcAft>
              <a:buClr>
                <a:schemeClr val="accent1"/>
              </a:buClr>
              <a:buFont typeface="Wingdings" panose="05000000000000000000" pitchFamily="2" charset="2"/>
              <a:buChar char="Ø"/>
            </a:pPr>
            <a:r>
              <a:rPr lang="en-US" sz="2800" b="1" dirty="0" smtClean="0">
                <a:solidFill>
                  <a:srgbClr val="002060"/>
                </a:solidFill>
                <a:latin typeface="Arial" panose="020B0604020202020204" pitchFamily="34" charset="0"/>
                <a:cs typeface="Arial" panose="020B0604020202020204" pitchFamily="34" charset="0"/>
              </a:rPr>
              <a:t>External - </a:t>
            </a:r>
            <a:r>
              <a:rPr lang="en-US" sz="2400" b="1" dirty="0" smtClean="0">
                <a:solidFill>
                  <a:srgbClr val="002060"/>
                </a:solidFill>
                <a:latin typeface="Arial" panose="020B0604020202020204" pitchFamily="34" charset="0"/>
                <a:cs typeface="Arial" panose="020B0604020202020204" pitchFamily="34" charset="0"/>
              </a:rPr>
              <a:t>by using a </a:t>
            </a:r>
            <a:r>
              <a:rPr lang="en-US" sz="2400" b="1" dirty="0" smtClean="0">
                <a:solidFill>
                  <a:srgbClr val="FF0000"/>
                </a:solidFill>
                <a:latin typeface="Arial" panose="020B0604020202020204" pitchFamily="34" charset="0"/>
                <a:cs typeface="Arial" panose="020B0604020202020204" pitchFamily="34" charset="0"/>
              </a:rPr>
              <a:t>&lt;link&gt; </a:t>
            </a:r>
            <a:r>
              <a:rPr lang="en-US" sz="2400" b="1" dirty="0" smtClean="0">
                <a:solidFill>
                  <a:srgbClr val="002060"/>
                </a:solidFill>
                <a:latin typeface="Arial" panose="020B0604020202020204" pitchFamily="34" charset="0"/>
                <a:cs typeface="Arial" panose="020B0604020202020204" pitchFamily="34" charset="0"/>
              </a:rPr>
              <a:t>element to link to an external CSS file.</a:t>
            </a:r>
            <a:endParaRPr lang="en-IN" sz="24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0922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solidFill>
                  <a:schemeClr val="bg1"/>
                </a:solidFill>
                <a:latin typeface="Georgia" panose="02040502050405020303" pitchFamily="18" charset="0"/>
              </a:rPr>
              <a:t>INLINE</a:t>
            </a:r>
            <a:endParaRPr lang="en-US" sz="4000" b="1" dirty="0">
              <a:solidFill>
                <a:schemeClr val="bg1"/>
              </a:solidFill>
              <a:latin typeface="Georgia" panose="02040502050405020303" pitchFamily="18" charset="0"/>
            </a:endParaRPr>
          </a:p>
        </p:txBody>
      </p:sp>
      <p:sp>
        <p:nvSpPr>
          <p:cNvPr id="8" name="Rectangle 3"/>
          <p:cNvSpPr>
            <a:spLocks noChangeArrowheads="1"/>
          </p:cNvSpPr>
          <p:nvPr/>
        </p:nvSpPr>
        <p:spPr bwMode="auto">
          <a:xfrm>
            <a:off x="693812" y="1978968"/>
            <a:ext cx="10009112"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smtClean="0">
                <a:ln>
                  <a:noFill/>
                </a:ln>
                <a:solidFill>
                  <a:srgbClr val="002060"/>
                </a:solidFill>
                <a:effectLst/>
                <a:cs typeface="Arial" panose="020B0604020202020204" pitchFamily="34" charset="0"/>
              </a:rPr>
              <a:t>An inline CSS is used to apply a unique style to a single HTML element.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smtClean="0">
                <a:ln>
                  <a:noFill/>
                </a:ln>
                <a:solidFill>
                  <a:srgbClr val="002060"/>
                </a:solidFill>
                <a:effectLst/>
                <a:cs typeface="Arial" panose="020B0604020202020204" pitchFamily="34" charset="0"/>
              </a:rPr>
              <a:t>An inline CSS uses the </a:t>
            </a:r>
            <a:r>
              <a:rPr kumimoji="0" lang="en-US" altLang="en-US" sz="2000" b="0" i="0" u="none" strike="noStrike" cap="none" normalizeH="0" baseline="0" dirty="0" smtClean="0">
                <a:ln>
                  <a:noFill/>
                </a:ln>
                <a:solidFill>
                  <a:srgbClr val="FF0000"/>
                </a:solidFill>
                <a:effectLst/>
                <a:cs typeface="Arial" panose="020B0604020202020204" pitchFamily="34" charset="0"/>
              </a:rPr>
              <a:t>style</a:t>
            </a:r>
            <a:r>
              <a:rPr kumimoji="0" lang="en-US" altLang="en-US" sz="2000" b="0" i="0" u="none" strike="noStrike" cap="none" normalizeH="0" baseline="0" dirty="0" smtClean="0">
                <a:ln>
                  <a:noFill/>
                </a:ln>
                <a:solidFill>
                  <a:srgbClr val="002060"/>
                </a:solidFill>
                <a:effectLst/>
                <a:cs typeface="Arial" panose="020B0604020202020204" pitchFamily="34" charset="0"/>
              </a:rPr>
              <a:t> attribute of an HTML element.</a:t>
            </a:r>
          </a:p>
          <a:p>
            <a:pPr marL="342900" indent="-342900">
              <a:buFont typeface="Wingdings" panose="05000000000000000000" pitchFamily="2" charset="2"/>
              <a:buChar char="Ø"/>
            </a:pPr>
            <a:r>
              <a:rPr lang="en-US" sz="2000" dirty="0">
                <a:solidFill>
                  <a:srgbClr val="002060"/>
                </a:solidFill>
              </a:rPr>
              <a:t>Inline CSS allows you to apply styles directly within HTML tags using the style attribute. </a:t>
            </a:r>
            <a:endParaRPr lang="en-US" sz="2000" dirty="0" smtClean="0">
              <a:solidFill>
                <a:srgbClr val="002060"/>
              </a:solidFill>
            </a:endParaRPr>
          </a:p>
          <a:p>
            <a:pPr marL="342900" indent="-342900">
              <a:buFont typeface="Wingdings" panose="05000000000000000000" pitchFamily="2" charset="2"/>
              <a:buChar char="Ø"/>
            </a:pPr>
            <a:r>
              <a:rPr lang="en-US" sz="2000" dirty="0" smtClean="0">
                <a:solidFill>
                  <a:srgbClr val="002060"/>
                </a:solidFill>
              </a:rPr>
              <a:t>This </a:t>
            </a:r>
            <a:r>
              <a:rPr lang="en-US" sz="2000" dirty="0">
                <a:solidFill>
                  <a:srgbClr val="002060"/>
                </a:solidFill>
              </a:rPr>
              <a:t>method is useful for small-scale styling or when you need to apply a unique style to a single element.</a:t>
            </a:r>
          </a:p>
          <a:p>
            <a:r>
              <a:rPr lang="en-US" sz="2000" dirty="0">
                <a:solidFill>
                  <a:srgbClr val="002060"/>
                </a:solidFill>
              </a:rPr>
              <a:t/>
            </a:r>
            <a:br>
              <a:rPr lang="en-US" sz="2000" dirty="0">
                <a:solidFill>
                  <a:srgbClr val="002060"/>
                </a:solidFill>
              </a:rPr>
            </a:br>
            <a:endParaRPr kumimoji="0" lang="en-US" altLang="en-US" sz="2000" b="0" i="0" u="none" strike="noStrike" cap="none" normalizeH="0" baseline="0" dirty="0" smtClean="0">
              <a:ln>
                <a:noFill/>
              </a:ln>
              <a:solidFill>
                <a:srgbClr val="002060"/>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2060"/>
                </a:solidFill>
                <a:effectLst/>
                <a:cs typeface="Arial" panose="020B0604020202020204" pitchFamily="34" charset="0"/>
              </a:rPr>
              <a:t>The following example sets the text color of the &lt;h1&gt; element to blue, and the text color of the &lt;p&gt; element to red:</a:t>
            </a:r>
          </a:p>
          <a:p>
            <a:pPr lvl="0"/>
            <a:r>
              <a:rPr lang="en-US" sz="2000" dirty="0">
                <a:solidFill>
                  <a:srgbClr val="002060"/>
                </a:solidFill>
              </a:rPr>
              <a:t>&lt;h1 style="</a:t>
            </a:r>
            <a:r>
              <a:rPr lang="en-US" sz="2000" dirty="0" err="1">
                <a:solidFill>
                  <a:srgbClr val="002060"/>
                </a:solidFill>
              </a:rPr>
              <a:t>color:blue</a:t>
            </a:r>
            <a:r>
              <a:rPr lang="en-US" sz="2000" dirty="0">
                <a:solidFill>
                  <a:srgbClr val="002060"/>
                </a:solidFill>
              </a:rPr>
              <a:t>;"&gt;A Blue Heading&lt;/h1&gt;</a:t>
            </a:r>
            <a:r>
              <a:rPr lang="en-US" sz="2000" dirty="0">
                <a:solidFill>
                  <a:srgbClr val="002060"/>
                </a:solidFill>
              </a:rPr>
              <a:t/>
            </a:r>
            <a:br>
              <a:rPr lang="en-US" sz="2000" dirty="0">
                <a:solidFill>
                  <a:srgbClr val="002060"/>
                </a:solidFill>
              </a:rPr>
            </a:br>
            <a:r>
              <a:rPr lang="en-US" sz="2000" dirty="0">
                <a:solidFill>
                  <a:srgbClr val="002060"/>
                </a:solidFill>
              </a:rPr>
              <a:t/>
            </a:r>
            <a:br>
              <a:rPr lang="en-US" sz="2000" dirty="0">
                <a:solidFill>
                  <a:srgbClr val="002060"/>
                </a:solidFill>
              </a:rPr>
            </a:br>
            <a:r>
              <a:rPr lang="en-US" sz="2000" dirty="0">
                <a:solidFill>
                  <a:srgbClr val="002060"/>
                </a:solidFill>
              </a:rPr>
              <a:t>&lt;p style="</a:t>
            </a:r>
            <a:r>
              <a:rPr lang="en-US" sz="2000" dirty="0" err="1">
                <a:solidFill>
                  <a:srgbClr val="002060"/>
                </a:solidFill>
              </a:rPr>
              <a:t>color:red</a:t>
            </a:r>
            <a:r>
              <a:rPr lang="en-US" sz="2000" dirty="0">
                <a:solidFill>
                  <a:srgbClr val="002060"/>
                </a:solidFill>
              </a:rPr>
              <a:t>;"&gt;A red paragraph.&lt;/p&gt;</a:t>
            </a:r>
            <a:endParaRPr kumimoji="0" lang="en-US" altLang="en-US" sz="2000" b="0" i="0" u="none" strike="noStrike" cap="none" normalizeH="0" baseline="0" dirty="0" smtClean="0">
              <a:ln>
                <a:noFill/>
              </a:ln>
              <a:solidFill>
                <a:srgbClr val="002060"/>
              </a:solidFill>
              <a:effectLst/>
              <a:cs typeface="Arial" panose="020B0604020202020204" pitchFamily="34" charset="0"/>
            </a:endParaRPr>
          </a:p>
        </p:txBody>
      </p:sp>
    </p:spTree>
    <p:extLst>
      <p:ext uri="{BB962C8B-B14F-4D97-AF65-F5344CB8AC3E}">
        <p14:creationId xmlns:p14="http://schemas.microsoft.com/office/powerpoint/2010/main" val="952216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653" y="980728"/>
            <a:ext cx="8759131" cy="706964"/>
          </a:xfrm>
        </p:spPr>
        <p:txBody>
          <a:bodyPr/>
          <a:lstStyle/>
          <a:p>
            <a:pPr algn="ctr"/>
            <a:r>
              <a:rPr lang="en-US" sz="4000" b="1" dirty="0" smtClean="0">
                <a:solidFill>
                  <a:schemeClr val="bg1"/>
                </a:solidFill>
                <a:latin typeface="Georgia" panose="02040502050405020303" pitchFamily="18" charset="0"/>
              </a:rPr>
              <a:t>INTERNAL</a:t>
            </a:r>
            <a:endParaRPr lang="en-US" sz="4000" b="1" dirty="0">
              <a:solidFill>
                <a:schemeClr val="bg1"/>
              </a:solidFill>
              <a:latin typeface="Georgia" panose="02040502050405020303" pitchFamily="18" charset="0"/>
            </a:endParaRPr>
          </a:p>
        </p:txBody>
      </p:sp>
      <p:sp>
        <p:nvSpPr>
          <p:cNvPr id="5" name="Rectangle 2"/>
          <p:cNvSpPr>
            <a:spLocks noChangeArrowheads="1"/>
          </p:cNvSpPr>
          <p:nvPr/>
        </p:nvSpPr>
        <p:spPr bwMode="auto">
          <a:xfrm>
            <a:off x="693812" y="1988840"/>
            <a:ext cx="11046742" cy="39087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smtClean="0">
                <a:ln>
                  <a:noFill/>
                </a:ln>
                <a:solidFill>
                  <a:srgbClr val="002060"/>
                </a:solidFill>
                <a:effectLst/>
                <a:cs typeface="Arial" panose="020B0604020202020204" pitchFamily="34" charset="0"/>
              </a:rPr>
              <a:t>An internal CSS is used to define a style for a single HTML page.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smtClean="0">
                <a:ln>
                  <a:noFill/>
                </a:ln>
                <a:solidFill>
                  <a:srgbClr val="002060"/>
                </a:solidFill>
                <a:effectLst/>
                <a:cs typeface="Arial" panose="020B0604020202020204" pitchFamily="34" charset="0"/>
              </a:rPr>
              <a:t>An internal CSS is defined in the </a:t>
            </a:r>
            <a:r>
              <a:rPr kumimoji="0" lang="en-US" altLang="en-US" sz="2000" b="0" i="0" u="none" strike="noStrike" cap="none" normalizeH="0" baseline="0" dirty="0" smtClean="0">
                <a:ln>
                  <a:noFill/>
                </a:ln>
                <a:solidFill>
                  <a:srgbClr val="FF0000"/>
                </a:solidFill>
                <a:effectLst/>
                <a:cs typeface="Arial" panose="020B0604020202020204" pitchFamily="34" charset="0"/>
              </a:rPr>
              <a:t>&lt;head&gt;</a:t>
            </a:r>
            <a:r>
              <a:rPr kumimoji="0" lang="en-US" altLang="en-US" sz="2000" b="0" i="0" u="none" strike="noStrike" cap="none" normalizeH="0" baseline="0" dirty="0" smtClean="0">
                <a:ln>
                  <a:noFill/>
                </a:ln>
                <a:solidFill>
                  <a:srgbClr val="002060"/>
                </a:solidFill>
                <a:effectLst/>
                <a:cs typeface="Arial" panose="020B0604020202020204" pitchFamily="34" charset="0"/>
              </a:rPr>
              <a:t> section of an HTML page, within a </a:t>
            </a:r>
            <a:r>
              <a:rPr kumimoji="0" lang="en-US" altLang="en-US" sz="2000" b="0" i="0" u="none" strike="noStrike" cap="none" normalizeH="0" baseline="0" dirty="0" smtClean="0">
                <a:ln>
                  <a:noFill/>
                </a:ln>
                <a:solidFill>
                  <a:srgbClr val="FF0000"/>
                </a:solidFill>
                <a:effectLst/>
                <a:cs typeface="Arial" panose="020B0604020202020204" pitchFamily="34" charset="0"/>
              </a:rPr>
              <a:t>&lt;style&gt;</a:t>
            </a:r>
            <a:r>
              <a:rPr kumimoji="0" lang="en-US" altLang="en-US" sz="2000" b="0" i="0" u="none" strike="noStrike" cap="none" normalizeH="0" baseline="0" dirty="0" smtClean="0">
                <a:ln>
                  <a:noFill/>
                </a:ln>
                <a:solidFill>
                  <a:srgbClr val="002060"/>
                </a:solidFill>
                <a:effectLst/>
                <a:cs typeface="Arial" panose="020B0604020202020204" pitchFamily="34" charset="0"/>
              </a:rPr>
              <a:t> element.</a:t>
            </a:r>
          </a:p>
          <a:p>
            <a:pPr lvl="0"/>
            <a:r>
              <a:rPr lang="en-US" sz="1600" dirty="0" smtClean="0">
                <a:solidFill>
                  <a:srgbClr val="002060"/>
                </a:solidFill>
              </a:rPr>
              <a:t>&lt;</a:t>
            </a:r>
            <a:r>
              <a:rPr lang="en-US" sz="1600" dirty="0">
                <a:solidFill>
                  <a:srgbClr val="002060"/>
                </a:solidFill>
              </a:rPr>
              <a:t>html&gt;</a:t>
            </a:r>
            <a:r>
              <a:rPr lang="en-US" sz="1600" dirty="0">
                <a:solidFill>
                  <a:srgbClr val="002060"/>
                </a:solidFill>
              </a:rPr>
              <a:t/>
            </a:r>
            <a:br>
              <a:rPr lang="en-US" sz="1600" dirty="0">
                <a:solidFill>
                  <a:srgbClr val="002060"/>
                </a:solidFill>
              </a:rPr>
            </a:br>
            <a:r>
              <a:rPr lang="en-US" sz="1600" dirty="0">
                <a:solidFill>
                  <a:srgbClr val="002060"/>
                </a:solidFill>
              </a:rPr>
              <a:t>&lt;head&gt;</a:t>
            </a:r>
            <a:r>
              <a:rPr lang="en-US" sz="1600" dirty="0">
                <a:solidFill>
                  <a:srgbClr val="002060"/>
                </a:solidFill>
              </a:rPr>
              <a:t/>
            </a:r>
            <a:br>
              <a:rPr lang="en-US" sz="1600" dirty="0">
                <a:solidFill>
                  <a:srgbClr val="002060"/>
                </a:solidFill>
              </a:rPr>
            </a:br>
            <a:r>
              <a:rPr lang="en-US" sz="1600" dirty="0" smtClean="0">
                <a:solidFill>
                  <a:srgbClr val="002060"/>
                </a:solidFill>
              </a:rPr>
              <a:t>	&lt;</a:t>
            </a:r>
            <a:r>
              <a:rPr lang="en-US" sz="1600" dirty="0">
                <a:solidFill>
                  <a:srgbClr val="002060"/>
                </a:solidFill>
              </a:rPr>
              <a:t>style&gt;</a:t>
            </a:r>
            <a:br>
              <a:rPr lang="en-US" sz="1600" dirty="0">
                <a:solidFill>
                  <a:srgbClr val="002060"/>
                </a:solidFill>
              </a:rPr>
            </a:br>
            <a:r>
              <a:rPr lang="en-US" sz="1600" dirty="0" smtClean="0">
                <a:solidFill>
                  <a:srgbClr val="002060"/>
                </a:solidFill>
              </a:rPr>
              <a:t>	body</a:t>
            </a:r>
            <a:r>
              <a:rPr lang="en-US" sz="1600" dirty="0">
                <a:solidFill>
                  <a:srgbClr val="002060"/>
                </a:solidFill>
              </a:rPr>
              <a:t> {background-color: </a:t>
            </a:r>
            <a:r>
              <a:rPr lang="en-US" sz="1600" dirty="0" err="1">
                <a:solidFill>
                  <a:srgbClr val="002060"/>
                </a:solidFill>
              </a:rPr>
              <a:t>powderblue</a:t>
            </a:r>
            <a:r>
              <a:rPr lang="en-US" sz="1600" dirty="0">
                <a:solidFill>
                  <a:srgbClr val="002060"/>
                </a:solidFill>
              </a:rPr>
              <a:t>;}</a:t>
            </a:r>
            <a:br>
              <a:rPr lang="en-US" sz="1600" dirty="0">
                <a:solidFill>
                  <a:srgbClr val="002060"/>
                </a:solidFill>
              </a:rPr>
            </a:br>
            <a:r>
              <a:rPr lang="en-US" sz="1600" dirty="0" smtClean="0">
                <a:solidFill>
                  <a:srgbClr val="002060"/>
                </a:solidFill>
              </a:rPr>
              <a:t>	h1</a:t>
            </a:r>
            <a:r>
              <a:rPr lang="en-US" sz="1600" dirty="0">
                <a:solidFill>
                  <a:srgbClr val="002060"/>
                </a:solidFill>
              </a:rPr>
              <a:t>   {color: blue;}</a:t>
            </a:r>
            <a:br>
              <a:rPr lang="en-US" sz="1600" dirty="0">
                <a:solidFill>
                  <a:srgbClr val="002060"/>
                </a:solidFill>
              </a:rPr>
            </a:br>
            <a:r>
              <a:rPr lang="en-US" sz="1600" dirty="0" smtClean="0">
                <a:solidFill>
                  <a:srgbClr val="002060"/>
                </a:solidFill>
              </a:rPr>
              <a:t>	p</a:t>
            </a:r>
            <a:r>
              <a:rPr lang="en-US" sz="1600" dirty="0">
                <a:solidFill>
                  <a:srgbClr val="002060"/>
                </a:solidFill>
              </a:rPr>
              <a:t>    {color: red;}</a:t>
            </a:r>
            <a:br>
              <a:rPr lang="en-US" sz="1600" dirty="0">
                <a:solidFill>
                  <a:srgbClr val="002060"/>
                </a:solidFill>
              </a:rPr>
            </a:br>
            <a:r>
              <a:rPr lang="en-US" sz="1600" dirty="0" smtClean="0">
                <a:solidFill>
                  <a:srgbClr val="002060"/>
                </a:solidFill>
              </a:rPr>
              <a:t>	&lt;/</a:t>
            </a:r>
            <a:r>
              <a:rPr lang="en-US" sz="1600" dirty="0">
                <a:solidFill>
                  <a:srgbClr val="002060"/>
                </a:solidFill>
              </a:rPr>
              <a:t>style&gt;</a:t>
            </a:r>
            <a:r>
              <a:rPr lang="en-US" sz="1600" dirty="0">
                <a:solidFill>
                  <a:srgbClr val="002060"/>
                </a:solidFill>
              </a:rPr>
              <a:t/>
            </a:r>
            <a:br>
              <a:rPr lang="en-US" sz="1600" dirty="0">
                <a:solidFill>
                  <a:srgbClr val="002060"/>
                </a:solidFill>
              </a:rPr>
            </a:br>
            <a:r>
              <a:rPr lang="en-US" sz="1600" dirty="0">
                <a:solidFill>
                  <a:srgbClr val="002060"/>
                </a:solidFill>
              </a:rPr>
              <a:t>&lt;/head&gt;</a:t>
            </a:r>
            <a:r>
              <a:rPr lang="en-US" sz="1600" dirty="0">
                <a:solidFill>
                  <a:srgbClr val="002060"/>
                </a:solidFill>
              </a:rPr>
              <a:t/>
            </a:r>
            <a:br>
              <a:rPr lang="en-US" sz="1600" dirty="0">
                <a:solidFill>
                  <a:srgbClr val="002060"/>
                </a:solidFill>
              </a:rPr>
            </a:br>
            <a:r>
              <a:rPr lang="en-US" sz="1600" dirty="0">
                <a:solidFill>
                  <a:srgbClr val="002060"/>
                </a:solidFill>
              </a:rPr>
              <a:t>&lt;body</a:t>
            </a:r>
            <a:r>
              <a:rPr lang="en-US" sz="1600" dirty="0" smtClean="0">
                <a:solidFill>
                  <a:srgbClr val="002060"/>
                </a:solidFill>
              </a:rPr>
              <a:t>&gt;</a:t>
            </a:r>
            <a:r>
              <a:rPr lang="en-US" sz="1600" dirty="0">
                <a:solidFill>
                  <a:srgbClr val="002060"/>
                </a:solidFill>
              </a:rPr>
              <a:t/>
            </a:r>
            <a:br>
              <a:rPr lang="en-US" sz="1600" dirty="0">
                <a:solidFill>
                  <a:srgbClr val="002060"/>
                </a:solidFill>
              </a:rPr>
            </a:br>
            <a:r>
              <a:rPr lang="en-US" sz="1600" dirty="0" smtClean="0">
                <a:solidFill>
                  <a:srgbClr val="002060"/>
                </a:solidFill>
              </a:rPr>
              <a:t>	&lt;</a:t>
            </a:r>
            <a:r>
              <a:rPr lang="en-US" sz="1600" dirty="0">
                <a:solidFill>
                  <a:srgbClr val="002060"/>
                </a:solidFill>
              </a:rPr>
              <a:t>h1&gt;This is a heading&lt;/h1&gt;</a:t>
            </a:r>
            <a:r>
              <a:rPr lang="en-US" sz="1600" dirty="0">
                <a:solidFill>
                  <a:srgbClr val="002060"/>
                </a:solidFill>
              </a:rPr>
              <a:t/>
            </a:r>
            <a:br>
              <a:rPr lang="en-US" sz="1600" dirty="0">
                <a:solidFill>
                  <a:srgbClr val="002060"/>
                </a:solidFill>
              </a:rPr>
            </a:br>
            <a:r>
              <a:rPr lang="en-US" sz="1600" dirty="0" smtClean="0">
                <a:solidFill>
                  <a:srgbClr val="002060"/>
                </a:solidFill>
              </a:rPr>
              <a:t>	&lt;</a:t>
            </a:r>
            <a:r>
              <a:rPr lang="en-US" sz="1600" dirty="0">
                <a:solidFill>
                  <a:srgbClr val="002060"/>
                </a:solidFill>
              </a:rPr>
              <a:t>p&gt;This is a paragraph.&lt;/p</a:t>
            </a:r>
            <a:r>
              <a:rPr lang="en-US" sz="1600" dirty="0" smtClean="0">
                <a:solidFill>
                  <a:srgbClr val="002060"/>
                </a:solidFill>
              </a:rPr>
              <a:t>&gt;</a:t>
            </a:r>
            <a:r>
              <a:rPr lang="en-US" sz="1600" dirty="0">
                <a:solidFill>
                  <a:srgbClr val="002060"/>
                </a:solidFill>
              </a:rPr>
              <a:t/>
            </a:r>
            <a:br>
              <a:rPr lang="en-US" sz="1600" dirty="0">
                <a:solidFill>
                  <a:srgbClr val="002060"/>
                </a:solidFill>
              </a:rPr>
            </a:br>
            <a:r>
              <a:rPr lang="en-US" sz="1600" dirty="0">
                <a:solidFill>
                  <a:srgbClr val="002060"/>
                </a:solidFill>
              </a:rPr>
              <a:t>&lt;/body&gt;</a:t>
            </a:r>
            <a:r>
              <a:rPr lang="en-US" sz="1600" dirty="0">
                <a:solidFill>
                  <a:srgbClr val="002060"/>
                </a:solidFill>
              </a:rPr>
              <a:t/>
            </a:r>
            <a:br>
              <a:rPr lang="en-US" sz="1600" dirty="0">
                <a:solidFill>
                  <a:srgbClr val="002060"/>
                </a:solidFill>
              </a:rPr>
            </a:br>
            <a:r>
              <a:rPr lang="en-US" sz="1600" dirty="0">
                <a:solidFill>
                  <a:srgbClr val="002060"/>
                </a:solidFill>
              </a:rPr>
              <a:t>&lt;/html&gt;</a:t>
            </a:r>
            <a:endParaRPr kumimoji="0" lang="en-US" altLang="en-US" sz="1600" b="0" i="0" u="none" strike="noStrike" cap="none" normalizeH="0" baseline="0" dirty="0" smtClean="0">
              <a:ln>
                <a:noFill/>
              </a:ln>
              <a:solidFill>
                <a:srgbClr val="002060"/>
              </a:solidFill>
              <a:effectLst/>
              <a:cs typeface="Arial" panose="020B0604020202020204" pitchFamily="34" charset="0"/>
            </a:endParaRPr>
          </a:p>
        </p:txBody>
      </p:sp>
    </p:spTree>
    <p:extLst>
      <p:ext uri="{BB962C8B-B14F-4D97-AF65-F5344CB8AC3E}">
        <p14:creationId xmlns:p14="http://schemas.microsoft.com/office/powerpoint/2010/main" val="236036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solidFill>
                  <a:schemeClr val="bg1"/>
                </a:solidFill>
                <a:latin typeface="Georgia" panose="02040502050405020303" pitchFamily="18" charset="0"/>
              </a:rPr>
              <a:t>EXTERNAL</a:t>
            </a:r>
            <a:endParaRPr lang="en-US" sz="4000" b="1" dirty="0">
              <a:solidFill>
                <a:schemeClr val="bg1"/>
              </a:solidFill>
              <a:latin typeface="Georgia" panose="02040502050405020303" pitchFamily="18" charset="0"/>
            </a:endParaRPr>
          </a:p>
        </p:txBody>
      </p:sp>
      <p:sp>
        <p:nvSpPr>
          <p:cNvPr id="6" name="TextBox 5"/>
          <p:cNvSpPr txBox="1"/>
          <p:nvPr/>
        </p:nvSpPr>
        <p:spPr>
          <a:xfrm>
            <a:off x="621804" y="2114269"/>
            <a:ext cx="10009112" cy="1754326"/>
          </a:xfrm>
          <a:prstGeom prst="rect">
            <a:avLst/>
          </a:prstGeom>
          <a:noFill/>
        </p:spPr>
        <p:txBody>
          <a:bodyPr wrap="square" rtlCol="0">
            <a:spAutoFit/>
          </a:bodyPr>
          <a:lstStyle/>
          <a:p>
            <a:pPr marL="342900" lvl="0" indent="-342900" eaLnBrk="0" fontAlgn="base" hangingPunct="0">
              <a:spcBef>
                <a:spcPct val="0"/>
              </a:spcBef>
              <a:spcAft>
                <a:spcPct val="0"/>
              </a:spcAft>
              <a:buFont typeface="Wingdings" panose="05000000000000000000" pitchFamily="2" charset="2"/>
              <a:buChar char="Ø"/>
            </a:pPr>
            <a:r>
              <a:rPr lang="en-US" dirty="0" smtClean="0">
                <a:solidFill>
                  <a:srgbClr val="002060"/>
                </a:solidFill>
              </a:rPr>
              <a:t>External </a:t>
            </a:r>
            <a:r>
              <a:rPr lang="en-US" dirty="0">
                <a:solidFill>
                  <a:srgbClr val="002060"/>
                </a:solidFill>
              </a:rPr>
              <a:t>CSS involves creating a separate CSS file with a </a:t>
            </a:r>
            <a:r>
              <a:rPr lang="en-US" dirty="0">
                <a:solidFill>
                  <a:schemeClr val="accent1">
                    <a:lumMod val="75000"/>
                  </a:schemeClr>
                </a:solidFill>
              </a:rPr>
              <a:t>.</a:t>
            </a:r>
            <a:r>
              <a:rPr lang="en-US" dirty="0" err="1">
                <a:solidFill>
                  <a:schemeClr val="accent1">
                    <a:lumMod val="75000"/>
                  </a:schemeClr>
                </a:solidFill>
              </a:rPr>
              <a:t>css</a:t>
            </a:r>
            <a:r>
              <a:rPr lang="en-US" dirty="0">
                <a:solidFill>
                  <a:schemeClr val="accent1">
                    <a:lumMod val="75000"/>
                  </a:schemeClr>
                </a:solidFill>
              </a:rPr>
              <a:t> </a:t>
            </a:r>
            <a:r>
              <a:rPr lang="en-US" dirty="0">
                <a:solidFill>
                  <a:srgbClr val="002060"/>
                </a:solidFill>
              </a:rPr>
              <a:t>extension </a:t>
            </a:r>
            <a:r>
              <a:rPr lang="en-US" altLang="en-US" dirty="0" smtClean="0">
                <a:solidFill>
                  <a:srgbClr val="002060"/>
                </a:solidFill>
                <a:cs typeface="Arial" panose="020B0604020202020204" pitchFamily="34" charset="0"/>
              </a:rPr>
              <a:t>to </a:t>
            </a:r>
            <a:r>
              <a:rPr lang="en-US" altLang="en-US" dirty="0">
                <a:solidFill>
                  <a:srgbClr val="002060"/>
                </a:solidFill>
                <a:cs typeface="Arial" panose="020B0604020202020204" pitchFamily="34" charset="0"/>
              </a:rPr>
              <a:t>define the style for many HTML pages.</a:t>
            </a:r>
          </a:p>
          <a:p>
            <a:pPr marL="342900" lvl="0" indent="-342900" eaLnBrk="0" fontAlgn="base" hangingPunct="0">
              <a:spcBef>
                <a:spcPct val="0"/>
              </a:spcBef>
              <a:spcAft>
                <a:spcPct val="0"/>
              </a:spcAft>
              <a:buFont typeface="Wingdings" panose="05000000000000000000" pitchFamily="2" charset="2"/>
              <a:buChar char="Ø"/>
            </a:pPr>
            <a:r>
              <a:rPr lang="en-US" dirty="0" smtClean="0">
                <a:solidFill>
                  <a:srgbClr val="002060"/>
                </a:solidFill>
              </a:rPr>
              <a:t>Linking is done to the </a:t>
            </a:r>
            <a:r>
              <a:rPr lang="en-US" dirty="0">
                <a:solidFill>
                  <a:srgbClr val="002060"/>
                </a:solidFill>
              </a:rPr>
              <a:t>HTML file </a:t>
            </a:r>
            <a:r>
              <a:rPr lang="en-US" dirty="0" smtClean="0">
                <a:solidFill>
                  <a:srgbClr val="002060"/>
                </a:solidFill>
              </a:rPr>
              <a:t> using </a:t>
            </a:r>
            <a:r>
              <a:rPr lang="en-US" dirty="0">
                <a:solidFill>
                  <a:srgbClr val="002060"/>
                </a:solidFill>
              </a:rPr>
              <a:t>the </a:t>
            </a:r>
            <a:r>
              <a:rPr lang="en-US" dirty="0">
                <a:solidFill>
                  <a:srgbClr val="FF0000"/>
                </a:solidFill>
              </a:rPr>
              <a:t>&lt;link&gt;</a:t>
            </a:r>
            <a:r>
              <a:rPr lang="en-US" dirty="0">
                <a:solidFill>
                  <a:srgbClr val="002060"/>
                </a:solidFill>
              </a:rPr>
              <a:t> tag</a:t>
            </a:r>
            <a:r>
              <a:rPr lang="en-US" dirty="0" smtClean="0">
                <a:solidFill>
                  <a:srgbClr val="002060"/>
                </a:solidFill>
              </a:rPr>
              <a:t>.</a:t>
            </a:r>
          </a:p>
          <a:p>
            <a:pPr marL="342900" lvl="0" indent="-342900" eaLnBrk="0" fontAlgn="base" hangingPunct="0">
              <a:spcBef>
                <a:spcPct val="0"/>
              </a:spcBef>
              <a:spcAft>
                <a:spcPct val="0"/>
              </a:spcAft>
              <a:buFont typeface="Wingdings" panose="05000000000000000000" pitchFamily="2" charset="2"/>
              <a:buChar char="Ø"/>
            </a:pPr>
            <a:r>
              <a:rPr lang="en-US" dirty="0" smtClean="0">
                <a:solidFill>
                  <a:srgbClr val="002060"/>
                </a:solidFill>
              </a:rPr>
              <a:t>Most </a:t>
            </a:r>
            <a:r>
              <a:rPr lang="en-US" dirty="0">
                <a:solidFill>
                  <a:srgbClr val="002060"/>
                </a:solidFill>
              </a:rPr>
              <a:t>efficient for large projects, as it separates the design from the content, allowing for better code maintainability and </a:t>
            </a:r>
            <a:r>
              <a:rPr lang="en-US" dirty="0" smtClean="0">
                <a:solidFill>
                  <a:srgbClr val="002060"/>
                </a:solidFill>
              </a:rPr>
              <a:t>reusability.</a:t>
            </a:r>
          </a:p>
          <a:p>
            <a:r>
              <a:rPr lang="en-US" dirty="0" smtClean="0">
                <a:solidFill>
                  <a:srgbClr val="002060"/>
                </a:solidFill>
              </a:rPr>
              <a:t>					</a:t>
            </a:r>
            <a:endParaRPr lang="en-US" dirty="0">
              <a:solidFill>
                <a:srgbClr val="002060"/>
              </a:solidFill>
            </a:endParaRPr>
          </a:p>
        </p:txBody>
      </p:sp>
      <p:sp>
        <p:nvSpPr>
          <p:cNvPr id="14" name="Rectangle 6"/>
          <p:cNvSpPr>
            <a:spLocks noChangeArrowheads="1"/>
          </p:cNvSpPr>
          <p:nvPr/>
        </p:nvSpPr>
        <p:spPr bwMode="auto">
          <a:xfrm>
            <a:off x="1845939" y="3622374"/>
            <a:ext cx="4104456" cy="2646878"/>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strike="noStrike" cap="none" normalizeH="0" baseline="0" dirty="0" err="1" smtClean="0">
                <a:ln>
                  <a:noFill/>
                </a:ln>
                <a:solidFill>
                  <a:schemeClr val="tx2"/>
                </a:solidFill>
                <a:effectLst/>
                <a:latin typeface="Arial" panose="020B0604020202020204" pitchFamily="34" charset="0"/>
                <a:cs typeface="Arial" panose="020B0604020202020204" pitchFamily="34" charset="0"/>
              </a:rPr>
              <a:t>Eg</a:t>
            </a:r>
            <a:r>
              <a:rPr kumimoji="0" lang="en-US" altLang="en-US" sz="1400" i="0" strike="noStrike" cap="none" normalizeH="0" baseline="0" dirty="0" smtClean="0">
                <a:ln>
                  <a:noFill/>
                </a:ln>
                <a:solidFill>
                  <a:schemeClr val="tx2"/>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altLang="en-US" sz="1400" b="1" i="0" u="sng" strike="noStrike" cap="none" normalizeH="0" baseline="0" dirty="0" smtClean="0">
                <a:ln>
                  <a:noFill/>
                </a:ln>
                <a:solidFill>
                  <a:schemeClr val="tx1"/>
                </a:solidFill>
                <a:effectLst/>
                <a:latin typeface="Arial" panose="020B0604020202020204" pitchFamily="34" charset="0"/>
                <a:cs typeface="Arial" panose="020B0604020202020204" pitchFamily="34" charset="0"/>
              </a:rPr>
              <a:t>HTML</a:t>
            </a:r>
            <a:r>
              <a:rPr kumimoji="0" lang="en-US" altLang="en-US" sz="1400" b="1" i="0" u="sng" strike="noStrike" cap="none" normalizeH="0" dirty="0" smtClean="0">
                <a:ln>
                  <a:noFill/>
                </a:ln>
                <a:solidFill>
                  <a:schemeClr val="tx1"/>
                </a:solidFill>
                <a:effectLst/>
                <a:latin typeface="Arial" panose="020B0604020202020204" pitchFamily="34" charset="0"/>
                <a:cs typeface="Arial" panose="020B0604020202020204" pitchFamily="34" charset="0"/>
              </a:rPr>
              <a:t> FILE</a:t>
            </a:r>
            <a:endParaRPr kumimoji="0" lang="en-US" altLang="en-US" sz="1400" b="1" i="0" u="sng"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rial" panose="020B0604020202020204" pitchFamily="34" charset="0"/>
                <a:cs typeface="Arial" panose="020B0604020202020204" pitchFamily="34" charset="0"/>
              </a:rPr>
              <a:t> </a:t>
            </a:r>
            <a:r>
              <a:rPr lang="en-US" altLang="en-US" sz="1600" dirty="0" smtClean="0">
                <a:latin typeface="Arial" panose="020B0604020202020204" pitchFamily="34" charset="0"/>
                <a:cs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&lt;</a:t>
            </a:r>
            <a:r>
              <a:rPr kumimoji="0" lang="en-US" altLang="en-US" sz="1600" b="1" i="0" u="none" strike="noStrike" cap="none" normalizeH="0" baseline="0" dirty="0" smtClean="0">
                <a:ln>
                  <a:noFill/>
                </a:ln>
                <a:solidFill>
                  <a:srgbClr val="008000"/>
                </a:solidFill>
                <a:effectLst/>
                <a:latin typeface="Arial" panose="020B0604020202020204" pitchFamily="34" charset="0"/>
                <a:cs typeface="Arial" panose="020B0604020202020204" pitchFamily="34" charset="0"/>
              </a:rPr>
              <a:t>html</a:t>
            </a: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&lt;</a:t>
            </a:r>
            <a:r>
              <a:rPr kumimoji="0" lang="en-US" altLang="en-US" sz="1600" b="1" i="0" u="none" strike="noStrike" cap="none" normalizeH="0" baseline="0" dirty="0" smtClean="0">
                <a:ln>
                  <a:noFill/>
                </a:ln>
                <a:solidFill>
                  <a:srgbClr val="008000"/>
                </a:solidFill>
                <a:effectLst/>
                <a:latin typeface="Arial" panose="020B0604020202020204" pitchFamily="34" charset="0"/>
                <a:cs typeface="Arial" panose="020B0604020202020204" pitchFamily="34" charset="0"/>
              </a:rPr>
              <a:t>head</a:t>
            </a: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&lt;</a:t>
            </a:r>
            <a:r>
              <a:rPr kumimoji="0" lang="en-US" altLang="en-US" sz="1600" b="1" i="0" u="none" strike="noStrike" cap="none" normalizeH="0" baseline="0" dirty="0" smtClean="0">
                <a:ln>
                  <a:noFill/>
                </a:ln>
                <a:solidFill>
                  <a:srgbClr val="008000"/>
                </a:solidFill>
                <a:effectLst/>
                <a:latin typeface="Arial" panose="020B0604020202020204" pitchFamily="34" charset="0"/>
                <a:cs typeface="Arial" panose="020B0604020202020204" pitchFamily="34" charset="0"/>
              </a:rPr>
              <a:t>title</a:t>
            </a: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&gt;External CSS&lt;/</a:t>
            </a:r>
            <a:r>
              <a:rPr kumimoji="0" lang="en-US" altLang="en-US" sz="1600" b="1" i="0" u="none" strike="noStrike" cap="none" normalizeH="0" baseline="0" dirty="0" smtClean="0">
                <a:ln>
                  <a:noFill/>
                </a:ln>
                <a:solidFill>
                  <a:srgbClr val="008000"/>
                </a:solidFill>
                <a:effectLst/>
                <a:latin typeface="Arial" panose="020B0604020202020204" pitchFamily="34" charset="0"/>
                <a:cs typeface="Arial" panose="020B0604020202020204" pitchFamily="34" charset="0"/>
              </a:rPr>
              <a:t>title</a:t>
            </a: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&lt;</a:t>
            </a:r>
            <a:r>
              <a:rPr kumimoji="0" lang="en-US" altLang="en-US" sz="1600" b="1" i="0" u="none" strike="noStrike" cap="none" normalizeH="0" baseline="0" dirty="0" smtClean="0">
                <a:ln>
                  <a:noFill/>
                </a:ln>
                <a:solidFill>
                  <a:srgbClr val="008000"/>
                </a:solidFill>
                <a:effectLst/>
                <a:latin typeface="Arial" panose="020B0604020202020204" pitchFamily="34" charset="0"/>
                <a:cs typeface="Arial" panose="020B0604020202020204" pitchFamily="34" charset="0"/>
              </a:rPr>
              <a:t>link</a:t>
            </a: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smtClean="0">
                <a:ln>
                  <a:noFill/>
                </a:ln>
                <a:solidFill>
                  <a:srgbClr val="687822"/>
                </a:solidFill>
                <a:effectLst/>
                <a:latin typeface="Arial" panose="020B0604020202020204" pitchFamily="34" charset="0"/>
                <a:cs typeface="Arial" panose="020B0604020202020204" pitchFamily="34" charset="0"/>
              </a:rPr>
              <a:t>rel</a:t>
            </a:r>
            <a:r>
              <a:rPr kumimoji="0" lang="en-US" altLang="en-US" sz="1600" b="0" i="0" u="none" strike="noStrike" cap="none" normalizeH="0" baseline="0" dirty="0" smtClean="0">
                <a:ln>
                  <a:noFill/>
                </a:ln>
                <a:solidFill>
                  <a:srgbClr val="666666"/>
                </a:solidFill>
                <a:effectLst/>
                <a:latin typeface="Arial" panose="020B0604020202020204" pitchFamily="34" charset="0"/>
                <a:cs typeface="Arial" panose="020B0604020202020204" pitchFamily="34" charset="0"/>
              </a:rPr>
              <a:t>=</a:t>
            </a:r>
            <a:r>
              <a:rPr kumimoji="0" lang="en-US" altLang="en-US" sz="1600" b="0" i="0" u="none" strike="noStrike" cap="none" normalizeH="0" baseline="0" dirty="0" smtClean="0">
                <a:ln>
                  <a:noFill/>
                </a:ln>
                <a:solidFill>
                  <a:srgbClr val="BA2121"/>
                </a:solidFill>
                <a:effectLst/>
                <a:latin typeface="Arial" panose="020B0604020202020204" pitchFamily="34" charset="0"/>
                <a:cs typeface="Arial" panose="020B0604020202020204" pitchFamily="34" charset="0"/>
              </a:rPr>
              <a:t>"stylesheet"</a:t>
            </a: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smtClean="0">
                <a:ln>
                  <a:noFill/>
                </a:ln>
                <a:solidFill>
                  <a:srgbClr val="687822"/>
                </a:solidFill>
                <a:effectLst/>
                <a:latin typeface="Arial" panose="020B0604020202020204" pitchFamily="34" charset="0"/>
                <a:cs typeface="Arial" panose="020B0604020202020204" pitchFamily="34" charset="0"/>
              </a:rPr>
              <a:t>href</a:t>
            </a:r>
            <a:r>
              <a:rPr kumimoji="0" lang="en-US" altLang="en-US" sz="1600" b="0" i="0" u="none" strike="noStrike" cap="none" normalizeH="0" baseline="0" dirty="0" smtClean="0">
                <a:ln>
                  <a:noFill/>
                </a:ln>
                <a:solidFill>
                  <a:srgbClr val="666666"/>
                </a:solidFill>
                <a:effectLst/>
                <a:latin typeface="Arial" panose="020B0604020202020204" pitchFamily="34" charset="0"/>
                <a:cs typeface="Arial" panose="020B0604020202020204" pitchFamily="34" charset="0"/>
              </a:rPr>
              <a:t>=</a:t>
            </a:r>
            <a:r>
              <a:rPr kumimoji="0" lang="en-US" altLang="en-US" sz="1600" b="0" i="0" u="none" strike="noStrike" cap="none" normalizeH="0" baseline="0" dirty="0" smtClean="0">
                <a:ln>
                  <a:noFill/>
                </a:ln>
                <a:solidFill>
                  <a:srgbClr val="BA2121"/>
                </a:solidFill>
                <a:effectLst/>
                <a:latin typeface="Arial" panose="020B0604020202020204" pitchFamily="34" charset="0"/>
                <a:cs typeface="Arial" panose="020B0604020202020204" pitchFamily="34" charset="0"/>
              </a:rPr>
              <a:t>"styles.css"</a:t>
            </a: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&lt;/</a:t>
            </a:r>
            <a:r>
              <a:rPr kumimoji="0" lang="en-US" altLang="en-US" sz="1600" b="1" i="0" u="none" strike="noStrike" cap="none" normalizeH="0" baseline="0" dirty="0" smtClean="0">
                <a:ln>
                  <a:noFill/>
                </a:ln>
                <a:solidFill>
                  <a:srgbClr val="008000"/>
                </a:solidFill>
                <a:effectLst/>
                <a:latin typeface="Arial" panose="020B0604020202020204" pitchFamily="34" charset="0"/>
                <a:cs typeface="Arial" panose="020B0604020202020204" pitchFamily="34" charset="0"/>
              </a:rPr>
              <a:t>head</a:t>
            </a: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&lt;</a:t>
            </a:r>
            <a:r>
              <a:rPr kumimoji="0" lang="en-US" altLang="en-US" sz="1600" b="1" i="0" u="none" strike="noStrike" cap="none" normalizeH="0" baseline="0" dirty="0" smtClean="0">
                <a:ln>
                  <a:noFill/>
                </a:ln>
                <a:solidFill>
                  <a:srgbClr val="008000"/>
                </a:solidFill>
                <a:effectLst/>
                <a:latin typeface="Arial" panose="020B0604020202020204" pitchFamily="34" charset="0"/>
                <a:cs typeface="Arial" panose="020B0604020202020204" pitchFamily="34" charset="0"/>
              </a:rPr>
              <a:t>body</a:t>
            </a: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latin typeface="Arial" panose="020B0604020202020204" pitchFamily="34" charset="0"/>
                <a:cs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&lt;</a:t>
            </a:r>
            <a:r>
              <a:rPr kumimoji="0" lang="en-US" altLang="en-US" sz="1600" b="1" i="0" u="none" strike="noStrike" cap="none" normalizeH="0" baseline="0" dirty="0" smtClean="0">
                <a:ln>
                  <a:noFill/>
                </a:ln>
                <a:solidFill>
                  <a:srgbClr val="008000"/>
                </a:solidFill>
                <a:effectLst/>
                <a:latin typeface="Arial" panose="020B0604020202020204" pitchFamily="34" charset="0"/>
                <a:cs typeface="Arial" panose="020B0604020202020204" pitchFamily="34" charset="0"/>
              </a:rPr>
              <a:t>h2</a:t>
            </a: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&gt;Welcome Home&lt;/</a:t>
            </a:r>
            <a:r>
              <a:rPr kumimoji="0" lang="en-US" altLang="en-US" sz="1600" b="1" i="0" u="none" strike="noStrike" cap="none" normalizeH="0" baseline="0" dirty="0" smtClean="0">
                <a:ln>
                  <a:noFill/>
                </a:ln>
                <a:solidFill>
                  <a:srgbClr val="008000"/>
                </a:solidFill>
                <a:effectLst/>
                <a:latin typeface="Arial" panose="020B0604020202020204" pitchFamily="34" charset="0"/>
                <a:cs typeface="Arial" panose="020B0604020202020204" pitchFamily="34" charset="0"/>
              </a:rPr>
              <a:t>h2</a:t>
            </a: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&lt;/</a:t>
            </a:r>
            <a:r>
              <a:rPr kumimoji="0" lang="en-US" altLang="en-US" sz="1600" b="1" i="0" u="none" strike="noStrike" cap="none" normalizeH="0" baseline="0" dirty="0" smtClean="0">
                <a:ln>
                  <a:noFill/>
                </a:ln>
                <a:solidFill>
                  <a:srgbClr val="008000"/>
                </a:solidFill>
                <a:effectLst/>
                <a:latin typeface="Arial" panose="020B0604020202020204" pitchFamily="34" charset="0"/>
                <a:cs typeface="Arial" panose="020B0604020202020204" pitchFamily="34" charset="0"/>
              </a:rPr>
              <a:t>body</a:t>
            </a: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&lt;/</a:t>
            </a:r>
            <a:r>
              <a:rPr kumimoji="0" lang="en-US" altLang="en-US" sz="1600" b="1" i="0" u="none" strike="noStrike" cap="none" normalizeH="0" baseline="0" dirty="0" smtClean="0">
                <a:ln>
                  <a:noFill/>
                </a:ln>
                <a:solidFill>
                  <a:srgbClr val="008000"/>
                </a:solidFill>
                <a:effectLst/>
                <a:latin typeface="Arial" panose="020B0604020202020204" pitchFamily="34" charset="0"/>
                <a:cs typeface="Arial" panose="020B0604020202020204" pitchFamily="34" charset="0"/>
              </a:rPr>
              <a:t>html</a:t>
            </a: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&gt; </a:t>
            </a:r>
          </a:p>
        </p:txBody>
      </p:sp>
      <p:sp>
        <p:nvSpPr>
          <p:cNvPr id="15" name="Rectangle 7"/>
          <p:cNvSpPr>
            <a:spLocks noChangeArrowheads="1"/>
          </p:cNvSpPr>
          <p:nvPr/>
        </p:nvSpPr>
        <p:spPr bwMode="auto">
          <a:xfrm>
            <a:off x="7231872" y="3868595"/>
            <a:ext cx="2117567" cy="215443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u="sng" dirty="0" smtClean="0">
                <a:latin typeface="Arial" panose="020B0604020202020204" pitchFamily="34" charset="0"/>
                <a:cs typeface="Arial" panose="020B0604020202020204" pitchFamily="34" charset="0"/>
              </a:rPr>
              <a:t>Style.css FILE</a:t>
            </a:r>
          </a:p>
          <a:p>
            <a:pPr marL="0" marR="0" lvl="0" indent="0" algn="l" defTabSz="914400" rtl="0" eaLnBrk="0" fontAlgn="base" latinLnBrk="0" hangingPunct="0">
              <a:lnSpc>
                <a:spcPct val="200000"/>
              </a:lnSpc>
              <a:spcBef>
                <a:spcPct val="0"/>
              </a:spcBef>
              <a:spcAft>
                <a:spcPct val="0"/>
              </a:spcAft>
              <a:buClrTx/>
              <a:buSzTx/>
              <a:buFontTx/>
              <a:buNone/>
              <a:tabLst/>
            </a:pPr>
            <a:r>
              <a:rPr lang="en-US" altLang="en-US" sz="2000" b="1" dirty="0" smtClean="0">
                <a:solidFill>
                  <a:srgbClr val="008000"/>
                </a:solidFill>
                <a:latin typeface="Arial" panose="020B0604020202020204" pitchFamily="34" charset="0"/>
                <a:cs typeface="Arial" panose="020B0604020202020204" pitchFamily="34" charset="0"/>
              </a:rPr>
              <a:t>h</a:t>
            </a:r>
            <a:r>
              <a:rPr kumimoji="0" lang="en-US" altLang="en-US" sz="2000" b="1" i="0" u="none" strike="noStrike" cap="none" normalizeH="0" baseline="0" dirty="0" smtClean="0">
                <a:ln>
                  <a:noFill/>
                </a:ln>
                <a:solidFill>
                  <a:srgbClr val="008000"/>
                </a:solidFill>
                <a:effectLst/>
                <a:latin typeface="Arial" panose="020B0604020202020204" pitchFamily="34" charset="0"/>
                <a:cs typeface="Arial" panose="020B0604020202020204" pitchFamily="34" charset="0"/>
              </a:rPr>
              <a:t>2</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000" b="0" i="0" u="none" strike="noStrike" cap="none" normalizeH="0" baseline="0" dirty="0" smtClean="0">
                <a:ln>
                  <a:noFill/>
                </a:ln>
                <a:solidFill>
                  <a:srgbClr val="BBBBBB"/>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altLang="en-US" sz="2000" b="1" i="0" u="none" strike="noStrike" cap="none" normalizeH="0" baseline="0" dirty="0" smtClean="0">
                <a:ln>
                  <a:noFill/>
                </a:ln>
                <a:solidFill>
                  <a:srgbClr val="008000"/>
                </a:solidFill>
                <a:effectLst/>
                <a:latin typeface="Arial" panose="020B0604020202020204" pitchFamily="34" charset="0"/>
                <a:cs typeface="Arial" panose="020B0604020202020204" pitchFamily="34" charset="0"/>
              </a:rPr>
              <a:t>color</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BBBBBB"/>
                </a:solidFill>
                <a:effectLst/>
                <a:latin typeface="Arial" panose="020B0604020202020204" pitchFamily="34" charset="0"/>
                <a:cs typeface="Arial" panose="020B0604020202020204" pitchFamily="34" charset="0"/>
              </a:rPr>
              <a:t> </a:t>
            </a:r>
            <a:r>
              <a:rPr kumimoji="0" lang="en-US" altLang="en-US" sz="2000" b="1" i="0" u="none" strike="noStrike" cap="none" normalizeH="0" baseline="0" dirty="0" smtClean="0">
                <a:ln>
                  <a:noFill/>
                </a:ln>
                <a:solidFill>
                  <a:srgbClr val="008000"/>
                </a:solidFill>
                <a:effectLst/>
                <a:latin typeface="Arial" panose="020B0604020202020204" pitchFamily="34" charset="0"/>
                <a:cs typeface="Arial" panose="020B0604020202020204" pitchFamily="34" charset="0"/>
              </a:rPr>
              <a:t>green</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altLang="en-US" sz="2000" b="1" i="0" u="none" strike="noStrike" cap="none" normalizeH="0" baseline="0" dirty="0" smtClean="0">
                <a:ln>
                  <a:noFill/>
                </a:ln>
                <a:solidFill>
                  <a:srgbClr val="008000"/>
                </a:solidFill>
                <a:effectLst/>
                <a:latin typeface="Arial" panose="020B0604020202020204" pitchFamily="34" charset="0"/>
                <a:cs typeface="Arial" panose="020B0604020202020204" pitchFamily="34" charset="0"/>
              </a:rPr>
              <a:t>font-size</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smtClean="0">
                <a:ln>
                  <a:noFill/>
                </a:ln>
                <a:solidFill>
                  <a:srgbClr val="BBBBBB"/>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smtClean="0">
                <a:ln>
                  <a:noFill/>
                </a:ln>
                <a:solidFill>
                  <a:srgbClr val="666666"/>
                </a:solidFill>
                <a:effectLst/>
                <a:latin typeface="Arial" panose="020B0604020202020204" pitchFamily="34" charset="0"/>
                <a:cs typeface="Arial" panose="020B0604020202020204" pitchFamily="34" charset="0"/>
              </a:rPr>
              <a:t>20</a:t>
            </a:r>
            <a:r>
              <a:rPr kumimoji="0" lang="en-US" altLang="en-US" sz="2000" b="0" i="0" u="none" strike="noStrike" cap="none" normalizeH="0" baseline="0" dirty="0" smtClean="0">
                <a:ln>
                  <a:noFill/>
                </a:ln>
                <a:solidFill>
                  <a:srgbClr val="B00040"/>
                </a:solidFill>
                <a:effectLst/>
                <a:latin typeface="Arial" panose="020B0604020202020204" pitchFamily="34" charset="0"/>
                <a:cs typeface="Arial" panose="020B0604020202020204" pitchFamily="34" charset="0"/>
              </a:rPr>
              <a:t>px</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 </a:t>
            </a:r>
          </a:p>
        </p:txBody>
      </p:sp>
    </p:spTree>
    <p:extLst>
      <p:ext uri="{BB962C8B-B14F-4D97-AF65-F5344CB8AC3E}">
        <p14:creationId xmlns:p14="http://schemas.microsoft.com/office/powerpoint/2010/main" val="228624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solidFill>
                  <a:schemeClr val="bg1"/>
                </a:solidFill>
                <a:latin typeface="Georgia" panose="02040502050405020303" pitchFamily="18" charset="0"/>
              </a:rPr>
              <a:t>CSS STYLING</a:t>
            </a:r>
            <a:endParaRPr lang="en-US" sz="4000" b="1" dirty="0">
              <a:solidFill>
                <a:schemeClr val="bg1"/>
              </a:solidFill>
              <a:latin typeface="Georgia" panose="02040502050405020303" pitchFamily="18" charset="0"/>
            </a:endParaRPr>
          </a:p>
        </p:txBody>
      </p:sp>
      <p:sp>
        <p:nvSpPr>
          <p:cNvPr id="3" name="Content Placeholder 2"/>
          <p:cNvSpPr txBox="1">
            <a:spLocks/>
          </p:cNvSpPr>
          <p:nvPr/>
        </p:nvSpPr>
        <p:spPr>
          <a:xfrm>
            <a:off x="1154653" y="2348880"/>
            <a:ext cx="9908311" cy="4176463"/>
          </a:xfrm>
          <a:prstGeom prst="rect">
            <a:avLst/>
          </a:prstGeom>
        </p:spPr>
        <p:txBody>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b="0" i="0"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341312" indent="-385445">
              <a:lnSpc>
                <a:spcPct val="160000"/>
              </a:lnSpc>
              <a:spcBef>
                <a:spcPts val="0"/>
              </a:spcBef>
              <a:buClr>
                <a:schemeClr val="dk2"/>
              </a:buClr>
              <a:buSzPts val="1800"/>
              <a:buFont typeface="Wingdings" panose="05000000000000000000" pitchFamily="2" charset="2"/>
              <a:buChar char="Ø"/>
            </a:pPr>
            <a:endParaRPr lang="en-US" sz="2500" dirty="0">
              <a:solidFill>
                <a:srgbClr val="002060"/>
              </a:solidFill>
              <a:latin typeface="Arial" panose="020B0604020202020204" pitchFamily="34" charset="0"/>
              <a:ea typeface="Times New Roman"/>
              <a:cs typeface="Arial" panose="020B0604020202020204" pitchFamily="34" charset="0"/>
              <a:sym typeface="Times New Roman"/>
            </a:endParaRPr>
          </a:p>
        </p:txBody>
      </p:sp>
      <p:sp>
        <p:nvSpPr>
          <p:cNvPr id="4" name="Google Shape;169;p31"/>
          <p:cNvSpPr txBox="1"/>
          <p:nvPr/>
        </p:nvSpPr>
        <p:spPr>
          <a:xfrm>
            <a:off x="1845940" y="2564904"/>
            <a:ext cx="5579390" cy="3394500"/>
          </a:xfrm>
          <a:prstGeom prst="rect">
            <a:avLst/>
          </a:prstGeom>
          <a:noFill/>
          <a:ln>
            <a:noFill/>
          </a:ln>
        </p:spPr>
        <p:txBody>
          <a:bodyPr spcFirstLastPara="1" wrap="square" lIns="90000" tIns="45000" rIns="90000" bIns="45000" anchor="t" anchorCtr="0">
            <a:noAutofit/>
          </a:bodyPr>
          <a:lstStyle/>
          <a:p>
            <a:pPr marL="341312" marR="0" lvl="0" indent="-385445" algn="l" rtl="0">
              <a:lnSpc>
                <a:spcPct val="100000"/>
              </a:lnSpc>
              <a:spcBef>
                <a:spcPts val="0"/>
              </a:spcBef>
              <a:spcAft>
                <a:spcPts val="0"/>
              </a:spcAft>
              <a:buClr>
                <a:schemeClr val="dk2"/>
              </a:buClr>
              <a:buSzPts val="1800"/>
              <a:buFont typeface="Wingdings" panose="05000000000000000000" pitchFamily="2" charset="2"/>
              <a:buChar char="Ø"/>
            </a:pPr>
            <a:r>
              <a:rPr lang="en" sz="2400" i="0" u="none" dirty="0">
                <a:solidFill>
                  <a:srgbClr val="002060"/>
                </a:solidFill>
                <a:latin typeface="Arial" panose="020B0604020202020204" pitchFamily="34" charset="0"/>
                <a:ea typeface="Times New Roman"/>
                <a:cs typeface="Arial" panose="020B0604020202020204" pitchFamily="34" charset="0"/>
                <a:sym typeface="Times New Roman"/>
              </a:rPr>
              <a:t>Styling Backgrounds</a:t>
            </a:r>
            <a:endParaRPr sz="2400" dirty="0">
              <a:solidFill>
                <a:srgbClr val="002060"/>
              </a:solidFill>
              <a:latin typeface="Arial" panose="020B0604020202020204" pitchFamily="34" charset="0"/>
              <a:ea typeface="Times New Roman"/>
              <a:cs typeface="Arial" panose="020B0604020202020204" pitchFamily="34" charset="0"/>
              <a:sym typeface="Times New Roman"/>
            </a:endParaRPr>
          </a:p>
          <a:p>
            <a:pPr marL="341312" marR="0" lvl="0" indent="-385445" algn="l" rtl="0">
              <a:lnSpc>
                <a:spcPct val="100000"/>
              </a:lnSpc>
              <a:spcBef>
                <a:spcPts val="2000"/>
              </a:spcBef>
              <a:spcAft>
                <a:spcPts val="0"/>
              </a:spcAft>
              <a:buClr>
                <a:schemeClr val="dk2"/>
              </a:buClr>
              <a:buSzPts val="1800"/>
              <a:buFont typeface="Wingdings" panose="05000000000000000000" pitchFamily="2" charset="2"/>
              <a:buChar char="Ø"/>
            </a:pPr>
            <a:r>
              <a:rPr lang="en" sz="2400" i="0" u="none" dirty="0">
                <a:solidFill>
                  <a:srgbClr val="002060"/>
                </a:solidFill>
                <a:latin typeface="Arial" panose="020B0604020202020204" pitchFamily="34" charset="0"/>
                <a:ea typeface="Times New Roman"/>
                <a:cs typeface="Arial" panose="020B0604020202020204" pitchFamily="34" charset="0"/>
                <a:sym typeface="Times New Roman"/>
              </a:rPr>
              <a:t>Styling Text</a:t>
            </a:r>
            <a:endParaRPr sz="2400" dirty="0">
              <a:solidFill>
                <a:srgbClr val="002060"/>
              </a:solidFill>
              <a:latin typeface="Arial" panose="020B0604020202020204" pitchFamily="34" charset="0"/>
              <a:ea typeface="Times New Roman"/>
              <a:cs typeface="Arial" panose="020B0604020202020204" pitchFamily="34" charset="0"/>
              <a:sym typeface="Times New Roman"/>
            </a:endParaRPr>
          </a:p>
          <a:p>
            <a:pPr marL="341312" marR="0" lvl="0" indent="-385445" algn="l" rtl="0">
              <a:lnSpc>
                <a:spcPct val="100000"/>
              </a:lnSpc>
              <a:spcBef>
                <a:spcPts val="2000"/>
              </a:spcBef>
              <a:spcAft>
                <a:spcPts val="0"/>
              </a:spcAft>
              <a:buClr>
                <a:schemeClr val="dk2"/>
              </a:buClr>
              <a:buSzPts val="1800"/>
              <a:buFont typeface="Wingdings" panose="05000000000000000000" pitchFamily="2" charset="2"/>
              <a:buChar char="Ø"/>
            </a:pPr>
            <a:r>
              <a:rPr lang="en" sz="2400" i="0" u="none" dirty="0">
                <a:solidFill>
                  <a:srgbClr val="002060"/>
                </a:solidFill>
                <a:latin typeface="Arial" panose="020B0604020202020204" pitchFamily="34" charset="0"/>
                <a:ea typeface="Times New Roman"/>
                <a:cs typeface="Arial" panose="020B0604020202020204" pitchFamily="34" charset="0"/>
                <a:sym typeface="Times New Roman"/>
              </a:rPr>
              <a:t>Styling Fonts</a:t>
            </a:r>
            <a:endParaRPr sz="2400" dirty="0">
              <a:solidFill>
                <a:srgbClr val="002060"/>
              </a:solidFill>
              <a:latin typeface="Arial" panose="020B0604020202020204" pitchFamily="34" charset="0"/>
              <a:ea typeface="Times New Roman"/>
              <a:cs typeface="Arial" panose="020B0604020202020204" pitchFamily="34" charset="0"/>
              <a:sym typeface="Times New Roman"/>
            </a:endParaRPr>
          </a:p>
          <a:p>
            <a:pPr marL="341312" marR="0" lvl="0" indent="-385445" algn="l" rtl="0">
              <a:lnSpc>
                <a:spcPct val="100000"/>
              </a:lnSpc>
              <a:spcBef>
                <a:spcPts val="2000"/>
              </a:spcBef>
              <a:spcAft>
                <a:spcPts val="0"/>
              </a:spcAft>
              <a:buClr>
                <a:schemeClr val="dk2"/>
              </a:buClr>
              <a:buSzPts val="1800"/>
              <a:buFont typeface="Wingdings" panose="05000000000000000000" pitchFamily="2" charset="2"/>
              <a:buChar char="Ø"/>
            </a:pPr>
            <a:r>
              <a:rPr lang="en" sz="2400" i="0" u="none" dirty="0">
                <a:solidFill>
                  <a:srgbClr val="002060"/>
                </a:solidFill>
                <a:latin typeface="Arial" panose="020B0604020202020204" pitchFamily="34" charset="0"/>
                <a:ea typeface="Times New Roman"/>
                <a:cs typeface="Arial" panose="020B0604020202020204" pitchFamily="34" charset="0"/>
                <a:sym typeface="Times New Roman"/>
              </a:rPr>
              <a:t>Styling Links</a:t>
            </a:r>
            <a:endParaRPr sz="2400" dirty="0">
              <a:solidFill>
                <a:srgbClr val="002060"/>
              </a:solidFill>
              <a:latin typeface="Arial" panose="020B0604020202020204" pitchFamily="34" charset="0"/>
              <a:ea typeface="Times New Roman"/>
              <a:cs typeface="Arial" panose="020B0604020202020204" pitchFamily="34" charset="0"/>
              <a:sym typeface="Times New Roman"/>
            </a:endParaRPr>
          </a:p>
          <a:p>
            <a:pPr marL="341312" marR="0" lvl="0" indent="-385445" algn="l" rtl="0">
              <a:lnSpc>
                <a:spcPct val="100000"/>
              </a:lnSpc>
              <a:spcBef>
                <a:spcPts val="2000"/>
              </a:spcBef>
              <a:spcAft>
                <a:spcPts val="0"/>
              </a:spcAft>
              <a:buClr>
                <a:schemeClr val="dk2"/>
              </a:buClr>
              <a:buSzPts val="1800"/>
              <a:buFont typeface="Wingdings" panose="05000000000000000000" pitchFamily="2" charset="2"/>
              <a:buChar char="Ø"/>
            </a:pPr>
            <a:r>
              <a:rPr lang="en" sz="2400" i="0" u="none" dirty="0">
                <a:solidFill>
                  <a:srgbClr val="002060"/>
                </a:solidFill>
                <a:latin typeface="Arial" panose="020B0604020202020204" pitchFamily="34" charset="0"/>
                <a:ea typeface="Times New Roman"/>
                <a:cs typeface="Arial" panose="020B0604020202020204" pitchFamily="34" charset="0"/>
                <a:sym typeface="Times New Roman"/>
              </a:rPr>
              <a:t>Styling Lists</a:t>
            </a:r>
            <a:endParaRPr sz="2400" dirty="0">
              <a:solidFill>
                <a:srgbClr val="002060"/>
              </a:solidFill>
              <a:latin typeface="Arial" panose="020B0604020202020204" pitchFamily="34" charset="0"/>
              <a:ea typeface="Times New Roman"/>
              <a:cs typeface="Arial" panose="020B0604020202020204" pitchFamily="34" charset="0"/>
              <a:sym typeface="Times New Roman"/>
            </a:endParaRPr>
          </a:p>
          <a:p>
            <a:pPr marL="341312" marR="0" lvl="0" indent="-385445" algn="l" rtl="0">
              <a:lnSpc>
                <a:spcPct val="100000"/>
              </a:lnSpc>
              <a:spcBef>
                <a:spcPts val="2000"/>
              </a:spcBef>
              <a:spcAft>
                <a:spcPts val="0"/>
              </a:spcAft>
              <a:buClr>
                <a:schemeClr val="dk2"/>
              </a:buClr>
              <a:buSzPts val="1800"/>
              <a:buFont typeface="Wingdings" panose="05000000000000000000" pitchFamily="2" charset="2"/>
              <a:buChar char="Ø"/>
            </a:pPr>
            <a:r>
              <a:rPr lang="en" sz="2400" i="0" u="none" dirty="0">
                <a:solidFill>
                  <a:srgbClr val="002060"/>
                </a:solidFill>
                <a:latin typeface="Arial" panose="020B0604020202020204" pitchFamily="34" charset="0"/>
                <a:ea typeface="Times New Roman"/>
                <a:cs typeface="Arial" panose="020B0604020202020204" pitchFamily="34" charset="0"/>
                <a:sym typeface="Times New Roman"/>
              </a:rPr>
              <a:t>Styling Tables</a:t>
            </a:r>
            <a:endParaRPr sz="2400" dirty="0">
              <a:solidFill>
                <a:srgbClr val="002060"/>
              </a:solidFill>
              <a:latin typeface="Arial" panose="020B0604020202020204" pitchFamily="34" charset="0"/>
              <a:ea typeface="Times New Roman"/>
              <a:cs typeface="Arial" panose="020B0604020202020204" pitchFamily="34" charset="0"/>
              <a:sym typeface="Times New Roman"/>
            </a:endParaRPr>
          </a:p>
        </p:txBody>
      </p:sp>
    </p:spTree>
    <p:extLst>
      <p:ext uri="{BB962C8B-B14F-4D97-AF65-F5344CB8AC3E}">
        <p14:creationId xmlns:p14="http://schemas.microsoft.com/office/powerpoint/2010/main" val="141214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solidFill>
                  <a:schemeClr val="bg1"/>
                </a:solidFill>
                <a:latin typeface="Georgia" panose="02040502050405020303" pitchFamily="18" charset="0"/>
              </a:rPr>
              <a:t>CSS </a:t>
            </a:r>
            <a:r>
              <a:rPr lang="en-US" sz="4000" b="1" dirty="0">
                <a:solidFill>
                  <a:schemeClr val="bg1"/>
                </a:solidFill>
                <a:latin typeface="Georgia" panose="02040502050405020303" pitchFamily="18" charset="0"/>
              </a:rPr>
              <a:t>L</a:t>
            </a:r>
            <a:r>
              <a:rPr lang="en-US" sz="4000" b="1" dirty="0" smtClean="0">
                <a:solidFill>
                  <a:schemeClr val="bg1"/>
                </a:solidFill>
                <a:latin typeface="Georgia" panose="02040502050405020303" pitchFamily="18" charset="0"/>
              </a:rPr>
              <a:t>INKS</a:t>
            </a:r>
            <a:endParaRPr lang="en-US" sz="4000" b="1" dirty="0">
              <a:solidFill>
                <a:schemeClr val="bg1"/>
              </a:solidFill>
              <a:latin typeface="Georgia" panose="02040502050405020303" pitchFamily="18" charset="0"/>
            </a:endParaRPr>
          </a:p>
        </p:txBody>
      </p:sp>
      <p:sp>
        <p:nvSpPr>
          <p:cNvPr id="3" name="Content Placeholder 2"/>
          <p:cNvSpPr txBox="1">
            <a:spLocks/>
          </p:cNvSpPr>
          <p:nvPr/>
        </p:nvSpPr>
        <p:spPr>
          <a:xfrm>
            <a:off x="1154653" y="2348880"/>
            <a:ext cx="9908311" cy="4176463"/>
          </a:xfrm>
          <a:prstGeom prst="rect">
            <a:avLst/>
          </a:prstGeom>
        </p:spPr>
        <p:txBody>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b="0" i="0"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341312" indent="-385445">
              <a:lnSpc>
                <a:spcPct val="160000"/>
              </a:lnSpc>
              <a:spcBef>
                <a:spcPts val="0"/>
              </a:spcBef>
              <a:buClr>
                <a:schemeClr val="dk2"/>
              </a:buClr>
              <a:buSzPts val="1800"/>
              <a:buFont typeface="Wingdings" panose="05000000000000000000" pitchFamily="2" charset="2"/>
              <a:buChar char="Ø"/>
            </a:pPr>
            <a:endParaRPr lang="en-US" sz="2500" dirty="0">
              <a:solidFill>
                <a:srgbClr val="002060"/>
              </a:solidFill>
              <a:latin typeface="Arial" panose="020B0604020202020204" pitchFamily="34" charset="0"/>
              <a:ea typeface="Times New Roman"/>
              <a:cs typeface="Arial" panose="020B0604020202020204" pitchFamily="34" charset="0"/>
              <a:sym typeface="Times New Roman"/>
            </a:endParaRPr>
          </a:p>
        </p:txBody>
      </p:sp>
      <p:sp>
        <p:nvSpPr>
          <p:cNvPr id="4" name="Google Shape;181;p33"/>
          <p:cNvSpPr txBox="1"/>
          <p:nvPr/>
        </p:nvSpPr>
        <p:spPr>
          <a:xfrm>
            <a:off x="765820" y="2360482"/>
            <a:ext cx="9147965" cy="3948838"/>
          </a:xfrm>
          <a:prstGeom prst="rect">
            <a:avLst/>
          </a:prstGeom>
          <a:noFill/>
          <a:ln>
            <a:noFill/>
          </a:ln>
        </p:spPr>
        <p:txBody>
          <a:bodyPr spcFirstLastPara="1" wrap="square" lIns="90000" tIns="45000" rIns="90000" bIns="45000" anchor="t" anchorCtr="0">
            <a:noAutofit/>
          </a:bodyPr>
          <a:lstStyle/>
          <a:p>
            <a:pPr marL="341312" marR="0" lvl="0" indent="-385445" algn="l" rtl="0">
              <a:lnSpc>
                <a:spcPct val="100000"/>
              </a:lnSpc>
              <a:spcBef>
                <a:spcPts val="0"/>
              </a:spcBef>
              <a:spcAft>
                <a:spcPts val="0"/>
              </a:spcAft>
              <a:buClr>
                <a:schemeClr val="dk2"/>
              </a:buClr>
              <a:buSzPts val="1800"/>
              <a:buFont typeface="Wingdings" panose="05000000000000000000" pitchFamily="2" charset="2"/>
              <a:buChar char="Ø"/>
            </a:pPr>
            <a:r>
              <a:rPr lang="en" sz="2400" i="0" u="none" dirty="0">
                <a:solidFill>
                  <a:srgbClr val="002060"/>
                </a:solidFill>
                <a:latin typeface="Arial" panose="020B0604020202020204" pitchFamily="34" charset="0"/>
                <a:ea typeface="Times New Roman"/>
                <a:cs typeface="Arial" panose="020B0604020202020204" pitchFamily="34" charset="0"/>
                <a:sym typeface="Times New Roman"/>
              </a:rPr>
              <a:t>Links can be styled with any CSS property (e.g. color, font-family, background, etc.).</a:t>
            </a:r>
            <a:endParaRPr sz="2400" dirty="0">
              <a:solidFill>
                <a:srgbClr val="002060"/>
              </a:solidFill>
              <a:latin typeface="Arial" panose="020B0604020202020204" pitchFamily="34" charset="0"/>
              <a:ea typeface="Times New Roman"/>
              <a:cs typeface="Arial" panose="020B0604020202020204" pitchFamily="34" charset="0"/>
              <a:sym typeface="Times New Roman"/>
            </a:endParaRPr>
          </a:p>
          <a:p>
            <a:pPr marL="341312" marR="0" lvl="0" indent="-385445" algn="l" rtl="0">
              <a:lnSpc>
                <a:spcPct val="100000"/>
              </a:lnSpc>
              <a:spcBef>
                <a:spcPts val="2000"/>
              </a:spcBef>
              <a:spcAft>
                <a:spcPts val="0"/>
              </a:spcAft>
              <a:buClr>
                <a:schemeClr val="dk2"/>
              </a:buClr>
              <a:buSzPts val="1800"/>
              <a:buFont typeface="Wingdings" panose="05000000000000000000" pitchFamily="2" charset="2"/>
              <a:buChar char="Ø"/>
            </a:pPr>
            <a:r>
              <a:rPr lang="en" sz="2400" i="0" u="none" dirty="0">
                <a:solidFill>
                  <a:srgbClr val="002060"/>
                </a:solidFill>
                <a:latin typeface="Arial" panose="020B0604020202020204" pitchFamily="34" charset="0"/>
                <a:ea typeface="Times New Roman"/>
                <a:cs typeface="Arial" panose="020B0604020202020204" pitchFamily="34" charset="0"/>
                <a:sym typeface="Times New Roman"/>
              </a:rPr>
              <a:t>The four links states are:</a:t>
            </a:r>
            <a:endParaRPr sz="2400" dirty="0">
              <a:solidFill>
                <a:srgbClr val="002060"/>
              </a:solidFill>
              <a:latin typeface="Arial" panose="020B0604020202020204" pitchFamily="34" charset="0"/>
              <a:ea typeface="Times New Roman"/>
              <a:cs typeface="Arial" panose="020B0604020202020204" pitchFamily="34" charset="0"/>
              <a:sym typeface="Times New Roman"/>
            </a:endParaRPr>
          </a:p>
          <a:p>
            <a:pPr marL="744537" marR="0" lvl="1" indent="-285750" algn="l" rtl="0">
              <a:lnSpc>
                <a:spcPct val="100000"/>
              </a:lnSpc>
              <a:spcBef>
                <a:spcPts val="1900"/>
              </a:spcBef>
              <a:spcAft>
                <a:spcPts val="0"/>
              </a:spcAft>
              <a:buClr>
                <a:schemeClr val="dk2"/>
              </a:buClr>
              <a:buSzPts val="1800"/>
              <a:buFont typeface="Wingdings" panose="05000000000000000000" pitchFamily="2" charset="2"/>
              <a:buChar char="§"/>
            </a:pPr>
            <a:r>
              <a:rPr lang="en" sz="2400" i="0" u="none" strike="noStrike" cap="none" dirty="0">
                <a:solidFill>
                  <a:srgbClr val="002060"/>
                </a:solidFill>
                <a:latin typeface="Arial" panose="020B0604020202020204" pitchFamily="34" charset="0"/>
                <a:ea typeface="Times New Roman"/>
                <a:cs typeface="Arial" panose="020B0604020202020204" pitchFamily="34" charset="0"/>
                <a:sym typeface="Times New Roman"/>
              </a:rPr>
              <a:t>a: link - a normal, unvisited link</a:t>
            </a:r>
            <a:endParaRPr sz="2400" dirty="0">
              <a:solidFill>
                <a:srgbClr val="002060"/>
              </a:solidFill>
              <a:latin typeface="Arial" panose="020B0604020202020204" pitchFamily="34" charset="0"/>
              <a:ea typeface="Times New Roman"/>
              <a:cs typeface="Arial" panose="020B0604020202020204" pitchFamily="34" charset="0"/>
              <a:sym typeface="Times New Roman"/>
            </a:endParaRPr>
          </a:p>
          <a:p>
            <a:pPr marL="744537" marR="0" lvl="1" indent="-285750" algn="l" rtl="0">
              <a:lnSpc>
                <a:spcPct val="100000"/>
              </a:lnSpc>
              <a:spcBef>
                <a:spcPts val="1900"/>
              </a:spcBef>
              <a:spcAft>
                <a:spcPts val="0"/>
              </a:spcAft>
              <a:buClr>
                <a:schemeClr val="dk2"/>
              </a:buClr>
              <a:buSzPts val="1800"/>
              <a:buFont typeface="Wingdings" panose="05000000000000000000" pitchFamily="2" charset="2"/>
              <a:buChar char="§"/>
            </a:pPr>
            <a:r>
              <a:rPr lang="en" sz="2400" i="0" u="none" strike="noStrike" cap="none" dirty="0">
                <a:solidFill>
                  <a:srgbClr val="002060"/>
                </a:solidFill>
                <a:latin typeface="Arial" panose="020B0604020202020204" pitchFamily="34" charset="0"/>
                <a:ea typeface="Times New Roman"/>
                <a:cs typeface="Arial" panose="020B0604020202020204" pitchFamily="34" charset="0"/>
                <a:sym typeface="Times New Roman"/>
              </a:rPr>
              <a:t>a: visited - a link the user has visited</a:t>
            </a:r>
            <a:endParaRPr sz="2400" dirty="0">
              <a:solidFill>
                <a:srgbClr val="002060"/>
              </a:solidFill>
              <a:latin typeface="Arial" panose="020B0604020202020204" pitchFamily="34" charset="0"/>
              <a:ea typeface="Times New Roman"/>
              <a:cs typeface="Arial" panose="020B0604020202020204" pitchFamily="34" charset="0"/>
              <a:sym typeface="Times New Roman"/>
            </a:endParaRPr>
          </a:p>
          <a:p>
            <a:pPr marL="744537" marR="0" lvl="1" indent="-285750" algn="l" rtl="0">
              <a:lnSpc>
                <a:spcPct val="100000"/>
              </a:lnSpc>
              <a:spcBef>
                <a:spcPts val="1900"/>
              </a:spcBef>
              <a:spcAft>
                <a:spcPts val="0"/>
              </a:spcAft>
              <a:buClr>
                <a:schemeClr val="dk2"/>
              </a:buClr>
              <a:buSzPts val="1800"/>
              <a:buFont typeface="Wingdings" panose="05000000000000000000" pitchFamily="2" charset="2"/>
              <a:buChar char="§"/>
            </a:pPr>
            <a:r>
              <a:rPr lang="en" sz="2400" i="0" u="none" strike="noStrike" cap="none" dirty="0">
                <a:solidFill>
                  <a:srgbClr val="002060"/>
                </a:solidFill>
                <a:latin typeface="Arial" panose="020B0604020202020204" pitchFamily="34" charset="0"/>
                <a:ea typeface="Times New Roman"/>
                <a:cs typeface="Arial" panose="020B0604020202020204" pitchFamily="34" charset="0"/>
                <a:sym typeface="Times New Roman"/>
              </a:rPr>
              <a:t>a: hover - a link when the user mouses over it</a:t>
            </a:r>
            <a:endParaRPr sz="2400" dirty="0">
              <a:solidFill>
                <a:srgbClr val="002060"/>
              </a:solidFill>
              <a:latin typeface="Arial" panose="020B0604020202020204" pitchFamily="34" charset="0"/>
              <a:ea typeface="Times New Roman"/>
              <a:cs typeface="Arial" panose="020B0604020202020204" pitchFamily="34" charset="0"/>
              <a:sym typeface="Times New Roman"/>
            </a:endParaRPr>
          </a:p>
          <a:p>
            <a:pPr marL="744537" marR="0" lvl="1" indent="-285750" algn="l" rtl="0">
              <a:lnSpc>
                <a:spcPct val="100000"/>
              </a:lnSpc>
              <a:spcBef>
                <a:spcPts val="1900"/>
              </a:spcBef>
              <a:spcAft>
                <a:spcPts val="0"/>
              </a:spcAft>
              <a:buClr>
                <a:schemeClr val="dk2"/>
              </a:buClr>
              <a:buSzPts val="1800"/>
              <a:buFont typeface="Wingdings" panose="05000000000000000000" pitchFamily="2" charset="2"/>
              <a:buChar char="§"/>
            </a:pPr>
            <a:r>
              <a:rPr lang="en" sz="2400" i="0" u="none" strike="noStrike" cap="none" dirty="0">
                <a:solidFill>
                  <a:srgbClr val="002060"/>
                </a:solidFill>
                <a:latin typeface="Arial" panose="020B0604020202020204" pitchFamily="34" charset="0"/>
                <a:ea typeface="Times New Roman"/>
                <a:cs typeface="Arial" panose="020B0604020202020204" pitchFamily="34" charset="0"/>
                <a:sym typeface="Times New Roman"/>
              </a:rPr>
              <a:t>a: active - a link the moment it is clicked</a:t>
            </a:r>
            <a:endParaRPr sz="2400" dirty="0">
              <a:solidFill>
                <a:srgbClr val="002060"/>
              </a:solidFill>
              <a:latin typeface="Arial" panose="020B0604020202020204" pitchFamily="34" charset="0"/>
              <a:ea typeface="Times New Roman"/>
              <a:cs typeface="Arial" panose="020B0604020202020204" pitchFamily="34" charset="0"/>
              <a:sym typeface="Times New Roman"/>
            </a:endParaRPr>
          </a:p>
          <a:p>
            <a:pPr marL="285750" marR="0" lvl="0" indent="-285750" algn="l" rtl="0">
              <a:lnSpc>
                <a:spcPct val="93000"/>
              </a:lnSpc>
              <a:spcBef>
                <a:spcPts val="1400"/>
              </a:spcBef>
              <a:spcAft>
                <a:spcPts val="0"/>
              </a:spcAft>
              <a:buFont typeface="Wingdings" panose="05000000000000000000" pitchFamily="2" charset="2"/>
              <a:buChar char="Ø"/>
            </a:pPr>
            <a:endParaRPr sz="2400" b="0" i="0" u="none" strike="noStrike" cap="none" dirty="0">
              <a:solidFill>
                <a:srgbClr val="002060"/>
              </a:solidFill>
              <a:latin typeface="Arial" panose="020B0604020202020204" pitchFamily="34" charset="0"/>
              <a:ea typeface="Calibri"/>
              <a:cs typeface="Arial" panose="020B0604020202020204" pitchFamily="34" charset="0"/>
              <a:sym typeface="Calibri"/>
            </a:endParaRPr>
          </a:p>
        </p:txBody>
      </p:sp>
    </p:spTree>
    <p:extLst>
      <p:ext uri="{BB962C8B-B14F-4D97-AF65-F5344CB8AC3E}">
        <p14:creationId xmlns:p14="http://schemas.microsoft.com/office/powerpoint/2010/main" val="94741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solidFill>
                  <a:schemeClr val="bg1"/>
                </a:solidFill>
                <a:latin typeface="Georgia" panose="02040502050405020303" pitchFamily="18" charset="0"/>
              </a:rPr>
              <a:t>CSS BORDER</a:t>
            </a:r>
            <a:endParaRPr lang="en-US" sz="4000" b="1" dirty="0">
              <a:solidFill>
                <a:schemeClr val="bg1"/>
              </a:solidFill>
              <a:latin typeface="Georgia" panose="02040502050405020303" pitchFamily="18" charset="0"/>
            </a:endParaRPr>
          </a:p>
        </p:txBody>
      </p:sp>
      <p:sp>
        <p:nvSpPr>
          <p:cNvPr id="6" name="Google Shape;217;p39"/>
          <p:cNvSpPr txBox="1"/>
          <p:nvPr/>
        </p:nvSpPr>
        <p:spPr>
          <a:xfrm>
            <a:off x="1569419" y="2492896"/>
            <a:ext cx="7929600" cy="3536100"/>
          </a:xfrm>
          <a:prstGeom prst="rect">
            <a:avLst/>
          </a:prstGeom>
          <a:noFill/>
          <a:ln>
            <a:noFill/>
          </a:ln>
        </p:spPr>
        <p:txBody>
          <a:bodyPr spcFirstLastPara="1" wrap="square" lIns="90000" tIns="45000" rIns="90000" bIns="45000" anchor="t" anchorCtr="0">
            <a:noAutofit/>
          </a:bodyPr>
          <a:lstStyle/>
          <a:p>
            <a:pPr marL="341312" marR="0" lvl="0" indent="-385445" algn="l" rtl="0">
              <a:lnSpc>
                <a:spcPct val="150000"/>
              </a:lnSpc>
              <a:spcBef>
                <a:spcPts val="0"/>
              </a:spcBef>
              <a:spcAft>
                <a:spcPts val="0"/>
              </a:spcAft>
              <a:buClr>
                <a:schemeClr val="dk2"/>
              </a:buClr>
              <a:buSzPts val="1800"/>
              <a:buFont typeface="Wingdings" panose="05000000000000000000" pitchFamily="2" charset="2"/>
              <a:buChar char="Ø"/>
            </a:pPr>
            <a:r>
              <a:rPr lang="en" i="0" u="none" dirty="0">
                <a:solidFill>
                  <a:srgbClr val="002060"/>
                </a:solidFill>
                <a:latin typeface="Arial" panose="020B0604020202020204" pitchFamily="34" charset="0"/>
                <a:ea typeface="Times New Roman"/>
                <a:cs typeface="Arial" panose="020B0604020202020204" pitchFamily="34" charset="0"/>
                <a:sym typeface="Times New Roman"/>
              </a:rPr>
              <a:t>Border-style values:</a:t>
            </a:r>
            <a:endParaRPr dirty="0">
              <a:solidFill>
                <a:srgbClr val="002060"/>
              </a:solidFill>
              <a:latin typeface="Arial" panose="020B0604020202020204" pitchFamily="34" charset="0"/>
              <a:ea typeface="Times New Roman"/>
              <a:cs typeface="Arial" panose="020B0604020202020204" pitchFamily="34" charset="0"/>
              <a:sym typeface="Times New Roman"/>
            </a:endParaRPr>
          </a:p>
          <a:p>
            <a:pPr marL="741362" marR="0" lvl="1" indent="-311150" algn="l" rtl="0">
              <a:lnSpc>
                <a:spcPct val="150000"/>
              </a:lnSpc>
              <a:spcBef>
                <a:spcPts val="1900"/>
              </a:spcBef>
              <a:spcAft>
                <a:spcPts val="0"/>
              </a:spcAft>
              <a:buClr>
                <a:schemeClr val="dk2"/>
              </a:buClr>
              <a:buSzPts val="1800"/>
              <a:buFont typeface="Wingdings" panose="05000000000000000000" pitchFamily="2" charset="2"/>
              <a:buChar char="§"/>
            </a:pPr>
            <a:r>
              <a:rPr lang="en" i="0" u="none" strike="noStrike" cap="none" dirty="0">
                <a:solidFill>
                  <a:srgbClr val="002060"/>
                </a:solidFill>
                <a:latin typeface="Arial" panose="020B0604020202020204" pitchFamily="34" charset="0"/>
                <a:ea typeface="Times New Roman"/>
                <a:cs typeface="Arial" panose="020B0604020202020204" pitchFamily="34" charset="0"/>
                <a:sym typeface="Times New Roman"/>
              </a:rPr>
              <a:t>none: Defines no border</a:t>
            </a:r>
            <a:endParaRPr dirty="0">
              <a:solidFill>
                <a:srgbClr val="002060"/>
              </a:solidFill>
              <a:latin typeface="Arial" panose="020B0604020202020204" pitchFamily="34" charset="0"/>
              <a:ea typeface="Times New Roman"/>
              <a:cs typeface="Arial" panose="020B0604020202020204" pitchFamily="34" charset="0"/>
              <a:sym typeface="Times New Roman"/>
            </a:endParaRPr>
          </a:p>
          <a:p>
            <a:pPr marL="741362" marR="0" lvl="1" indent="-311150" algn="l" rtl="0">
              <a:lnSpc>
                <a:spcPct val="150000"/>
              </a:lnSpc>
              <a:spcBef>
                <a:spcPts val="1900"/>
              </a:spcBef>
              <a:spcAft>
                <a:spcPts val="0"/>
              </a:spcAft>
              <a:buClr>
                <a:schemeClr val="dk2"/>
              </a:buClr>
              <a:buSzPts val="1800"/>
              <a:buFont typeface="Wingdings" panose="05000000000000000000" pitchFamily="2" charset="2"/>
              <a:buChar char="§"/>
            </a:pPr>
            <a:r>
              <a:rPr lang="en" i="0" u="none" strike="noStrike" cap="none" dirty="0">
                <a:solidFill>
                  <a:srgbClr val="002060"/>
                </a:solidFill>
                <a:latin typeface="Arial" panose="020B0604020202020204" pitchFamily="34" charset="0"/>
                <a:ea typeface="Times New Roman"/>
                <a:cs typeface="Arial" panose="020B0604020202020204" pitchFamily="34" charset="0"/>
                <a:sym typeface="Times New Roman"/>
              </a:rPr>
              <a:t>dotted: Defines a dotted border</a:t>
            </a:r>
            <a:endParaRPr dirty="0">
              <a:solidFill>
                <a:srgbClr val="002060"/>
              </a:solidFill>
              <a:latin typeface="Arial" panose="020B0604020202020204" pitchFamily="34" charset="0"/>
              <a:ea typeface="Times New Roman"/>
              <a:cs typeface="Arial" panose="020B0604020202020204" pitchFamily="34" charset="0"/>
              <a:sym typeface="Times New Roman"/>
            </a:endParaRPr>
          </a:p>
          <a:p>
            <a:pPr marL="741362" marR="0" lvl="1" indent="-311150" algn="l" rtl="0">
              <a:lnSpc>
                <a:spcPct val="150000"/>
              </a:lnSpc>
              <a:spcBef>
                <a:spcPts val="1900"/>
              </a:spcBef>
              <a:spcAft>
                <a:spcPts val="0"/>
              </a:spcAft>
              <a:buClr>
                <a:schemeClr val="dk2"/>
              </a:buClr>
              <a:buSzPts val="1800"/>
              <a:buFont typeface="Wingdings" panose="05000000000000000000" pitchFamily="2" charset="2"/>
              <a:buChar char="§"/>
            </a:pPr>
            <a:r>
              <a:rPr lang="en" i="0" u="none" strike="noStrike" cap="none" dirty="0">
                <a:solidFill>
                  <a:srgbClr val="002060"/>
                </a:solidFill>
                <a:latin typeface="Arial" panose="020B0604020202020204" pitchFamily="34" charset="0"/>
                <a:ea typeface="Times New Roman"/>
                <a:cs typeface="Arial" panose="020B0604020202020204" pitchFamily="34" charset="0"/>
                <a:sym typeface="Times New Roman"/>
              </a:rPr>
              <a:t>dashed: Defines a dashed border</a:t>
            </a:r>
            <a:endParaRPr dirty="0">
              <a:solidFill>
                <a:srgbClr val="002060"/>
              </a:solidFill>
              <a:latin typeface="Arial" panose="020B0604020202020204" pitchFamily="34" charset="0"/>
              <a:ea typeface="Times New Roman"/>
              <a:cs typeface="Arial" panose="020B0604020202020204" pitchFamily="34" charset="0"/>
              <a:sym typeface="Times New Roman"/>
            </a:endParaRPr>
          </a:p>
          <a:p>
            <a:pPr marL="741362" marR="0" lvl="1" indent="-311150" algn="l" rtl="0">
              <a:lnSpc>
                <a:spcPct val="150000"/>
              </a:lnSpc>
              <a:spcBef>
                <a:spcPts val="1900"/>
              </a:spcBef>
              <a:spcAft>
                <a:spcPts val="0"/>
              </a:spcAft>
              <a:buClr>
                <a:schemeClr val="dk2"/>
              </a:buClr>
              <a:buSzPts val="1800"/>
              <a:buFont typeface="Wingdings" panose="05000000000000000000" pitchFamily="2" charset="2"/>
              <a:buChar char="§"/>
            </a:pPr>
            <a:r>
              <a:rPr lang="en" i="0" u="none" strike="noStrike" cap="none" dirty="0">
                <a:solidFill>
                  <a:srgbClr val="002060"/>
                </a:solidFill>
                <a:latin typeface="Arial" panose="020B0604020202020204" pitchFamily="34" charset="0"/>
                <a:ea typeface="Times New Roman"/>
                <a:cs typeface="Arial" panose="020B0604020202020204" pitchFamily="34" charset="0"/>
                <a:sym typeface="Times New Roman"/>
              </a:rPr>
              <a:t>solid: Defines a solid border</a:t>
            </a:r>
            <a:endParaRPr dirty="0">
              <a:solidFill>
                <a:srgbClr val="002060"/>
              </a:solidFill>
              <a:latin typeface="Arial" panose="020B0604020202020204" pitchFamily="34" charset="0"/>
              <a:ea typeface="Times New Roman"/>
              <a:cs typeface="Arial" panose="020B0604020202020204" pitchFamily="34" charset="0"/>
              <a:sym typeface="Times New Roman"/>
            </a:endParaRPr>
          </a:p>
          <a:p>
            <a:pPr marL="741362" marR="0" lvl="1" indent="-311150" algn="l" rtl="0">
              <a:lnSpc>
                <a:spcPct val="150000"/>
              </a:lnSpc>
              <a:spcBef>
                <a:spcPts val="1900"/>
              </a:spcBef>
              <a:spcAft>
                <a:spcPts val="0"/>
              </a:spcAft>
              <a:buClr>
                <a:schemeClr val="dk2"/>
              </a:buClr>
              <a:buSzPts val="1800"/>
              <a:buFont typeface="Wingdings" panose="05000000000000000000" pitchFamily="2" charset="2"/>
              <a:buChar char="§"/>
            </a:pPr>
            <a:r>
              <a:rPr lang="en" i="0" u="none" strike="noStrike" cap="none" dirty="0">
                <a:solidFill>
                  <a:srgbClr val="002060"/>
                </a:solidFill>
                <a:latin typeface="Arial" panose="020B0604020202020204" pitchFamily="34" charset="0"/>
                <a:ea typeface="Times New Roman"/>
                <a:cs typeface="Arial" panose="020B0604020202020204" pitchFamily="34" charset="0"/>
                <a:sym typeface="Times New Roman"/>
              </a:rPr>
              <a:t>double: Defines two borders. The width of the two borders is the same as the border-width value</a:t>
            </a:r>
            <a:endParaRPr dirty="0">
              <a:solidFill>
                <a:srgbClr val="002060"/>
              </a:solidFill>
              <a:latin typeface="Arial" panose="020B0604020202020204" pitchFamily="34" charset="0"/>
              <a:ea typeface="Times New Roman"/>
              <a:cs typeface="Arial" panose="020B0604020202020204" pitchFamily="34" charset="0"/>
              <a:sym typeface="Times New Roman"/>
            </a:endParaRPr>
          </a:p>
          <a:p>
            <a:pPr marL="0" marR="0" lvl="0" indent="0" algn="l" rtl="0">
              <a:lnSpc>
                <a:spcPct val="150000"/>
              </a:lnSpc>
              <a:spcBef>
                <a:spcPts val="1400"/>
              </a:spcBef>
              <a:spcAft>
                <a:spcPts val="0"/>
              </a:spcAft>
              <a:buNone/>
            </a:pPr>
            <a:endParaRPr i="0" u="none" strike="noStrike" cap="none" dirty="0">
              <a:solidFill>
                <a:srgbClr val="002060"/>
              </a:solidFill>
              <a:latin typeface="Arial" panose="020B0604020202020204" pitchFamily="34" charset="0"/>
              <a:ea typeface="Times New Roman"/>
              <a:cs typeface="Arial" panose="020B0604020202020204" pitchFamily="34" charset="0"/>
              <a:sym typeface="Times New Roman"/>
            </a:endParaRPr>
          </a:p>
        </p:txBody>
      </p:sp>
    </p:spTree>
    <p:extLst>
      <p:ext uri="{BB962C8B-B14F-4D97-AF65-F5344CB8AC3E}">
        <p14:creationId xmlns:p14="http://schemas.microsoft.com/office/powerpoint/2010/main" val="1615872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868" y="1988840"/>
            <a:ext cx="4075661" cy="1152128"/>
          </a:xfrm>
        </p:spPr>
        <p:txBody>
          <a:bodyPr>
            <a:normAutofit/>
          </a:bodyPr>
          <a:lstStyle/>
          <a:p>
            <a:r>
              <a:rPr lang="en-US" sz="4800" dirty="0" smtClean="0">
                <a:solidFill>
                  <a:schemeClr val="bg1"/>
                </a:solidFill>
                <a:latin typeface="Georgia" panose="02040502050405020303" pitchFamily="18" charset="0"/>
              </a:rPr>
              <a:t>SUMMARY</a:t>
            </a:r>
            <a:endParaRPr lang="en-US" sz="4800" dirty="0">
              <a:solidFill>
                <a:schemeClr val="bg1"/>
              </a:solidFill>
              <a:latin typeface="Georgia" panose="02040502050405020303" pitchFamily="18" charset="0"/>
            </a:endParaRPr>
          </a:p>
        </p:txBody>
      </p:sp>
      <p:sp>
        <p:nvSpPr>
          <p:cNvPr id="3" name="TextBox 2"/>
          <p:cNvSpPr txBox="1"/>
          <p:nvPr/>
        </p:nvSpPr>
        <p:spPr>
          <a:xfrm>
            <a:off x="6238428" y="908720"/>
            <a:ext cx="4896544" cy="5009833"/>
          </a:xfrm>
          <a:prstGeom prst="rect">
            <a:avLst/>
          </a:prstGeom>
          <a:noFill/>
        </p:spPr>
        <p:txBody>
          <a:bodyPr wrap="square" rtlCol="0">
            <a:spAutoFit/>
          </a:bodyPr>
          <a:lstStyle/>
          <a:p>
            <a:pPr>
              <a:lnSpc>
                <a:spcPct val="150000"/>
              </a:lnSpc>
            </a:pPr>
            <a:r>
              <a:rPr lang="en-US" sz="2400" dirty="0">
                <a:solidFill>
                  <a:schemeClr val="tx2"/>
                </a:solidFill>
                <a:latin typeface="Arial" panose="020B0604020202020204" pitchFamily="34" charset="0"/>
                <a:cs typeface="Arial" panose="020B0604020202020204" pitchFamily="34" charset="0"/>
              </a:rPr>
              <a:t>It is a design language intended to simplify the process of making web pages presentable. CSS determines the visual structure, layout, and aesthetics. CSS allows you to format the design, style, font, and color of text; set margins and padding; background colors, and border styles</a:t>
            </a:r>
            <a:endParaRPr lang="en-IN" sz="24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128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4092" y="1772816"/>
            <a:ext cx="6408712" cy="923330"/>
          </a:xfrm>
          <a:prstGeom prst="rect">
            <a:avLst/>
          </a:prstGeom>
          <a:noFill/>
        </p:spPr>
        <p:txBody>
          <a:bodyPr wrap="square" rtlCol="0">
            <a:spAutoFit/>
          </a:bodyPr>
          <a:lstStyle/>
          <a:p>
            <a:r>
              <a:rPr lang="en-US" sz="5400" b="1" dirty="0" smtClean="0">
                <a:solidFill>
                  <a:schemeClr val="accent5">
                    <a:lumMod val="50000"/>
                  </a:schemeClr>
                </a:solidFill>
                <a:latin typeface="Georgia" panose="02040502050405020303" pitchFamily="18" charset="0"/>
              </a:rPr>
              <a:t>THANK YOU</a:t>
            </a:r>
            <a:endParaRPr lang="en-IN" sz="5400" b="1" dirty="0">
              <a:solidFill>
                <a:schemeClr val="accent5">
                  <a:lumMod val="50000"/>
                </a:schemeClr>
              </a:solidFill>
              <a:latin typeface="Georgia" panose="02040502050405020303" pitchFamily="18" charset="0"/>
            </a:endParaRPr>
          </a:p>
        </p:txBody>
      </p:sp>
    </p:spTree>
    <p:extLst>
      <p:ext uri="{BB962C8B-B14F-4D97-AF65-F5344CB8AC3E}">
        <p14:creationId xmlns:p14="http://schemas.microsoft.com/office/powerpoint/2010/main" val="82330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sz="4000" b="1" dirty="0" smtClean="0">
                <a:solidFill>
                  <a:schemeClr val="bg1"/>
                </a:solidFill>
                <a:latin typeface="Georgia" panose="02040502050405020303" pitchFamily="18" charset="0"/>
              </a:rPr>
              <a:t>Overview</a:t>
            </a:r>
            <a:endParaRPr lang="en-US" sz="4000" b="1" dirty="0">
              <a:solidFill>
                <a:schemeClr val="bg1"/>
              </a:solidFill>
              <a:latin typeface="Georgia" panose="02040502050405020303" pitchFamily="18" charset="0"/>
            </a:endParaRPr>
          </a:p>
        </p:txBody>
      </p:sp>
      <p:sp>
        <p:nvSpPr>
          <p:cNvPr id="14" name="Content Placeholder 13"/>
          <p:cNvSpPr>
            <a:spLocks noGrp="1"/>
          </p:cNvSpPr>
          <p:nvPr>
            <p:ph idx="1"/>
          </p:nvPr>
        </p:nvSpPr>
        <p:spPr>
          <a:xfrm>
            <a:off x="1154654" y="2348880"/>
            <a:ext cx="8823361" cy="3670920"/>
          </a:xfrm>
        </p:spPr>
        <p:txBody>
          <a:bodyPr/>
          <a:lstStyle/>
          <a:p>
            <a:r>
              <a:rPr lang="en-US" sz="3200" dirty="0" smtClean="0">
                <a:solidFill>
                  <a:srgbClr val="002060"/>
                </a:solidFill>
                <a:latin typeface="Arial" panose="020B0604020202020204" pitchFamily="34" charset="0"/>
                <a:cs typeface="Arial" panose="020B0604020202020204" pitchFamily="34" charset="0"/>
              </a:rPr>
              <a:t>What is CSS?</a:t>
            </a:r>
          </a:p>
          <a:p>
            <a:r>
              <a:rPr lang="en-US" sz="3200" dirty="0" smtClean="0">
                <a:solidFill>
                  <a:srgbClr val="002060"/>
                </a:solidFill>
                <a:latin typeface="Arial" panose="020B0604020202020204" pitchFamily="34" charset="0"/>
                <a:cs typeface="Arial" panose="020B0604020202020204" pitchFamily="34" charset="0"/>
              </a:rPr>
              <a:t>CSS advantage &amp; disadvantage</a:t>
            </a:r>
          </a:p>
          <a:p>
            <a:r>
              <a:rPr lang="en-US" sz="3200" dirty="0" smtClean="0">
                <a:solidFill>
                  <a:srgbClr val="002060"/>
                </a:solidFill>
                <a:latin typeface="Arial" panose="020B0604020202020204" pitchFamily="34" charset="0"/>
                <a:cs typeface="Arial" panose="020B0604020202020204" pitchFamily="34" charset="0"/>
              </a:rPr>
              <a:t>CSS selectors</a:t>
            </a:r>
          </a:p>
          <a:p>
            <a:r>
              <a:rPr lang="en-US" sz="3200" dirty="0" smtClean="0">
                <a:solidFill>
                  <a:srgbClr val="002060"/>
                </a:solidFill>
                <a:latin typeface="Arial" panose="020B0604020202020204" pitchFamily="34" charset="0"/>
                <a:cs typeface="Arial" panose="020B0604020202020204" pitchFamily="34" charset="0"/>
              </a:rPr>
              <a:t>Types of CSS</a:t>
            </a:r>
          </a:p>
          <a:p>
            <a:r>
              <a:rPr lang="en-US" sz="3200" dirty="0" smtClean="0">
                <a:solidFill>
                  <a:srgbClr val="002060"/>
                </a:solidFill>
                <a:latin typeface="Arial" panose="020B0604020202020204" pitchFamily="34" charset="0"/>
                <a:cs typeface="Arial" panose="020B0604020202020204" pitchFamily="34" charset="0"/>
              </a:rPr>
              <a:t>Different properties in CSS</a:t>
            </a:r>
          </a:p>
          <a:p>
            <a:r>
              <a:rPr lang="en-US" sz="3200" dirty="0" smtClean="0">
                <a:solidFill>
                  <a:srgbClr val="002060"/>
                </a:solidFill>
                <a:latin typeface="Arial" panose="020B0604020202020204" pitchFamily="34" charset="0"/>
                <a:cs typeface="Arial" panose="020B0604020202020204" pitchFamily="34" charset="0"/>
              </a:rPr>
              <a:t>Summary</a:t>
            </a:r>
          </a:p>
          <a:p>
            <a:endParaRPr lang="en-US" dirty="0"/>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solidFill>
                  <a:schemeClr val="bg1"/>
                </a:solidFill>
                <a:latin typeface="Georgia" panose="02040502050405020303" pitchFamily="18" charset="0"/>
              </a:rPr>
              <a:t>What is CSS?</a:t>
            </a:r>
            <a:endParaRPr lang="en-US" sz="4000" b="1" dirty="0">
              <a:solidFill>
                <a:schemeClr val="bg1"/>
              </a:solidFill>
              <a:latin typeface="Georgia" panose="02040502050405020303" pitchFamily="18" charset="0"/>
            </a:endParaRPr>
          </a:p>
        </p:txBody>
      </p:sp>
      <p:sp>
        <p:nvSpPr>
          <p:cNvPr id="3" name="Content Placeholder 2"/>
          <p:cNvSpPr>
            <a:spLocks noGrp="1"/>
          </p:cNvSpPr>
          <p:nvPr>
            <p:ph idx="1"/>
          </p:nvPr>
        </p:nvSpPr>
        <p:spPr>
          <a:xfrm>
            <a:off x="549796" y="2348880"/>
            <a:ext cx="10801200" cy="4104456"/>
          </a:xfrm>
        </p:spPr>
        <p:txBody>
          <a:bodyPr>
            <a:noAutofit/>
          </a:bodyPr>
          <a:lstStyle/>
          <a:p>
            <a:pPr marL="285750" lvl="0" indent="-285750">
              <a:lnSpc>
                <a:spcPct val="150000"/>
              </a:lnSpc>
              <a:spcBef>
                <a:spcPts val="0"/>
              </a:spcBef>
              <a:buClr>
                <a:schemeClr val="dk2"/>
              </a:buClr>
              <a:buSzPts val="1800"/>
              <a:buFont typeface="Wingdings" panose="05000000000000000000" pitchFamily="2" charset="2"/>
              <a:buChar char="§"/>
            </a:pPr>
            <a:r>
              <a:rPr lang="en-US" sz="3000" dirty="0" smtClean="0">
                <a:solidFill>
                  <a:srgbClr val="002060"/>
                </a:solidFill>
                <a:latin typeface="Arial" panose="020B0604020202020204" pitchFamily="34" charset="0"/>
                <a:ea typeface="Times New Roman"/>
                <a:cs typeface="Arial" panose="020B0604020202020204" pitchFamily="34" charset="0"/>
                <a:sym typeface="Times New Roman"/>
              </a:rPr>
              <a:t>Stands </a:t>
            </a:r>
            <a:r>
              <a:rPr lang="en-US" sz="3000" dirty="0">
                <a:solidFill>
                  <a:srgbClr val="002060"/>
                </a:solidFill>
                <a:latin typeface="Arial" panose="020B0604020202020204" pitchFamily="34" charset="0"/>
                <a:ea typeface="Times New Roman"/>
                <a:cs typeface="Arial" panose="020B0604020202020204" pitchFamily="34" charset="0"/>
                <a:sym typeface="Times New Roman"/>
              </a:rPr>
              <a:t>for </a:t>
            </a:r>
            <a:r>
              <a:rPr lang="en-US" sz="3000" b="1" dirty="0">
                <a:solidFill>
                  <a:srgbClr val="002060"/>
                </a:solidFill>
                <a:latin typeface="Arial" panose="020B0604020202020204" pitchFamily="34" charset="0"/>
                <a:ea typeface="Times New Roman"/>
                <a:cs typeface="Arial" panose="020B0604020202020204" pitchFamily="34" charset="0"/>
                <a:sym typeface="Times New Roman"/>
              </a:rPr>
              <a:t>C</a:t>
            </a:r>
            <a:r>
              <a:rPr lang="en-US" sz="3000" dirty="0">
                <a:solidFill>
                  <a:srgbClr val="002060"/>
                </a:solidFill>
                <a:latin typeface="Arial" panose="020B0604020202020204" pitchFamily="34" charset="0"/>
                <a:ea typeface="Times New Roman"/>
                <a:cs typeface="Arial" panose="020B0604020202020204" pitchFamily="34" charset="0"/>
                <a:sym typeface="Times New Roman"/>
              </a:rPr>
              <a:t>ascading </a:t>
            </a:r>
            <a:r>
              <a:rPr lang="en-US" sz="3000" b="1" dirty="0">
                <a:solidFill>
                  <a:srgbClr val="002060"/>
                </a:solidFill>
                <a:latin typeface="Arial" panose="020B0604020202020204" pitchFamily="34" charset="0"/>
                <a:ea typeface="Times New Roman"/>
                <a:cs typeface="Arial" panose="020B0604020202020204" pitchFamily="34" charset="0"/>
                <a:sym typeface="Times New Roman"/>
              </a:rPr>
              <a:t>S</a:t>
            </a:r>
            <a:r>
              <a:rPr lang="en-US" sz="3000" dirty="0">
                <a:solidFill>
                  <a:srgbClr val="002060"/>
                </a:solidFill>
                <a:latin typeface="Arial" panose="020B0604020202020204" pitchFamily="34" charset="0"/>
                <a:ea typeface="Times New Roman"/>
                <a:cs typeface="Arial" panose="020B0604020202020204" pitchFamily="34" charset="0"/>
                <a:sym typeface="Times New Roman"/>
              </a:rPr>
              <a:t>tyle </a:t>
            </a:r>
            <a:r>
              <a:rPr lang="en-US" sz="3000" b="1" dirty="0">
                <a:solidFill>
                  <a:srgbClr val="002060"/>
                </a:solidFill>
                <a:latin typeface="Arial" panose="020B0604020202020204" pitchFamily="34" charset="0"/>
                <a:ea typeface="Times New Roman"/>
                <a:cs typeface="Arial" panose="020B0604020202020204" pitchFamily="34" charset="0"/>
                <a:sym typeface="Times New Roman"/>
              </a:rPr>
              <a:t>S</a:t>
            </a:r>
            <a:r>
              <a:rPr lang="en-US" sz="3000" dirty="0">
                <a:solidFill>
                  <a:srgbClr val="002060"/>
                </a:solidFill>
                <a:latin typeface="Arial" panose="020B0604020202020204" pitchFamily="34" charset="0"/>
                <a:ea typeface="Times New Roman"/>
                <a:cs typeface="Arial" panose="020B0604020202020204" pitchFamily="34" charset="0"/>
                <a:sym typeface="Times New Roman"/>
              </a:rPr>
              <a:t>heets</a:t>
            </a:r>
          </a:p>
          <a:p>
            <a:pPr marL="285750" lvl="0" indent="-285750">
              <a:lnSpc>
                <a:spcPct val="150000"/>
              </a:lnSpc>
              <a:spcBef>
                <a:spcPts val="600"/>
              </a:spcBef>
              <a:buClr>
                <a:schemeClr val="dk2"/>
              </a:buClr>
              <a:buSzPts val="1800"/>
              <a:buFont typeface="Wingdings" panose="05000000000000000000" pitchFamily="2" charset="2"/>
              <a:buChar char="§"/>
            </a:pPr>
            <a:r>
              <a:rPr lang="en-US" sz="3000" dirty="0" smtClean="0">
                <a:solidFill>
                  <a:srgbClr val="002060"/>
                </a:solidFill>
                <a:latin typeface="Arial" panose="020B0604020202020204" pitchFamily="34" charset="0"/>
                <a:ea typeface="Times New Roman"/>
                <a:cs typeface="Arial" panose="020B0604020202020204" pitchFamily="34" charset="0"/>
                <a:sym typeface="Times New Roman"/>
              </a:rPr>
              <a:t>Language</a:t>
            </a:r>
            <a:r>
              <a:rPr lang="en-US" sz="3000" dirty="0">
                <a:solidFill>
                  <a:srgbClr val="002060"/>
                </a:solidFill>
                <a:latin typeface="Arial" panose="020B0604020202020204" pitchFamily="34" charset="0"/>
                <a:ea typeface="Times New Roman"/>
                <a:cs typeface="Arial" panose="020B0604020202020204" pitchFamily="34" charset="0"/>
                <a:sym typeface="Times New Roman"/>
              </a:rPr>
              <a:t> used to define the layout and appearance of </a:t>
            </a:r>
            <a:r>
              <a:rPr lang="en-US" sz="3000" b="1" u="sng" dirty="0">
                <a:solidFill>
                  <a:srgbClr val="002060"/>
                </a:solidFill>
                <a:latin typeface="Arial" panose="020B0604020202020204" pitchFamily="34" charset="0"/>
                <a:ea typeface="Times New Roman"/>
                <a:cs typeface="Arial" panose="020B0604020202020204" pitchFamily="34" charset="0"/>
                <a:sym typeface="Times New Roman"/>
              </a:rPr>
              <a:t>web pages</a:t>
            </a:r>
            <a:r>
              <a:rPr lang="en-US" sz="3000" dirty="0">
                <a:solidFill>
                  <a:srgbClr val="002060"/>
                </a:solidFill>
                <a:latin typeface="Arial" panose="020B0604020202020204" pitchFamily="34" charset="0"/>
                <a:ea typeface="Times New Roman"/>
                <a:cs typeface="Arial" panose="020B0604020202020204" pitchFamily="34" charset="0"/>
                <a:sym typeface="Times New Roman"/>
              </a:rPr>
              <a:t>. </a:t>
            </a:r>
          </a:p>
          <a:p>
            <a:pPr marL="285750" lvl="0" indent="-285750">
              <a:lnSpc>
                <a:spcPct val="150000"/>
              </a:lnSpc>
              <a:spcBef>
                <a:spcPts val="600"/>
              </a:spcBef>
              <a:buClr>
                <a:schemeClr val="dk2"/>
              </a:buClr>
              <a:buSzPts val="1800"/>
              <a:buFont typeface="Wingdings" panose="05000000000000000000" pitchFamily="2" charset="2"/>
              <a:buChar char="§"/>
            </a:pPr>
            <a:r>
              <a:rPr lang="en-US" sz="3000" dirty="0" smtClean="0">
                <a:solidFill>
                  <a:srgbClr val="002060"/>
                </a:solidFill>
                <a:latin typeface="Arial" panose="020B0604020202020204" pitchFamily="34" charset="0"/>
                <a:ea typeface="Times New Roman"/>
                <a:cs typeface="Arial" panose="020B0604020202020204" pitchFamily="34" charset="0"/>
                <a:sym typeface="Times New Roman"/>
              </a:rPr>
              <a:t>Allow developers to separate </a:t>
            </a:r>
            <a:r>
              <a:rPr lang="en-US" sz="3000" dirty="0">
                <a:solidFill>
                  <a:srgbClr val="002060"/>
                </a:solidFill>
                <a:latin typeface="Arial" panose="020B0604020202020204" pitchFamily="34" charset="0"/>
                <a:ea typeface="Times New Roman"/>
                <a:cs typeface="Arial" panose="020B0604020202020204" pitchFamily="34" charset="0"/>
                <a:sym typeface="Times New Roman"/>
              </a:rPr>
              <a:t>content from design</a:t>
            </a:r>
          </a:p>
          <a:p>
            <a:pPr marL="285750" lvl="0" indent="-285750">
              <a:lnSpc>
                <a:spcPct val="150000"/>
              </a:lnSpc>
              <a:spcBef>
                <a:spcPts val="600"/>
              </a:spcBef>
              <a:buClr>
                <a:schemeClr val="dk2"/>
              </a:buClr>
              <a:buSzPts val="1800"/>
              <a:buFont typeface="Wingdings" panose="05000000000000000000" pitchFamily="2" charset="2"/>
              <a:buChar char="§"/>
            </a:pPr>
            <a:r>
              <a:rPr lang="en-US" sz="3000" dirty="0">
                <a:solidFill>
                  <a:srgbClr val="002060"/>
                </a:solidFill>
                <a:latin typeface="Arial" panose="020B0604020202020204" pitchFamily="34" charset="0"/>
                <a:ea typeface="Times New Roman"/>
                <a:cs typeface="Arial" panose="020B0604020202020204" pitchFamily="34" charset="0"/>
                <a:sym typeface="Times New Roman"/>
              </a:rPr>
              <a:t>External Style Sheets are stored in </a:t>
            </a:r>
            <a:r>
              <a:rPr lang="en-US" sz="3000" b="1" dirty="0">
                <a:solidFill>
                  <a:srgbClr val="002060"/>
                </a:solidFill>
                <a:latin typeface="Arial" panose="020B0604020202020204" pitchFamily="34" charset="0"/>
                <a:ea typeface="Times New Roman"/>
                <a:cs typeface="Arial" panose="020B0604020202020204" pitchFamily="34" charset="0"/>
                <a:sym typeface="Times New Roman"/>
              </a:rPr>
              <a:t>CSS files</a:t>
            </a:r>
            <a:endParaRPr lang="en-US" sz="3000" dirty="0">
              <a:solidFill>
                <a:srgbClr val="002060"/>
              </a:solidFill>
              <a:latin typeface="Arial" panose="020B0604020202020204" pitchFamily="34" charset="0"/>
              <a:ea typeface="Times New Roman"/>
              <a:cs typeface="Arial" panose="020B0604020202020204" pitchFamily="34" charset="0"/>
              <a:sym typeface="Times New Roman"/>
            </a:endParaRPr>
          </a:p>
        </p:txBody>
      </p:sp>
    </p:spTree>
    <p:extLst>
      <p:ext uri="{BB962C8B-B14F-4D97-AF65-F5344CB8AC3E}">
        <p14:creationId xmlns:p14="http://schemas.microsoft.com/office/powerpoint/2010/main" val="5719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solidFill>
                  <a:schemeClr val="bg1"/>
                </a:solidFill>
                <a:latin typeface="Georgia" panose="02040502050405020303" pitchFamily="18" charset="0"/>
              </a:rPr>
              <a:t>Advantages &amp; Disadvantages</a:t>
            </a:r>
            <a:endParaRPr lang="en-US" sz="4000" dirty="0">
              <a:solidFill>
                <a:schemeClr val="bg1"/>
              </a:solidFill>
              <a:latin typeface="Georgia" panose="02040502050405020303" pitchFamily="18" charset="0"/>
            </a:endParaRPr>
          </a:p>
        </p:txBody>
      </p:sp>
      <p:sp>
        <p:nvSpPr>
          <p:cNvPr id="4" name="Text Placeholder 3"/>
          <p:cNvSpPr>
            <a:spLocks noGrp="1"/>
          </p:cNvSpPr>
          <p:nvPr>
            <p:ph type="body" idx="1"/>
          </p:nvPr>
        </p:nvSpPr>
        <p:spPr>
          <a:xfrm>
            <a:off x="405781" y="2276872"/>
            <a:ext cx="4823900" cy="576262"/>
          </a:xfrm>
        </p:spPr>
        <p:txBody>
          <a:bodyPr/>
          <a:lstStyle/>
          <a:p>
            <a:r>
              <a:rPr lang="en-US" sz="2800" b="1" u="sng" dirty="0" smtClean="0">
                <a:latin typeface="Arial" panose="020B0604020202020204" pitchFamily="34" charset="0"/>
                <a:cs typeface="Arial" panose="020B0604020202020204" pitchFamily="34" charset="0"/>
              </a:rPr>
              <a:t>Advantages</a:t>
            </a:r>
            <a:endParaRPr lang="en-US" sz="2800" b="1" u="sng" dirty="0">
              <a:latin typeface="Arial" panose="020B0604020202020204" pitchFamily="34" charset="0"/>
              <a:cs typeface="Arial" panose="020B0604020202020204" pitchFamily="34" charset="0"/>
            </a:endParaRPr>
          </a:p>
        </p:txBody>
      </p:sp>
      <p:sp>
        <p:nvSpPr>
          <p:cNvPr id="5" name="Content Placeholder 4"/>
          <p:cNvSpPr>
            <a:spLocks noGrp="1"/>
          </p:cNvSpPr>
          <p:nvPr>
            <p:ph sz="half" idx="2"/>
          </p:nvPr>
        </p:nvSpPr>
        <p:spPr>
          <a:xfrm>
            <a:off x="405781" y="2853134"/>
            <a:ext cx="5572774" cy="3528194"/>
          </a:xfrm>
        </p:spPr>
        <p:txBody>
          <a:bodyPr>
            <a:normAutofit fontScale="92500" lnSpcReduction="10000"/>
          </a:bodyPr>
          <a:lstStyle/>
          <a:p>
            <a:pPr>
              <a:spcBef>
                <a:spcPts val="1200"/>
              </a:spcBef>
              <a:spcAft>
                <a:spcPts val="1200"/>
              </a:spcAft>
            </a:pPr>
            <a:r>
              <a:rPr lang="en-US" sz="2400" dirty="0" smtClean="0">
                <a:solidFill>
                  <a:srgbClr val="002060"/>
                </a:solidFill>
                <a:latin typeface="Arial" panose="020B0604020202020204" pitchFamily="34" charset="0"/>
                <a:cs typeface="Arial" panose="020B0604020202020204" pitchFamily="34" charset="0"/>
              </a:rPr>
              <a:t>Separation of content from design.</a:t>
            </a:r>
          </a:p>
          <a:p>
            <a:pPr>
              <a:spcBef>
                <a:spcPts val="1200"/>
              </a:spcBef>
              <a:spcAft>
                <a:spcPts val="1200"/>
              </a:spcAft>
            </a:pPr>
            <a:r>
              <a:rPr lang="en-US" sz="2400" dirty="0" smtClean="0">
                <a:solidFill>
                  <a:srgbClr val="002060"/>
                </a:solidFill>
                <a:latin typeface="Arial" panose="020B0604020202020204" pitchFamily="34" charset="0"/>
                <a:cs typeface="Arial" panose="020B0604020202020204" pitchFamily="34" charset="0"/>
              </a:rPr>
              <a:t>Saves </a:t>
            </a:r>
            <a:r>
              <a:rPr lang="en-US" sz="2400" dirty="0" smtClean="0">
                <a:solidFill>
                  <a:srgbClr val="002060"/>
                </a:solidFill>
                <a:latin typeface="Arial" panose="020B0604020202020204" pitchFamily="34" charset="0"/>
                <a:cs typeface="Arial" panose="020B0604020202020204" pitchFamily="34" charset="0"/>
              </a:rPr>
              <a:t>a lot of time</a:t>
            </a:r>
            <a:endParaRPr lang="en-US" sz="2400" dirty="0">
              <a:solidFill>
                <a:srgbClr val="002060"/>
              </a:solidFill>
              <a:latin typeface="Arial" panose="020B0604020202020204" pitchFamily="34" charset="0"/>
              <a:cs typeface="Arial" panose="020B0604020202020204" pitchFamily="34" charset="0"/>
            </a:endParaRPr>
          </a:p>
          <a:p>
            <a:pPr>
              <a:spcBef>
                <a:spcPts val="1200"/>
              </a:spcBef>
              <a:spcAft>
                <a:spcPts val="1200"/>
              </a:spcAft>
            </a:pPr>
            <a:r>
              <a:rPr lang="en-US" sz="2400" dirty="0" smtClean="0">
                <a:solidFill>
                  <a:srgbClr val="002060"/>
                </a:solidFill>
                <a:latin typeface="Arial" panose="020B0604020202020204" pitchFamily="34" charset="0"/>
                <a:cs typeface="Arial" panose="020B0604020202020204" pitchFamily="34" charset="0"/>
              </a:rPr>
              <a:t>Pages loads faster</a:t>
            </a:r>
          </a:p>
          <a:p>
            <a:pPr>
              <a:spcBef>
                <a:spcPts val="1200"/>
              </a:spcBef>
              <a:spcAft>
                <a:spcPts val="1200"/>
              </a:spcAft>
            </a:pPr>
            <a:r>
              <a:rPr lang="en-US" sz="2400" dirty="0" smtClean="0">
                <a:solidFill>
                  <a:srgbClr val="002060"/>
                </a:solidFill>
                <a:latin typeface="Arial" panose="020B0604020202020204" pitchFamily="34" charset="0"/>
                <a:cs typeface="Arial" panose="020B0604020202020204" pitchFamily="34" charset="0"/>
              </a:rPr>
              <a:t>Easy maintenance</a:t>
            </a:r>
          </a:p>
          <a:p>
            <a:pPr>
              <a:spcBef>
                <a:spcPts val="1200"/>
              </a:spcBef>
              <a:spcAft>
                <a:spcPts val="1200"/>
              </a:spcAft>
            </a:pPr>
            <a:r>
              <a:rPr lang="en-US" sz="2400" dirty="0" smtClean="0">
                <a:solidFill>
                  <a:srgbClr val="002060"/>
                </a:solidFill>
                <a:latin typeface="Arial" panose="020B0604020202020204" pitchFamily="34" charset="0"/>
                <a:cs typeface="Arial" panose="020B0604020202020204" pitchFamily="34" charset="0"/>
              </a:rPr>
              <a:t>Superior </a:t>
            </a:r>
            <a:r>
              <a:rPr lang="en-US" sz="2400" dirty="0" smtClean="0">
                <a:solidFill>
                  <a:srgbClr val="002060"/>
                </a:solidFill>
                <a:latin typeface="Arial" panose="020B0604020202020204" pitchFamily="34" charset="0"/>
                <a:cs typeface="Arial" panose="020B0604020202020204" pitchFamily="34" charset="0"/>
              </a:rPr>
              <a:t>styles to </a:t>
            </a:r>
            <a:r>
              <a:rPr lang="en-US" sz="2400" dirty="0" smtClean="0">
                <a:solidFill>
                  <a:srgbClr val="002060"/>
                </a:solidFill>
                <a:latin typeface="Arial" panose="020B0604020202020204" pitchFamily="34" charset="0"/>
                <a:cs typeface="Arial" panose="020B0604020202020204" pitchFamily="34" charset="0"/>
              </a:rPr>
              <a:t>HTML</a:t>
            </a:r>
          </a:p>
          <a:p>
            <a:pPr>
              <a:spcBef>
                <a:spcPts val="1200"/>
              </a:spcBef>
              <a:spcAft>
                <a:spcPts val="1200"/>
              </a:spcAft>
            </a:pPr>
            <a:r>
              <a:rPr lang="en-US" sz="2400" dirty="0" smtClean="0">
                <a:solidFill>
                  <a:srgbClr val="002060"/>
                </a:solidFill>
                <a:latin typeface="Arial" panose="020B0604020202020204" pitchFamily="34" charset="0"/>
                <a:cs typeface="Arial" panose="020B0604020202020204" pitchFamily="34" charset="0"/>
              </a:rPr>
              <a:t>Consistency across pages</a:t>
            </a:r>
            <a:endParaRPr lang="en-US" sz="2400" dirty="0">
              <a:solidFill>
                <a:srgbClr val="002060"/>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3"/>
          </p:nvPr>
        </p:nvSpPr>
        <p:spPr>
          <a:xfrm>
            <a:off x="6207096" y="2276872"/>
            <a:ext cx="4823902" cy="576262"/>
          </a:xfrm>
        </p:spPr>
        <p:txBody>
          <a:bodyPr/>
          <a:lstStyle/>
          <a:p>
            <a:r>
              <a:rPr lang="en-US" sz="2800" b="1" u="sng" dirty="0" smtClean="0">
                <a:latin typeface="Arial" panose="020B0604020202020204" pitchFamily="34" charset="0"/>
                <a:cs typeface="Arial" panose="020B0604020202020204" pitchFamily="34" charset="0"/>
              </a:rPr>
              <a:t>Disadvantages</a:t>
            </a:r>
            <a:endParaRPr lang="en-US" sz="2800" b="1" u="sng" dirty="0">
              <a:latin typeface="Arial" panose="020B0604020202020204" pitchFamily="34" charset="0"/>
              <a:cs typeface="Arial" panose="020B0604020202020204" pitchFamily="34" charset="0"/>
            </a:endParaRPr>
          </a:p>
        </p:txBody>
      </p:sp>
      <p:sp>
        <p:nvSpPr>
          <p:cNvPr id="11" name="Content Placeholder 10"/>
          <p:cNvSpPr>
            <a:spLocks noGrp="1"/>
          </p:cNvSpPr>
          <p:nvPr>
            <p:ph sz="quarter" idx="4"/>
          </p:nvPr>
        </p:nvSpPr>
        <p:spPr>
          <a:xfrm>
            <a:off x="6207096" y="2853134"/>
            <a:ext cx="5503940" cy="3528194"/>
          </a:xfrm>
        </p:spPr>
        <p:txBody>
          <a:bodyPr>
            <a:normAutofit lnSpcReduction="10000"/>
          </a:bodyPr>
          <a:lstStyle/>
          <a:p>
            <a:pPr>
              <a:spcBef>
                <a:spcPts val="600"/>
              </a:spcBef>
              <a:spcAft>
                <a:spcPts val="600"/>
              </a:spcAft>
            </a:pPr>
            <a:r>
              <a:rPr lang="en-US" sz="2400" dirty="0" smtClean="0">
                <a:solidFill>
                  <a:srgbClr val="002060"/>
                </a:solidFill>
                <a:latin typeface="Arial" panose="020B0604020202020204" pitchFamily="34" charset="0"/>
                <a:cs typeface="Arial" panose="020B0604020202020204" pitchFamily="34" charset="0"/>
              </a:rPr>
              <a:t>Browser compatibility is the most common difficulty.</a:t>
            </a:r>
          </a:p>
          <a:p>
            <a:pPr>
              <a:spcBef>
                <a:spcPts val="600"/>
              </a:spcBef>
              <a:spcAft>
                <a:spcPts val="600"/>
              </a:spcAft>
            </a:pPr>
            <a:r>
              <a:rPr lang="en-US" sz="2400" dirty="0" smtClean="0">
                <a:solidFill>
                  <a:srgbClr val="002060"/>
                </a:solidFill>
                <a:latin typeface="Arial" panose="020B0604020202020204" pitchFamily="34" charset="0"/>
                <a:cs typeface="Arial" panose="020B0604020202020204" pitchFamily="34" charset="0"/>
              </a:rPr>
              <a:t>Poorly organized structure of CSS may led to c</a:t>
            </a:r>
            <a:r>
              <a:rPr lang="en-US" sz="2400" dirty="0" smtClean="0">
                <a:solidFill>
                  <a:srgbClr val="002060"/>
                </a:solidFill>
                <a:latin typeface="Arial" panose="020B0604020202020204" pitchFamily="34" charset="0"/>
                <a:cs typeface="Arial" panose="020B0604020202020204" pitchFamily="34" charset="0"/>
              </a:rPr>
              <a:t>omplexity, </a:t>
            </a:r>
            <a:r>
              <a:rPr lang="en-US" sz="2400" dirty="0" smtClean="0">
                <a:solidFill>
                  <a:srgbClr val="002060"/>
                </a:solidFill>
                <a:latin typeface="Arial" panose="020B0604020202020204" pitchFamily="34" charset="0"/>
                <a:cs typeface="Arial" panose="020B0604020202020204" pitchFamily="34" charset="0"/>
              </a:rPr>
              <a:t>in large </a:t>
            </a:r>
            <a:r>
              <a:rPr lang="en-US" sz="2400" dirty="0" smtClean="0">
                <a:solidFill>
                  <a:srgbClr val="002060"/>
                </a:solidFill>
                <a:latin typeface="Arial" panose="020B0604020202020204" pitchFamily="34" charset="0"/>
                <a:cs typeface="Arial" panose="020B0604020202020204" pitchFamily="34" charset="0"/>
              </a:rPr>
              <a:t>projects</a:t>
            </a:r>
          </a:p>
          <a:p>
            <a:pPr>
              <a:spcBef>
                <a:spcPts val="600"/>
              </a:spcBef>
              <a:spcAft>
                <a:spcPts val="600"/>
              </a:spcAft>
            </a:pPr>
            <a:r>
              <a:rPr lang="en-US" sz="2400" dirty="0" smtClean="0">
                <a:solidFill>
                  <a:srgbClr val="002060"/>
                </a:solidFill>
                <a:latin typeface="Arial" panose="020B0604020202020204" pitchFamily="34" charset="0"/>
                <a:cs typeface="Arial" panose="020B0604020202020204" pitchFamily="34" charset="0"/>
              </a:rPr>
              <a:t>No built-in security</a:t>
            </a:r>
          </a:p>
          <a:p>
            <a:pPr>
              <a:spcBef>
                <a:spcPts val="600"/>
              </a:spcBef>
              <a:spcAft>
                <a:spcPts val="600"/>
              </a:spcAft>
            </a:pPr>
            <a:r>
              <a:rPr lang="en-US" sz="2400" dirty="0" smtClean="0">
                <a:solidFill>
                  <a:srgbClr val="002060"/>
                </a:solidFill>
                <a:latin typeface="Arial" panose="020B0604020202020204" pitchFamily="34" charset="0"/>
                <a:cs typeface="Arial" panose="020B0604020202020204" pitchFamily="34" charset="0"/>
              </a:rPr>
              <a:t>Debugging can be challenging</a:t>
            </a:r>
          </a:p>
          <a:p>
            <a:pPr>
              <a:spcBef>
                <a:spcPts val="600"/>
              </a:spcBef>
              <a:spcAft>
                <a:spcPts val="600"/>
              </a:spcAft>
            </a:pPr>
            <a:r>
              <a:rPr lang="en-US" sz="2400" dirty="0" smtClean="0">
                <a:solidFill>
                  <a:srgbClr val="002060"/>
                </a:solidFill>
                <a:latin typeface="Arial" panose="020B0604020202020204" pitchFamily="34" charset="0"/>
                <a:cs typeface="Arial" panose="020B0604020202020204" pitchFamily="34" charset="0"/>
              </a:rPr>
              <a:t>Dependency on external files</a:t>
            </a:r>
            <a:endParaRPr lang="en-US" sz="24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119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solidFill>
                  <a:schemeClr val="bg1"/>
                </a:solidFill>
                <a:latin typeface="Georgia" panose="02040502050405020303" pitchFamily="18" charset="0"/>
                <a:cs typeface="Arial" panose="020B0604020202020204" pitchFamily="34" charset="0"/>
              </a:rPr>
              <a:t>CSS Syntax</a:t>
            </a:r>
            <a:endParaRPr lang="en-US" sz="4000" b="1" dirty="0">
              <a:solidFill>
                <a:schemeClr val="bg1"/>
              </a:solidFill>
              <a:latin typeface="Georgia" panose="02040502050405020303" pitchFamily="18" charset="0"/>
              <a:cs typeface="Arial" panose="020B0604020202020204" pitchFamily="34" charset="0"/>
            </a:endParaRPr>
          </a:p>
        </p:txBody>
      </p:sp>
      <p:sp>
        <p:nvSpPr>
          <p:cNvPr id="7" name="Content Placeholder 6"/>
          <p:cNvSpPr>
            <a:spLocks noGrp="1"/>
          </p:cNvSpPr>
          <p:nvPr>
            <p:ph sz="half" idx="2"/>
          </p:nvPr>
        </p:nvSpPr>
        <p:spPr>
          <a:xfrm>
            <a:off x="4510236" y="2603500"/>
            <a:ext cx="6912768" cy="3416300"/>
          </a:xfrm>
        </p:spPr>
        <p:txBody>
          <a:bodyPr>
            <a:noAutofit/>
          </a:bodyPr>
          <a:lstStyle/>
          <a:p>
            <a:pPr marL="341312" lvl="0" indent="-379730">
              <a:spcBef>
                <a:spcPts val="0"/>
              </a:spcBef>
              <a:buClr>
                <a:schemeClr val="dk2"/>
              </a:buClr>
              <a:buSzPts val="1800"/>
              <a:buFont typeface="Wingdings" panose="05000000000000000000" pitchFamily="2" charset="2"/>
              <a:buChar char="Ø"/>
            </a:pPr>
            <a:r>
              <a:rPr lang="en-US" sz="2000" dirty="0">
                <a:solidFill>
                  <a:srgbClr val="002060"/>
                </a:solidFill>
                <a:latin typeface="Arial" panose="020B0604020202020204" pitchFamily="34" charset="0"/>
                <a:ea typeface="Times New Roman"/>
                <a:cs typeface="Arial" panose="020B0604020202020204" pitchFamily="34" charset="0"/>
                <a:sym typeface="Times New Roman"/>
              </a:rPr>
              <a:t>A CSS rule has two main parts: a </a:t>
            </a:r>
            <a:r>
              <a:rPr lang="en-US" sz="2000" b="1" dirty="0">
                <a:solidFill>
                  <a:srgbClr val="002060"/>
                </a:solidFill>
                <a:latin typeface="Arial" panose="020B0604020202020204" pitchFamily="34" charset="0"/>
                <a:ea typeface="Times New Roman"/>
                <a:cs typeface="Arial" panose="020B0604020202020204" pitchFamily="34" charset="0"/>
                <a:sym typeface="Times New Roman"/>
              </a:rPr>
              <a:t>selector</a:t>
            </a:r>
            <a:r>
              <a:rPr lang="en-US" sz="2000" dirty="0">
                <a:solidFill>
                  <a:srgbClr val="002060"/>
                </a:solidFill>
                <a:latin typeface="Arial" panose="020B0604020202020204" pitchFamily="34" charset="0"/>
                <a:ea typeface="Times New Roman"/>
                <a:cs typeface="Arial" panose="020B0604020202020204" pitchFamily="34" charset="0"/>
                <a:sym typeface="Times New Roman"/>
              </a:rPr>
              <a:t>, and one or more </a:t>
            </a:r>
            <a:r>
              <a:rPr lang="en-US" sz="2000" b="1" dirty="0">
                <a:solidFill>
                  <a:srgbClr val="002060"/>
                </a:solidFill>
                <a:latin typeface="Arial" panose="020B0604020202020204" pitchFamily="34" charset="0"/>
                <a:ea typeface="Times New Roman"/>
                <a:cs typeface="Arial" panose="020B0604020202020204" pitchFamily="34" charset="0"/>
                <a:sym typeface="Times New Roman"/>
              </a:rPr>
              <a:t>declarations</a:t>
            </a:r>
            <a:endParaRPr lang="en-US" sz="2000" dirty="0">
              <a:solidFill>
                <a:srgbClr val="002060"/>
              </a:solidFill>
              <a:latin typeface="Arial" panose="020B0604020202020204" pitchFamily="34" charset="0"/>
              <a:ea typeface="Times New Roman"/>
              <a:cs typeface="Arial" panose="020B0604020202020204" pitchFamily="34" charset="0"/>
              <a:sym typeface="Times New Roman"/>
            </a:endParaRPr>
          </a:p>
          <a:p>
            <a:pPr marL="341312" lvl="0" indent="-379730">
              <a:spcBef>
                <a:spcPts val="2000"/>
              </a:spcBef>
              <a:buClr>
                <a:schemeClr val="dk2"/>
              </a:buClr>
              <a:buSzPts val="1800"/>
              <a:buFont typeface="Wingdings" panose="05000000000000000000" pitchFamily="2" charset="2"/>
              <a:buChar char="Ø"/>
            </a:pPr>
            <a:r>
              <a:rPr lang="en-US" sz="2000" dirty="0">
                <a:solidFill>
                  <a:srgbClr val="002060"/>
                </a:solidFill>
                <a:latin typeface="Arial" panose="020B0604020202020204" pitchFamily="34" charset="0"/>
                <a:ea typeface="Times New Roman"/>
                <a:cs typeface="Arial" panose="020B0604020202020204" pitchFamily="34" charset="0"/>
                <a:sym typeface="Times New Roman"/>
              </a:rPr>
              <a:t>The </a:t>
            </a:r>
            <a:r>
              <a:rPr lang="en-US" sz="2000" b="1" dirty="0">
                <a:solidFill>
                  <a:srgbClr val="002060"/>
                </a:solidFill>
                <a:latin typeface="Arial" panose="020B0604020202020204" pitchFamily="34" charset="0"/>
                <a:ea typeface="Times New Roman"/>
                <a:cs typeface="Arial" panose="020B0604020202020204" pitchFamily="34" charset="0"/>
                <a:sym typeface="Times New Roman"/>
              </a:rPr>
              <a:t>selector</a:t>
            </a:r>
            <a:r>
              <a:rPr lang="en-US" sz="2000" dirty="0">
                <a:solidFill>
                  <a:srgbClr val="002060"/>
                </a:solidFill>
                <a:latin typeface="Arial" panose="020B0604020202020204" pitchFamily="34" charset="0"/>
                <a:ea typeface="Times New Roman"/>
                <a:cs typeface="Arial" panose="020B0604020202020204" pitchFamily="34" charset="0"/>
                <a:sym typeface="Times New Roman"/>
              </a:rPr>
              <a:t> is normally the </a:t>
            </a:r>
            <a:r>
              <a:rPr lang="en-US" sz="2000" b="1" dirty="0">
                <a:solidFill>
                  <a:srgbClr val="002060"/>
                </a:solidFill>
                <a:latin typeface="Arial" panose="020B0604020202020204" pitchFamily="34" charset="0"/>
                <a:ea typeface="Times New Roman"/>
                <a:cs typeface="Arial" panose="020B0604020202020204" pitchFamily="34" charset="0"/>
                <a:sym typeface="Times New Roman"/>
              </a:rPr>
              <a:t>HTML element </a:t>
            </a:r>
            <a:r>
              <a:rPr lang="en-US" sz="2000" dirty="0">
                <a:solidFill>
                  <a:srgbClr val="002060"/>
                </a:solidFill>
                <a:latin typeface="Arial" panose="020B0604020202020204" pitchFamily="34" charset="0"/>
                <a:ea typeface="Times New Roman"/>
                <a:cs typeface="Arial" panose="020B0604020202020204" pitchFamily="34" charset="0"/>
                <a:sym typeface="Times New Roman"/>
              </a:rPr>
              <a:t>you want to style.</a:t>
            </a:r>
          </a:p>
          <a:p>
            <a:pPr marL="341312" lvl="0" indent="-379730">
              <a:spcBef>
                <a:spcPts val="2000"/>
              </a:spcBef>
              <a:buClr>
                <a:schemeClr val="dk2"/>
              </a:buClr>
              <a:buSzPts val="1800"/>
              <a:buFont typeface="Wingdings" panose="05000000000000000000" pitchFamily="2" charset="2"/>
              <a:buChar char="Ø"/>
            </a:pPr>
            <a:r>
              <a:rPr lang="en-US" sz="2000" b="1" dirty="0">
                <a:solidFill>
                  <a:srgbClr val="002060"/>
                </a:solidFill>
                <a:latin typeface="Arial" panose="020B0604020202020204" pitchFamily="34" charset="0"/>
                <a:ea typeface="Times New Roman"/>
                <a:cs typeface="Arial" panose="020B0604020202020204" pitchFamily="34" charset="0"/>
                <a:sym typeface="Times New Roman"/>
              </a:rPr>
              <a:t>Declaration</a:t>
            </a:r>
            <a:r>
              <a:rPr lang="en-US" sz="2000" dirty="0">
                <a:solidFill>
                  <a:srgbClr val="002060"/>
                </a:solidFill>
                <a:latin typeface="Arial" panose="020B0604020202020204" pitchFamily="34" charset="0"/>
                <a:ea typeface="Times New Roman"/>
                <a:cs typeface="Arial" panose="020B0604020202020204" pitchFamily="34" charset="0"/>
                <a:sym typeface="Times New Roman"/>
              </a:rPr>
              <a:t> consists of </a:t>
            </a:r>
            <a:r>
              <a:rPr lang="en-US" sz="2000" b="1" dirty="0">
                <a:solidFill>
                  <a:srgbClr val="002060"/>
                </a:solidFill>
                <a:latin typeface="Arial" panose="020B0604020202020204" pitchFamily="34" charset="0"/>
                <a:ea typeface="Times New Roman"/>
                <a:cs typeface="Arial" panose="020B0604020202020204" pitchFamily="34" charset="0"/>
                <a:sym typeface="Times New Roman"/>
              </a:rPr>
              <a:t>property </a:t>
            </a:r>
            <a:r>
              <a:rPr lang="en-US" sz="2000" dirty="0">
                <a:solidFill>
                  <a:srgbClr val="002060"/>
                </a:solidFill>
                <a:latin typeface="Arial" panose="020B0604020202020204" pitchFamily="34" charset="0"/>
                <a:ea typeface="Times New Roman"/>
                <a:cs typeface="Arial" panose="020B0604020202020204" pitchFamily="34" charset="0"/>
                <a:sym typeface="Times New Roman"/>
              </a:rPr>
              <a:t>and </a:t>
            </a:r>
            <a:r>
              <a:rPr lang="en-US" sz="2000" b="1" dirty="0">
                <a:solidFill>
                  <a:srgbClr val="002060"/>
                </a:solidFill>
                <a:latin typeface="Arial" panose="020B0604020202020204" pitchFamily="34" charset="0"/>
                <a:ea typeface="Times New Roman"/>
                <a:cs typeface="Arial" panose="020B0604020202020204" pitchFamily="34" charset="0"/>
                <a:sym typeface="Times New Roman"/>
              </a:rPr>
              <a:t>Value.                </a:t>
            </a:r>
            <a:r>
              <a:rPr lang="en-US" sz="2000" dirty="0">
                <a:solidFill>
                  <a:srgbClr val="002060"/>
                </a:solidFill>
                <a:latin typeface="Arial" panose="020B0604020202020204" pitchFamily="34" charset="0"/>
                <a:ea typeface="Times New Roman"/>
                <a:cs typeface="Arial" panose="020B0604020202020204" pitchFamily="34" charset="0"/>
                <a:sym typeface="Times New Roman"/>
              </a:rPr>
              <a:t> </a:t>
            </a:r>
          </a:p>
          <a:p>
            <a:pPr marL="341312" lvl="0" indent="-379730">
              <a:spcBef>
                <a:spcPts val="2000"/>
              </a:spcBef>
              <a:buClr>
                <a:schemeClr val="dk2"/>
              </a:buClr>
              <a:buSzPts val="1800"/>
              <a:buFont typeface="Wingdings" panose="05000000000000000000" pitchFamily="2" charset="2"/>
              <a:buChar char="Ø"/>
            </a:pPr>
            <a:r>
              <a:rPr lang="en-US" sz="2000" dirty="0">
                <a:solidFill>
                  <a:srgbClr val="002060"/>
                </a:solidFill>
                <a:latin typeface="Arial" panose="020B0604020202020204" pitchFamily="34" charset="0"/>
                <a:ea typeface="Times New Roman"/>
                <a:cs typeface="Arial" panose="020B0604020202020204" pitchFamily="34" charset="0"/>
                <a:sym typeface="Times New Roman"/>
              </a:rPr>
              <a:t>The </a:t>
            </a:r>
            <a:r>
              <a:rPr lang="en-US" sz="2000" b="1" dirty="0">
                <a:solidFill>
                  <a:srgbClr val="002060"/>
                </a:solidFill>
                <a:latin typeface="Arial" panose="020B0604020202020204" pitchFamily="34" charset="0"/>
                <a:ea typeface="Times New Roman"/>
                <a:cs typeface="Arial" panose="020B0604020202020204" pitchFamily="34" charset="0"/>
                <a:sym typeface="Times New Roman"/>
              </a:rPr>
              <a:t>property</a:t>
            </a:r>
            <a:r>
              <a:rPr lang="en-US" sz="2000" dirty="0">
                <a:solidFill>
                  <a:srgbClr val="002060"/>
                </a:solidFill>
                <a:latin typeface="Arial" panose="020B0604020202020204" pitchFamily="34" charset="0"/>
                <a:ea typeface="Times New Roman"/>
                <a:cs typeface="Arial" panose="020B0604020202020204" pitchFamily="34" charset="0"/>
                <a:sym typeface="Times New Roman"/>
              </a:rPr>
              <a:t> is the style attribute you want to change. </a:t>
            </a:r>
          </a:p>
          <a:p>
            <a:pPr marL="341312" lvl="0" indent="-379730">
              <a:spcBef>
                <a:spcPts val="2000"/>
              </a:spcBef>
              <a:buClr>
                <a:schemeClr val="dk2"/>
              </a:buClr>
              <a:buSzPts val="1800"/>
              <a:buFont typeface="Wingdings" panose="05000000000000000000" pitchFamily="2" charset="2"/>
              <a:buChar char="Ø"/>
            </a:pPr>
            <a:r>
              <a:rPr lang="en-US" sz="2000" dirty="0">
                <a:solidFill>
                  <a:srgbClr val="002060"/>
                </a:solidFill>
                <a:latin typeface="Arial" panose="020B0604020202020204" pitchFamily="34" charset="0"/>
                <a:ea typeface="Times New Roman"/>
                <a:cs typeface="Arial" panose="020B0604020202020204" pitchFamily="34" charset="0"/>
                <a:sym typeface="Times New Roman"/>
              </a:rPr>
              <a:t>Each property has a </a:t>
            </a:r>
            <a:r>
              <a:rPr lang="en-US" sz="2000" b="1" dirty="0">
                <a:solidFill>
                  <a:srgbClr val="002060"/>
                </a:solidFill>
                <a:latin typeface="Arial" panose="020B0604020202020204" pitchFamily="34" charset="0"/>
                <a:ea typeface="Times New Roman"/>
                <a:cs typeface="Arial" panose="020B0604020202020204" pitchFamily="34" charset="0"/>
                <a:sym typeface="Times New Roman"/>
              </a:rPr>
              <a:t>value</a:t>
            </a:r>
            <a:r>
              <a:rPr lang="en-US" sz="2000" dirty="0">
                <a:solidFill>
                  <a:srgbClr val="002060"/>
                </a:solidFill>
                <a:latin typeface="Arial" panose="020B0604020202020204" pitchFamily="34" charset="0"/>
                <a:ea typeface="Times New Roman"/>
                <a:cs typeface="Arial" panose="020B0604020202020204" pitchFamily="34" charset="0"/>
                <a:sym typeface="Times New Roman"/>
              </a:rPr>
              <a:t>.</a:t>
            </a:r>
            <a:endParaRPr lang="en-US" sz="2000" dirty="0">
              <a:solidFill>
                <a:srgbClr val="002060"/>
              </a:solidFill>
              <a:latin typeface="Arial" panose="020B0604020202020204" pitchFamily="34" charset="0"/>
              <a:ea typeface="Times New Roman"/>
              <a:cs typeface="Arial" panose="020B0604020202020204" pitchFamily="34" charset="0"/>
              <a:sym typeface="Times New Roman"/>
            </a:endParaRPr>
          </a:p>
        </p:txBody>
      </p:sp>
      <p:sp>
        <p:nvSpPr>
          <p:cNvPr id="3" name="Content Placeholder 2"/>
          <p:cNvSpPr>
            <a:spLocks noGrp="1"/>
          </p:cNvSpPr>
          <p:nvPr>
            <p:ph sz="half" idx="1"/>
          </p:nvPr>
        </p:nvSpPr>
        <p:spPr>
          <a:xfrm>
            <a:off x="718939" y="2924944"/>
            <a:ext cx="4823901" cy="2808312"/>
          </a:xfrm>
        </p:spPr>
        <p:txBody>
          <a:bodyPr>
            <a:normAutofit fontScale="85000" lnSpcReduction="20000"/>
          </a:bodyPr>
          <a:lstStyle/>
          <a:p>
            <a:pPr marL="0" indent="0" fontAlgn="base">
              <a:buNone/>
            </a:pPr>
            <a:r>
              <a:rPr lang="en-IN" sz="2600" b="1" dirty="0">
                <a:solidFill>
                  <a:srgbClr val="002060"/>
                </a:solidFill>
                <a:latin typeface="Arial" panose="020B0604020202020204" pitchFamily="34" charset="0"/>
                <a:cs typeface="Arial" panose="020B0604020202020204" pitchFamily="34" charset="0"/>
              </a:rPr>
              <a:t>selector { </a:t>
            </a:r>
          </a:p>
          <a:p>
            <a:pPr marL="0" indent="0" fontAlgn="base">
              <a:buNone/>
            </a:pPr>
            <a:r>
              <a:rPr lang="en-IN" sz="2600" b="1" dirty="0">
                <a:solidFill>
                  <a:srgbClr val="002060"/>
                </a:solidFill>
                <a:latin typeface="Arial" panose="020B0604020202020204" pitchFamily="34" charset="0"/>
                <a:cs typeface="Arial" panose="020B0604020202020204" pitchFamily="34" charset="0"/>
              </a:rPr>
              <a:t>    Property: value; </a:t>
            </a:r>
          </a:p>
          <a:p>
            <a:pPr marL="0" indent="0" fontAlgn="base">
              <a:buNone/>
            </a:pPr>
            <a:r>
              <a:rPr lang="en-IN" sz="2600" b="1" dirty="0" smtClean="0">
                <a:solidFill>
                  <a:srgbClr val="002060"/>
                </a:solidFill>
                <a:latin typeface="Arial" panose="020B0604020202020204" pitchFamily="34" charset="0"/>
                <a:cs typeface="Arial" panose="020B0604020202020204" pitchFamily="34" charset="0"/>
              </a:rPr>
              <a:t>}</a:t>
            </a:r>
          </a:p>
          <a:p>
            <a:pPr marL="0" indent="0" fontAlgn="base">
              <a:buNone/>
            </a:pPr>
            <a:endParaRPr lang="en-US" dirty="0"/>
          </a:p>
          <a:p>
            <a:pPr marL="0" lvl="0" indent="0" fontAlgn="base">
              <a:buNone/>
            </a:pPr>
            <a:r>
              <a:rPr lang="en-US" sz="2200" dirty="0" err="1" smtClean="0">
                <a:solidFill>
                  <a:srgbClr val="002060"/>
                </a:solidFill>
                <a:latin typeface="Arial" panose="020B0604020202020204" pitchFamily="34" charset="0"/>
                <a:cs typeface="Arial" panose="020B0604020202020204" pitchFamily="34" charset="0"/>
              </a:rPr>
              <a:t>Eg</a:t>
            </a:r>
            <a:r>
              <a:rPr lang="en-US" sz="2200" dirty="0" smtClean="0">
                <a:solidFill>
                  <a:srgbClr val="002060"/>
                </a:solidFill>
                <a:latin typeface="Arial" panose="020B0604020202020204" pitchFamily="34" charset="0"/>
                <a:cs typeface="Arial" panose="020B0604020202020204" pitchFamily="34" charset="0"/>
              </a:rPr>
              <a:t>: 	</a:t>
            </a:r>
            <a:r>
              <a:rPr lang="en-IN" sz="2200" dirty="0" smtClean="0">
                <a:solidFill>
                  <a:srgbClr val="002060"/>
                </a:solidFill>
                <a:latin typeface="Arial" panose="020B0604020202020204" pitchFamily="34" charset="0"/>
                <a:ea typeface="Times New Roman"/>
                <a:cs typeface="Arial" panose="020B0604020202020204" pitchFamily="34" charset="0"/>
                <a:sym typeface="Times New Roman"/>
              </a:rPr>
              <a:t>h1</a:t>
            </a:r>
            <a:r>
              <a:rPr lang="en-IN" sz="2200" dirty="0">
                <a:solidFill>
                  <a:srgbClr val="002060"/>
                </a:solidFill>
                <a:latin typeface="Arial" panose="020B0604020202020204" pitchFamily="34" charset="0"/>
                <a:ea typeface="Times New Roman"/>
                <a:cs typeface="Arial" panose="020B0604020202020204" pitchFamily="34" charset="0"/>
                <a:sym typeface="Times New Roman"/>
              </a:rPr>
              <a:t/>
            </a:r>
            <a:br>
              <a:rPr lang="en-IN" sz="2200" dirty="0">
                <a:solidFill>
                  <a:srgbClr val="002060"/>
                </a:solidFill>
                <a:latin typeface="Arial" panose="020B0604020202020204" pitchFamily="34" charset="0"/>
                <a:ea typeface="Times New Roman"/>
                <a:cs typeface="Arial" panose="020B0604020202020204" pitchFamily="34" charset="0"/>
                <a:sym typeface="Times New Roman"/>
              </a:rPr>
            </a:br>
            <a:r>
              <a:rPr lang="en-IN" sz="2200" dirty="0" smtClean="0">
                <a:solidFill>
                  <a:srgbClr val="002060"/>
                </a:solidFill>
                <a:latin typeface="Arial" panose="020B0604020202020204" pitchFamily="34" charset="0"/>
                <a:ea typeface="Times New Roman"/>
                <a:cs typeface="Arial" panose="020B0604020202020204" pitchFamily="34" charset="0"/>
                <a:sym typeface="Times New Roman"/>
              </a:rPr>
              <a:t>	{</a:t>
            </a:r>
            <a:r>
              <a:rPr lang="en-IN" sz="2200" dirty="0">
                <a:solidFill>
                  <a:srgbClr val="002060"/>
                </a:solidFill>
                <a:latin typeface="Arial" panose="020B0604020202020204" pitchFamily="34" charset="0"/>
                <a:ea typeface="Times New Roman"/>
                <a:cs typeface="Arial" panose="020B0604020202020204" pitchFamily="34" charset="0"/>
                <a:sym typeface="Times New Roman"/>
              </a:rPr>
              <a:t/>
            </a:r>
            <a:br>
              <a:rPr lang="en-IN" sz="2200" dirty="0">
                <a:solidFill>
                  <a:srgbClr val="002060"/>
                </a:solidFill>
                <a:latin typeface="Arial" panose="020B0604020202020204" pitchFamily="34" charset="0"/>
                <a:ea typeface="Times New Roman"/>
                <a:cs typeface="Arial" panose="020B0604020202020204" pitchFamily="34" charset="0"/>
                <a:sym typeface="Times New Roman"/>
              </a:rPr>
            </a:br>
            <a:r>
              <a:rPr lang="en-IN" sz="2200" dirty="0" smtClean="0">
                <a:solidFill>
                  <a:srgbClr val="002060"/>
                </a:solidFill>
                <a:latin typeface="Arial" panose="020B0604020202020204" pitchFamily="34" charset="0"/>
                <a:ea typeface="Times New Roman"/>
                <a:cs typeface="Arial" panose="020B0604020202020204" pitchFamily="34" charset="0"/>
                <a:sym typeface="Times New Roman"/>
              </a:rPr>
              <a:t>	   </a:t>
            </a:r>
            <a:r>
              <a:rPr lang="en-IN" sz="2200" dirty="0" err="1" smtClean="0">
                <a:solidFill>
                  <a:srgbClr val="002060"/>
                </a:solidFill>
                <a:latin typeface="Arial" panose="020B0604020202020204" pitchFamily="34" charset="0"/>
                <a:ea typeface="Times New Roman"/>
                <a:cs typeface="Arial" panose="020B0604020202020204" pitchFamily="34" charset="0"/>
                <a:sym typeface="Times New Roman"/>
              </a:rPr>
              <a:t>color</a:t>
            </a:r>
            <a:r>
              <a:rPr lang="en-IN" sz="2200" dirty="0">
                <a:solidFill>
                  <a:srgbClr val="002060"/>
                </a:solidFill>
                <a:latin typeface="Arial" panose="020B0604020202020204" pitchFamily="34" charset="0"/>
                <a:ea typeface="Times New Roman"/>
                <a:cs typeface="Arial" panose="020B0604020202020204" pitchFamily="34" charset="0"/>
                <a:sym typeface="Times New Roman"/>
              </a:rPr>
              <a:t>: blue;</a:t>
            </a:r>
            <a:br>
              <a:rPr lang="en-IN" sz="2200" dirty="0">
                <a:solidFill>
                  <a:srgbClr val="002060"/>
                </a:solidFill>
                <a:latin typeface="Arial" panose="020B0604020202020204" pitchFamily="34" charset="0"/>
                <a:ea typeface="Times New Roman"/>
                <a:cs typeface="Arial" panose="020B0604020202020204" pitchFamily="34" charset="0"/>
                <a:sym typeface="Times New Roman"/>
              </a:rPr>
            </a:br>
            <a:r>
              <a:rPr lang="en-IN" sz="2200" dirty="0" smtClean="0">
                <a:solidFill>
                  <a:srgbClr val="002060"/>
                </a:solidFill>
                <a:latin typeface="Arial" panose="020B0604020202020204" pitchFamily="34" charset="0"/>
                <a:ea typeface="Times New Roman"/>
                <a:cs typeface="Arial" panose="020B0604020202020204" pitchFamily="34" charset="0"/>
                <a:sym typeface="Times New Roman"/>
              </a:rPr>
              <a:t>	   font-size:12px</a:t>
            </a:r>
            <a:r>
              <a:rPr lang="en-IN" sz="2200" dirty="0">
                <a:solidFill>
                  <a:srgbClr val="002060"/>
                </a:solidFill>
                <a:latin typeface="Arial" panose="020B0604020202020204" pitchFamily="34" charset="0"/>
                <a:ea typeface="Times New Roman"/>
                <a:cs typeface="Arial" panose="020B0604020202020204" pitchFamily="34" charset="0"/>
                <a:sym typeface="Times New Roman"/>
              </a:rPr>
              <a:t>;</a:t>
            </a:r>
            <a:br>
              <a:rPr lang="en-IN" sz="2200" dirty="0">
                <a:solidFill>
                  <a:srgbClr val="002060"/>
                </a:solidFill>
                <a:latin typeface="Arial" panose="020B0604020202020204" pitchFamily="34" charset="0"/>
                <a:ea typeface="Times New Roman"/>
                <a:cs typeface="Arial" panose="020B0604020202020204" pitchFamily="34" charset="0"/>
                <a:sym typeface="Times New Roman"/>
              </a:rPr>
            </a:br>
            <a:r>
              <a:rPr lang="en-IN" sz="2200" dirty="0" smtClean="0">
                <a:solidFill>
                  <a:srgbClr val="002060"/>
                </a:solidFill>
                <a:latin typeface="Arial" panose="020B0604020202020204" pitchFamily="34" charset="0"/>
                <a:ea typeface="Times New Roman"/>
                <a:cs typeface="Arial" panose="020B0604020202020204" pitchFamily="34" charset="0"/>
                <a:sym typeface="Times New Roman"/>
              </a:rPr>
              <a:t>	} </a:t>
            </a:r>
            <a:endParaRPr lang="en-IN" sz="2200" dirty="0">
              <a:solidFill>
                <a:srgbClr val="002060"/>
              </a:solidFill>
              <a:latin typeface="Arial" panose="020B0604020202020204" pitchFamily="34" charset="0"/>
              <a:ea typeface="Times New Roman"/>
              <a:cs typeface="Arial" panose="020B0604020202020204" pitchFamily="34" charset="0"/>
              <a:sym typeface="Times New Roman"/>
            </a:endParaRPr>
          </a:p>
          <a:p>
            <a:pPr marL="0" indent="0" fontAlgn="base">
              <a:buNone/>
            </a:pPr>
            <a:endParaRPr lang="en-IN" dirty="0"/>
          </a:p>
        </p:txBody>
      </p:sp>
    </p:spTree>
    <p:extLst>
      <p:ext uri="{BB962C8B-B14F-4D97-AF65-F5344CB8AC3E}">
        <p14:creationId xmlns:p14="http://schemas.microsoft.com/office/powerpoint/2010/main" val="259333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solidFill>
                  <a:schemeClr val="bg1"/>
                </a:solidFill>
                <a:latin typeface="Georgia" panose="02040502050405020303" pitchFamily="18" charset="0"/>
                <a:ea typeface="Times New Roman"/>
                <a:cs typeface="Times New Roman"/>
                <a:sym typeface="Times New Roman"/>
              </a:rPr>
              <a:t>COMMENTS</a:t>
            </a:r>
            <a:endParaRPr lang="en-US" sz="4000" b="1" dirty="0">
              <a:solidFill>
                <a:schemeClr val="bg1"/>
              </a:solidFill>
              <a:latin typeface="Georgia" panose="02040502050405020303" pitchFamily="18" charset="0"/>
            </a:endParaRPr>
          </a:p>
        </p:txBody>
      </p:sp>
      <p:sp>
        <p:nvSpPr>
          <p:cNvPr id="3" name="Content Placeholder 2"/>
          <p:cNvSpPr txBox="1">
            <a:spLocks/>
          </p:cNvSpPr>
          <p:nvPr/>
        </p:nvSpPr>
        <p:spPr>
          <a:xfrm>
            <a:off x="1154653" y="2348880"/>
            <a:ext cx="9908311" cy="4176463"/>
          </a:xfrm>
          <a:prstGeom prst="rect">
            <a:avLst/>
          </a:prstGeom>
        </p:spPr>
        <p:txBody>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b="0" i="0"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341312" indent="-385445">
              <a:lnSpc>
                <a:spcPct val="160000"/>
              </a:lnSpc>
              <a:spcBef>
                <a:spcPts val="0"/>
              </a:spcBef>
              <a:buClr>
                <a:schemeClr val="dk2"/>
              </a:buClr>
              <a:buSzPts val="1800"/>
              <a:buFont typeface="Wingdings" panose="05000000000000000000" pitchFamily="2" charset="2"/>
              <a:buChar char="Ø"/>
            </a:pPr>
            <a:r>
              <a:rPr lang="en-US" sz="2500" dirty="0" smtClean="0">
                <a:solidFill>
                  <a:srgbClr val="002060"/>
                </a:solidFill>
                <a:latin typeface="Arial" panose="020B0604020202020204" pitchFamily="34" charset="0"/>
                <a:ea typeface="Times New Roman"/>
                <a:cs typeface="Arial" panose="020B0604020202020204" pitchFamily="34" charset="0"/>
                <a:sym typeface="Times New Roman"/>
              </a:rPr>
              <a:t>Comments are used to explain your code and may help you when you edit the source code at a later date. Comments are ignored by browsers.</a:t>
            </a:r>
          </a:p>
          <a:p>
            <a:pPr marL="341312" indent="-385445">
              <a:lnSpc>
                <a:spcPct val="160000"/>
              </a:lnSpc>
              <a:spcBef>
                <a:spcPts val="2000"/>
              </a:spcBef>
              <a:buClr>
                <a:schemeClr val="dk2"/>
              </a:buClr>
              <a:buSzPts val="1800"/>
              <a:buFont typeface="Wingdings" panose="05000000000000000000" pitchFamily="2" charset="2"/>
              <a:buChar char="Ø"/>
            </a:pPr>
            <a:r>
              <a:rPr lang="en-US" sz="2500" dirty="0" smtClean="0">
                <a:solidFill>
                  <a:srgbClr val="002060"/>
                </a:solidFill>
                <a:latin typeface="Arial" panose="020B0604020202020204" pitchFamily="34" charset="0"/>
                <a:ea typeface="Times New Roman"/>
                <a:cs typeface="Arial" panose="020B0604020202020204" pitchFamily="34" charset="0"/>
                <a:sym typeface="Times New Roman"/>
              </a:rPr>
              <a:t>A CSS comment begins with "/*", and ends with "*/", like this:</a:t>
            </a:r>
            <a:endParaRPr lang="en-US" sz="2500" dirty="0">
              <a:solidFill>
                <a:srgbClr val="002060"/>
              </a:solidFill>
              <a:latin typeface="Arial" panose="020B0604020202020204" pitchFamily="34" charset="0"/>
              <a:ea typeface="Times New Roman"/>
              <a:cs typeface="Arial" panose="020B0604020202020204" pitchFamily="34" charset="0"/>
              <a:sym typeface="Times New Roman"/>
            </a:endParaRPr>
          </a:p>
        </p:txBody>
      </p:sp>
    </p:spTree>
    <p:extLst>
      <p:ext uri="{BB962C8B-B14F-4D97-AF65-F5344CB8AC3E}">
        <p14:creationId xmlns:p14="http://schemas.microsoft.com/office/powerpoint/2010/main" val="340178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bg1"/>
                </a:solidFill>
                <a:latin typeface="Georgia" panose="02040502050405020303" pitchFamily="18" charset="0"/>
              </a:rPr>
              <a:t>SELECTORS</a:t>
            </a:r>
            <a:endParaRPr lang="en-US" b="1" dirty="0">
              <a:solidFill>
                <a:schemeClr val="bg1"/>
              </a:solidFill>
              <a:latin typeface="Georgia" panose="02040502050405020303" pitchFamily="18" charset="0"/>
            </a:endParaRPr>
          </a:p>
        </p:txBody>
      </p:sp>
      <p:sp>
        <p:nvSpPr>
          <p:cNvPr id="4" name="TextBox 3"/>
          <p:cNvSpPr txBox="1"/>
          <p:nvPr/>
        </p:nvSpPr>
        <p:spPr>
          <a:xfrm>
            <a:off x="7102524" y="1340768"/>
            <a:ext cx="3960440" cy="3539430"/>
          </a:xfrm>
          <a:prstGeom prst="rect">
            <a:avLst/>
          </a:prstGeom>
          <a:noFill/>
        </p:spPr>
        <p:txBody>
          <a:bodyPr wrap="square" rtlCol="0">
            <a:spAutoFit/>
          </a:bodyPr>
          <a:lstStyle/>
          <a:p>
            <a:pPr marL="457200" indent="-457200">
              <a:lnSpc>
                <a:spcPct val="200000"/>
              </a:lnSpc>
              <a:buClr>
                <a:schemeClr val="accent1"/>
              </a:buClr>
              <a:buFont typeface="Wingdings" panose="05000000000000000000" pitchFamily="2" charset="2"/>
              <a:buChar char="Ø"/>
            </a:pPr>
            <a:endParaRPr lang="en-US" sz="2800" b="1" dirty="0" smtClean="0">
              <a:solidFill>
                <a:srgbClr val="002060"/>
              </a:solidFill>
              <a:latin typeface="Arial" panose="020B0604020202020204" pitchFamily="34" charset="0"/>
              <a:cs typeface="Arial" panose="020B0604020202020204" pitchFamily="34" charset="0"/>
            </a:endParaRPr>
          </a:p>
          <a:p>
            <a:pPr marL="457200" indent="-457200">
              <a:lnSpc>
                <a:spcPct val="200000"/>
              </a:lnSpc>
              <a:buClr>
                <a:schemeClr val="accent1"/>
              </a:buClr>
              <a:buFont typeface="Wingdings" panose="05000000000000000000" pitchFamily="2" charset="2"/>
              <a:buChar char="Ø"/>
            </a:pPr>
            <a:r>
              <a:rPr lang="en-US" sz="2800" b="1" dirty="0" smtClean="0">
                <a:solidFill>
                  <a:srgbClr val="002060"/>
                </a:solidFill>
                <a:latin typeface="Arial" panose="020B0604020202020204" pitchFamily="34" charset="0"/>
                <a:cs typeface="Arial" panose="020B0604020202020204" pitchFamily="34" charset="0"/>
              </a:rPr>
              <a:t>Element Name</a:t>
            </a:r>
          </a:p>
          <a:p>
            <a:pPr marL="457200" indent="-457200">
              <a:lnSpc>
                <a:spcPct val="200000"/>
              </a:lnSpc>
              <a:buClr>
                <a:schemeClr val="accent1"/>
              </a:buClr>
              <a:buFont typeface="Wingdings" panose="05000000000000000000" pitchFamily="2" charset="2"/>
              <a:buChar char="Ø"/>
            </a:pPr>
            <a:r>
              <a:rPr lang="en-US" sz="2800" b="1" dirty="0" smtClean="0">
                <a:solidFill>
                  <a:srgbClr val="002060"/>
                </a:solidFill>
                <a:latin typeface="Arial" panose="020B0604020202020204" pitchFamily="34" charset="0"/>
                <a:cs typeface="Arial" panose="020B0604020202020204" pitchFamily="34" charset="0"/>
              </a:rPr>
              <a:t>Id</a:t>
            </a:r>
          </a:p>
          <a:p>
            <a:pPr marL="457200" indent="-457200">
              <a:lnSpc>
                <a:spcPct val="200000"/>
              </a:lnSpc>
              <a:buClr>
                <a:schemeClr val="accent1"/>
              </a:buClr>
              <a:buFont typeface="Wingdings" panose="05000000000000000000" pitchFamily="2" charset="2"/>
              <a:buChar char="Ø"/>
            </a:pPr>
            <a:r>
              <a:rPr lang="en-US" sz="2800" b="1" dirty="0" smtClean="0">
                <a:solidFill>
                  <a:srgbClr val="002060"/>
                </a:solidFill>
                <a:latin typeface="Arial" panose="020B0604020202020204" pitchFamily="34" charset="0"/>
                <a:cs typeface="Arial" panose="020B0604020202020204" pitchFamily="34" charset="0"/>
              </a:rPr>
              <a:t>Class</a:t>
            </a:r>
            <a:endParaRPr lang="en-IN" sz="28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solidFill>
                  <a:schemeClr val="bg1"/>
                </a:solidFill>
                <a:latin typeface="Georgia" panose="02040502050405020303" pitchFamily="18" charset="0"/>
              </a:rPr>
              <a:t>Element Name Selector</a:t>
            </a:r>
            <a:endParaRPr lang="en-US" sz="4000" b="1" dirty="0">
              <a:solidFill>
                <a:schemeClr val="bg1"/>
              </a:solidFill>
              <a:latin typeface="Georgia" panose="02040502050405020303" pitchFamily="18" charset="0"/>
            </a:endParaRPr>
          </a:p>
        </p:txBody>
      </p:sp>
      <p:sp>
        <p:nvSpPr>
          <p:cNvPr id="3" name="Content Placeholder 2"/>
          <p:cNvSpPr txBox="1">
            <a:spLocks/>
          </p:cNvSpPr>
          <p:nvPr/>
        </p:nvSpPr>
        <p:spPr>
          <a:xfrm>
            <a:off x="1154653" y="2348880"/>
            <a:ext cx="9908311" cy="4176463"/>
          </a:xfrm>
          <a:prstGeom prst="rect">
            <a:avLst/>
          </a:prstGeom>
        </p:spPr>
        <p:txBody>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b="0" i="0"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341312" indent="-385445">
              <a:lnSpc>
                <a:spcPct val="160000"/>
              </a:lnSpc>
              <a:spcBef>
                <a:spcPts val="0"/>
              </a:spcBef>
              <a:buClr>
                <a:schemeClr val="dk2"/>
              </a:buClr>
              <a:buSzPts val="1800"/>
              <a:buFont typeface="Wingdings" panose="05000000000000000000" pitchFamily="2" charset="2"/>
              <a:buChar char="Ø"/>
            </a:pPr>
            <a:endParaRPr lang="en-US" sz="2500" dirty="0">
              <a:solidFill>
                <a:srgbClr val="002060"/>
              </a:solidFill>
              <a:latin typeface="Arial" panose="020B0604020202020204" pitchFamily="34" charset="0"/>
              <a:ea typeface="Times New Roman"/>
              <a:cs typeface="Arial" panose="020B0604020202020204" pitchFamily="34" charset="0"/>
              <a:sym typeface="Times New Roman"/>
            </a:endParaRPr>
          </a:p>
        </p:txBody>
      </p:sp>
      <p:sp>
        <p:nvSpPr>
          <p:cNvPr id="4" name="TextBox 3"/>
          <p:cNvSpPr txBox="1"/>
          <p:nvPr/>
        </p:nvSpPr>
        <p:spPr>
          <a:xfrm>
            <a:off x="765820" y="2564904"/>
            <a:ext cx="9649072" cy="384720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dirty="0">
                <a:solidFill>
                  <a:srgbClr val="002060"/>
                </a:solidFill>
                <a:latin typeface="Arial" panose="020B0604020202020204" pitchFamily="34" charset="0"/>
                <a:cs typeface="Arial" panose="020B0604020202020204" pitchFamily="34" charset="0"/>
              </a:rPr>
              <a:t>The element selector selects HTML elements based on the element name</a:t>
            </a:r>
            <a:r>
              <a:rPr lang="en-US" sz="2400" dirty="0" smtClean="0">
                <a:solidFill>
                  <a:srgbClr val="002060"/>
                </a:solidFill>
                <a:latin typeface="Arial" panose="020B0604020202020204" pitchFamily="34" charset="0"/>
                <a:cs typeface="Arial" panose="020B0604020202020204" pitchFamily="34" charset="0"/>
              </a:rPr>
              <a:t>.</a:t>
            </a:r>
          </a:p>
          <a:p>
            <a:pPr marL="285750" indent="-285750">
              <a:lnSpc>
                <a:spcPct val="150000"/>
              </a:lnSpc>
              <a:buFont typeface="Wingdings" panose="05000000000000000000" pitchFamily="2" charset="2"/>
              <a:buChar char="Ø"/>
            </a:pPr>
            <a:r>
              <a:rPr lang="en-US" sz="2400" dirty="0">
                <a:solidFill>
                  <a:srgbClr val="002060"/>
                </a:solidFill>
                <a:latin typeface="Arial" panose="020B0604020202020204" pitchFamily="34" charset="0"/>
                <a:cs typeface="Arial" panose="020B0604020202020204" pitchFamily="34" charset="0"/>
              </a:rPr>
              <a:t>Targets all elements of a specific type, such as paragraphs or </a:t>
            </a:r>
            <a:r>
              <a:rPr lang="en-US" sz="2400" dirty="0" smtClean="0">
                <a:solidFill>
                  <a:srgbClr val="002060"/>
                </a:solidFill>
                <a:latin typeface="Arial" panose="020B0604020202020204" pitchFamily="34" charset="0"/>
                <a:cs typeface="Arial" panose="020B0604020202020204" pitchFamily="34" charset="0"/>
              </a:rPr>
              <a:t>headers.</a:t>
            </a:r>
          </a:p>
          <a:p>
            <a:r>
              <a:rPr lang="en-US" sz="2000" dirty="0" err="1" smtClean="0">
                <a:solidFill>
                  <a:srgbClr val="002060"/>
                </a:solidFill>
                <a:latin typeface="Arial" panose="020B0604020202020204" pitchFamily="34" charset="0"/>
                <a:cs typeface="Arial" panose="020B0604020202020204" pitchFamily="34" charset="0"/>
              </a:rPr>
              <a:t>eg</a:t>
            </a:r>
            <a:r>
              <a:rPr lang="en-US" sz="2000" dirty="0" smtClean="0">
                <a:solidFill>
                  <a:srgbClr val="002060"/>
                </a:solidFill>
                <a:latin typeface="Arial" panose="020B0604020202020204" pitchFamily="34" charset="0"/>
                <a:cs typeface="Arial" panose="020B0604020202020204" pitchFamily="34" charset="0"/>
              </a:rPr>
              <a:t>:</a:t>
            </a:r>
          </a:p>
          <a:p>
            <a:r>
              <a:rPr lang="en-US" sz="2000" dirty="0" smtClean="0">
                <a:solidFill>
                  <a:srgbClr val="002060"/>
                </a:solidFill>
                <a:latin typeface="Arial" panose="020B0604020202020204" pitchFamily="34" charset="0"/>
                <a:cs typeface="Arial" panose="020B0604020202020204" pitchFamily="34" charset="0"/>
              </a:rPr>
              <a:t> 	</a:t>
            </a:r>
            <a:r>
              <a:rPr lang="en-IN" sz="2000" dirty="0" smtClean="0">
                <a:solidFill>
                  <a:srgbClr val="002060"/>
                </a:solidFill>
                <a:latin typeface="Arial" panose="020B0604020202020204" pitchFamily="34" charset="0"/>
                <a:cs typeface="Arial" panose="020B0604020202020204" pitchFamily="34" charset="0"/>
              </a:rPr>
              <a:t>p</a:t>
            </a:r>
            <a:r>
              <a:rPr lang="en-IN" sz="2000" dirty="0">
                <a:solidFill>
                  <a:srgbClr val="002060"/>
                </a:solidFill>
                <a:latin typeface="Arial" panose="020B0604020202020204" pitchFamily="34" charset="0"/>
                <a:cs typeface="Arial" panose="020B0604020202020204" pitchFamily="34" charset="0"/>
              </a:rPr>
              <a:t> {</a:t>
            </a:r>
            <a:br>
              <a:rPr lang="en-IN" sz="2000" dirty="0">
                <a:solidFill>
                  <a:srgbClr val="002060"/>
                </a:solidFill>
                <a:latin typeface="Arial" panose="020B0604020202020204" pitchFamily="34" charset="0"/>
                <a:cs typeface="Arial" panose="020B0604020202020204" pitchFamily="34" charset="0"/>
              </a:rPr>
            </a:br>
            <a:r>
              <a:rPr lang="en-IN" sz="2000" dirty="0">
                <a:solidFill>
                  <a:srgbClr val="002060"/>
                </a:solidFill>
                <a:latin typeface="Arial" panose="020B0604020202020204" pitchFamily="34" charset="0"/>
                <a:cs typeface="Arial" panose="020B0604020202020204" pitchFamily="34" charset="0"/>
              </a:rPr>
              <a:t> </a:t>
            </a:r>
            <a:r>
              <a:rPr lang="en-IN" sz="2000" dirty="0" smtClean="0">
                <a:solidFill>
                  <a:srgbClr val="002060"/>
                </a:solidFill>
                <a:latin typeface="Arial" panose="020B0604020202020204" pitchFamily="34" charset="0"/>
                <a:cs typeface="Arial" panose="020B0604020202020204" pitchFamily="34" charset="0"/>
              </a:rPr>
              <a:t>	   </a:t>
            </a:r>
            <a:r>
              <a:rPr lang="en-IN" sz="2000" dirty="0">
                <a:solidFill>
                  <a:srgbClr val="002060"/>
                </a:solidFill>
                <a:latin typeface="Arial" panose="020B0604020202020204" pitchFamily="34" charset="0"/>
                <a:cs typeface="Arial" panose="020B0604020202020204" pitchFamily="34" charset="0"/>
              </a:rPr>
              <a:t> text-align: </a:t>
            </a:r>
            <a:r>
              <a:rPr lang="en-IN" sz="2000" dirty="0" err="1">
                <a:solidFill>
                  <a:srgbClr val="002060"/>
                </a:solidFill>
                <a:latin typeface="Arial" panose="020B0604020202020204" pitchFamily="34" charset="0"/>
                <a:cs typeface="Arial" panose="020B0604020202020204" pitchFamily="34" charset="0"/>
              </a:rPr>
              <a:t>center</a:t>
            </a:r>
            <a:r>
              <a:rPr lang="en-IN" sz="2000" dirty="0">
                <a:solidFill>
                  <a:srgbClr val="002060"/>
                </a:solidFill>
                <a:latin typeface="Arial" panose="020B0604020202020204" pitchFamily="34" charset="0"/>
                <a:cs typeface="Arial" panose="020B0604020202020204" pitchFamily="34" charset="0"/>
              </a:rPr>
              <a:t>;</a:t>
            </a:r>
            <a:br>
              <a:rPr lang="en-IN" sz="2000" dirty="0">
                <a:solidFill>
                  <a:srgbClr val="002060"/>
                </a:solidFill>
                <a:latin typeface="Arial" panose="020B0604020202020204" pitchFamily="34" charset="0"/>
                <a:cs typeface="Arial" panose="020B0604020202020204" pitchFamily="34" charset="0"/>
              </a:rPr>
            </a:br>
            <a:r>
              <a:rPr lang="en-IN" sz="2000" dirty="0">
                <a:solidFill>
                  <a:srgbClr val="002060"/>
                </a:solidFill>
                <a:latin typeface="Arial" panose="020B0604020202020204" pitchFamily="34" charset="0"/>
                <a:cs typeface="Arial" panose="020B0604020202020204" pitchFamily="34" charset="0"/>
              </a:rPr>
              <a:t>  </a:t>
            </a:r>
            <a:r>
              <a:rPr lang="en-IN" sz="2000" dirty="0" smtClean="0">
                <a:solidFill>
                  <a:srgbClr val="002060"/>
                </a:solidFill>
                <a:latin typeface="Arial" panose="020B0604020202020204" pitchFamily="34" charset="0"/>
                <a:cs typeface="Arial" panose="020B0604020202020204" pitchFamily="34" charset="0"/>
              </a:rPr>
              <a:t>	    </a:t>
            </a:r>
            <a:r>
              <a:rPr lang="en-IN" sz="2000" dirty="0" err="1" smtClean="0">
                <a:solidFill>
                  <a:srgbClr val="002060"/>
                </a:solidFill>
                <a:latin typeface="Arial" panose="020B0604020202020204" pitchFamily="34" charset="0"/>
                <a:cs typeface="Arial" panose="020B0604020202020204" pitchFamily="34" charset="0"/>
              </a:rPr>
              <a:t>color</a:t>
            </a:r>
            <a:r>
              <a:rPr lang="en-IN" sz="2000" dirty="0">
                <a:solidFill>
                  <a:srgbClr val="002060"/>
                </a:solidFill>
                <a:latin typeface="Arial" panose="020B0604020202020204" pitchFamily="34" charset="0"/>
                <a:cs typeface="Arial" panose="020B0604020202020204" pitchFamily="34" charset="0"/>
              </a:rPr>
              <a:t>: red;</a:t>
            </a:r>
            <a:br>
              <a:rPr lang="en-IN" sz="2000" dirty="0">
                <a:solidFill>
                  <a:srgbClr val="002060"/>
                </a:solidFill>
                <a:latin typeface="Arial" panose="020B0604020202020204" pitchFamily="34" charset="0"/>
                <a:cs typeface="Arial" panose="020B0604020202020204" pitchFamily="34" charset="0"/>
              </a:rPr>
            </a:br>
            <a:r>
              <a:rPr lang="en-IN" sz="2000" dirty="0" smtClean="0">
                <a:solidFill>
                  <a:srgbClr val="002060"/>
                </a:solidFill>
                <a:latin typeface="Arial" panose="020B0604020202020204" pitchFamily="34" charset="0"/>
                <a:cs typeface="Arial" panose="020B0604020202020204" pitchFamily="34" charset="0"/>
              </a:rPr>
              <a:t>	   }</a:t>
            </a:r>
            <a:endParaRPr lang="en-IN" sz="20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78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solidFill>
                  <a:schemeClr val="bg1"/>
                </a:solidFill>
                <a:latin typeface="Georgia" panose="02040502050405020303" pitchFamily="18" charset="0"/>
              </a:rPr>
              <a:t>Id Selector</a:t>
            </a:r>
            <a:endParaRPr lang="en-US" sz="4000" b="1" dirty="0">
              <a:solidFill>
                <a:schemeClr val="bg1"/>
              </a:solidFill>
              <a:latin typeface="Georgia" panose="02040502050405020303" pitchFamily="18" charset="0"/>
            </a:endParaRPr>
          </a:p>
        </p:txBody>
      </p:sp>
      <p:sp>
        <p:nvSpPr>
          <p:cNvPr id="3" name="Content Placeholder 2"/>
          <p:cNvSpPr txBox="1">
            <a:spLocks/>
          </p:cNvSpPr>
          <p:nvPr/>
        </p:nvSpPr>
        <p:spPr>
          <a:xfrm>
            <a:off x="1154653" y="2348880"/>
            <a:ext cx="9908311" cy="4176463"/>
          </a:xfrm>
          <a:prstGeom prst="rect">
            <a:avLst/>
          </a:prstGeom>
        </p:spPr>
        <p:txBody>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b="0" i="0"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000" dirty="0">
                <a:solidFill>
                  <a:srgbClr val="002060"/>
                </a:solidFill>
                <a:latin typeface="Arial" panose="020B0604020202020204" pitchFamily="34" charset="0"/>
                <a:cs typeface="Arial" panose="020B0604020202020204" pitchFamily="34" charset="0"/>
              </a:rPr>
              <a:t>The id selector uses the id attribute of an HTML element to select a specific element.</a:t>
            </a:r>
          </a:p>
          <a:p>
            <a:r>
              <a:rPr lang="en-US" sz="2000" dirty="0">
                <a:solidFill>
                  <a:srgbClr val="002060"/>
                </a:solidFill>
                <a:latin typeface="Arial" panose="020B0604020202020204" pitchFamily="34" charset="0"/>
                <a:cs typeface="Arial" panose="020B0604020202020204" pitchFamily="34" charset="0"/>
              </a:rPr>
              <a:t>The id of an element is unique within a </a:t>
            </a:r>
            <a:r>
              <a:rPr lang="en-US" sz="2000" dirty="0" smtClean="0">
                <a:solidFill>
                  <a:srgbClr val="002060"/>
                </a:solidFill>
                <a:latin typeface="Arial" panose="020B0604020202020204" pitchFamily="34" charset="0"/>
                <a:cs typeface="Arial" panose="020B0604020202020204" pitchFamily="34" charset="0"/>
              </a:rPr>
              <a:t>page.</a:t>
            </a:r>
            <a:endParaRPr lang="en-US" sz="2000" dirty="0">
              <a:solidFill>
                <a:srgbClr val="002060"/>
              </a:solidFill>
              <a:latin typeface="Arial" panose="020B0604020202020204" pitchFamily="34" charset="0"/>
              <a:cs typeface="Arial" panose="020B0604020202020204" pitchFamily="34" charset="0"/>
            </a:endParaRPr>
          </a:p>
          <a:p>
            <a:r>
              <a:rPr lang="en-US" sz="2000" dirty="0">
                <a:solidFill>
                  <a:srgbClr val="002060"/>
                </a:solidFill>
                <a:latin typeface="Arial" panose="020B0604020202020204" pitchFamily="34" charset="0"/>
                <a:cs typeface="Arial" panose="020B0604020202020204" pitchFamily="34" charset="0"/>
              </a:rPr>
              <a:t>To select an element with a specific id, write a hash (</a:t>
            </a:r>
            <a:r>
              <a:rPr lang="en-US" sz="2000" dirty="0">
                <a:solidFill>
                  <a:srgbClr val="FF0000"/>
                </a:solidFill>
                <a:latin typeface="Arial" panose="020B0604020202020204" pitchFamily="34" charset="0"/>
                <a:cs typeface="Arial" panose="020B0604020202020204" pitchFamily="34" charset="0"/>
              </a:rPr>
              <a:t>#</a:t>
            </a:r>
            <a:r>
              <a:rPr lang="en-US" sz="2000" dirty="0">
                <a:solidFill>
                  <a:srgbClr val="002060"/>
                </a:solidFill>
                <a:latin typeface="Arial" panose="020B0604020202020204" pitchFamily="34" charset="0"/>
                <a:cs typeface="Arial" panose="020B0604020202020204" pitchFamily="34" charset="0"/>
              </a:rPr>
              <a:t>) character, followed by the id of the element</a:t>
            </a:r>
            <a:r>
              <a:rPr lang="en-US" sz="2000" dirty="0" smtClean="0">
                <a:solidFill>
                  <a:srgbClr val="002060"/>
                </a:solidFill>
                <a:latin typeface="Arial" panose="020B0604020202020204" pitchFamily="34" charset="0"/>
                <a:cs typeface="Arial" panose="020B0604020202020204" pitchFamily="34" charset="0"/>
              </a:rPr>
              <a:t>.</a:t>
            </a:r>
          </a:p>
          <a:p>
            <a:r>
              <a:rPr lang="en-US" sz="2000" dirty="0">
                <a:solidFill>
                  <a:srgbClr val="002060"/>
                </a:solidFill>
                <a:latin typeface="Arial" panose="020B0604020202020204" pitchFamily="34" charset="0"/>
                <a:cs typeface="Arial" panose="020B0604020202020204" pitchFamily="34" charset="0"/>
              </a:rPr>
              <a:t>Styles a single element identified by its</a:t>
            </a:r>
            <a:r>
              <a:rPr lang="en-US" sz="2000" dirty="0">
                <a:solidFill>
                  <a:srgbClr val="FF0000"/>
                </a:solidFill>
                <a:latin typeface="Arial" panose="020B0604020202020204" pitchFamily="34" charset="0"/>
                <a:cs typeface="Arial" panose="020B0604020202020204" pitchFamily="34" charset="0"/>
                <a:hlinkClick r:id="rId2"/>
              </a:rPr>
              <a:t> unique id</a:t>
            </a:r>
            <a:r>
              <a:rPr lang="en-US" sz="2000" dirty="0">
                <a:solidFill>
                  <a:srgbClr val="002060"/>
                </a:solidFill>
                <a:latin typeface="Arial" panose="020B0604020202020204" pitchFamily="34" charset="0"/>
                <a:cs typeface="Arial" panose="020B0604020202020204" pitchFamily="34" charset="0"/>
              </a:rPr>
              <a:t>. For example, changing the background color of a </a:t>
            </a:r>
            <a:r>
              <a:rPr lang="en-US" sz="2000" dirty="0" smtClean="0">
                <a:solidFill>
                  <a:srgbClr val="002060"/>
                </a:solidFill>
                <a:latin typeface="Arial" panose="020B0604020202020204" pitchFamily="34" charset="0"/>
                <a:cs typeface="Arial" panose="020B0604020202020204" pitchFamily="34" charset="0"/>
              </a:rPr>
              <a:t>header</a:t>
            </a:r>
          </a:p>
          <a:p>
            <a:pPr marL="0" indent="0">
              <a:buNone/>
            </a:pPr>
            <a:r>
              <a:rPr lang="en-US" sz="2400" dirty="0" err="1" smtClean="0">
                <a:solidFill>
                  <a:srgbClr val="002060"/>
                </a:solidFill>
                <a:latin typeface="Arial" panose="020B0604020202020204" pitchFamily="34" charset="0"/>
                <a:cs typeface="Arial" panose="020B0604020202020204" pitchFamily="34" charset="0"/>
              </a:rPr>
              <a:t>eg</a:t>
            </a:r>
            <a:r>
              <a:rPr lang="en-US" sz="2400" dirty="0" smtClean="0">
                <a:solidFill>
                  <a:srgbClr val="002060"/>
                </a:solidFill>
                <a:latin typeface="Arial" panose="020B0604020202020204" pitchFamily="34" charset="0"/>
                <a:cs typeface="Arial" panose="020B0604020202020204" pitchFamily="34" charset="0"/>
              </a:rPr>
              <a:t>:	#</a:t>
            </a:r>
            <a:r>
              <a:rPr lang="en-US" sz="2400" dirty="0">
                <a:solidFill>
                  <a:srgbClr val="002060"/>
                </a:solidFill>
                <a:latin typeface="Arial" panose="020B0604020202020204" pitchFamily="34" charset="0"/>
                <a:cs typeface="Arial" panose="020B0604020202020204" pitchFamily="34" charset="0"/>
              </a:rPr>
              <a:t>para1 {</a:t>
            </a:r>
            <a:br>
              <a:rPr lang="en-US" sz="2400" dirty="0">
                <a:solidFill>
                  <a:srgbClr val="002060"/>
                </a:solidFill>
                <a:latin typeface="Arial" panose="020B0604020202020204" pitchFamily="34" charset="0"/>
                <a:cs typeface="Arial" panose="020B0604020202020204" pitchFamily="34" charset="0"/>
              </a:rPr>
            </a:br>
            <a:r>
              <a:rPr lang="en-US" sz="2400" dirty="0">
                <a:solidFill>
                  <a:srgbClr val="002060"/>
                </a:solidFill>
                <a:latin typeface="Arial" panose="020B0604020202020204" pitchFamily="34" charset="0"/>
                <a:cs typeface="Arial" panose="020B0604020202020204" pitchFamily="34" charset="0"/>
              </a:rPr>
              <a:t>  </a:t>
            </a:r>
            <a:r>
              <a:rPr lang="en-US" sz="2400" dirty="0" smtClean="0">
                <a:solidFill>
                  <a:srgbClr val="002060"/>
                </a:solidFill>
                <a:latin typeface="Arial" panose="020B0604020202020204" pitchFamily="34" charset="0"/>
                <a:cs typeface="Arial" panose="020B0604020202020204" pitchFamily="34" charset="0"/>
              </a:rPr>
              <a:t>	text-align</a:t>
            </a:r>
            <a:r>
              <a:rPr lang="en-US" sz="2400" dirty="0">
                <a:solidFill>
                  <a:srgbClr val="002060"/>
                </a:solidFill>
                <a:latin typeface="Arial" panose="020B0604020202020204" pitchFamily="34" charset="0"/>
                <a:cs typeface="Arial" panose="020B0604020202020204" pitchFamily="34" charset="0"/>
              </a:rPr>
              <a:t>: center;</a:t>
            </a:r>
            <a:br>
              <a:rPr lang="en-US" sz="2400" dirty="0">
                <a:solidFill>
                  <a:srgbClr val="002060"/>
                </a:solidFill>
                <a:latin typeface="Arial" panose="020B0604020202020204" pitchFamily="34" charset="0"/>
                <a:cs typeface="Arial" panose="020B0604020202020204" pitchFamily="34" charset="0"/>
              </a:rPr>
            </a:br>
            <a:r>
              <a:rPr lang="en-US" sz="2400" dirty="0">
                <a:solidFill>
                  <a:srgbClr val="002060"/>
                </a:solidFill>
                <a:latin typeface="Arial" panose="020B0604020202020204" pitchFamily="34" charset="0"/>
                <a:cs typeface="Arial" panose="020B0604020202020204" pitchFamily="34" charset="0"/>
              </a:rPr>
              <a:t>  </a:t>
            </a:r>
            <a:r>
              <a:rPr lang="en-US" sz="2400" dirty="0" smtClean="0">
                <a:solidFill>
                  <a:srgbClr val="002060"/>
                </a:solidFill>
                <a:latin typeface="Arial" panose="020B0604020202020204" pitchFamily="34" charset="0"/>
                <a:cs typeface="Arial" panose="020B0604020202020204" pitchFamily="34" charset="0"/>
              </a:rPr>
              <a:t>	color</a:t>
            </a:r>
            <a:r>
              <a:rPr lang="en-US" sz="2400" dirty="0">
                <a:solidFill>
                  <a:srgbClr val="002060"/>
                </a:solidFill>
                <a:latin typeface="Arial" panose="020B0604020202020204" pitchFamily="34" charset="0"/>
                <a:cs typeface="Arial" panose="020B0604020202020204" pitchFamily="34" charset="0"/>
              </a:rPr>
              <a:t>: red;</a:t>
            </a:r>
            <a:br>
              <a:rPr lang="en-US" sz="2400" dirty="0">
                <a:solidFill>
                  <a:srgbClr val="002060"/>
                </a:solidFill>
                <a:latin typeface="Arial" panose="020B0604020202020204" pitchFamily="34" charset="0"/>
                <a:cs typeface="Arial" panose="020B0604020202020204" pitchFamily="34" charset="0"/>
              </a:rPr>
            </a:br>
            <a:r>
              <a:rPr lang="en-US" sz="2400" dirty="0" smtClean="0">
                <a:solidFill>
                  <a:srgbClr val="002060"/>
                </a:solidFill>
                <a:latin typeface="Arial" panose="020B0604020202020204" pitchFamily="34" charset="0"/>
                <a:cs typeface="Arial" panose="020B0604020202020204" pitchFamily="34" charset="0"/>
              </a:rPr>
              <a:t>	}</a:t>
            </a:r>
            <a:endParaRPr lang="en-US" sz="2400" dirty="0">
              <a:solidFill>
                <a:srgbClr val="002060"/>
              </a:solidFill>
              <a:latin typeface="Arial" panose="020B0604020202020204" pitchFamily="34" charset="0"/>
              <a:cs typeface="Arial" panose="020B0604020202020204" pitchFamily="34" charset="0"/>
            </a:endParaRPr>
          </a:p>
          <a:p>
            <a:endParaRPr lang="en-US" sz="2000" dirty="0" smtClean="0">
              <a:solidFill>
                <a:srgbClr val="002060"/>
              </a:solidFill>
              <a:latin typeface="Arial" panose="020B0604020202020204" pitchFamily="34" charset="0"/>
              <a:cs typeface="Arial" panose="020B0604020202020204" pitchFamily="34" charset="0"/>
            </a:endParaRPr>
          </a:p>
          <a:p>
            <a:endParaRPr lang="en-US" sz="20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967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1616</TotalTime>
  <Words>638</Words>
  <Application>Microsoft Office PowerPoint</Application>
  <PresentationFormat>Custom</PresentationFormat>
  <Paragraphs>124</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Californian FB</vt:lpstr>
      <vt:lpstr>Century Gothic</vt:lpstr>
      <vt:lpstr>Euphemia</vt:lpstr>
      <vt:lpstr>Georgia</vt:lpstr>
      <vt:lpstr>Times New Roman</vt:lpstr>
      <vt:lpstr>Wingdings</vt:lpstr>
      <vt:lpstr>Wingdings 3</vt:lpstr>
      <vt:lpstr>Ion Boardroom</vt:lpstr>
      <vt:lpstr>Cascading Style Sheet  (CSS)</vt:lpstr>
      <vt:lpstr>Overview</vt:lpstr>
      <vt:lpstr>What is CSS?</vt:lpstr>
      <vt:lpstr>Advantages &amp; Disadvantages</vt:lpstr>
      <vt:lpstr>CSS Syntax</vt:lpstr>
      <vt:lpstr>COMMENTS</vt:lpstr>
      <vt:lpstr>SELECTORS</vt:lpstr>
      <vt:lpstr>Element Name Selector</vt:lpstr>
      <vt:lpstr>Id Selector</vt:lpstr>
      <vt:lpstr>Class Selector</vt:lpstr>
      <vt:lpstr>Methods  to link CSS to HTML documents:</vt:lpstr>
      <vt:lpstr>INLINE</vt:lpstr>
      <vt:lpstr>INTERNAL</vt:lpstr>
      <vt:lpstr>EXTERNAL</vt:lpstr>
      <vt:lpstr>CSS STYLING</vt:lpstr>
      <vt:lpstr>CSS LINKS</vt:lpstr>
      <vt:lpstr>CSS BORDER</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Cascading Style Sheet (CSS)</dc:title>
  <dc:creator>cloud</dc:creator>
  <cp:lastModifiedBy>cloud</cp:lastModifiedBy>
  <cp:revision>46</cp:revision>
  <dcterms:created xsi:type="dcterms:W3CDTF">2025-03-11T08:10:44Z</dcterms:created>
  <dcterms:modified xsi:type="dcterms:W3CDTF">2025-03-13T05:22:18Z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