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84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343" r:id="rId7"/>
    <p:sldId id="330" r:id="rId8"/>
    <p:sldId id="344" r:id="rId9"/>
    <p:sldId id="348" r:id="rId10"/>
    <p:sldId id="359" r:id="rId11"/>
    <p:sldId id="360" r:id="rId12"/>
    <p:sldId id="361" r:id="rId13"/>
    <p:sldId id="347" r:id="rId14"/>
    <p:sldId id="305" r:id="rId15"/>
    <p:sldId id="349" r:id="rId16"/>
    <p:sldId id="350" r:id="rId17"/>
    <p:sldId id="352" r:id="rId18"/>
    <p:sldId id="351" r:id="rId19"/>
    <p:sldId id="342" r:id="rId20"/>
    <p:sldId id="353" r:id="rId21"/>
    <p:sldId id="354" r:id="rId22"/>
    <p:sldId id="355" r:id="rId23"/>
    <p:sldId id="357" r:id="rId24"/>
    <p:sldId id="358" r:id="rId25"/>
    <p:sldId id="362" r:id="rId26"/>
    <p:sldId id="356" r:id="rId27"/>
    <p:sldId id="336" r:id="rId28"/>
    <p:sldId id="33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3725" autoAdjust="0"/>
  </p:normalViewPr>
  <p:slideViewPr>
    <p:cSldViewPr snapToGrid="0">
      <p:cViewPr varScale="1">
        <p:scale>
          <a:sx n="69" d="100"/>
          <a:sy n="69" d="100"/>
        </p:scale>
        <p:origin x="34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indent="-228600"/>
            <a:endParaRPr lang="en-US" sz="200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3/4/2025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indent="-228600"/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indent="-228600"/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indent="-228600"/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tml-link-tag/" TargetMode="External"/><Relationship Id="rId2" Type="http://schemas.openxmlformats.org/officeDocument/2006/relationships/hyperlink" Target="https://www.geeksforgeeks.org/html-meta-tag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hyperlink" Target="https://www.geeksforgeeks.org/html-script-tag/" TargetMode="External"/><Relationship Id="rId4" Type="http://schemas.openxmlformats.org/officeDocument/2006/relationships/hyperlink" Target="https://www.geeksforgeeks.org/html-style-tag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anchor="b" anchorCtr="0">
            <a:normAutofit/>
          </a:bodyPr>
          <a:lstStyle/>
          <a:p>
            <a:r>
              <a:rPr lang="en-US" sz="8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HTML</a:t>
            </a:r>
            <a:endParaRPr lang="en-US" sz="8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4017818"/>
            <a:ext cx="9144000" cy="2033732"/>
          </a:xfrm>
        </p:spPr>
        <p:txBody>
          <a:bodyPr/>
          <a:lstStyle/>
          <a:p>
            <a:r>
              <a:rPr lang="en-US" dirty="0" smtClean="0"/>
              <a:t>						</a:t>
            </a:r>
            <a:r>
              <a:rPr lang="en-US" sz="1800" dirty="0" smtClean="0"/>
              <a:t>    by,</a:t>
            </a:r>
          </a:p>
          <a:p>
            <a:pPr algn="r"/>
            <a:r>
              <a:rPr lang="en-US" dirty="0" err="1" smtClean="0"/>
              <a:t>Nisha</a:t>
            </a:r>
            <a:r>
              <a:rPr lang="en-US" dirty="0" smtClean="0"/>
              <a:t> Paul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3" y="304799"/>
            <a:ext cx="6705600" cy="845128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4000" dirty="0" smtClean="0"/>
              <a:t>Tags, Attributes, Elements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3" y="1496291"/>
            <a:ext cx="6954981" cy="4933084"/>
          </a:xfrm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200" u="sng" dirty="0" smtClean="0">
                <a:solidFill>
                  <a:srgbClr val="7030A0">
                    <a:alpha val="70000"/>
                  </a:srgbClr>
                </a:solidFill>
              </a:rPr>
              <a:t>Attributes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Additional </a:t>
            </a:r>
            <a:r>
              <a:rPr lang="en-US" dirty="0"/>
              <a:t>information about HTML </a:t>
            </a:r>
            <a:r>
              <a:rPr lang="en-US" dirty="0" smtClean="0"/>
              <a:t>elements.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Used within the opening tag of an HTML element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Used to </a:t>
            </a:r>
            <a:r>
              <a:rPr lang="en-US" dirty="0"/>
              <a:t>configure and adjust the element’s behavior, appearance, or functionality in a variety of </a:t>
            </a:r>
            <a:r>
              <a:rPr lang="en-US" dirty="0" smtClean="0"/>
              <a:t>ways.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attribute has a name and a </a:t>
            </a:r>
            <a:r>
              <a:rPr lang="en-US" dirty="0" smtClean="0"/>
              <a:t>value.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Syntax:</a:t>
            </a: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</a:pPr>
            <a:r>
              <a:rPr lang="en-IN" i="1" dirty="0" smtClean="0"/>
              <a:t>&lt;</a:t>
            </a:r>
            <a:r>
              <a:rPr lang="en-IN" i="1" dirty="0" err="1" smtClean="0"/>
              <a:t>tagname</a:t>
            </a:r>
            <a:r>
              <a:rPr lang="en-IN" i="1" dirty="0"/>
              <a:t> </a:t>
            </a:r>
            <a:r>
              <a:rPr lang="en-IN" i="1" dirty="0" err="1" smtClean="0"/>
              <a:t>attribute_name</a:t>
            </a:r>
            <a:r>
              <a:rPr lang="en-IN" i="1" dirty="0" smtClean="0"/>
              <a:t> </a:t>
            </a:r>
            <a:r>
              <a:rPr lang="en-IN" i="1" dirty="0"/>
              <a:t>= “</a:t>
            </a:r>
            <a:r>
              <a:rPr lang="en-IN" i="1" dirty="0" err="1"/>
              <a:t>attribute_value</a:t>
            </a:r>
            <a:r>
              <a:rPr lang="en-IN" i="1" dirty="0"/>
              <a:t>”&gt; content… &lt;/</a:t>
            </a:r>
            <a:r>
              <a:rPr lang="en-IN" i="1" dirty="0" err="1"/>
              <a:t>tagname</a:t>
            </a:r>
            <a:r>
              <a:rPr lang="en-IN" i="1" dirty="0"/>
              <a:t>&gt;</a:t>
            </a:r>
          </a:p>
          <a:p>
            <a:endParaRPr lang="en-US" dirty="0"/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dirty="0" smtClean="0"/>
              <a:t>	&lt;p align=“center”&gt; Hello &lt;/p&gt;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Placeholder 7" descr="Photo of a paint brush with blue and white paint">
            <a:extLst>
              <a:ext uri="{FF2B5EF4-FFF2-40B4-BE49-F238E27FC236}">
                <a16:creationId xmlns:a16="http://schemas.microsoft.com/office/drawing/2014/main" id="{2088C71B-3F8B-4679-8801-8C4C86D45C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0" y="0"/>
            <a:ext cx="4599432" cy="2286000"/>
          </a:xfrm>
        </p:spPr>
      </p:pic>
      <p:pic>
        <p:nvPicPr>
          <p:cNvPr id="10" name="Picture Placeholder 9" descr="Image of colorful triangular shapes">
            <a:extLst>
              <a:ext uri="{FF2B5EF4-FFF2-40B4-BE49-F238E27FC236}">
                <a16:creationId xmlns:a16="http://schemas.microsoft.com/office/drawing/2014/main" id="{96812000-377B-4B9A-A2C2-AFDD83B7A3F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0" y="2286000"/>
            <a:ext cx="4599432" cy="2286000"/>
          </a:xfrm>
        </p:spPr>
      </p:pic>
      <p:pic>
        <p:nvPicPr>
          <p:cNvPr id="12" name="Picture Placeholder 11" descr="Photo of hands with a reflection of colored lights">
            <a:extLst>
              <a:ext uri="{FF2B5EF4-FFF2-40B4-BE49-F238E27FC236}">
                <a16:creationId xmlns:a16="http://schemas.microsoft.com/office/drawing/2014/main" id="{4F42B7E8-FEA7-4E82-B22D-FA992604095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0" y="4572000"/>
            <a:ext cx="4599432" cy="2286000"/>
          </a:xfrm>
        </p:spPr>
      </p:pic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7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E50F-247A-4628-90BB-62A60E39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851281"/>
            <a:ext cx="6633978" cy="82315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HTML Document structure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3456" y="1496291"/>
            <a:ext cx="11000508" cy="474595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400"/>
            </a:pPr>
            <a:endParaRPr lang="en-GB" sz="2400" dirty="0" smtClean="0">
              <a:latin typeface="+mj-lt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+mj-lt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 </a:t>
            </a:r>
            <a:r>
              <a:rPr lang="en-GB" sz="2600" dirty="0">
                <a:latin typeface="+mj-lt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Made Up </a:t>
            </a:r>
            <a:r>
              <a:rPr lang="en-GB" sz="2600" dirty="0" smtClean="0">
                <a:latin typeface="+mj-lt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of:</a:t>
            </a:r>
          </a:p>
          <a:p>
            <a:pPr>
              <a:lnSpc>
                <a:spcPct val="150000"/>
              </a:lnSpc>
              <a:spcBef>
                <a:spcPts val="0"/>
              </a:spcBef>
              <a:buSzPts val="2400"/>
            </a:pPr>
            <a:endParaRPr lang="en-GB" sz="2600" dirty="0">
              <a:latin typeface="+mj-lt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1257300" lvl="1" indent="-457200">
              <a:lnSpc>
                <a:spcPct val="15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q"/>
            </a:pPr>
            <a:r>
              <a:rPr lang="en-GB" sz="2600" dirty="0" smtClean="0">
                <a:solidFill>
                  <a:srgbClr val="FF0000"/>
                </a:solidFill>
                <a:latin typeface="+mj-lt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Tags</a:t>
            </a:r>
          </a:p>
          <a:p>
            <a:pPr marL="1257300" lvl="1" indent="-457200">
              <a:lnSpc>
                <a:spcPct val="15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q"/>
            </a:pPr>
            <a:r>
              <a:rPr lang="en-GB" sz="2600" dirty="0" smtClean="0">
                <a:solidFill>
                  <a:srgbClr val="FF0000"/>
                </a:solidFill>
                <a:latin typeface="+mj-lt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Elements</a:t>
            </a:r>
            <a:endParaRPr lang="en-GB" sz="2600" dirty="0">
              <a:solidFill>
                <a:srgbClr val="FF0000"/>
              </a:solidFill>
              <a:latin typeface="+mj-lt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1257300" lvl="1" indent="-457200">
              <a:lnSpc>
                <a:spcPct val="15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q"/>
            </a:pPr>
            <a:r>
              <a:rPr lang="en-GB" sz="2600" dirty="0" smtClean="0">
                <a:solidFill>
                  <a:srgbClr val="FF0000"/>
                </a:solidFill>
                <a:latin typeface="+mj-lt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Attributes</a:t>
            </a:r>
            <a:endParaRPr lang="en-GB" sz="2600" dirty="0">
              <a:solidFill>
                <a:srgbClr val="FF0000"/>
              </a:solidFill>
              <a:latin typeface="+mj-lt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Pts val="2400"/>
            </a:pPr>
            <a:endParaRPr lang="en-GB" sz="2600" dirty="0" smtClean="0">
              <a:latin typeface="+mj-lt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+mj-lt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Extension </a:t>
            </a:r>
            <a:r>
              <a:rPr lang="en-GB" sz="2600" dirty="0">
                <a:solidFill>
                  <a:srgbClr val="FF0000"/>
                </a:solidFill>
                <a:latin typeface="+mj-lt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.html or </a:t>
            </a:r>
            <a:r>
              <a:rPr lang="en-GB" sz="2600" dirty="0" smtClean="0">
                <a:solidFill>
                  <a:srgbClr val="FF0000"/>
                </a:solidFill>
                <a:latin typeface="+mj-lt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.</a:t>
            </a:r>
            <a:r>
              <a:rPr lang="en-GB" sz="2600" dirty="0" err="1" smtClean="0">
                <a:solidFill>
                  <a:srgbClr val="FF0000"/>
                </a:solidFill>
                <a:latin typeface="+mj-lt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</a:t>
            </a:r>
            <a:endParaRPr lang="en-GB" sz="2600" dirty="0" smtClean="0">
              <a:solidFill>
                <a:srgbClr val="FF0000"/>
              </a:solidFill>
              <a:latin typeface="+mj-lt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2400"/>
              <a:buFont typeface="Wingdings" panose="05000000000000000000" pitchFamily="2" charset="2"/>
              <a:buChar char="v"/>
            </a:pPr>
            <a:r>
              <a:rPr lang="en-GB" sz="2600" dirty="0" smtClean="0">
                <a:latin typeface="+mj-lt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O/p -&gt; </a:t>
            </a:r>
            <a:r>
              <a:rPr lang="en-GB" sz="2600" dirty="0" smtClean="0">
                <a:solidFill>
                  <a:srgbClr val="FF0000"/>
                </a:solidFill>
                <a:latin typeface="+mj-lt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Web Browser</a:t>
            </a:r>
            <a:endParaRPr lang="en-GB" sz="2600" dirty="0">
              <a:solidFill>
                <a:srgbClr val="FF0000"/>
              </a:solidFill>
              <a:latin typeface="+mj-lt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v"/>
            </a:pPr>
            <a:r>
              <a:rPr lang="en-US" sz="2600" dirty="0" smtClean="0"/>
              <a:t>Root </a:t>
            </a:r>
            <a:r>
              <a:rPr lang="en-US" sz="2600" dirty="0"/>
              <a:t>element of an </a:t>
            </a:r>
            <a:endParaRPr lang="en-US" sz="2600" dirty="0" smtClean="0"/>
          </a:p>
          <a:p>
            <a:pPr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600" dirty="0" smtClean="0"/>
              <a:t>     HTML document:</a:t>
            </a:r>
          </a:p>
          <a:p>
            <a:pPr>
              <a:lnSpc>
                <a:spcPct val="100000"/>
              </a:lnSpc>
              <a:spcBef>
                <a:spcPts val="0"/>
              </a:spcBef>
              <a:buSzPts val="2400"/>
            </a:pPr>
            <a:endParaRPr lang="en-US" sz="2600" dirty="0"/>
          </a:p>
          <a:p>
            <a:pPr marL="1143000" lvl="1" indent="-342900">
              <a:lnSpc>
                <a:spcPct val="10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q"/>
            </a:pPr>
            <a:r>
              <a:rPr lang="en-GB" sz="26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&lt;</a:t>
            </a:r>
            <a:r>
              <a:rPr lang="en-GB" sz="26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HTML&gt; …&lt;/HTML&gt;</a:t>
            </a:r>
            <a:endParaRPr lang="en-GB" sz="2600" dirty="0" smtClean="0">
              <a:solidFill>
                <a:srgbClr val="FF0000"/>
              </a:solidFill>
              <a:latin typeface="+mj-lt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v"/>
            </a:pPr>
            <a:endParaRPr lang="en-GB" sz="2400" dirty="0">
              <a:solidFill>
                <a:srgbClr val="FF0000"/>
              </a:solidFill>
              <a:latin typeface="+mj-lt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v"/>
            </a:pPr>
            <a:endParaRPr lang="en-GB" sz="2400" dirty="0">
              <a:solidFill>
                <a:srgbClr val="FF0000"/>
              </a:solidFill>
              <a:latin typeface="+mj-lt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ts val="2400"/>
            </a:pPr>
            <a:endParaRPr lang="en-GB" sz="2400" dirty="0">
              <a:latin typeface="+mj-lt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</p:txBody>
      </p:sp>
      <p:pic>
        <p:nvPicPr>
          <p:cNvPr id="6" name="Google Shape;91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112327" y="2036618"/>
            <a:ext cx="6511636" cy="4054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E50F-247A-4628-90BB-62A60E39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851280"/>
            <a:ext cx="7529946" cy="911231"/>
          </a:xfrm>
        </p:spPr>
        <p:txBody>
          <a:bodyPr>
            <a:normAutofit fontScale="90000"/>
          </a:bodyPr>
          <a:lstStyle/>
          <a:p>
            <a:r>
              <a:rPr lang="en-US" sz="4000" u="sng" dirty="0" smtClean="0">
                <a:solidFill>
                  <a:srgbClr val="7030A0"/>
                </a:solidFill>
              </a:rPr>
              <a:t>HEAD Tag </a:t>
            </a:r>
            <a:r>
              <a:rPr lang="en-GB" sz="40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&lt;Head&gt;...&lt;/Head&gt;</a:t>
            </a:r>
            <a:br>
              <a:rPr lang="en-GB" sz="40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</a:br>
            <a:endParaRPr lang="en-US" sz="4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1892" y="1510145"/>
            <a:ext cx="11042072" cy="4732099"/>
          </a:xfrm>
          <a:ln>
            <a:solidFill>
              <a:schemeClr val="tx2">
                <a:lumMod val="10000"/>
                <a:lumOff val="9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SzPts val="2400"/>
              <a:buFont typeface="Courier New" panose="02070309020205020404" pitchFamily="49" charset="0"/>
              <a:buChar char="o"/>
            </a:pPr>
            <a:r>
              <a:rPr lang="en-US" sz="2400" dirty="0" smtClean="0"/>
              <a:t>Meta-information </a:t>
            </a:r>
            <a:r>
              <a:rPr lang="en-US" sz="2400" dirty="0"/>
              <a:t>about the HTML </a:t>
            </a:r>
            <a:r>
              <a:rPr lang="en-US" sz="2400" dirty="0" smtClean="0"/>
              <a:t>document:</a:t>
            </a:r>
          </a:p>
          <a:p>
            <a:pPr marL="11430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400"/>
              <a:buFont typeface="Wingdings" panose="05000000000000000000" pitchFamily="2" charset="2"/>
              <a:buChar char="v"/>
            </a:pPr>
            <a:r>
              <a:rPr lang="en-US" sz="2400" dirty="0" smtClean="0"/>
              <a:t>Title</a:t>
            </a:r>
          </a:p>
          <a:p>
            <a:pPr marL="11430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400"/>
              <a:buFont typeface="Wingdings" panose="05000000000000000000" pitchFamily="2" charset="2"/>
              <a:buChar char="v"/>
            </a:pPr>
            <a:r>
              <a:rPr lang="en-US" sz="2400" dirty="0" smtClean="0"/>
              <a:t>Links </a:t>
            </a:r>
            <a:r>
              <a:rPr lang="en-US" sz="2400" dirty="0"/>
              <a:t>to </a:t>
            </a:r>
            <a:r>
              <a:rPr lang="en-US" sz="2400" dirty="0" smtClean="0"/>
              <a:t>stylesheets.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US" sz="2600" dirty="0" smtClean="0"/>
              <a:t>Elements </a:t>
            </a:r>
            <a:r>
              <a:rPr lang="en-US" sz="2600" dirty="0"/>
              <a:t>within the head aren’t </a:t>
            </a:r>
            <a:r>
              <a:rPr lang="en-US" sz="2600" dirty="0" smtClean="0"/>
              <a:t>visible 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600" dirty="0" smtClean="0"/>
              <a:t>      the </a:t>
            </a:r>
            <a:r>
              <a:rPr lang="en-US" sz="2600" dirty="0"/>
              <a:t>front end of a webpage. </a:t>
            </a:r>
            <a:endParaRPr lang="en-US" sz="2600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US" sz="2600" dirty="0" smtClean="0"/>
              <a:t>Typical elements inside the &lt;head&gt; include:</a:t>
            </a:r>
          </a:p>
          <a:p>
            <a:pPr lvl="1" fontAlgn="base"/>
            <a:r>
              <a:rPr lang="en-US" b="1" u="sng" dirty="0" smtClean="0">
                <a:hlinkClick r:id="rId2"/>
              </a:rPr>
              <a:t>&lt;title&gt;</a:t>
            </a:r>
          </a:p>
          <a:p>
            <a:pPr lvl="1" fontAlgn="base"/>
            <a:r>
              <a:rPr lang="en-US" b="1" u="sng" dirty="0">
                <a:hlinkClick r:id="rId2"/>
              </a:rPr>
              <a:t>&lt;</a:t>
            </a:r>
            <a:r>
              <a:rPr lang="en-US" b="1" u="sng" dirty="0" smtClean="0">
                <a:hlinkClick r:id="rId2"/>
              </a:rPr>
              <a:t>meta&gt;</a:t>
            </a:r>
            <a:endParaRPr lang="en-US" dirty="0"/>
          </a:p>
          <a:p>
            <a:pPr lvl="1" fontAlgn="base"/>
            <a:r>
              <a:rPr lang="en-US" b="1" u="sng" dirty="0">
                <a:hlinkClick r:id="rId3"/>
              </a:rPr>
              <a:t>&lt;link</a:t>
            </a:r>
            <a:r>
              <a:rPr lang="en-US" b="1" u="sng" dirty="0" smtClean="0">
                <a:hlinkClick r:id="rId3"/>
              </a:rPr>
              <a:t>&gt;</a:t>
            </a:r>
            <a:endParaRPr lang="en-US" dirty="0"/>
          </a:p>
          <a:p>
            <a:pPr lvl="1" fontAlgn="base"/>
            <a:r>
              <a:rPr lang="en-US" b="1" u="sng" dirty="0" smtClean="0">
                <a:hlinkClick r:id="rId4"/>
              </a:rPr>
              <a:t>&lt;</a:t>
            </a:r>
            <a:r>
              <a:rPr lang="en-US" b="1" u="sng" dirty="0">
                <a:hlinkClick r:id="rId4"/>
              </a:rPr>
              <a:t>style</a:t>
            </a:r>
            <a:r>
              <a:rPr lang="en-US" b="1" u="sng" dirty="0" smtClean="0">
                <a:hlinkClick r:id="rId4"/>
              </a:rPr>
              <a:t>&gt;</a:t>
            </a:r>
            <a:endParaRPr lang="en-US" dirty="0"/>
          </a:p>
          <a:p>
            <a:pPr lvl="1" fontAlgn="base"/>
            <a:r>
              <a:rPr lang="en-US" b="1" u="sng" dirty="0">
                <a:hlinkClick r:id="rId5"/>
              </a:rPr>
              <a:t>&lt;script</a:t>
            </a:r>
            <a:r>
              <a:rPr lang="en-US" b="1" u="sng" dirty="0" smtClean="0">
                <a:hlinkClick r:id="rId5"/>
              </a:rPr>
              <a:t>&gt;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buSzPts val="2400"/>
            </a:pPr>
            <a:endParaRPr lang="en-US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buSzPts val="2400"/>
            </a:pPr>
            <a:endParaRPr lang="en-GB" dirty="0" smtClean="0">
              <a:solidFill>
                <a:srgbClr val="FF0000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ts val="2400"/>
            </a:pPr>
            <a:endParaRPr lang="en-GB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</p:txBody>
      </p:sp>
      <p:pic>
        <p:nvPicPr>
          <p:cNvPr id="5" name="Google Shape;110;p19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093527" y="1762512"/>
            <a:ext cx="4184073" cy="4084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61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E50F-247A-4628-90BB-62A60E39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851281"/>
            <a:ext cx="7529946" cy="741992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rgbClr val="7030A0"/>
                </a:solidFill>
              </a:rPr>
              <a:t>TITLE Tag </a:t>
            </a:r>
            <a:r>
              <a:rPr lang="en-US" sz="4000" dirty="0" smtClean="0">
                <a:solidFill>
                  <a:srgbClr val="FF0000"/>
                </a:solidFill>
              </a:rPr>
              <a:t>&lt;title&gt;…&lt;/title&gt;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1892" y="1633587"/>
            <a:ext cx="11042072" cy="4608657"/>
          </a:xfrm>
          <a:ln>
            <a:solidFill>
              <a:schemeClr val="tx2">
                <a:lumMod val="10000"/>
                <a:lumOff val="90000"/>
              </a:schemeClr>
            </a:solidFill>
          </a:ln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SzPts val="2400"/>
              <a:buFont typeface="Courier New" panose="02070309020205020404" pitchFamily="49" charset="0"/>
              <a:buChar char="o"/>
            </a:pPr>
            <a:r>
              <a:rPr lang="en-US" dirty="0" smtClean="0"/>
              <a:t>Contains document title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SzPts val="2400"/>
              <a:buFont typeface="Courier New" panose="02070309020205020404" pitchFamily="49" charset="0"/>
              <a:buChar char="o"/>
            </a:pPr>
            <a:r>
              <a:rPr lang="en-GB" dirty="0" smtClean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Title </a:t>
            </a:r>
            <a: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specified inside </a:t>
            </a:r>
            <a:r>
              <a:rPr lang="en-GB" dirty="0" smtClean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the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GB" dirty="0" smtClean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</a:t>
            </a:r>
            <a: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&lt;TITLE&gt; tag appears on </a:t>
            </a:r>
            <a:r>
              <a:rPr lang="en-GB" dirty="0" smtClean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the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GB" dirty="0" smtClean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</a:t>
            </a:r>
            <a: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browsers’ title bar.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SzPts val="2400"/>
              <a:buFontTx/>
              <a:buChar char="-"/>
            </a:pPr>
            <a:endParaRPr lang="en-GB" dirty="0" smtClean="0">
              <a:solidFill>
                <a:srgbClr val="FF0000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ts val="2400"/>
            </a:pPr>
            <a:endParaRPr lang="en-GB" dirty="0" smtClean="0">
              <a:solidFill>
                <a:srgbClr val="FF0000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ts val="2400"/>
            </a:pPr>
            <a:endParaRPr lang="en-GB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</p:txBody>
      </p:sp>
      <p:pic>
        <p:nvPicPr>
          <p:cNvPr id="6" name="Google Shape;117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63491" y="1633587"/>
            <a:ext cx="5860473" cy="46086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73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E50F-247A-4628-90BB-62A60E39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851281"/>
            <a:ext cx="7529946" cy="741992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rgbClr val="7030A0"/>
                </a:solidFill>
              </a:rPr>
              <a:t>HTML Comments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1892" y="1633587"/>
            <a:ext cx="11042072" cy="4608657"/>
          </a:xfrm>
          <a:ln>
            <a:solidFill>
              <a:schemeClr val="tx2">
                <a:lumMod val="10000"/>
                <a:lumOff val="90000"/>
              </a:schemeClr>
            </a:solidFill>
          </a:ln>
        </p:spPr>
        <p:txBody>
          <a:bodyPr>
            <a:normAutofit/>
          </a:bodyPr>
          <a:lstStyle/>
          <a:p>
            <a:pPr marL="285750" lvl="0" indent="-285750">
              <a:lnSpc>
                <a:spcPct val="93000"/>
              </a:lnSpc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comment tag is used to insert comments in the source code.</a:t>
            </a:r>
          </a:p>
          <a:p>
            <a:pPr marL="285750" lvl="0" indent="-285750">
              <a:lnSpc>
                <a:spcPct val="93000"/>
              </a:lnSpc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lvl="0" indent="-285750">
              <a:lnSpc>
                <a:spcPct val="93000"/>
              </a:lnSpc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Used to </a:t>
            </a: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explain your code</a:t>
            </a:r>
          </a:p>
          <a:p>
            <a:pPr marL="285750" lvl="0" indent="-285750">
              <a:lnSpc>
                <a:spcPct val="93000"/>
              </a:lnSpc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lvl="0" indent="-285750">
              <a:lnSpc>
                <a:spcPct val="93000"/>
              </a:lnSpc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Comments are not displayed in the browsers.</a:t>
            </a:r>
          </a:p>
          <a:p>
            <a:pPr marL="285750" lvl="0" indent="-285750">
              <a:lnSpc>
                <a:spcPct val="93000"/>
              </a:lnSpc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lvl="0" indent="-285750">
              <a:lnSpc>
                <a:spcPct val="93000"/>
              </a:lnSpc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HTML comments start with "&lt;!--" and end with "--&gt;".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SzPts val="2400"/>
              <a:buFontTx/>
              <a:buChar char="-"/>
            </a:pPr>
            <a:endParaRPr lang="en-GB" dirty="0" smtClean="0">
              <a:solidFill>
                <a:srgbClr val="FF0000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ts val="2400"/>
            </a:pPr>
            <a:endParaRPr lang="en-GB" dirty="0" smtClean="0">
              <a:solidFill>
                <a:srgbClr val="FF0000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ts val="2400"/>
            </a:pPr>
            <a:endParaRPr lang="en-GB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</p:txBody>
      </p:sp>
      <p:pic>
        <p:nvPicPr>
          <p:cNvPr id="5" name="Google Shape;169;p2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281249" y="4556276"/>
            <a:ext cx="5225442" cy="14427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248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E50F-247A-4628-90BB-62A60E39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851281"/>
            <a:ext cx="7529946" cy="741992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rgbClr val="7030A0"/>
                </a:solidFill>
              </a:rPr>
              <a:t>BODY Tag </a:t>
            </a:r>
            <a:r>
              <a:rPr lang="en-US" sz="4000" dirty="0" smtClean="0">
                <a:solidFill>
                  <a:srgbClr val="FF0000"/>
                </a:solidFill>
              </a:rPr>
              <a:t>&lt;body&gt;…&lt;/body&gt;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1892" y="1633587"/>
            <a:ext cx="11042072" cy="4608657"/>
          </a:xfrm>
          <a:ln>
            <a:solidFill>
              <a:schemeClr val="tx2">
                <a:lumMod val="10000"/>
                <a:lumOff val="90000"/>
              </a:schemeClr>
            </a:solidFill>
          </a:ln>
        </p:spPr>
        <p:txBody>
          <a:bodyPr>
            <a:normAutofit/>
          </a:bodyPr>
          <a:lstStyle/>
          <a:p>
            <a:pPr marL="457200" lvl="0" indent="-457200">
              <a:lnSpc>
                <a:spcPct val="150000"/>
              </a:lnSpc>
              <a:spcBef>
                <a:spcPts val="0"/>
              </a:spcBef>
              <a:buSzPts val="2400"/>
              <a:buFont typeface="Courier New" panose="02070309020205020404" pitchFamily="49" charset="0"/>
              <a:buChar char="o"/>
            </a:pPr>
            <a: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E</a:t>
            </a:r>
            <a:r>
              <a:rPr lang="en-GB" dirty="0" smtClean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ncloses </a:t>
            </a:r>
            <a: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all the tag attributes and information to be displayed on the web page</a:t>
            </a:r>
            <a:r>
              <a:rPr lang="en-GB" dirty="0" smtClean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.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SzPts val="2400"/>
              <a:buFont typeface="Courier New" panose="02070309020205020404" pitchFamily="49" charset="0"/>
              <a:buChar char="o"/>
            </a:pPr>
            <a:r>
              <a:rPr lang="en-GB" dirty="0" smtClean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Opening below </a:t>
            </a:r>
            <a: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the closing &lt;/HEAD&gt; </a:t>
            </a:r>
            <a:r>
              <a:rPr lang="en-GB" dirty="0" smtClean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tag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SzPts val="2400"/>
              <a:buFont typeface="Courier New" panose="02070309020205020404" pitchFamily="49" charset="0"/>
              <a:buChar char="o"/>
            </a:pPr>
            <a:r>
              <a:rPr lang="en-GB" dirty="0" smtClean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Closing above the &lt;/HTML&gt; tag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-GB" dirty="0" smtClean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	</a:t>
            </a:r>
            <a:r>
              <a:rPr lang="en-GB" dirty="0" err="1" smtClean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Eg</a:t>
            </a:r>
            <a:r>
              <a:rPr lang="en-GB" dirty="0" smtClean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: </a:t>
            </a:r>
            <a:r>
              <a:rPr lang="en-GB" dirty="0" smtClean="0"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&lt;html&gt;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-GB" dirty="0" smtClean="0"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		&lt;head&gt;&lt;/head&gt;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-GB" dirty="0" smtClean="0"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		&lt;body&gt;&lt;/body&gt;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-GB" dirty="0" smtClean="0"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	       &lt;/html&gt;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ts val="2400"/>
            </a:pPr>
            <a:endParaRPr lang="en-GB" dirty="0" smtClean="0">
              <a:solidFill>
                <a:srgbClr val="FF0000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ts val="2400"/>
            </a:pPr>
            <a:endParaRPr lang="en-GB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718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0FCC-0BF5-45B2-9CDD-17A4BA18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4" y="685800"/>
            <a:ext cx="10302443" cy="318561"/>
          </a:xfrm>
        </p:spPr>
        <p:txBody>
          <a:bodyPr>
            <a:noAutofit/>
          </a:bodyPr>
          <a:lstStyle/>
          <a:p>
            <a:r>
              <a:rPr lang="en-US" sz="4000" u="sng" dirty="0" smtClean="0"/>
              <a:t>HTML Text </a:t>
            </a:r>
            <a:endParaRPr lang="en-US" sz="4000" u="sng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032B0D-C227-4CB9-85CC-4B9B8BF1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F67B498-D587-4BC1-B0F3-4316C41A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7" name="Google Shape;175;p2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34331" y="1191492"/>
            <a:ext cx="8745741" cy="5050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12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E50F-247A-4628-90BB-62A60E39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851281"/>
            <a:ext cx="7529946" cy="478755"/>
          </a:xfrm>
        </p:spPr>
        <p:txBody>
          <a:bodyPr>
            <a:normAutofit fontScale="90000"/>
          </a:bodyPr>
          <a:lstStyle/>
          <a:p>
            <a:r>
              <a:rPr lang="en-US" sz="4000" u="sng" dirty="0" smtClean="0">
                <a:solidFill>
                  <a:srgbClr val="7030A0"/>
                </a:solidFill>
              </a:rPr>
              <a:t>Heading Tag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8037" y="1431925"/>
            <a:ext cx="11028218" cy="4677930"/>
          </a:xfrm>
          <a:ln>
            <a:solidFill>
              <a:schemeClr val="tx2">
                <a:lumMod val="10000"/>
                <a:lumOff val="90000"/>
              </a:schemeClr>
            </a:solidFill>
          </a:ln>
        </p:spPr>
        <p:txBody>
          <a:bodyPr>
            <a:normAutofit lnSpcReduction="10000"/>
          </a:bodyPr>
          <a:lstStyle/>
          <a:p>
            <a:pPr marL="342900" lvl="0" indent="-340995">
              <a:lnSpc>
                <a:spcPct val="100000"/>
              </a:lnSpc>
              <a:spcBef>
                <a:spcPts val="0"/>
              </a:spcBef>
              <a:buSzPts val="1080"/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Used to define a </a:t>
            </a:r>
            <a:r>
              <a:rPr lang="en-GB" sz="24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title or </a:t>
            </a:r>
            <a:r>
              <a:rPr lang="en-GB" sz="2400" dirty="0" smtClean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subtitle of sections on web page.</a:t>
            </a:r>
            <a:endParaRPr lang="en-GB" sz="2400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342900" indent="-340995">
              <a:lnSpc>
                <a:spcPct val="100000"/>
              </a:lnSpc>
              <a:spcBef>
                <a:spcPts val="2000"/>
              </a:spcBef>
              <a:buSzPts val="1080"/>
              <a:buFont typeface="Wingdings" panose="05000000000000000000" pitchFamily="2" charset="2"/>
              <a:buChar char="Ø"/>
            </a:pPr>
            <a:r>
              <a:rPr lang="en-US" sz="2400" dirty="0"/>
              <a:t>HTML heading tags </a:t>
            </a: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>
                <a:solidFill>
                  <a:srgbClr val="FF0000"/>
                </a:solidFill>
              </a:rPr>
              <a:t>h1&gt; to &lt;h6</a:t>
            </a:r>
            <a:r>
              <a:rPr lang="en-US" sz="2400" dirty="0" smtClean="0">
                <a:solidFill>
                  <a:srgbClr val="FF0000"/>
                </a:solidFill>
              </a:rPr>
              <a:t>&gt; </a:t>
            </a:r>
            <a:r>
              <a:rPr lang="en-US" sz="2400" dirty="0"/>
              <a:t>create headings </a:t>
            </a:r>
            <a:r>
              <a:rPr lang="en-US" sz="2400" dirty="0" smtClean="0"/>
              <a:t>that </a:t>
            </a:r>
            <a:r>
              <a:rPr lang="en-US" sz="2400" dirty="0"/>
              <a:t>range from the main </a:t>
            </a:r>
            <a:r>
              <a:rPr lang="en-US" sz="2400" dirty="0" smtClean="0"/>
              <a:t>heading to </a:t>
            </a:r>
            <a:r>
              <a:rPr lang="en-US" sz="2400" dirty="0"/>
              <a:t>the </a:t>
            </a:r>
            <a:r>
              <a:rPr lang="en-US" sz="2400" dirty="0" smtClean="0"/>
              <a:t>smallest </a:t>
            </a:r>
            <a:r>
              <a:rPr lang="en-US" sz="2400" dirty="0"/>
              <a:t>subheading.</a:t>
            </a:r>
          </a:p>
          <a:p>
            <a:pPr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-GB" sz="2000" dirty="0" smtClean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-GB" sz="2000" dirty="0" err="1" smtClean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Eg</a:t>
            </a:r>
            <a:r>
              <a:rPr lang="en-GB" sz="2000" dirty="0" smtClean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: </a:t>
            </a:r>
            <a:r>
              <a:rPr lang="en-GB" sz="2000" dirty="0" smtClean="0"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&lt;</a:t>
            </a:r>
            <a:r>
              <a:rPr lang="en-GB" sz="2000" dirty="0"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-GB" sz="2000" dirty="0" smtClean="0"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	&lt;</a:t>
            </a:r>
            <a:r>
              <a:rPr lang="en-GB" sz="2000" dirty="0"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head&gt;&lt;/head&gt;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-GB" sz="2000" dirty="0"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	</a:t>
            </a:r>
            <a:r>
              <a:rPr lang="en-GB" sz="2000" dirty="0" smtClean="0"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&lt;</a:t>
            </a:r>
            <a:r>
              <a:rPr lang="en-GB" sz="2000" dirty="0"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body</a:t>
            </a:r>
            <a:r>
              <a:rPr lang="en-GB" sz="2000" dirty="0" smtClean="0"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-GB" sz="2000" dirty="0" smtClean="0"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		&lt;h1&gt;This is heading #1&lt;/h1&gt;</a:t>
            </a:r>
          </a:p>
          <a:p>
            <a:pPr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-GB" sz="2000" dirty="0"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	</a:t>
            </a:r>
            <a:r>
              <a:rPr lang="en-GB" sz="2000" dirty="0" smtClean="0"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			.</a:t>
            </a:r>
          </a:p>
          <a:p>
            <a:pPr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-GB" sz="2000" dirty="0"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	</a:t>
            </a:r>
            <a:r>
              <a:rPr lang="en-GB" sz="2000" dirty="0" smtClean="0"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			.	</a:t>
            </a:r>
          </a:p>
          <a:p>
            <a:pPr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-GB" sz="2000" dirty="0"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	</a:t>
            </a:r>
            <a:r>
              <a:rPr lang="en-GB" sz="2000" dirty="0" smtClean="0"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			.</a:t>
            </a:r>
          </a:p>
          <a:p>
            <a:pPr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-GB" sz="2000" dirty="0" smtClean="0"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		&lt;h6&gt;This </a:t>
            </a:r>
            <a:r>
              <a:rPr lang="en-GB" sz="2000" dirty="0"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is </a:t>
            </a:r>
            <a:r>
              <a:rPr lang="en-GB" sz="2000" dirty="0" smtClean="0"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heading #6&lt;/h6&gt;</a:t>
            </a:r>
          </a:p>
          <a:p>
            <a:pPr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-GB" sz="2000" dirty="0" smtClean="0"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	&lt;/</a:t>
            </a:r>
            <a:r>
              <a:rPr lang="en-GB" sz="2000" dirty="0"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body</a:t>
            </a:r>
            <a:r>
              <a:rPr lang="en-GB" sz="2000" dirty="0" smtClean="0"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-GB" sz="2000" dirty="0" smtClean="0"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  &lt;/</a:t>
            </a:r>
            <a:r>
              <a:rPr lang="en-GB" sz="2000" dirty="0"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html&gt;</a:t>
            </a:r>
          </a:p>
          <a:p>
            <a:pPr marL="1905" lvl="0">
              <a:lnSpc>
                <a:spcPct val="100000"/>
              </a:lnSpc>
              <a:spcBef>
                <a:spcPts val="2000"/>
              </a:spcBef>
              <a:buSzPts val="1080"/>
            </a:pPr>
            <a:endParaRPr lang="en-GB" dirty="0" smtClean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ts val="2400"/>
            </a:pPr>
            <a:endParaRPr lang="en-GB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</p:txBody>
      </p:sp>
      <p:pic>
        <p:nvPicPr>
          <p:cNvPr id="9" name="Google Shape;183;p3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655377" y="2743201"/>
            <a:ext cx="4442114" cy="29787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462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E50F-247A-4628-90BB-62A60E39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851281"/>
            <a:ext cx="7529946" cy="478755"/>
          </a:xfrm>
        </p:spPr>
        <p:txBody>
          <a:bodyPr>
            <a:normAutofit fontScale="90000"/>
          </a:bodyPr>
          <a:lstStyle/>
          <a:p>
            <a:r>
              <a:rPr lang="en-US" sz="4000" u="sng" dirty="0" smtClean="0">
                <a:solidFill>
                  <a:srgbClr val="7030A0"/>
                </a:solidFill>
              </a:rPr>
              <a:t>Paragraph Tag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7309" y="1745673"/>
            <a:ext cx="9227127" cy="3920836"/>
          </a:xfrm>
          <a:ln>
            <a:solidFill>
              <a:schemeClr val="tx2">
                <a:lumMod val="10000"/>
                <a:lumOff val="90000"/>
              </a:schemeClr>
            </a:solidFill>
          </a:ln>
        </p:spPr>
        <p:txBody>
          <a:bodyPr>
            <a:normAutofit/>
          </a:bodyPr>
          <a:lstStyle/>
          <a:p>
            <a:pPr marL="342900" lvl="0" indent="-340995">
              <a:lnSpc>
                <a:spcPct val="150000"/>
              </a:lnSpc>
              <a:spcBef>
                <a:spcPts val="0"/>
              </a:spcBef>
              <a:buSzPts val="1080"/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&lt;p&gt; </a:t>
            </a:r>
            <a:r>
              <a:rPr lang="en-US" dirty="0"/>
              <a:t>tag is used to define paragraphs of text</a:t>
            </a:r>
            <a:r>
              <a:rPr lang="en-US" dirty="0" smtClean="0"/>
              <a:t>.</a:t>
            </a:r>
          </a:p>
          <a:p>
            <a:pPr marL="342900" lvl="0" indent="-340995">
              <a:lnSpc>
                <a:spcPct val="150000"/>
              </a:lnSpc>
              <a:spcBef>
                <a:spcPts val="0"/>
              </a:spcBef>
              <a:buSzPts val="1080"/>
              <a:buFont typeface="Wingdings" panose="05000000000000000000" pitchFamily="2" charset="2"/>
              <a:buChar char="Ø"/>
            </a:pPr>
            <a:r>
              <a:rPr lang="en-US" dirty="0" smtClean="0"/>
              <a:t> Syntax: &lt;p&gt; content &lt;/p&gt;</a:t>
            </a:r>
          </a:p>
          <a:p>
            <a:pPr marL="342900" indent="-340995">
              <a:lnSpc>
                <a:spcPct val="150000"/>
              </a:lnSpc>
              <a:spcBef>
                <a:spcPts val="0"/>
              </a:spcBef>
              <a:buSzPts val="1080"/>
              <a:buFont typeface="Wingdings" panose="05000000000000000000" pitchFamily="2" charset="2"/>
              <a:buChar char="Ø"/>
            </a:pPr>
            <a:r>
              <a:rPr lang="en-US" dirty="0" smtClean="0"/>
              <a:t>Attribute</a:t>
            </a:r>
            <a:r>
              <a:rPr lang="en-GB" dirty="0" smtClean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</a:t>
            </a:r>
            <a: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of &lt;P&gt; tag is align </a:t>
            </a:r>
          </a:p>
          <a:p>
            <a:pPr marL="342900" lvl="0" indent="-340995">
              <a:lnSpc>
                <a:spcPct val="100000"/>
              </a:lnSpc>
              <a:spcBef>
                <a:spcPts val="0"/>
              </a:spcBef>
              <a:buSzPts val="1080"/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-GB" sz="2000" dirty="0" smtClean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	</a:t>
            </a:r>
          </a:p>
          <a:p>
            <a:pPr marL="1905" lvl="0">
              <a:lnSpc>
                <a:spcPct val="100000"/>
              </a:lnSpc>
              <a:spcBef>
                <a:spcPts val="2000"/>
              </a:spcBef>
              <a:buSzPts val="1080"/>
            </a:pPr>
            <a:endParaRPr lang="en-GB" dirty="0" smtClean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ts val="2400"/>
            </a:pPr>
            <a:endParaRPr lang="en-GB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289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E50F-247A-4628-90BB-62A60E39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851281"/>
            <a:ext cx="7529946" cy="478755"/>
          </a:xfrm>
        </p:spPr>
        <p:txBody>
          <a:bodyPr>
            <a:normAutofit fontScale="90000"/>
          </a:bodyPr>
          <a:lstStyle/>
          <a:p>
            <a:r>
              <a:rPr lang="en-US" sz="4000" u="sng" dirty="0" smtClean="0">
                <a:solidFill>
                  <a:srgbClr val="7030A0"/>
                </a:solidFill>
              </a:rPr>
              <a:t>Break Lines &lt;</a:t>
            </a:r>
            <a:r>
              <a:rPr lang="en-US" sz="4000" u="sng" dirty="0" err="1" smtClean="0">
                <a:solidFill>
                  <a:srgbClr val="7030A0"/>
                </a:solidFill>
              </a:rPr>
              <a:t>br</a:t>
            </a:r>
            <a:r>
              <a:rPr lang="en-US" sz="4000" u="sng" dirty="0" smtClean="0">
                <a:solidFill>
                  <a:srgbClr val="7030A0"/>
                </a:solidFill>
              </a:rPr>
              <a:t>&gt; Tag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1163" y="1454727"/>
            <a:ext cx="10390909" cy="4516582"/>
          </a:xfrm>
          <a:ln>
            <a:solidFill>
              <a:schemeClr val="tx2">
                <a:lumMod val="10000"/>
                <a:lumOff val="9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342900" lvl="0" indent="-340995">
              <a:lnSpc>
                <a:spcPct val="100000"/>
              </a:lnSpc>
              <a:spcBef>
                <a:spcPts val="0"/>
              </a:spcBef>
              <a:buSzPts val="1080"/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To simply end one line and jump to the next use line break or </a:t>
            </a:r>
            <a:r>
              <a:rPr lang="en-GB" dirty="0" smtClean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&lt;</a:t>
            </a:r>
            <a:r>
              <a:rPr lang="en-GB" dirty="0" err="1" smtClean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br</a:t>
            </a:r>
            <a:r>
              <a:rPr lang="en-GB" dirty="0" smtClean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&gt;</a:t>
            </a:r>
            <a:endParaRPr lang="en-GB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342900" lvl="0" indent="-340995">
              <a:lnSpc>
                <a:spcPct val="100000"/>
              </a:lnSpc>
              <a:spcBef>
                <a:spcPts val="2000"/>
              </a:spcBef>
              <a:buClr>
                <a:srgbClr val="1F497D"/>
              </a:buClr>
              <a:buSzPts val="2400"/>
            </a:pPr>
            <a:r>
              <a:rPr lang="en-GB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Example</a:t>
            </a:r>
          </a:p>
          <a:p>
            <a:pPr marL="342900" lvl="0" indent="-340995">
              <a:lnSpc>
                <a:spcPct val="100000"/>
              </a:lnSpc>
              <a:spcBef>
                <a:spcPts val="2000"/>
              </a:spcBef>
              <a:buSzPts val="2400"/>
            </a:pPr>
            <a: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Hello ! &lt;</a:t>
            </a:r>
            <a:r>
              <a:rPr lang="en-GB" dirty="0" err="1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br</a:t>
            </a:r>
            <a: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&gt;Welcome to my web page I hope you like it &lt;</a:t>
            </a:r>
            <a:r>
              <a:rPr lang="en-GB" dirty="0" err="1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br</a:t>
            </a:r>
            <a: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&gt; I’m a </a:t>
            </a:r>
            <a:r>
              <a:rPr lang="en-GB" dirty="0" err="1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aitrich</a:t>
            </a:r>
            <a: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student this is my first attempt</a:t>
            </a:r>
          </a:p>
          <a:p>
            <a:pPr marL="342900" lvl="0" indent="-340995">
              <a:lnSpc>
                <a:spcPct val="100000"/>
              </a:lnSpc>
              <a:spcBef>
                <a:spcPts val="2000"/>
              </a:spcBef>
              <a:buClr>
                <a:srgbClr val="1F497D"/>
              </a:buClr>
              <a:buSzPts val="2400"/>
            </a:pPr>
            <a:r>
              <a:rPr lang="en-GB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Output</a:t>
            </a:r>
          </a:p>
          <a:p>
            <a:pPr marL="342900" lvl="0" indent="-340995">
              <a:lnSpc>
                <a:spcPct val="100000"/>
              </a:lnSpc>
              <a:spcBef>
                <a:spcPts val="2000"/>
              </a:spcBef>
              <a:buSzPts val="2400"/>
            </a:pPr>
            <a: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Hello! </a:t>
            </a:r>
          </a:p>
          <a:p>
            <a:pPr marL="342900" lvl="0" indent="-340995">
              <a:lnSpc>
                <a:spcPct val="100000"/>
              </a:lnSpc>
              <a:spcBef>
                <a:spcPts val="2000"/>
              </a:spcBef>
              <a:buSzPts val="2400"/>
            </a:pPr>
            <a: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Welcome to my web page I hope you like it</a:t>
            </a:r>
          </a:p>
          <a:p>
            <a:pPr marL="342900" lvl="0" indent="-340995">
              <a:lnSpc>
                <a:spcPct val="100000"/>
              </a:lnSpc>
              <a:spcBef>
                <a:spcPts val="2000"/>
              </a:spcBef>
              <a:buSzPts val="2400"/>
            </a:pPr>
            <a: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I’m an </a:t>
            </a:r>
            <a:r>
              <a:rPr lang="en-GB" dirty="0" err="1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aitrich</a:t>
            </a:r>
            <a: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student this is my first attempt</a:t>
            </a:r>
          </a:p>
        </p:txBody>
      </p:sp>
    </p:spTree>
    <p:extLst>
      <p:ext uri="{BB962C8B-B14F-4D97-AF65-F5344CB8AC3E}">
        <p14:creationId xmlns:p14="http://schemas.microsoft.com/office/powerpoint/2010/main" val="5154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568037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66BB-9632-4FD7-9FFC-FD3C43D3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>
            <a:normAutofit fontScale="92500" lnSpcReduction="10000"/>
          </a:bodyPr>
          <a:lstStyle/>
          <a:p>
            <a:pPr marL="459105" lvl="0" indent="-457200">
              <a:lnSpc>
                <a:spcPct val="150000"/>
              </a:lnSpc>
              <a:spcBef>
                <a:spcPts val="2000"/>
              </a:spcBef>
              <a:buClr>
                <a:schemeClr val="accent5">
                  <a:lumMod val="50000"/>
                </a:schemeClr>
              </a:buClr>
              <a:buSzPts val="1080"/>
              <a:buFont typeface="Wingdings" panose="05000000000000000000" pitchFamily="2" charset="2"/>
              <a:buChar char="q"/>
            </a:pPr>
            <a:r>
              <a:rPr lang="en-GB" b="1" dirty="0" smtClean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What </a:t>
            </a:r>
            <a:r>
              <a:rPr lang="en-GB" b="1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is HTML</a:t>
            </a:r>
          </a:p>
          <a:p>
            <a:pPr marL="459105" lvl="0" indent="-457200">
              <a:lnSpc>
                <a:spcPct val="150000"/>
              </a:lnSpc>
              <a:spcBef>
                <a:spcPts val="2000"/>
              </a:spcBef>
              <a:buClr>
                <a:schemeClr val="accent5">
                  <a:lumMod val="50000"/>
                </a:schemeClr>
              </a:buClr>
              <a:buSzPts val="1080"/>
              <a:buFont typeface="Wingdings" panose="05000000000000000000" pitchFamily="2" charset="2"/>
              <a:buChar char="q"/>
            </a:pPr>
            <a:r>
              <a:rPr lang="en-GB" b="1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 Document Structure</a:t>
            </a:r>
          </a:p>
          <a:p>
            <a:pPr marL="459105" lvl="0" indent="-457200">
              <a:lnSpc>
                <a:spcPct val="150000"/>
              </a:lnSpc>
              <a:spcBef>
                <a:spcPts val="2000"/>
              </a:spcBef>
              <a:buClr>
                <a:schemeClr val="accent5">
                  <a:lumMod val="50000"/>
                </a:schemeClr>
              </a:buClr>
              <a:buSzPts val="1080"/>
              <a:buFont typeface="Wingdings" panose="05000000000000000000" pitchFamily="2" charset="2"/>
              <a:buChar char="q"/>
            </a:pPr>
            <a:r>
              <a:rPr lang="en-GB" b="1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 Elements</a:t>
            </a:r>
          </a:p>
        </p:txBody>
      </p:sp>
      <p:pic>
        <p:nvPicPr>
          <p:cNvPr id="9" name="Picture Placeholder 8" descr="Photo of an artist dipping a paint brush in to a paint palette">
            <a:extLst>
              <a:ext uri="{FF2B5EF4-FFF2-40B4-BE49-F238E27FC236}">
                <a16:creationId xmlns:a16="http://schemas.microsoft.com/office/drawing/2014/main" id="{39953FF0-412E-4D4D-91B1-A91C65C466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538" y="4059936"/>
            <a:ext cx="2807208" cy="2322576"/>
          </a:xfrm>
        </p:spPr>
      </p:pic>
      <p:pic>
        <p:nvPicPr>
          <p:cNvPr id="11" name="Picture Placeholder 10" descr="Photo of an artist opening up a tube of paint">
            <a:extLst>
              <a:ext uri="{FF2B5EF4-FFF2-40B4-BE49-F238E27FC236}">
                <a16:creationId xmlns:a16="http://schemas.microsoft.com/office/drawing/2014/main" id="{0CF184A7-72F0-4298-BD0F-B461E6A4355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1840" y="4059936"/>
            <a:ext cx="2807208" cy="2322576"/>
          </a:xfrm>
        </p:spPr>
      </p:pic>
      <p:pic>
        <p:nvPicPr>
          <p:cNvPr id="13" name="Picture Placeholder 12" descr="Photo of artist  with a paint brush brushing on orange paint on a palette">
            <a:extLst>
              <a:ext uri="{FF2B5EF4-FFF2-40B4-BE49-F238E27FC236}">
                <a16:creationId xmlns:a16="http://schemas.microsoft.com/office/drawing/2014/main" id="{DB4636A3-BAA9-469C-8F28-2B0A9530D27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9048" y="4059936"/>
            <a:ext cx="2807208" cy="2322576"/>
          </a:xfrm>
        </p:spPr>
      </p:pic>
      <p:pic>
        <p:nvPicPr>
          <p:cNvPr id="15" name="Picture Placeholder 14" descr="Photo of a paint brush with blue and white paint">
            <a:extLst>
              <a:ext uri="{FF2B5EF4-FFF2-40B4-BE49-F238E27FC236}">
                <a16:creationId xmlns:a16="http://schemas.microsoft.com/office/drawing/2014/main" id="{AECBB048-D3B9-4FE4-A34B-876DE7D50C8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6256" y="4059936"/>
            <a:ext cx="2807208" cy="2322576"/>
          </a:xfr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F014D18-B223-4ED4-BCCA-1E4C3828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E50F-247A-4628-90BB-62A60E39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851281"/>
            <a:ext cx="7529946" cy="478755"/>
          </a:xfrm>
        </p:spPr>
        <p:txBody>
          <a:bodyPr>
            <a:normAutofit fontScale="90000"/>
          </a:bodyPr>
          <a:lstStyle/>
          <a:p>
            <a:r>
              <a:rPr lang="en-US" sz="4000" u="sng" dirty="0" smtClean="0">
                <a:solidFill>
                  <a:srgbClr val="7030A0"/>
                </a:solidFill>
              </a:rPr>
              <a:t>HTML Links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1163" y="1454727"/>
            <a:ext cx="10390909" cy="4516582"/>
          </a:xfrm>
          <a:ln>
            <a:solidFill>
              <a:schemeClr val="tx2">
                <a:lumMod val="10000"/>
                <a:lumOff val="90000"/>
              </a:schemeClr>
            </a:solidFill>
          </a:ln>
        </p:spPr>
        <p:txBody>
          <a:bodyPr>
            <a:normAutofit/>
          </a:bodyPr>
          <a:lstStyle/>
          <a:p>
            <a:pPr marL="459105" lvl="0" indent="-457200">
              <a:lnSpc>
                <a:spcPct val="150000"/>
              </a:lnSpc>
              <a:spcBef>
                <a:spcPts val="0"/>
              </a:spcBef>
              <a:buSzPts val="1080"/>
              <a:buFont typeface="Courier New" panose="02070309020205020404" pitchFamily="49" charset="0"/>
              <a:buChar char="o"/>
            </a:pPr>
            <a:r>
              <a:rPr lang="en-US" b="1" dirty="0" smtClean="0"/>
              <a:t>HTML </a:t>
            </a:r>
            <a:r>
              <a:rPr lang="en-US" b="1" dirty="0"/>
              <a:t>Links</a:t>
            </a:r>
            <a:r>
              <a:rPr lang="en-US" dirty="0"/>
              <a:t>, also known as </a:t>
            </a:r>
            <a:r>
              <a:rPr lang="en-US" b="1" dirty="0" smtClean="0"/>
              <a:t>hyperlinks</a:t>
            </a:r>
            <a:endParaRPr lang="en-US" dirty="0"/>
          </a:p>
          <a:p>
            <a:pPr marL="459105" lvl="0" indent="-457200">
              <a:lnSpc>
                <a:spcPct val="150000"/>
              </a:lnSpc>
              <a:spcBef>
                <a:spcPts val="0"/>
              </a:spcBef>
              <a:buSzPts val="1080"/>
              <a:buFont typeface="Courier New" panose="02070309020205020404" pitchFamily="49" charset="0"/>
              <a:buChar char="o"/>
            </a:pPr>
            <a:r>
              <a:rPr lang="en-US" dirty="0" smtClean="0"/>
              <a:t>Defined </a:t>
            </a:r>
            <a:r>
              <a:rPr lang="en-US" dirty="0"/>
              <a:t>by the </a:t>
            </a:r>
            <a:r>
              <a:rPr lang="en-US" b="1" dirty="0">
                <a:solidFill>
                  <a:srgbClr val="FF0000"/>
                </a:solidFill>
              </a:rPr>
              <a:t>&lt;a&gt;</a:t>
            </a:r>
            <a:r>
              <a:rPr lang="en-US" dirty="0"/>
              <a:t> tag in HTML, which stands for “</a:t>
            </a:r>
            <a:r>
              <a:rPr lang="en-US" dirty="0" smtClean="0"/>
              <a:t>anchor.</a:t>
            </a:r>
          </a:p>
          <a:p>
            <a:pPr marL="459105" lvl="0" indent="-457200">
              <a:lnSpc>
                <a:spcPct val="150000"/>
              </a:lnSpc>
              <a:spcBef>
                <a:spcPts val="0"/>
              </a:spcBef>
              <a:buSzPts val="1080"/>
              <a:buFont typeface="Courier New" panose="02070309020205020404" pitchFamily="49" charset="0"/>
              <a:buChar char="o"/>
            </a:pPr>
            <a:r>
              <a:rPr lang="en-US" dirty="0" smtClean="0"/>
              <a:t>Used to navigate </a:t>
            </a:r>
            <a:r>
              <a:rPr lang="en-US" dirty="0"/>
              <a:t>between web </a:t>
            </a:r>
            <a:r>
              <a:rPr lang="en-US" dirty="0" smtClean="0"/>
              <a:t>pages, different </a:t>
            </a:r>
            <a:r>
              <a:rPr lang="en-US" dirty="0"/>
              <a:t>sites, documents, or sections within the same page.</a:t>
            </a:r>
          </a:p>
          <a:p>
            <a:pPr marL="457200" indent="-457200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</a:t>
            </a:r>
            <a:r>
              <a:rPr lang="en-US" dirty="0" smtClean="0"/>
              <a:t>ttributes include:</a:t>
            </a:r>
            <a:r>
              <a:rPr lang="en-US" dirty="0"/>
              <a:t> </a:t>
            </a:r>
            <a:r>
              <a:rPr lang="en-US" b="1" dirty="0" err="1"/>
              <a:t>href</a:t>
            </a:r>
            <a:r>
              <a:rPr lang="en-US" dirty="0"/>
              <a:t>, </a:t>
            </a:r>
            <a:r>
              <a:rPr lang="en-US" b="1" dirty="0"/>
              <a:t>title</a:t>
            </a:r>
            <a:r>
              <a:rPr lang="en-US" dirty="0"/>
              <a:t>, and </a:t>
            </a:r>
            <a:r>
              <a:rPr lang="en-US" b="1" dirty="0" smtClean="0"/>
              <a:t>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E50F-247A-4628-90BB-62A60E39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851281"/>
            <a:ext cx="7529946" cy="478755"/>
          </a:xfrm>
        </p:spPr>
        <p:txBody>
          <a:bodyPr>
            <a:normAutofit fontScale="90000"/>
          </a:bodyPr>
          <a:lstStyle/>
          <a:p>
            <a:r>
              <a:rPr lang="en-US" sz="4000" u="sng" dirty="0" smtClean="0">
                <a:solidFill>
                  <a:srgbClr val="7030A0"/>
                </a:solidFill>
              </a:rPr>
              <a:t>HTML Images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1163" y="1454727"/>
            <a:ext cx="10390909" cy="4516582"/>
          </a:xfrm>
          <a:ln>
            <a:solidFill>
              <a:schemeClr val="tx2">
                <a:lumMod val="10000"/>
                <a:lumOff val="90000"/>
              </a:schemeClr>
            </a:solidFill>
          </a:ln>
        </p:spPr>
        <p:txBody>
          <a:bodyPr>
            <a:normAutofit/>
          </a:bodyPr>
          <a:lstStyle/>
          <a:p>
            <a:pPr marL="457200" indent="-457200" fontAlgn="base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img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b="1" dirty="0"/>
              <a:t>tag</a:t>
            </a:r>
            <a:r>
              <a:rPr lang="en-US" dirty="0"/>
              <a:t> is used to embed an image in web pages by linking them</a:t>
            </a:r>
            <a:r>
              <a:rPr lang="en-US" dirty="0" smtClean="0"/>
              <a:t>.</a:t>
            </a:r>
          </a:p>
          <a:p>
            <a:pPr marL="457200" indent="-457200" fontAlgn="base">
              <a:buFont typeface="Courier New" panose="02070309020205020404" pitchFamily="49" charset="0"/>
              <a:buChar char="o"/>
            </a:pPr>
            <a:r>
              <a:rPr lang="en-US" dirty="0" smtClean="0"/>
              <a:t>Attributes: </a:t>
            </a:r>
            <a:r>
              <a:rPr lang="en-US" dirty="0" err="1" smtClean="0"/>
              <a:t>src</a:t>
            </a:r>
            <a:r>
              <a:rPr lang="en-US" dirty="0"/>
              <a:t>, width, height, and </a:t>
            </a:r>
            <a:r>
              <a:rPr lang="en-US" dirty="0" smtClean="0"/>
              <a:t>alt</a:t>
            </a:r>
          </a:p>
          <a:p>
            <a:pPr marL="1259205" lvl="1" indent="-457200">
              <a:lnSpc>
                <a:spcPct val="100000"/>
              </a:lnSpc>
              <a:spcBef>
                <a:spcPts val="2000"/>
              </a:spcBef>
              <a:buSzPts val="2400"/>
              <a:buFont typeface="Wingdings" panose="05000000000000000000" pitchFamily="2" charset="2"/>
              <a:buChar char="v"/>
            </a:pPr>
            <a:r>
              <a:rPr lang="en-GB" b="1" dirty="0" err="1" smtClean="0">
                <a:solidFill>
                  <a:schemeClr val="bg1"/>
                </a:solidFill>
                <a:ea typeface="Calibri" panose="020F0502020204030204"/>
                <a:cs typeface="Calibri" panose="020F0502020204030204"/>
                <a:sym typeface="Calibri" panose="020F0502020204030204"/>
              </a:rPr>
              <a:t>Src</a:t>
            </a:r>
            <a:r>
              <a:rPr lang="en-GB" b="1" dirty="0" smtClean="0">
                <a:solidFill>
                  <a:schemeClr val="bg1"/>
                </a:solidFill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GB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  <a:sym typeface="Calibri" panose="020F0502020204030204"/>
              </a:rPr>
              <a:t>: </a:t>
            </a:r>
            <a:r>
              <a:rPr lang="en-GB" dirty="0">
                <a:solidFill>
                  <a:schemeClr val="bg1"/>
                </a:solidFill>
                <a:ea typeface="Calibri" panose="020F0502020204030204"/>
                <a:cs typeface="Calibri" panose="020F0502020204030204"/>
                <a:sym typeface="Calibri" panose="020F0502020204030204"/>
              </a:rPr>
              <a:t> is used to specify the location of the image file.</a:t>
            </a:r>
          </a:p>
          <a:p>
            <a:pPr marL="1259205" lvl="1" indent="-457200">
              <a:lnSpc>
                <a:spcPct val="100000"/>
              </a:lnSpc>
              <a:spcBef>
                <a:spcPts val="2000"/>
              </a:spcBef>
              <a:buSzPts val="2400"/>
              <a:buFont typeface="Wingdings" panose="05000000000000000000" pitchFamily="2" charset="2"/>
              <a:buChar char="v"/>
            </a:pPr>
            <a:r>
              <a:rPr lang="en-GB" b="1" dirty="0" smtClean="0">
                <a:solidFill>
                  <a:schemeClr val="bg1"/>
                </a:solidFill>
                <a:ea typeface="Calibri" panose="020F0502020204030204"/>
                <a:cs typeface="Calibri" panose="020F0502020204030204"/>
                <a:sym typeface="Calibri" panose="020F0502020204030204"/>
              </a:rPr>
              <a:t>Alt </a:t>
            </a:r>
            <a:r>
              <a:rPr lang="en-GB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  <a:sym typeface="Calibri" panose="020F0502020204030204"/>
              </a:rPr>
              <a:t>:</a:t>
            </a:r>
            <a:r>
              <a:rPr lang="en-GB" dirty="0">
                <a:solidFill>
                  <a:schemeClr val="bg1"/>
                </a:solidFill>
                <a:ea typeface="Calibri" panose="020F0502020204030204"/>
                <a:cs typeface="Calibri" panose="020F0502020204030204"/>
                <a:sym typeface="Calibri" panose="020F0502020204030204"/>
              </a:rPr>
              <a:t> is used </a:t>
            </a:r>
            <a:r>
              <a:rPr lang="en-GB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 specify the alternative text of the </a:t>
            </a:r>
            <a:r>
              <a:rPr lang="en-GB" dirty="0" smtClean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image.</a:t>
            </a:r>
          </a:p>
          <a:p>
            <a:pPr marL="802005" lvl="1" indent="0">
              <a:lnSpc>
                <a:spcPct val="100000"/>
              </a:lnSpc>
              <a:spcBef>
                <a:spcPts val="2000"/>
              </a:spcBef>
              <a:buSzPts val="2400"/>
              <a:buNone/>
            </a:pPr>
            <a:endParaRPr lang="en-US" dirty="0" smtClean="0"/>
          </a:p>
          <a:p>
            <a:pPr marL="457200" indent="-457200" fontAlgn="base">
              <a:buFont typeface="Courier New" panose="02070309020205020404" pitchFamily="49" charset="0"/>
              <a:buChar char="o"/>
            </a:pPr>
            <a:r>
              <a:rPr lang="en-US" dirty="0"/>
              <a:t>Does not require a closing tag.</a:t>
            </a:r>
          </a:p>
          <a:p>
            <a:pPr marL="457200" indent="-457200" fontAlgn="base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457200" indent="-457200" fontAlgn="base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9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E50F-247A-4628-90BB-62A60E39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851281"/>
            <a:ext cx="7529946" cy="478755"/>
          </a:xfrm>
        </p:spPr>
        <p:txBody>
          <a:bodyPr>
            <a:normAutofit fontScale="90000"/>
          </a:bodyPr>
          <a:lstStyle/>
          <a:p>
            <a:r>
              <a:rPr lang="en-US" sz="4000" u="sng" dirty="0" smtClean="0">
                <a:solidFill>
                  <a:srgbClr val="7030A0"/>
                </a:solidFill>
              </a:rPr>
              <a:t>HTML Font Tag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1163" y="1454727"/>
            <a:ext cx="10390909" cy="4516582"/>
          </a:xfrm>
          <a:ln>
            <a:solidFill>
              <a:schemeClr val="tx2">
                <a:lumMod val="10000"/>
                <a:lumOff val="90000"/>
              </a:schemeClr>
            </a:solidFill>
          </a:ln>
        </p:spPr>
        <p:txBody>
          <a:bodyPr>
            <a:normAutofit/>
          </a:bodyPr>
          <a:lstStyle/>
          <a:p>
            <a:pPr marL="457200" indent="-457200" fontAlgn="base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>
                <a:solidFill>
                  <a:srgbClr val="FF0000"/>
                </a:solidFill>
              </a:rPr>
              <a:t>font&gt; </a:t>
            </a:r>
            <a:r>
              <a:rPr lang="en-US" b="1" dirty="0"/>
              <a:t>t</a:t>
            </a:r>
            <a:r>
              <a:rPr lang="en-US" b="1" dirty="0" smtClean="0"/>
              <a:t>ag</a:t>
            </a:r>
            <a:r>
              <a:rPr lang="en-US" dirty="0"/>
              <a:t> </a:t>
            </a:r>
            <a:r>
              <a:rPr lang="en-US" dirty="0" smtClean="0"/>
              <a:t>is used to create </a:t>
            </a:r>
            <a:r>
              <a:rPr lang="en-US" dirty="0"/>
              <a:t>an attractive and readable web page</a:t>
            </a:r>
            <a:r>
              <a:rPr lang="en-US" dirty="0" smtClean="0"/>
              <a:t>.</a:t>
            </a:r>
          </a:p>
          <a:p>
            <a:pPr marL="457200" indent="-457200" fontAlgn="base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The font tag is used to change the color, size, and style of a </a:t>
            </a:r>
            <a:r>
              <a:rPr lang="en-US" dirty="0" smtClean="0"/>
              <a:t>text.</a:t>
            </a:r>
          </a:p>
          <a:p>
            <a:pPr marL="457200" indent="-457200" fontAlgn="base">
              <a:buFont typeface="Courier New" panose="02070309020205020404" pitchFamily="49" charset="0"/>
              <a:buChar char="o"/>
            </a:pPr>
            <a:r>
              <a:rPr lang="en-US" dirty="0" smtClean="0"/>
              <a:t>Attributes: size, color, type(face attribute)</a:t>
            </a:r>
          </a:p>
          <a:p>
            <a:pPr marL="742950" lvl="1" indent="-283845">
              <a:lnSpc>
                <a:spcPct val="100000"/>
              </a:lnSpc>
              <a:spcBef>
                <a:spcPts val="1900"/>
              </a:spcBef>
              <a:buSzPts val="1800"/>
              <a:buFont typeface="Arial" panose="020B0604020202020204"/>
              <a:buChar char="–"/>
            </a:pPr>
            <a:r>
              <a:rPr lang="en-US" dirty="0" smtClean="0"/>
              <a:t>Example: </a:t>
            </a:r>
            <a:r>
              <a:rPr lang="en-GB" sz="24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&lt;font size=”3”&gt; my font size&lt;/font&gt;</a:t>
            </a:r>
          </a:p>
          <a:p>
            <a:pPr marL="742950" lvl="1" indent="-283845">
              <a:lnSpc>
                <a:spcPct val="100000"/>
              </a:lnSpc>
              <a:spcBef>
                <a:spcPts val="1900"/>
              </a:spcBef>
              <a:buSzPts val="1800"/>
              <a:buFont typeface="Arial" panose="020B0604020202020204"/>
              <a:buChar char="–"/>
            </a:pPr>
            <a:r>
              <a:rPr lang="en-GB" sz="24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&lt;font size=”7” </a:t>
            </a:r>
            <a:r>
              <a:rPr lang="en-GB" sz="2400" dirty="0" err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color</a:t>
            </a:r>
            <a:r>
              <a:rPr lang="en-GB" sz="24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=”red”&gt; check the fond&lt;/font&gt;</a:t>
            </a:r>
          </a:p>
          <a:p>
            <a:pPr marL="457200" indent="-457200" fontAlgn="base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E50F-247A-4628-90BB-62A60E39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851281"/>
            <a:ext cx="7529946" cy="478755"/>
          </a:xfrm>
        </p:spPr>
        <p:txBody>
          <a:bodyPr>
            <a:normAutofit fontScale="90000"/>
          </a:bodyPr>
          <a:lstStyle/>
          <a:p>
            <a:r>
              <a:rPr lang="en-US" sz="4000" u="sng" dirty="0" smtClean="0">
                <a:solidFill>
                  <a:srgbClr val="7030A0"/>
                </a:solidFill>
              </a:rPr>
              <a:t>Horizontal Rules &lt;</a:t>
            </a:r>
            <a:r>
              <a:rPr lang="en-US" sz="4000" u="sng" dirty="0" err="1">
                <a:solidFill>
                  <a:srgbClr val="7030A0"/>
                </a:solidFill>
              </a:rPr>
              <a:t>h</a:t>
            </a:r>
            <a:r>
              <a:rPr lang="en-US" sz="4000" u="sng" dirty="0" err="1" smtClean="0">
                <a:solidFill>
                  <a:srgbClr val="7030A0"/>
                </a:solidFill>
              </a:rPr>
              <a:t>r</a:t>
            </a:r>
            <a:r>
              <a:rPr lang="en-US" sz="4000" u="sng" dirty="0" smtClean="0">
                <a:solidFill>
                  <a:srgbClr val="7030A0"/>
                </a:solidFill>
              </a:rPr>
              <a:t>&gt; Tag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1163" y="1454727"/>
            <a:ext cx="10390909" cy="4516582"/>
          </a:xfrm>
          <a:ln>
            <a:solidFill>
              <a:schemeClr val="tx2">
                <a:lumMod val="10000"/>
                <a:lumOff val="90000"/>
              </a:schemeClr>
            </a:solidFill>
          </a:ln>
        </p:spPr>
        <p:txBody>
          <a:bodyPr>
            <a:normAutofit/>
          </a:bodyPr>
          <a:lstStyle/>
          <a:p>
            <a:pPr marL="916305" lvl="1" indent="-457200">
              <a:lnSpc>
                <a:spcPct val="150000"/>
              </a:lnSpc>
              <a:spcBef>
                <a:spcPts val="1900"/>
              </a:spcBef>
              <a:buSzPts val="1800"/>
              <a:buFont typeface="Wingdings" panose="05000000000000000000" pitchFamily="2" charset="2"/>
              <a:buChar char="q"/>
            </a:pPr>
            <a:r>
              <a:rPr lang="en-GB" sz="2600" dirty="0">
                <a:solidFill>
                  <a:schemeClr val="bg1">
                    <a:alpha val="70000"/>
                  </a:schemeClr>
                </a:solidFill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U</a:t>
            </a:r>
            <a:r>
              <a:rPr lang="en-GB" sz="2600" dirty="0" smtClean="0">
                <a:solidFill>
                  <a:schemeClr val="bg1">
                    <a:alpha val="70000"/>
                  </a:schemeClr>
                </a:solidFill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sed to separate section of your document visually, </a:t>
            </a:r>
          </a:p>
          <a:p>
            <a:pPr marL="916305" lvl="1" indent="-457200">
              <a:lnSpc>
                <a:spcPct val="150000"/>
              </a:lnSpc>
              <a:spcBef>
                <a:spcPts val="1900"/>
              </a:spcBef>
              <a:buSzPts val="1800"/>
              <a:buFont typeface="Wingdings" panose="05000000000000000000" pitchFamily="2" charset="2"/>
              <a:buChar char="q"/>
            </a:pPr>
            <a:r>
              <a:rPr lang="en-GB" sz="2600" dirty="0" smtClean="0">
                <a:solidFill>
                  <a:schemeClr val="bg1">
                    <a:alpha val="70000"/>
                  </a:schemeClr>
                </a:solidFill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The </a:t>
            </a:r>
            <a:r>
              <a:rPr lang="en-GB" sz="2600" dirty="0" smtClean="0">
                <a:solidFill>
                  <a:schemeClr val="bg1">
                    <a:alpha val="70000"/>
                  </a:schemeClr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main attributes of HR tag is </a:t>
            </a:r>
            <a:r>
              <a:rPr lang="en-GB" sz="2600" dirty="0" err="1" smtClean="0">
                <a:solidFill>
                  <a:schemeClr val="bg1">
                    <a:alpha val="70000"/>
                  </a:schemeClr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size,width,noshade,color</a:t>
            </a:r>
            <a:endParaRPr lang="en-GB" sz="2600" dirty="0">
              <a:solidFill>
                <a:schemeClr val="bg1">
                  <a:alpha val="70000"/>
                </a:schemeClr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3122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8CC6-FF60-4FC8-BA35-52A8BDDC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2"/>
            <a:ext cx="6156051" cy="736022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E0066-50A4-4BA2-9D04-DA968D2A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6" y="1593274"/>
            <a:ext cx="7133982" cy="4959925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HTML is the universal markup language for the Web</a:t>
            </a:r>
            <a:r>
              <a:rPr lang="en-US" sz="28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</a:t>
            </a:r>
            <a:r>
              <a:rPr lang="en-US" sz="2800" dirty="0"/>
              <a:t>HTML lets you format text, add graphics, create links, input forms, frames and tables, etc., and save it all in a text file that any browser can read and display.</a:t>
            </a:r>
          </a:p>
        </p:txBody>
      </p:sp>
      <p:pic>
        <p:nvPicPr>
          <p:cNvPr id="7" name="Picture Placeholder 6" descr="Photo of artist  with a paint brush brushing on orange paint on a palette">
            <a:extLst>
              <a:ext uri="{FF2B5EF4-FFF2-40B4-BE49-F238E27FC236}">
                <a16:creationId xmlns:a16="http://schemas.microsoft.com/office/drawing/2014/main" id="{7D1EAA44-4F3D-44D6-B1B6-5140800EC0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4928" y="484632"/>
            <a:ext cx="4279392" cy="2862072"/>
          </a:xfrm>
        </p:spPr>
      </p:pic>
      <p:pic>
        <p:nvPicPr>
          <p:cNvPr id="9" name="Picture Placeholder 8" descr="Photo of an artist opening up a tube of paint">
            <a:extLst>
              <a:ext uri="{FF2B5EF4-FFF2-40B4-BE49-F238E27FC236}">
                <a16:creationId xmlns:a16="http://schemas.microsoft.com/office/drawing/2014/main" id="{78CF4775-4C31-488E-AB32-6C7A887A129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4928" y="3511296"/>
            <a:ext cx="4279392" cy="2862072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CB2F7A7-6A7C-429F-A261-494305D5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068389-EB02-493E-9416-4F35FEE4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9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491" y="3893769"/>
            <a:ext cx="3913909" cy="84448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Photo of a bunch of clean artist paintbrushes">
            <a:extLst>
              <a:ext uri="{FF2B5EF4-FFF2-40B4-BE49-F238E27FC236}">
                <a16:creationId xmlns:a16="http://schemas.microsoft.com/office/drawing/2014/main" id="{D7D1C07D-75DD-4A12-9C4C-A9C3E052A3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776" y="484632"/>
            <a:ext cx="11210544" cy="3191256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FABF8-6F79-4985-A2FB-99DAD9E6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3" y="304799"/>
            <a:ext cx="6705600" cy="845128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4000" dirty="0" smtClean="0"/>
              <a:t>What is HTML?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4" y="1496291"/>
            <a:ext cx="6359236" cy="4184073"/>
          </a:xfrm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  <a:alpha val="70000"/>
                  </a:schemeClr>
                </a:solidFill>
                <a:latin typeface="+mj-lt"/>
              </a:rPr>
              <a:t>H</a:t>
            </a:r>
            <a:r>
              <a:rPr lang="en-US" sz="2400" dirty="0" smtClean="0">
                <a:solidFill>
                  <a:schemeClr val="accent5">
                    <a:lumMod val="50000"/>
                    <a:alpha val="70000"/>
                  </a:schemeClr>
                </a:solidFill>
                <a:latin typeface="+mj-lt"/>
              </a:rPr>
              <a:t> – </a:t>
            </a:r>
            <a:r>
              <a:rPr lang="en-US" sz="2800" dirty="0" smtClean="0">
                <a:solidFill>
                  <a:schemeClr val="accent5">
                    <a:lumMod val="50000"/>
                    <a:alpha val="70000"/>
                  </a:schemeClr>
                </a:solidFill>
                <a:latin typeface="+mj-lt"/>
              </a:rPr>
              <a:t>Hyper </a:t>
            </a:r>
          </a:p>
          <a:p>
            <a:r>
              <a:rPr lang="en-US" sz="4400" dirty="0" smtClean="0">
                <a:solidFill>
                  <a:schemeClr val="accent5">
                    <a:lumMod val="50000"/>
                    <a:alpha val="70000"/>
                  </a:schemeClr>
                </a:solidFill>
                <a:latin typeface="+mj-lt"/>
              </a:rPr>
              <a:t>T</a:t>
            </a:r>
            <a:r>
              <a:rPr lang="en-US" sz="2400" dirty="0" smtClean="0">
                <a:solidFill>
                  <a:schemeClr val="accent5">
                    <a:lumMod val="50000"/>
                    <a:alpha val="70000"/>
                  </a:schemeClr>
                </a:solidFill>
                <a:latin typeface="+mj-lt"/>
              </a:rPr>
              <a:t> – </a:t>
            </a:r>
            <a:r>
              <a:rPr lang="en-US" sz="2800" dirty="0" smtClean="0">
                <a:solidFill>
                  <a:schemeClr val="accent5">
                    <a:lumMod val="50000"/>
                    <a:alpha val="70000"/>
                  </a:schemeClr>
                </a:solidFill>
                <a:latin typeface="+mj-lt"/>
              </a:rPr>
              <a:t>Text</a:t>
            </a:r>
          </a:p>
          <a:p>
            <a:r>
              <a:rPr lang="en-US" sz="4400" dirty="0" smtClean="0">
                <a:solidFill>
                  <a:schemeClr val="accent5">
                    <a:lumMod val="50000"/>
                    <a:alpha val="70000"/>
                  </a:schemeClr>
                </a:solidFill>
                <a:latin typeface="+mj-lt"/>
              </a:rPr>
              <a:t>M</a:t>
            </a:r>
            <a:r>
              <a:rPr lang="en-US" sz="2400" dirty="0" smtClean="0">
                <a:solidFill>
                  <a:schemeClr val="accent5">
                    <a:lumMod val="50000"/>
                    <a:alpha val="70000"/>
                  </a:schemeClr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accent5">
                    <a:lumMod val="50000"/>
                    <a:alpha val="70000"/>
                  </a:schemeClr>
                </a:solidFill>
                <a:latin typeface="+mj-lt"/>
              </a:rPr>
              <a:t>Markup</a:t>
            </a:r>
          </a:p>
          <a:p>
            <a:r>
              <a:rPr lang="en-US" sz="4400" dirty="0" smtClean="0">
                <a:solidFill>
                  <a:schemeClr val="accent5">
                    <a:lumMod val="50000"/>
                    <a:alpha val="70000"/>
                  </a:schemeClr>
                </a:solidFill>
                <a:latin typeface="+mj-lt"/>
              </a:rPr>
              <a:t>L</a:t>
            </a:r>
            <a:r>
              <a:rPr lang="en-US" sz="2400" dirty="0" smtClean="0">
                <a:solidFill>
                  <a:schemeClr val="accent5">
                    <a:lumMod val="50000"/>
                    <a:alpha val="70000"/>
                  </a:schemeClr>
                </a:solidFill>
                <a:latin typeface="+mj-lt"/>
              </a:rPr>
              <a:t> - </a:t>
            </a:r>
            <a:r>
              <a:rPr lang="en-US" sz="2800" dirty="0" smtClean="0">
                <a:solidFill>
                  <a:schemeClr val="accent5">
                    <a:lumMod val="50000"/>
                    <a:alpha val="70000"/>
                  </a:schemeClr>
                </a:solidFill>
                <a:latin typeface="+mj-lt"/>
              </a:rPr>
              <a:t>Language</a:t>
            </a:r>
          </a:p>
          <a:p>
            <a:endParaRPr lang="en-US" sz="2400" dirty="0">
              <a:latin typeface="+mj-lt"/>
            </a:endParaRPr>
          </a:p>
        </p:txBody>
      </p:sp>
      <p:pic>
        <p:nvPicPr>
          <p:cNvPr id="8" name="Picture Placeholder 7" descr="Photo of a paint brush with blue and white paint">
            <a:extLst>
              <a:ext uri="{FF2B5EF4-FFF2-40B4-BE49-F238E27FC236}">
                <a16:creationId xmlns:a16="http://schemas.microsoft.com/office/drawing/2014/main" id="{2088C71B-3F8B-4679-8801-8C4C86D45C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0" y="0"/>
            <a:ext cx="4599432" cy="2286000"/>
          </a:xfrm>
        </p:spPr>
      </p:pic>
      <p:pic>
        <p:nvPicPr>
          <p:cNvPr id="10" name="Picture Placeholder 9" descr="Image of colorful triangular shapes">
            <a:extLst>
              <a:ext uri="{FF2B5EF4-FFF2-40B4-BE49-F238E27FC236}">
                <a16:creationId xmlns:a16="http://schemas.microsoft.com/office/drawing/2014/main" id="{96812000-377B-4B9A-A2C2-AFDD83B7A3F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0" y="2286000"/>
            <a:ext cx="4599432" cy="2286000"/>
          </a:xfrm>
        </p:spPr>
      </p:pic>
      <p:pic>
        <p:nvPicPr>
          <p:cNvPr id="12" name="Picture Placeholder 11" descr="Photo of hands with a reflection of colored lights">
            <a:extLst>
              <a:ext uri="{FF2B5EF4-FFF2-40B4-BE49-F238E27FC236}">
                <a16:creationId xmlns:a16="http://schemas.microsoft.com/office/drawing/2014/main" id="{4F42B7E8-FEA7-4E82-B22D-FA992604095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0" y="4572000"/>
            <a:ext cx="4599432" cy="2286000"/>
          </a:xfrm>
        </p:spPr>
      </p:pic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3" y="886691"/>
            <a:ext cx="6705600" cy="1025236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4000" dirty="0" smtClean="0"/>
              <a:t>What is </a:t>
            </a:r>
            <a:r>
              <a:rPr lang="en-US" sz="4400" dirty="0" smtClean="0"/>
              <a:t>HTML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4" y="2507673"/>
            <a:ext cx="6705600" cy="3643745"/>
          </a:xfrm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5">
                    <a:lumMod val="50000"/>
                    <a:alpha val="70000"/>
                  </a:schemeClr>
                </a:solidFill>
                <a:latin typeface="+mj-lt"/>
              </a:rPr>
              <a:t>Basic structure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5">
                    <a:lumMod val="50000"/>
                    <a:alpha val="70000"/>
                  </a:schemeClr>
                </a:solidFill>
                <a:latin typeface="+mj-lt"/>
              </a:rPr>
              <a:t>How to display the text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5">
                    <a:lumMod val="50000"/>
                    <a:alpha val="70000"/>
                  </a:schemeClr>
                </a:solidFill>
                <a:latin typeface="+mj-lt"/>
              </a:rPr>
              <a:t>Links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5">
                    <a:lumMod val="50000"/>
                    <a:alpha val="70000"/>
                  </a:schemeClr>
                </a:solidFill>
                <a:latin typeface="+mj-lt"/>
              </a:rPr>
              <a:t>Images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5">
                    <a:lumMod val="50000"/>
                    <a:alpha val="70000"/>
                  </a:schemeClr>
                </a:solidFill>
                <a:latin typeface="+mj-lt"/>
              </a:rPr>
              <a:t>Other forms of multimedia</a:t>
            </a:r>
          </a:p>
        </p:txBody>
      </p:sp>
      <p:pic>
        <p:nvPicPr>
          <p:cNvPr id="8" name="Picture Placeholder 7" descr="Photo of a paint brush with blue and white paint">
            <a:extLst>
              <a:ext uri="{FF2B5EF4-FFF2-40B4-BE49-F238E27FC236}">
                <a16:creationId xmlns:a16="http://schemas.microsoft.com/office/drawing/2014/main" id="{2088C71B-3F8B-4679-8801-8C4C86D45C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0" y="-11834"/>
            <a:ext cx="4599432" cy="2286000"/>
          </a:xfrm>
        </p:spPr>
      </p:pic>
      <p:pic>
        <p:nvPicPr>
          <p:cNvPr id="10" name="Picture Placeholder 9" descr="Image of colorful triangular shapes">
            <a:extLst>
              <a:ext uri="{FF2B5EF4-FFF2-40B4-BE49-F238E27FC236}">
                <a16:creationId xmlns:a16="http://schemas.microsoft.com/office/drawing/2014/main" id="{96812000-377B-4B9A-A2C2-AFDD83B7A3F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0" y="2286000"/>
            <a:ext cx="4599432" cy="2286000"/>
          </a:xfrm>
        </p:spPr>
      </p:pic>
      <p:pic>
        <p:nvPicPr>
          <p:cNvPr id="12" name="Picture Placeholder 11" descr="Photo of hands with a reflection of colored lights">
            <a:extLst>
              <a:ext uri="{FF2B5EF4-FFF2-40B4-BE49-F238E27FC236}">
                <a16:creationId xmlns:a16="http://schemas.microsoft.com/office/drawing/2014/main" id="{4F42B7E8-FEA7-4E82-B22D-FA992604095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0" y="4572000"/>
            <a:ext cx="4599432" cy="2286000"/>
          </a:xfrm>
        </p:spPr>
      </p:pic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3" y="304799"/>
            <a:ext cx="6705600" cy="845128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4000" dirty="0" smtClean="0"/>
              <a:t>Tags, Attributes, Elements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4" y="1496291"/>
            <a:ext cx="6830290" cy="4696691"/>
          </a:xfrm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200" u="sng" dirty="0" smtClean="0">
                <a:solidFill>
                  <a:srgbClr val="7030A0">
                    <a:alpha val="70000"/>
                  </a:srgbClr>
                </a:solidFill>
              </a:rPr>
              <a:t>TAGS 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ssential </a:t>
            </a:r>
            <a:r>
              <a:rPr lang="en-US" dirty="0"/>
              <a:t>building blocks that define the structure and content of a webpage</a:t>
            </a:r>
            <a:r>
              <a:rPr lang="en-US" dirty="0" smtClean="0"/>
              <a:t>.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/>
              <a:t>O</a:t>
            </a:r>
            <a:r>
              <a:rPr lang="en-IN" dirty="0" smtClean="0"/>
              <a:t>pening tag-  </a:t>
            </a:r>
            <a:r>
              <a:rPr lang="en-IN" dirty="0"/>
              <a:t>beginning of an </a:t>
            </a:r>
            <a:r>
              <a:rPr lang="en-IN" dirty="0" smtClean="0"/>
              <a:t>element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Closing </a:t>
            </a:r>
            <a:r>
              <a:rPr lang="en-US" dirty="0"/>
              <a:t>tag – end of an element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Usually </a:t>
            </a:r>
            <a:r>
              <a:rPr lang="en-US" dirty="0"/>
              <a:t>enclosed in angle brackets</a:t>
            </a:r>
            <a:r>
              <a:rPr lang="en-US" dirty="0" smtClean="0"/>
              <a:t>.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Example: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dirty="0" smtClean="0"/>
              <a:t>	 &lt;html&gt; content…. &lt;/html&gt;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Placeholder 7" descr="Photo of a paint brush with blue and white paint">
            <a:extLst>
              <a:ext uri="{FF2B5EF4-FFF2-40B4-BE49-F238E27FC236}">
                <a16:creationId xmlns:a16="http://schemas.microsoft.com/office/drawing/2014/main" id="{2088C71B-3F8B-4679-8801-8C4C86D45C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0" y="0"/>
            <a:ext cx="4599432" cy="2286000"/>
          </a:xfrm>
        </p:spPr>
      </p:pic>
      <p:pic>
        <p:nvPicPr>
          <p:cNvPr id="10" name="Picture Placeholder 9" descr="Image of colorful triangular shapes">
            <a:extLst>
              <a:ext uri="{FF2B5EF4-FFF2-40B4-BE49-F238E27FC236}">
                <a16:creationId xmlns:a16="http://schemas.microsoft.com/office/drawing/2014/main" id="{96812000-377B-4B9A-A2C2-AFDD83B7A3F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0" y="2286000"/>
            <a:ext cx="4599432" cy="2286000"/>
          </a:xfrm>
        </p:spPr>
      </p:pic>
      <p:pic>
        <p:nvPicPr>
          <p:cNvPr id="12" name="Picture Placeholder 11" descr="Photo of hands with a reflection of colored lights">
            <a:extLst>
              <a:ext uri="{FF2B5EF4-FFF2-40B4-BE49-F238E27FC236}">
                <a16:creationId xmlns:a16="http://schemas.microsoft.com/office/drawing/2014/main" id="{4F42B7E8-FEA7-4E82-B22D-FA992604095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0" y="4572000"/>
            <a:ext cx="4599432" cy="2286000"/>
          </a:xfrm>
        </p:spPr>
      </p:pic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3" y="304799"/>
            <a:ext cx="6705600" cy="845128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4000" dirty="0" smtClean="0"/>
              <a:t>Tags, Attributes, Elements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3" y="1496291"/>
            <a:ext cx="6705599" cy="4933084"/>
          </a:xfrm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200" u="sng" dirty="0" smtClean="0">
                <a:solidFill>
                  <a:srgbClr val="7030A0">
                    <a:alpha val="70000"/>
                  </a:srgbClr>
                </a:solidFill>
              </a:rPr>
              <a:t>Elements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It is the complete </a:t>
            </a:r>
            <a:r>
              <a:rPr lang="en-US" dirty="0"/>
              <a:t>structure, including the opening tag, content (if any), and the closing tag (if applicable).</a:t>
            </a:r>
            <a:endParaRPr lang="en-US" dirty="0" smtClean="0"/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Example: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dirty="0" smtClean="0"/>
              <a:t>      &lt;html&gt; content…. &lt;/html&gt;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Placeholder 7" descr="Photo of a paint brush with blue and white paint">
            <a:extLst>
              <a:ext uri="{FF2B5EF4-FFF2-40B4-BE49-F238E27FC236}">
                <a16:creationId xmlns:a16="http://schemas.microsoft.com/office/drawing/2014/main" id="{2088C71B-3F8B-4679-8801-8C4C86D45C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0" y="0"/>
            <a:ext cx="4599432" cy="2286000"/>
          </a:xfrm>
        </p:spPr>
      </p:pic>
      <p:pic>
        <p:nvPicPr>
          <p:cNvPr id="10" name="Picture Placeholder 9" descr="Image of colorful triangular shapes">
            <a:extLst>
              <a:ext uri="{FF2B5EF4-FFF2-40B4-BE49-F238E27FC236}">
                <a16:creationId xmlns:a16="http://schemas.microsoft.com/office/drawing/2014/main" id="{96812000-377B-4B9A-A2C2-AFDD83B7A3F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0" y="2286000"/>
            <a:ext cx="4599432" cy="2286000"/>
          </a:xfrm>
        </p:spPr>
      </p:pic>
      <p:pic>
        <p:nvPicPr>
          <p:cNvPr id="12" name="Picture Placeholder 11" descr="Photo of hands with a reflection of colored lights">
            <a:extLst>
              <a:ext uri="{FF2B5EF4-FFF2-40B4-BE49-F238E27FC236}">
                <a16:creationId xmlns:a16="http://schemas.microsoft.com/office/drawing/2014/main" id="{4F42B7E8-FEA7-4E82-B22D-FA992604095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0" y="4572000"/>
            <a:ext cx="4599432" cy="2286000"/>
          </a:xfrm>
        </p:spPr>
      </p:pic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343891" y="3948546"/>
            <a:ext cx="13854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574473" y="3934691"/>
            <a:ext cx="13854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343891" y="4405746"/>
            <a:ext cx="2244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73382" y="4678281"/>
            <a:ext cx="10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Element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13709" y="4405746"/>
            <a:ext cx="0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4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6" y="290945"/>
            <a:ext cx="7478684" cy="6074930"/>
          </a:xfrm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200" u="sng" dirty="0" smtClean="0">
                <a:solidFill>
                  <a:srgbClr val="7030A0">
                    <a:alpha val="70000"/>
                  </a:srgbClr>
                </a:solidFill>
              </a:rPr>
              <a:t>Elements</a:t>
            </a:r>
          </a:p>
          <a:p>
            <a:pPr marL="1905" lvl="0">
              <a:lnSpc>
                <a:spcPct val="150000"/>
              </a:lnSpc>
              <a:spcBef>
                <a:spcPts val="0"/>
              </a:spcBef>
              <a:buSzPts val="1440"/>
            </a:pPr>
            <a:r>
              <a:rPr lang="en-GB" sz="24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In HTML there are two types of elements</a:t>
            </a:r>
          </a:p>
          <a:p>
            <a:pPr marL="744855" lvl="1" indent="-285750">
              <a:lnSpc>
                <a:spcPct val="150000"/>
              </a:lnSpc>
              <a:spcBef>
                <a:spcPts val="1900"/>
              </a:spcBef>
              <a:buSzPts val="1800"/>
              <a:buFont typeface="Wingdings" panose="05000000000000000000" pitchFamily="2" charset="2"/>
              <a:buChar char="Ø"/>
            </a:pPr>
            <a:r>
              <a:rPr lang="en-GB" sz="24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Container element</a:t>
            </a:r>
          </a:p>
          <a:p>
            <a:pPr marL="1295400" lvl="2" indent="-287020">
              <a:lnSpc>
                <a:spcPct val="150000"/>
              </a:lnSpc>
              <a:spcBef>
                <a:spcPts val="1400"/>
              </a:spcBef>
              <a:buSzPts val="1080"/>
              <a:buFont typeface="Noto Sans Symbols"/>
              <a:buChar char="●"/>
            </a:pPr>
            <a: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One that requires starting as well as ending tags.</a:t>
            </a:r>
          </a:p>
          <a:p>
            <a:pPr marL="744855" lvl="1" indent="-285750">
              <a:lnSpc>
                <a:spcPct val="150000"/>
              </a:lnSpc>
              <a:spcBef>
                <a:spcPts val="1300"/>
              </a:spcBef>
              <a:buSzPts val="1800"/>
              <a:buFont typeface="Wingdings" panose="05000000000000000000" pitchFamily="2" charset="2"/>
              <a:buChar char="Ø"/>
            </a:pPr>
            <a:r>
              <a:rPr lang="en-GB" sz="24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Empty element</a:t>
            </a:r>
          </a:p>
          <a:p>
            <a:pPr marL="1295400" lvl="2" indent="-287020">
              <a:lnSpc>
                <a:spcPct val="150000"/>
              </a:lnSpc>
              <a:spcBef>
                <a:spcPts val="1400"/>
              </a:spcBef>
              <a:buSzPts val="1080"/>
              <a:buFont typeface="Noto Sans Symbols"/>
              <a:buChar char="●"/>
            </a:pPr>
            <a:r>
              <a:rPr lang="en-GB" dirty="0" smtClean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That requires </a:t>
            </a:r>
            <a: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just a starting tag, not an ending tag.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Placeholder 7" descr="Photo of a paint brush with blue and white paint">
            <a:extLst>
              <a:ext uri="{FF2B5EF4-FFF2-40B4-BE49-F238E27FC236}">
                <a16:creationId xmlns:a16="http://schemas.microsoft.com/office/drawing/2014/main" id="{2088C71B-3F8B-4679-8801-8C4C86D45C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0" y="0"/>
            <a:ext cx="4599432" cy="2286000"/>
          </a:xfrm>
        </p:spPr>
      </p:pic>
      <p:pic>
        <p:nvPicPr>
          <p:cNvPr id="10" name="Picture Placeholder 9" descr="Image of colorful triangular shapes">
            <a:extLst>
              <a:ext uri="{FF2B5EF4-FFF2-40B4-BE49-F238E27FC236}">
                <a16:creationId xmlns:a16="http://schemas.microsoft.com/office/drawing/2014/main" id="{96812000-377B-4B9A-A2C2-AFDD83B7A3F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0" y="2286000"/>
            <a:ext cx="4599432" cy="2286000"/>
          </a:xfrm>
        </p:spPr>
      </p:pic>
      <p:pic>
        <p:nvPicPr>
          <p:cNvPr id="12" name="Picture Placeholder 11" descr="Photo of hands with a reflection of colored lights">
            <a:extLst>
              <a:ext uri="{FF2B5EF4-FFF2-40B4-BE49-F238E27FC236}">
                <a16:creationId xmlns:a16="http://schemas.microsoft.com/office/drawing/2014/main" id="{4F42B7E8-FEA7-4E82-B22D-FA992604095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0" y="4572000"/>
            <a:ext cx="4599432" cy="2286000"/>
          </a:xfrm>
        </p:spPr>
      </p:pic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6" y="290945"/>
            <a:ext cx="7478684" cy="6074930"/>
          </a:xfrm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rgbClr val="7030A0">
                    <a:alpha val="70000"/>
                  </a:srgbClr>
                </a:solidFill>
              </a:rPr>
              <a:t>Container Elements</a:t>
            </a:r>
            <a:endParaRPr lang="en-US" sz="2400" u="sng" dirty="0">
              <a:solidFill>
                <a:srgbClr val="7030A0">
                  <a:alpha val="70000"/>
                </a:srgbClr>
              </a:solidFill>
            </a:endParaRPr>
          </a:p>
          <a:p>
            <a:pPr marL="744855" lvl="1" indent="-285750">
              <a:lnSpc>
                <a:spcPct val="100000"/>
              </a:lnSpc>
              <a:spcBef>
                <a:spcPts val="1900"/>
              </a:spcBef>
              <a:buSzPts val="1800"/>
              <a:buFont typeface="Wingdings" panose="05000000000000000000" pitchFamily="2" charset="2"/>
              <a:buChar char="Ø"/>
            </a:pPr>
            <a:r>
              <a:rPr lang="en-GB" dirty="0" smtClean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This </a:t>
            </a:r>
            <a: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type of HTML Elements requires pair tags  i.e. a starting as well as an ending tag  </a:t>
            </a:r>
            <a:endParaRPr lang="en-GB" dirty="0" smtClean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744855" lvl="1" indent="-285750">
              <a:lnSpc>
                <a:spcPct val="100000"/>
              </a:lnSpc>
              <a:spcBef>
                <a:spcPts val="1900"/>
              </a:spcBef>
              <a:buSzPts val="1800"/>
              <a:buFont typeface="Wingdings" panose="05000000000000000000" pitchFamily="2" charset="2"/>
              <a:buChar char="Ø"/>
            </a:pPr>
            <a:r>
              <a:rPr lang="en-GB" dirty="0" smtClean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Example</a:t>
            </a:r>
            <a: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:</a:t>
            </a:r>
          </a:p>
          <a:p>
            <a:pPr marL="1202055" lvl="2" indent="-285750">
              <a:lnSpc>
                <a:spcPct val="100000"/>
              </a:lnSpc>
              <a:spcBef>
                <a:spcPts val="1800"/>
              </a:spcBef>
              <a:buSzPts val="1080"/>
            </a:pPr>
            <a: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&lt;HTML&gt;--------&lt;/HTML&gt;</a:t>
            </a:r>
          </a:p>
          <a:p>
            <a:pPr marL="1202055" lvl="2" indent="-285750">
              <a:lnSpc>
                <a:spcPct val="100000"/>
              </a:lnSpc>
              <a:spcBef>
                <a:spcPts val="1800"/>
              </a:spcBef>
              <a:buSzPts val="1080"/>
            </a:pPr>
            <a: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&lt;HEAD&gt;---------&lt;/HEAD&gt;</a:t>
            </a:r>
          </a:p>
          <a:p>
            <a:pPr marL="1202055" lvl="2" indent="-285750">
              <a:lnSpc>
                <a:spcPct val="100000"/>
              </a:lnSpc>
              <a:spcBef>
                <a:spcPts val="1800"/>
              </a:spcBef>
              <a:buSzPts val="1080"/>
            </a:pPr>
            <a: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&lt;BODY&gt;---------&lt;/BODY&gt;</a:t>
            </a:r>
          </a:p>
          <a:p>
            <a:pPr marL="1202055" lvl="2" indent="-285750">
              <a:lnSpc>
                <a:spcPct val="100000"/>
              </a:lnSpc>
              <a:spcBef>
                <a:spcPts val="1800"/>
              </a:spcBef>
              <a:buSzPts val="1080"/>
            </a:pPr>
            <a: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&lt;B&gt;--------------&lt;/B&gt;</a:t>
            </a:r>
          </a:p>
        </p:txBody>
      </p:sp>
      <p:pic>
        <p:nvPicPr>
          <p:cNvPr id="8" name="Picture Placeholder 7" descr="Photo of a paint brush with blue and white paint">
            <a:extLst>
              <a:ext uri="{FF2B5EF4-FFF2-40B4-BE49-F238E27FC236}">
                <a16:creationId xmlns:a16="http://schemas.microsoft.com/office/drawing/2014/main" id="{2088C71B-3F8B-4679-8801-8C4C86D45C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0" y="0"/>
            <a:ext cx="4599432" cy="2286000"/>
          </a:xfrm>
        </p:spPr>
      </p:pic>
      <p:pic>
        <p:nvPicPr>
          <p:cNvPr id="10" name="Picture Placeholder 9" descr="Image of colorful triangular shapes">
            <a:extLst>
              <a:ext uri="{FF2B5EF4-FFF2-40B4-BE49-F238E27FC236}">
                <a16:creationId xmlns:a16="http://schemas.microsoft.com/office/drawing/2014/main" id="{96812000-377B-4B9A-A2C2-AFDD83B7A3F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0" y="2286000"/>
            <a:ext cx="4599432" cy="2286000"/>
          </a:xfrm>
        </p:spPr>
      </p:pic>
      <p:pic>
        <p:nvPicPr>
          <p:cNvPr id="12" name="Picture Placeholder 11" descr="Photo of hands with a reflection of colored lights">
            <a:extLst>
              <a:ext uri="{FF2B5EF4-FFF2-40B4-BE49-F238E27FC236}">
                <a16:creationId xmlns:a16="http://schemas.microsoft.com/office/drawing/2014/main" id="{4F42B7E8-FEA7-4E82-B22D-FA992604095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0" y="4572000"/>
            <a:ext cx="4599432" cy="2286000"/>
          </a:xfrm>
        </p:spPr>
      </p:pic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6" y="290945"/>
            <a:ext cx="7478684" cy="6074930"/>
          </a:xfrm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>
            <a:normAutofit/>
          </a:bodyPr>
          <a:lstStyle/>
          <a:p>
            <a:pPr marL="1905">
              <a:spcBef>
                <a:spcPts val="0"/>
              </a:spcBef>
              <a:buSzPts val="1440"/>
            </a:pPr>
            <a:r>
              <a:rPr lang="en-US" sz="2400" u="sng" dirty="0" smtClean="0">
                <a:solidFill>
                  <a:srgbClr val="7030A0">
                    <a:alpha val="70000"/>
                  </a:srgbClr>
                </a:solidFill>
              </a:rPr>
              <a:t>Empty Elements</a:t>
            </a:r>
            <a:endParaRPr lang="en-US" sz="2400" u="sng" dirty="0">
              <a:solidFill>
                <a:srgbClr val="7030A0">
                  <a:alpha val="70000"/>
                </a:srgbClr>
              </a:solidFill>
            </a:endParaRPr>
          </a:p>
          <a:p>
            <a:pPr marL="744855" lvl="1" indent="-285750">
              <a:lnSpc>
                <a:spcPct val="100000"/>
              </a:lnSpc>
              <a:spcBef>
                <a:spcPts val="1900"/>
              </a:spcBef>
              <a:buSzPts val="1800"/>
              <a:buFont typeface="Wingdings" panose="05000000000000000000" pitchFamily="2" charset="2"/>
              <a:buChar char="Ø"/>
            </a:pPr>
            <a:r>
              <a:rPr lang="en-GB" dirty="0" smtClean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This </a:t>
            </a:r>
            <a: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type of Element require just a starting tag and not an ending </a:t>
            </a:r>
            <a:r>
              <a:rPr lang="en-GB" dirty="0" smtClean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tag. </a:t>
            </a:r>
            <a: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Examples:</a:t>
            </a:r>
          </a:p>
          <a:p>
            <a:pPr marL="744855" lvl="1" indent="-285750">
              <a:lnSpc>
                <a:spcPct val="100000"/>
              </a:lnSpc>
              <a:spcBef>
                <a:spcPts val="1900"/>
              </a:spcBef>
              <a:buSzPts val="1800"/>
            </a:pPr>
            <a: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&lt;BR&gt;</a:t>
            </a:r>
          </a:p>
          <a:p>
            <a:pPr marL="744855" lvl="1" indent="-285750">
              <a:lnSpc>
                <a:spcPct val="100000"/>
              </a:lnSpc>
              <a:spcBef>
                <a:spcPts val="1900"/>
              </a:spcBef>
              <a:buSzPts val="1800"/>
            </a:pPr>
            <a: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&lt;hr&gt;</a:t>
            </a:r>
          </a:p>
          <a:p>
            <a:pPr marL="744855" lvl="1" indent="-285750">
              <a:lnSpc>
                <a:spcPct val="100000"/>
              </a:lnSpc>
              <a:spcBef>
                <a:spcPts val="1900"/>
              </a:spcBef>
              <a:buSzPts val="1800"/>
            </a:pPr>
            <a: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&lt;IMG&gt;</a:t>
            </a:r>
          </a:p>
          <a:p>
            <a:pPr marL="744855" lvl="1" indent="-285750">
              <a:lnSpc>
                <a:spcPct val="100000"/>
              </a:lnSpc>
              <a:spcBef>
                <a:spcPts val="1900"/>
              </a:spcBef>
              <a:buSzPts val="1800"/>
            </a:pPr>
            <a: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&lt;LINK&gt;</a:t>
            </a:r>
            <a:b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</a:br>
            <a: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/>
            </a:r>
            <a:br>
              <a:rPr lang="en-GB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</a:br>
            <a:endParaRPr lang="en-GB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1905" lvl="0">
              <a:spcBef>
                <a:spcPts val="0"/>
              </a:spcBef>
              <a:buSzPts val="1440"/>
            </a:pPr>
            <a:endParaRPr lang="en-GB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</p:txBody>
      </p:sp>
      <p:pic>
        <p:nvPicPr>
          <p:cNvPr id="8" name="Picture Placeholder 7" descr="Photo of a paint brush with blue and white paint">
            <a:extLst>
              <a:ext uri="{FF2B5EF4-FFF2-40B4-BE49-F238E27FC236}">
                <a16:creationId xmlns:a16="http://schemas.microsoft.com/office/drawing/2014/main" id="{2088C71B-3F8B-4679-8801-8C4C86D45C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0" y="0"/>
            <a:ext cx="4599432" cy="2286000"/>
          </a:xfrm>
        </p:spPr>
      </p:pic>
      <p:pic>
        <p:nvPicPr>
          <p:cNvPr id="10" name="Picture Placeholder 9" descr="Image of colorful triangular shapes">
            <a:extLst>
              <a:ext uri="{FF2B5EF4-FFF2-40B4-BE49-F238E27FC236}">
                <a16:creationId xmlns:a16="http://schemas.microsoft.com/office/drawing/2014/main" id="{96812000-377B-4B9A-A2C2-AFDD83B7A3F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0" y="2286000"/>
            <a:ext cx="4599432" cy="2286000"/>
          </a:xfrm>
        </p:spPr>
      </p:pic>
      <p:pic>
        <p:nvPicPr>
          <p:cNvPr id="12" name="Picture Placeholder 11" descr="Photo of hands with a reflection of colored lights">
            <a:extLst>
              <a:ext uri="{FF2B5EF4-FFF2-40B4-BE49-F238E27FC236}">
                <a16:creationId xmlns:a16="http://schemas.microsoft.com/office/drawing/2014/main" id="{4F42B7E8-FEA7-4E82-B22D-FA992604095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0" y="4572000"/>
            <a:ext cx="4599432" cy="2286000"/>
          </a:xfrm>
        </p:spPr>
      </p:pic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9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887BEC-12B5-41C3-87A8-94840B2172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F9A873-407D-42B0-99B8-A577ED76CA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22E404-1C8D-48DE-80FC-4CA5DFE37C3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_LuminousVTI</Template>
  <TotalTime>0</TotalTime>
  <Words>780</Words>
  <Application>Microsoft Office PowerPoint</Application>
  <PresentationFormat>Widescreen</PresentationFormat>
  <Paragraphs>192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Angsana New</vt:lpstr>
      <vt:lpstr>Arial</vt:lpstr>
      <vt:lpstr>Avenir Next LT Pro</vt:lpstr>
      <vt:lpstr>Calibri</vt:lpstr>
      <vt:lpstr>Cambria</vt:lpstr>
      <vt:lpstr>Consolas</vt:lpstr>
      <vt:lpstr>Courier New</vt:lpstr>
      <vt:lpstr>Noto Sans Symbols</vt:lpstr>
      <vt:lpstr>Sabon Next LT</vt:lpstr>
      <vt:lpstr>Wingdings</vt:lpstr>
      <vt:lpstr>LuminousVTI</vt:lpstr>
      <vt:lpstr>HTML</vt:lpstr>
      <vt:lpstr>Agenda</vt:lpstr>
      <vt:lpstr>What is HTML?</vt:lpstr>
      <vt:lpstr>What is HTML?</vt:lpstr>
      <vt:lpstr>Tags, Attributes, Elements</vt:lpstr>
      <vt:lpstr>Tags, Attributes, Elements</vt:lpstr>
      <vt:lpstr>PowerPoint Presentation</vt:lpstr>
      <vt:lpstr>PowerPoint Presentation</vt:lpstr>
      <vt:lpstr>PowerPoint Presentation</vt:lpstr>
      <vt:lpstr>Tags, Attributes, Elements</vt:lpstr>
      <vt:lpstr>HTML Document structure</vt:lpstr>
      <vt:lpstr>HEAD Tag &lt;Head&gt;...&lt;/Head&gt; </vt:lpstr>
      <vt:lpstr>TITLE Tag &lt;title&gt;…&lt;/title&gt;</vt:lpstr>
      <vt:lpstr>HTML Comments</vt:lpstr>
      <vt:lpstr>BODY Tag &lt;body&gt;…&lt;/body&gt;</vt:lpstr>
      <vt:lpstr>HTML Text </vt:lpstr>
      <vt:lpstr>Heading Tag</vt:lpstr>
      <vt:lpstr>Paragraph Tag </vt:lpstr>
      <vt:lpstr>Break Lines &lt;br&gt; Tag </vt:lpstr>
      <vt:lpstr>HTML Links</vt:lpstr>
      <vt:lpstr>HTML Images</vt:lpstr>
      <vt:lpstr>HTML Font Tag</vt:lpstr>
      <vt:lpstr>Horizontal Rules &lt;hr&gt; Tag 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2021-02-25T19:22:25Z</dcterms:created>
  <dcterms:modified xsi:type="dcterms:W3CDTF">2025-03-04T08:30:51Z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