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73" r:id="rId9"/>
    <p:sldId id="267" r:id="rId10"/>
    <p:sldId id="274" r:id="rId11"/>
    <p:sldId id="268" r:id="rId12"/>
    <p:sldId id="275" r:id="rId13"/>
    <p:sldId id="266" r:id="rId14"/>
    <p:sldId id="271" r:id="rId15"/>
    <p:sldId id="269" r:id="rId16"/>
    <p:sldId id="270" r:id="rId17"/>
    <p:sldId id="272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395" y="966651"/>
            <a:ext cx="8825658" cy="333103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lifornian FB" panose="0207040306080B030204" pitchFamily="18" charset="0"/>
              </a:rPr>
              <a:t>JAVASCRIPT</a:t>
            </a:r>
            <a:r>
              <a:rPr lang="en-US" b="1" dirty="0" smtClean="0">
                <a:latin typeface="Californian FB" panose="0207040306080B030204" pitchFamily="18" charset="0"/>
              </a:rPr>
              <a:t/>
            </a:r>
            <a:br>
              <a:rPr lang="en-US" b="1" dirty="0" smtClean="0">
                <a:latin typeface="Californian FB" panose="0207040306080B030204" pitchFamily="18" charset="0"/>
              </a:rPr>
            </a:br>
            <a:r>
              <a:rPr lang="en-US" b="1" dirty="0">
                <a:latin typeface="Californian FB" panose="0207040306080B030204" pitchFamily="18" charset="0"/>
              </a:rPr>
              <a:t/>
            </a:r>
            <a:br>
              <a:rPr lang="en-US" b="1" dirty="0">
                <a:latin typeface="Californian FB" panose="0207040306080B030204" pitchFamily="18" charset="0"/>
              </a:rPr>
            </a:br>
            <a:r>
              <a:rPr lang="en-US" sz="3200" b="1" dirty="0" smtClean="0">
                <a:solidFill>
                  <a:schemeClr val="accent4"/>
                </a:solidFill>
                <a:latin typeface="Bookman Old Style" panose="02050604050505020204" pitchFamily="18" charset="0"/>
              </a:rPr>
              <a:t>INTRODUCTION TO</a:t>
            </a:r>
            <a:r>
              <a:rPr lang="en-US" sz="3200" b="1" dirty="0" smtClean="0">
                <a:solidFill>
                  <a:schemeClr val="accent4"/>
                </a:solidFill>
                <a:latin typeface="Californian FB" panose="0207040306080B030204" pitchFamily="18" charset="0"/>
              </a:rPr>
              <a:t/>
            </a:r>
            <a:br>
              <a:rPr lang="en-US" sz="3200" b="1" dirty="0" smtClean="0">
                <a:solidFill>
                  <a:schemeClr val="accent4"/>
                </a:solidFill>
                <a:latin typeface="Californian FB" panose="0207040306080B030204" pitchFamily="18" charset="0"/>
              </a:rPr>
            </a:br>
            <a:r>
              <a:rPr lang="en-US" b="1" dirty="0" smtClean="0">
                <a:solidFill>
                  <a:schemeClr val="accent4"/>
                </a:solidFill>
                <a:latin typeface="Californian FB" panose="0207040306080B030204" pitchFamily="18" charset="0"/>
              </a:rPr>
              <a:t>DOM</a:t>
            </a:r>
            <a:endParaRPr lang="en-IN" b="1" dirty="0">
              <a:solidFill>
                <a:schemeClr val="accent4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Example..</a:t>
            </a:r>
            <a:endParaRPr lang="en-IN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6" y="2299063"/>
            <a:ext cx="6335485" cy="4349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id="image"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="s.png"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alt="First Pic" width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="400"&gt;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="change()"&gt;Change Image&lt;/button&gt;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function change()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let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("image");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i.src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"s1.png";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i.alt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"Changed pic";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i.width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"350";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&lt;/script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4046" y="4010298"/>
            <a:ext cx="5290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change() {</a:t>
            </a:r>
          </a:p>
          <a:p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let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("image");</a:t>
            </a:r>
          </a:p>
          <a:p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i.setAttribute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"s1.png");</a:t>
            </a:r>
          </a:p>
          <a:p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i.setAttribute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("alt", "Changed pic");</a:t>
            </a:r>
          </a:p>
          <a:p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i.setAttribute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("width", "350");</a:t>
            </a:r>
          </a:p>
          <a:p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}</a:t>
            </a:r>
          </a:p>
          <a:p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1" y="2371394"/>
            <a:ext cx="8761413" cy="706964"/>
          </a:xfrm>
        </p:spPr>
        <p:txBody>
          <a:bodyPr/>
          <a:lstStyle/>
          <a:p>
            <a:r>
              <a:rPr lang="en-IN" sz="28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and Deleting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55380"/>
              </p:ext>
            </p:extLst>
          </p:nvPr>
        </p:nvGraphicFramePr>
        <p:xfrm>
          <a:off x="593250" y="3194775"/>
          <a:ext cx="11019629" cy="3075394"/>
        </p:xfrm>
        <a:graphic>
          <a:graphicData uri="http://schemas.openxmlformats.org/drawingml/2006/table">
            <a:tbl>
              <a:tblPr/>
              <a:tblGrid>
                <a:gridCol w="5503247">
                  <a:extLst>
                    <a:ext uri="{9D8B030D-6E8A-4147-A177-3AD203B41FA5}">
                      <a16:colId xmlns:a16="http://schemas.microsoft.com/office/drawing/2014/main" val="3527912794"/>
                    </a:ext>
                  </a:extLst>
                </a:gridCol>
                <a:gridCol w="5516382">
                  <a:extLst>
                    <a:ext uri="{9D8B030D-6E8A-4147-A177-3AD203B41FA5}">
                      <a16:colId xmlns:a16="http://schemas.microsoft.com/office/drawing/2014/main" val="330277273"/>
                    </a:ext>
                  </a:extLst>
                </a:gridCol>
              </a:tblGrid>
              <a:tr h="4613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IN" sz="20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2792"/>
                  </a:ext>
                </a:extLst>
              </a:tr>
              <a:tr h="76884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document.createElement</a:t>
                      </a: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2000" i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20859"/>
                  </a:ext>
                </a:extLst>
              </a:tr>
              <a:tr h="46130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document.removeChild(</a:t>
                      </a:r>
                      <a:r>
                        <a:rPr lang="en-IN" sz="2000" i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917132"/>
                  </a:ext>
                </a:extLst>
              </a:tr>
              <a:tr h="46130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document.appendChild(</a:t>
                      </a:r>
                      <a:r>
                        <a:rPr lang="en-IN" sz="2000" i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39399"/>
                  </a:ext>
                </a:extLst>
              </a:tr>
              <a:tr h="46130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document.replaceChild(</a:t>
                      </a:r>
                      <a:r>
                        <a:rPr lang="en-IN" sz="2000" i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new, old</a:t>
                      </a: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99487"/>
                  </a:ext>
                </a:extLst>
              </a:tr>
              <a:tr h="46130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document.write(</a:t>
                      </a:r>
                      <a:r>
                        <a:rPr lang="en-IN" sz="2000" i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into the HTML output stream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418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6835" y="862149"/>
            <a:ext cx="1060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COMMON API’S</a:t>
            </a:r>
            <a:endParaRPr lang="en-IN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Example..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9991"/>
            <a:ext cx="8761413" cy="4424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parentNode.replaceChild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newChild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oldChild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//example for replace child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id="para"&gt;This is a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paragrapgh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changed&lt;/p&gt;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&lt;button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="change()"&gt;Replace&lt;/button&gt;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function change()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let 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parentNode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document.body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oldChild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("para");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newChild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document.createElement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("p");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newChild.textContent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"This is the changed text";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parentNode.replaceChild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newChild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oldChild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&lt;/script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html&gt;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COMMON API’S</a:t>
            </a:r>
            <a:endParaRPr lang="en-IN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2299063"/>
            <a:ext cx="11220994" cy="4232365"/>
          </a:xfrm>
        </p:spPr>
        <p:txBody>
          <a:bodyPr>
            <a:normAutofit fontScale="70000" lnSpcReduction="20000"/>
          </a:bodyPr>
          <a:lstStyle/>
          <a:p>
            <a:r>
              <a:rPr lang="en-IN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()- returns the first element within the document that matches the specified </a:t>
            </a:r>
            <a:r>
              <a:rPr lang="en-IN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group of selectors. If no matches are found, null is returned.</a:t>
            </a:r>
            <a:endParaRPr lang="en-IN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1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</a:t>
            </a:r>
            <a:r>
              <a:rPr lang="en-IN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&lt;p&gt;This is paragraph 1&lt;/p&gt;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&lt;p&gt;This is paragraph 2&lt;/p&gt;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&lt;button </a:t>
            </a:r>
            <a:r>
              <a:rPr lang="en-IN" sz="2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="change()"&gt;Change </a:t>
            </a:r>
            <a:r>
              <a:rPr lang="en-IN" sz="2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&lt;/button</a:t>
            </a:r>
            <a:r>
              <a:rPr lang="en-IN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&lt;script&gt;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function change() {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2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document.querySelector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("p").</a:t>
            </a:r>
            <a:r>
              <a:rPr lang="en-IN" sz="2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style.color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"red";     </a:t>
            </a:r>
            <a:r>
              <a:rPr lang="en-IN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&lt;/script</a:t>
            </a:r>
            <a:r>
              <a:rPr lang="en-IN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sz="2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html&gt;</a:t>
            </a:r>
          </a:p>
          <a:p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89" y="4023360"/>
            <a:ext cx="2759031" cy="21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COMMON API’S</a:t>
            </a:r>
            <a:endParaRPr lang="en-IN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2468880"/>
            <a:ext cx="11220994" cy="4062548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lang="en-IN" sz="9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</a:t>
            </a:r>
            <a:r>
              <a:rPr lang="en-IN" sz="8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static node list representing a list of the documents elements that match the specified group of selectors.</a:t>
            </a:r>
            <a:endParaRPr lang="en-IN" sz="8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7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&lt;html&gt;&lt;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body&gt;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&lt;p&gt;This is paragraph 1&lt;/p&gt;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&lt;p&gt;This is paragraph 2&lt;/p&gt;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&lt;button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="change()"&gt;Change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&lt;/button&gt;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&lt;script&gt;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function change() {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let para =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document.querySelectorAll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("p");      </a:t>
            </a:r>
            <a:endParaRPr lang="en-IN" sz="7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para[1].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style.color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"red"; </a:t>
            </a:r>
            <a:endParaRPr lang="en-IN" sz="7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&lt;/script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html&gt;</a:t>
            </a:r>
          </a:p>
          <a:p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4021771"/>
            <a:ext cx="3188670" cy="21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EVENTS</a:t>
            </a:r>
            <a:endParaRPr lang="en-IN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2390503"/>
            <a:ext cx="10698480" cy="4193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JavaScript can be executed when an event occurs, like when a user clicks on an HTML element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HTML events: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user clicks the mouse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web page has loaded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an image has been loaded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mouse moves over an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an input field is changed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an HTML form is submitted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user strokes a 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execute code when a user clicks on an element, add JavaScript code to an HTML event attribute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Example for Events</a:t>
            </a:r>
            <a:endParaRPr lang="en-IN" sz="32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" y="2207623"/>
            <a:ext cx="11416938" cy="43891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&lt;html&gt;&lt;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body&gt;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id="image"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="i.jpg" width="100px" height="100px"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onmouseover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="change()" </a:t>
            </a:r>
            <a:r>
              <a:rPr lang="en-IN" sz="7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onmouseout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change_again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()" /&gt;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&lt;script&gt;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function change() {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("image").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"image.jpg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";} </a:t>
            </a:r>
            <a:r>
              <a:rPr lang="en-IN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one form of accessing the </a:t>
            </a:r>
            <a:r>
              <a:rPr lang="en-IN" sz="7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sz="7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endParaRPr lang="en-IN" sz="7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7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function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change_again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let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("image");     </a:t>
            </a:r>
            <a:r>
              <a:rPr lang="en-IN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//another way of accessing </a:t>
            </a:r>
            <a:r>
              <a:rPr lang="en-IN" sz="7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sz="7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sz="7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endParaRPr lang="en-IN" sz="7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7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i.src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"i.jpg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";}</a:t>
            </a:r>
            <a:endParaRPr lang="en-IN" sz="7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sz="7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sz="7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html&gt;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Example for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188" y="2538184"/>
            <a:ext cx="10627743" cy="4149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&lt;html&gt;&lt;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&lt;button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()"&gt;Alert&lt;/button&gt;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("This is an alert message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&lt;/script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&lt;/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68" y="3284461"/>
            <a:ext cx="6828137" cy="16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SUMMARY</a:t>
            </a:r>
            <a:endParaRPr lang="en-IN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100354" y="1018903"/>
            <a:ext cx="4990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DOM </a:t>
            </a:r>
            <a:r>
              <a:rPr lang="en-US" sz="2800" dirty="0">
                <a:solidFill>
                  <a:srgbClr val="002060"/>
                </a:solidFill>
                <a:latin typeface="Georgia" panose="02040502050405020303" pitchFamily="18" charset="0"/>
              </a:rPr>
              <a:t>offers web developers the ability to create dynamic and interactive content for user interactions. When the user clicks a button or submits a form, page content can be dynamically updated using the JavaScript DOM. This forms the basis of modern websites and applications.</a:t>
            </a:r>
            <a:endParaRPr lang="en-IN" sz="28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4194" y="2521131"/>
            <a:ext cx="5355772" cy="9848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800" b="1" dirty="0" smtClean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THANK YOU</a:t>
            </a:r>
            <a:endParaRPr lang="en-IN" sz="5800" b="1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42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Overview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Object Model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structure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API’s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DOM (Document Object Model)</a:t>
            </a:r>
            <a:endParaRPr lang="en-IN" sz="4000" b="1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207623"/>
            <a:ext cx="11273837" cy="451974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(World Wide Web Consortium) standard.</a:t>
            </a: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efines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standard for accessing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documents.</a:t>
            </a: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and language-neutral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that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 to create, change, or remove elements from the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</a:t>
            </a:r>
          </a:p>
          <a:p>
            <a:pPr fontAlgn="base"/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add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to these elements to make our page more dynamic.</a:t>
            </a:r>
          </a:p>
          <a:p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W3C DOM standard is separated into 3 different </a:t>
            </a: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- standard model for all document types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DOM - standard model for XML documents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DOM - standard model for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4249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2246812"/>
            <a:ext cx="11194867" cy="42454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DOM is a standard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model and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interface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 HTML. It defines: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HTML elements as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 all HTML elements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access all HTML elements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 all HTML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</a:p>
          <a:p>
            <a:pPr fontAlgn="base"/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 views an HTML document as a tree of nodes. A node represents an HTML element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</p:txBody>
      </p:sp>
    </p:spTree>
    <p:extLst>
      <p:ext uri="{BB962C8B-B14F-4D97-AF65-F5344CB8AC3E}">
        <p14:creationId xmlns:p14="http://schemas.microsoft.com/office/powerpoint/2010/main" val="9538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DOM Tree Structure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2233750"/>
            <a:ext cx="8072846" cy="4415244"/>
          </a:xfrm>
        </p:spPr>
      </p:pic>
      <p:sp>
        <p:nvSpPr>
          <p:cNvPr id="6" name="TextBox 5"/>
          <p:cNvSpPr txBox="1"/>
          <p:nvPr/>
        </p:nvSpPr>
        <p:spPr>
          <a:xfrm>
            <a:off x="7916091" y="3187337"/>
            <a:ext cx="3174275" cy="252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23" y="2233750"/>
            <a:ext cx="3581900" cy="44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66" y="973668"/>
            <a:ext cx="10411097" cy="706964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The DOM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233749"/>
            <a:ext cx="11103429" cy="41409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HTML DOM can be accessed with JavaScript (and with other programming languages).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interface is the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each object.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value that you can get or set (like changing the content of an HTML element).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an action you can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(like add or deleting an HTML element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&lt;html&gt;&lt;body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 id="demo"&gt;&lt;/p&gt;</a:t>
            </a:r>
            <a:b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b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IN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("demo").</a:t>
            </a:r>
            <a:r>
              <a:rPr lang="en-IN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"Hello World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!";  // </a:t>
            </a:r>
            <a:r>
              <a:rPr lang="en-IN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getElemetById</a:t>
            </a:r>
            <a:r>
              <a:rPr lang="en-I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property</a:t>
            </a:r>
            <a:endParaRPr lang="en-IN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    //</a:t>
            </a:r>
            <a:r>
              <a:rPr lang="en-IN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I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method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b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html&gt;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5" y="2188514"/>
            <a:ext cx="8761413" cy="706964"/>
          </a:xfrm>
        </p:spPr>
        <p:txBody>
          <a:bodyPr/>
          <a:lstStyle/>
          <a:p>
            <a:r>
              <a:rPr lang="en-IN" sz="28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HTML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721759"/>
              </p:ext>
            </p:extLst>
          </p:nvPr>
        </p:nvGraphicFramePr>
        <p:xfrm>
          <a:off x="574764" y="3069773"/>
          <a:ext cx="10972801" cy="3226524"/>
        </p:xfrm>
        <a:graphic>
          <a:graphicData uri="http://schemas.openxmlformats.org/drawingml/2006/table">
            <a:tbl>
              <a:tblPr/>
              <a:tblGrid>
                <a:gridCol w="5479862">
                  <a:extLst>
                    <a:ext uri="{9D8B030D-6E8A-4147-A177-3AD203B41FA5}">
                      <a16:colId xmlns:a16="http://schemas.microsoft.com/office/drawing/2014/main" val="1937893877"/>
                    </a:ext>
                  </a:extLst>
                </a:gridCol>
                <a:gridCol w="5492939">
                  <a:extLst>
                    <a:ext uri="{9D8B030D-6E8A-4147-A177-3AD203B41FA5}">
                      <a16:colId xmlns:a16="http://schemas.microsoft.com/office/drawing/2014/main" val="4078421416"/>
                    </a:ext>
                  </a:extLst>
                </a:gridCol>
              </a:tblGrid>
              <a:tr h="6774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9104"/>
                  </a:ext>
                </a:extLst>
              </a:tr>
              <a:tr h="80383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document.getElementById</a:t>
                      </a: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2000" i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an element by element 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967333"/>
                  </a:ext>
                </a:extLst>
              </a:tr>
              <a:tr h="90269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document.getElementsByTagName</a:t>
                      </a: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2000" i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IN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elements by tag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70170"/>
                  </a:ext>
                </a:extLst>
              </a:tr>
              <a:tr h="84259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document.getElementsByClassName(</a:t>
                      </a:r>
                      <a:r>
                        <a:rPr lang="en-IN" sz="2000" i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IN" sz="20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elements by class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843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6835" y="862149"/>
            <a:ext cx="1060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COMMON API’S</a:t>
            </a:r>
            <a:endParaRPr lang="en-IN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Examples…</a:t>
            </a:r>
            <a:endParaRPr lang="en-IN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2390502"/>
            <a:ext cx="10959737" cy="3929743"/>
          </a:xfrm>
        </p:spPr>
        <p:txBody>
          <a:bodyPr>
            <a:noAutofit/>
          </a:bodyPr>
          <a:lstStyle/>
          <a:p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= 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myElementId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I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= 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myClassName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 = 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document.getElementsByTagName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("div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IN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&lt;html&gt;&lt;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body&gt;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&lt;p id="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para"&gt;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paragraph to be changed on button click&lt;/p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&lt;button 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=“change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()"&gt;Change First Paragraph&lt;/button&gt;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function 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para").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innerText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"Changed first paragraph";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I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}&lt;/script&gt;&lt;/body&gt;&lt;/html&gt;</a:t>
            </a:r>
            <a:endParaRPr lang="en-IN" sz="2000" strike="sngStrik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95" y="2149325"/>
            <a:ext cx="12313781" cy="809029"/>
          </a:xfrm>
        </p:spPr>
        <p:txBody>
          <a:bodyPr/>
          <a:lstStyle/>
          <a:p>
            <a:r>
              <a:rPr lang="en-IN" sz="28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HTML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94379"/>
              </p:ext>
            </p:extLst>
          </p:nvPr>
        </p:nvGraphicFramePr>
        <p:xfrm>
          <a:off x="613956" y="2958354"/>
          <a:ext cx="10789919" cy="3587126"/>
        </p:xfrm>
        <a:graphic>
          <a:graphicData uri="http://schemas.openxmlformats.org/drawingml/2006/table">
            <a:tbl>
              <a:tblPr/>
              <a:tblGrid>
                <a:gridCol w="5388529">
                  <a:extLst>
                    <a:ext uri="{9D8B030D-6E8A-4147-A177-3AD203B41FA5}">
                      <a16:colId xmlns:a16="http://schemas.microsoft.com/office/drawing/2014/main" val="1725410986"/>
                    </a:ext>
                  </a:extLst>
                </a:gridCol>
                <a:gridCol w="5401390">
                  <a:extLst>
                    <a:ext uri="{9D8B030D-6E8A-4147-A177-3AD203B41FA5}">
                      <a16:colId xmlns:a16="http://schemas.microsoft.com/office/drawing/2014/main" val="3892512864"/>
                    </a:ext>
                  </a:extLst>
                </a:gridCol>
              </a:tblGrid>
              <a:tr h="4234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</a:t>
                      </a: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83009"/>
                  </a:ext>
                </a:extLst>
              </a:tr>
              <a:tr h="5944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i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lang="en-IN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.innerHTML</a:t>
                      </a: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  </a:t>
                      </a:r>
                      <a:r>
                        <a:rPr lang="en-IN" sz="2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html content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the inner HTML of an element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21116"/>
                  </a:ext>
                </a:extLst>
              </a:tr>
              <a:tr h="69676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i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lang="en-IN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IN" sz="2000" i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r>
                        <a:rPr lang="en-IN" sz="2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new value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the attribute value of an HTML element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97336"/>
                  </a:ext>
                </a:extLst>
              </a:tr>
              <a:tr h="59447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.style.</a:t>
                      </a:r>
                      <a:r>
                        <a:rPr lang="en-IN" sz="20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 = new style</a:t>
                      </a:r>
                      <a:endParaRPr lang="en-IN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the style of an HTML element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73434"/>
                  </a:ext>
                </a:extLst>
              </a:tr>
              <a:tr h="4234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82577"/>
                  </a:ext>
                </a:extLst>
              </a:tr>
              <a:tr h="69676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i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r>
                        <a:rPr lang="en-IN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.setAttribute</a:t>
                      </a:r>
                      <a:r>
                        <a:rPr lang="en-IN" sz="2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(attribute, value)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the attribute value of an HTML element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618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6835" y="862149"/>
            <a:ext cx="1060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COMMON API’S</a:t>
            </a:r>
            <a:endParaRPr lang="en-IN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967</TotalTime>
  <Words>557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Californian FB</vt:lpstr>
      <vt:lpstr>Century Gothic</vt:lpstr>
      <vt:lpstr>Georgia</vt:lpstr>
      <vt:lpstr>Wingdings</vt:lpstr>
      <vt:lpstr>Wingdings 3</vt:lpstr>
      <vt:lpstr>Ion Boardroom</vt:lpstr>
      <vt:lpstr>JAVASCRIPT  INTRODUCTION TO DOM</vt:lpstr>
      <vt:lpstr>Overview</vt:lpstr>
      <vt:lpstr>DOM (Document Object Model)</vt:lpstr>
      <vt:lpstr>HTML DOM</vt:lpstr>
      <vt:lpstr>DOM Tree Structure</vt:lpstr>
      <vt:lpstr>The DOM Programming Interface</vt:lpstr>
      <vt:lpstr>Finding HTML Elements</vt:lpstr>
      <vt:lpstr>Examples…</vt:lpstr>
      <vt:lpstr>Changing HTML Elements</vt:lpstr>
      <vt:lpstr>Example..</vt:lpstr>
      <vt:lpstr>Adding and Deleting Elements</vt:lpstr>
      <vt:lpstr>Example..</vt:lpstr>
      <vt:lpstr>COMMON API’S</vt:lpstr>
      <vt:lpstr>COMMON API’S</vt:lpstr>
      <vt:lpstr>EVENTS</vt:lpstr>
      <vt:lpstr>Example for Events</vt:lpstr>
      <vt:lpstr>Example for Events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cloud</dc:creator>
  <cp:lastModifiedBy>cloud</cp:lastModifiedBy>
  <cp:revision>46</cp:revision>
  <dcterms:created xsi:type="dcterms:W3CDTF">2025-03-31T04:42:48Z</dcterms:created>
  <dcterms:modified xsi:type="dcterms:W3CDTF">2025-04-02T12:00:14Z</dcterms:modified>
</cp:coreProperties>
</file>