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9.tif" ContentType="image/tiff"/>
  <Override PartName="/ppt/media/image8.tif" ContentType="image/tiff"/>
  <Override PartName="/ppt/media/image7.tif" ContentType="image/tiff"/>
  <Override PartName="/ppt/media/image19.png" ContentType="image/png"/>
  <Override PartName="/ppt/media/image18.png" ContentType="image/png"/>
  <Override PartName="/ppt/media/image10.png" ContentType="image/png"/>
  <Override PartName="/ppt/media/image14.png" ContentType="image/png"/>
  <Override PartName="/ppt/media/image17.tif" ContentType="image/tiff"/>
  <Override PartName="/ppt/media/image15.tif" ContentType="image/tiff"/>
  <Override PartName="/ppt/media/image11.tif" ContentType="image/tiff"/>
  <Override PartName="/ppt/media/image12.tif" ContentType="image/tiff"/>
  <Override PartName="/ppt/media/image13.tif" ContentType="image/tiff"/>
  <Override PartName="/ppt/media/image16.tif" ContentType="image/tif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ffffff"/>
                </a:solidFill>
                <a:latin typeface="Century Gothic"/>
              </a:rPr>
              <a:t>Click to move the slide</a:t>
            </a:r>
            <a:endParaRPr b="0" lang="en-US" sz="1800" spc="-1" strike="noStrike">
              <a:solidFill>
                <a:srgbClr val="ffffff"/>
              </a:solidFill>
              <a:latin typeface="Century Gothic"/>
            </a:endParaRPr>
          </a:p>
        </p:txBody>
      </p:sp>
      <p:sp>
        <p:nvSpPr>
          <p:cNvPr id="85"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86"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 </a:t>
            </a:r>
            <a:endParaRPr b="0" lang="en-GB" sz="1400" spc="-1" strike="noStrike">
              <a:latin typeface="Times New Roman"/>
            </a:endParaRPr>
          </a:p>
        </p:txBody>
      </p:sp>
      <p:sp>
        <p:nvSpPr>
          <p:cNvPr id="87"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 </a:t>
            </a:r>
            <a:endParaRPr b="0" lang="en-GB" sz="1400" spc="-1" strike="noStrike">
              <a:latin typeface="Times New Roman"/>
            </a:endParaRPr>
          </a:p>
        </p:txBody>
      </p:sp>
      <p:sp>
        <p:nvSpPr>
          <p:cNvPr id="88"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 </a:t>
            </a:r>
            <a:endParaRPr b="0" lang="en-GB" sz="1400" spc="-1" strike="noStrike">
              <a:latin typeface="Times New Roman"/>
            </a:endParaRPr>
          </a:p>
        </p:txBody>
      </p:sp>
      <p:sp>
        <p:nvSpPr>
          <p:cNvPr id="89" name="PlaceHolder 6"/>
          <p:cNvSpPr>
            <a:spLocks noGrp="1"/>
          </p:cNvSpPr>
          <p:nvPr>
            <p:ph type="sldNum"/>
          </p:nvPr>
        </p:nvSpPr>
        <p:spPr>
          <a:xfrm>
            <a:off x="4278960" y="10157400"/>
            <a:ext cx="3280680" cy="534240"/>
          </a:xfrm>
          <a:prstGeom prst="rect">
            <a:avLst/>
          </a:prstGeom>
        </p:spPr>
        <p:txBody>
          <a:bodyPr lIns="0" rIns="0" tIns="0" bIns="0" anchor="b"/>
          <a:p>
            <a:pPr algn="r"/>
            <a:fld id="{47C0BF75-37E6-42BE-BFEB-FDEB37399C0F}"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85800" y="1143000"/>
            <a:ext cx="5486040" cy="3085920"/>
          </a:xfrm>
          <a:prstGeom prst="rect">
            <a:avLst/>
          </a:prstGeom>
        </p:spPr>
      </p:sp>
      <p:sp>
        <p:nvSpPr>
          <p:cNvPr id="150"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StarSymbol"/>
              <a:buChar char="-"/>
            </a:pPr>
            <a:r>
              <a:rPr b="0" lang="en-GB" sz="2000" spc="-1" strike="noStrike">
                <a:latin typeface="Arial"/>
              </a:rPr>
              <a:t>Welcome</a:t>
            </a:r>
            <a:endParaRPr b="0" lang="en-GB" sz="2000" spc="-1" strike="noStrike">
              <a:latin typeface="Arial"/>
            </a:endParaRPr>
          </a:p>
          <a:p>
            <a:pPr marL="171360" indent="-171000">
              <a:lnSpc>
                <a:spcPct val="100000"/>
              </a:lnSpc>
              <a:buClr>
                <a:srgbClr val="000000"/>
              </a:buClr>
              <a:buFont typeface="StarSymbol"/>
              <a:buChar char="-"/>
            </a:pPr>
            <a:r>
              <a:rPr b="0" lang="en-GB" sz="2000" spc="-1" strike="noStrike">
                <a:latin typeface="Arial"/>
              </a:rPr>
              <a:t>Great to see such a good turn out</a:t>
            </a:r>
            <a:endParaRPr b="0" lang="en-GB" sz="2000" spc="-1" strike="noStrike">
              <a:latin typeface="Arial"/>
            </a:endParaRPr>
          </a:p>
          <a:p>
            <a:pPr marL="171360" indent="-171000">
              <a:lnSpc>
                <a:spcPct val="100000"/>
              </a:lnSpc>
              <a:buClr>
                <a:srgbClr val="000000"/>
              </a:buClr>
              <a:buFont typeface="StarSymbol"/>
              <a:buChar char="-"/>
            </a:pPr>
            <a:r>
              <a:rPr b="0" lang="en-GB" sz="2000" spc="-1" strike="noStrike">
                <a:latin typeface="Arial"/>
              </a:rPr>
              <a:t>Introduce the speakers, names, where we work</a:t>
            </a:r>
            <a:endParaRPr b="0" lang="en-GB" sz="2000" spc="-1" strike="noStrike">
              <a:latin typeface="Arial"/>
            </a:endParaRPr>
          </a:p>
          <a:p>
            <a:pPr>
              <a:lnSpc>
                <a:spcPct val="100000"/>
              </a:lnSpc>
            </a:pPr>
            <a:endParaRPr b="0" lang="en-GB" sz="2000" spc="-1" strike="noStrike">
              <a:latin typeface="Arial"/>
            </a:endParaRPr>
          </a:p>
        </p:txBody>
      </p:sp>
      <p:sp>
        <p:nvSpPr>
          <p:cNvPr id="151" name="TextShape 3"/>
          <p:cNvSpPr txBox="1"/>
          <p:nvPr/>
        </p:nvSpPr>
        <p:spPr>
          <a:xfrm>
            <a:off x="3884760" y="8685360"/>
            <a:ext cx="2971440" cy="458280"/>
          </a:xfrm>
          <a:prstGeom prst="rect">
            <a:avLst/>
          </a:prstGeom>
          <a:noFill/>
          <a:ln>
            <a:noFill/>
          </a:ln>
        </p:spPr>
        <p:txBody>
          <a:bodyPr anchor="b"/>
          <a:p>
            <a:pPr algn="r">
              <a:lnSpc>
                <a:spcPct val="100000"/>
              </a:lnSpc>
            </a:pPr>
            <a:fld id="{DF4DDE4D-BDA6-4179-B20E-5BFE3E9A681D}" type="slidenum">
              <a:rPr b="0" lang="en-GB" sz="1200" spc="-1" strike="noStrike">
                <a:latin typeface="Times New Roman"/>
              </a:rPr>
              <a:t>1</a:t>
            </a:fld>
            <a:endParaRPr b="0" lang="en-GB"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685800" y="1143000"/>
            <a:ext cx="5486040" cy="3085920"/>
          </a:xfrm>
          <a:prstGeom prst="rect">
            <a:avLst/>
          </a:prstGeom>
        </p:spPr>
      </p:sp>
      <p:sp>
        <p:nvSpPr>
          <p:cNvPr id="17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GB" sz="1200" spc="-1" strike="noStrike">
                <a:solidFill>
                  <a:srgbClr val="000000"/>
                </a:solidFill>
                <a:latin typeface="+mn-lt"/>
                <a:ea typeface="+mn-ea"/>
              </a:rPr>
              <a:t>- Companies like Google, Facebook, Netflix and Salesforce leverage containers to make large engineering teams more productive and to improve utilization of compute resources.</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Some of the key uses of containers are:</a:t>
            </a:r>
            <a:endParaRPr b="0" lang="en-GB" sz="1200" spc="-1" strike="noStrike">
              <a:latin typeface="Arial"/>
            </a:endParaRPr>
          </a:p>
          <a:p>
            <a:pPr marL="216000" indent="-216000">
              <a:lnSpc>
                <a:spcPct val="100000"/>
              </a:lnSpc>
            </a:pPr>
            <a:r>
              <a:rPr b="1" i="1" lang="en-GB" sz="1200" spc="-1" strike="noStrike">
                <a:solidFill>
                  <a:srgbClr val="000000"/>
                </a:solidFill>
                <a:latin typeface="+mn-lt"/>
                <a:ea typeface="+mn-ea"/>
              </a:rPr>
              <a:t>Development:</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Developing &amp; building applications across many different host 0Ss and infrastructure</a:t>
            </a:r>
            <a:endParaRPr b="0" lang="en-GB" sz="1200" spc="-1" strike="noStrike">
              <a:latin typeface="Arial"/>
            </a:endParaRPr>
          </a:p>
          <a:p>
            <a:pPr marL="216000" indent="-216000">
              <a:lnSpc>
                <a:spcPct val="100000"/>
              </a:lnSpc>
            </a:pPr>
            <a:r>
              <a:rPr b="1" i="1" lang="en-GB" sz="1200" spc="-1" strike="noStrike">
                <a:solidFill>
                  <a:srgbClr val="000000"/>
                </a:solidFill>
                <a:latin typeface="+mn-lt"/>
                <a:ea typeface="+mn-ea"/>
              </a:rPr>
              <a:t>Building out CI/CD pipelines:</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Encouraging a more productive &amp; agile developer environment in the DevOps industry</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Consistent container image moveing through the pipeline</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Preventing "it worked in dev" syndrome</a:t>
            </a:r>
            <a:endParaRPr b="0" lang="en-GB" sz="1200" spc="-1" strike="noStrike">
              <a:latin typeface="Arial"/>
            </a:endParaRPr>
          </a:p>
          <a:p>
            <a:pPr marL="216000" indent="-216000">
              <a:lnSpc>
                <a:spcPct val="100000"/>
              </a:lnSpc>
            </a:pPr>
            <a:r>
              <a:rPr b="1" i="1" lang="en-GB" sz="1200" spc="-1" strike="noStrike">
                <a:solidFill>
                  <a:srgbClr val="000000"/>
                </a:solidFill>
                <a:latin typeface="+mn-lt"/>
                <a:ea typeface="+mn-ea"/>
              </a:rPr>
              <a:t>Application Modernization &amp; Portability:</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Used highly when moving application from on-prem to the cloud</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In organizations that adopt Docker, deployments tend to increase steadily in scale long after the initial rollout. Deployments are also growing faster than they have in the past—the average size of a 10-month-old Docker deployment has increased 75% since last year.</a:t>
            </a:r>
            <a:endParaRPr b="0" lang="en-GB" sz="1200" spc="-1" strike="noStrike">
              <a:latin typeface="Arial"/>
            </a:endParaRPr>
          </a:p>
          <a:p>
            <a:pPr marL="216000" indent="-216000">
              <a:lnSpc>
                <a:spcPct val="100000"/>
              </a:lnSpc>
            </a:pPr>
            <a:endParaRPr b="0" lang="en-GB" sz="1200" spc="-1" strike="noStrike">
              <a:latin typeface="Arial"/>
            </a:endParaRPr>
          </a:p>
          <a:p>
            <a:pPr>
              <a:lnSpc>
                <a:spcPct val="100000"/>
              </a:lnSpc>
            </a:pPr>
            <a:r>
              <a:rPr b="0" lang="en-GB" sz="1200" spc="-1" strike="noStrike">
                <a:solidFill>
                  <a:srgbClr val="000000"/>
                </a:solidFill>
                <a:latin typeface="+mn-lt"/>
                <a:ea typeface="+mn-ea"/>
              </a:rPr>
              <a:t>Some businesses you may have heard of that have evolved from monolithic infrastructure to microservices in order to handle large volumes of data more effciently include Netflix, SoundCloud, Amazon &amp; Twitter.</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p:txBody>
      </p:sp>
      <p:sp>
        <p:nvSpPr>
          <p:cNvPr id="175" name="TextShape 3"/>
          <p:cNvSpPr txBox="1"/>
          <p:nvPr/>
        </p:nvSpPr>
        <p:spPr>
          <a:xfrm>
            <a:off x="3884760" y="8685360"/>
            <a:ext cx="2971440" cy="458280"/>
          </a:xfrm>
          <a:prstGeom prst="rect">
            <a:avLst/>
          </a:prstGeom>
          <a:noFill/>
          <a:ln>
            <a:noFill/>
          </a:ln>
        </p:spPr>
        <p:txBody>
          <a:bodyPr anchor="b"/>
          <a:p>
            <a:pPr algn="r">
              <a:lnSpc>
                <a:spcPct val="100000"/>
              </a:lnSpc>
            </a:pPr>
            <a:fld id="{A1258CA1-E826-4017-AE69-47644C07B535}"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685800" y="1143000"/>
            <a:ext cx="5486040" cy="3085920"/>
          </a:xfrm>
          <a:prstGeom prst="rect">
            <a:avLst/>
          </a:prstGeom>
        </p:spPr>
      </p:sp>
      <p:sp>
        <p:nvSpPr>
          <p:cNvPr id="17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br/>
            <a:r>
              <a:rPr b="1" lang="en-GB" sz="1200" spc="-1" strike="noStrike">
                <a:solidFill>
                  <a:srgbClr val="000000"/>
                </a:solidFill>
                <a:latin typeface="+mn-lt"/>
                <a:ea typeface="+mn-ea"/>
              </a:rPr>
              <a:t>How Netflix Handles Microservices:</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Netflix started out with a monolithic infrastructure, where all engineers contributed to one single codebase, which would be deployed into production once a week</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This meant that trying to debug a problem was difficult and there was lack of agility in their development cycle as each component was heavily interconnected</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As they started to become more popular, handling of network traffic and diagnosing issues became harder</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They started to move away from this structure and into a more modular microservice structure in order to allow for ease in scalability and automation</a:t>
            </a:r>
            <a:endParaRPr b="0" lang="en-GB" sz="1200" spc="-1" strike="noStrike">
              <a:latin typeface="Arial"/>
            </a:endParaRPr>
          </a:p>
          <a:p>
            <a:pPr marL="216000" indent="-216000">
              <a:lnSpc>
                <a:spcPct val="100000"/>
              </a:lnSpc>
            </a:pPr>
            <a:br/>
            <a:endParaRPr b="0" lang="en-GB" sz="1200" spc="-1" strike="noStrike">
              <a:latin typeface="Arial"/>
            </a:endParaRPr>
          </a:p>
        </p:txBody>
      </p:sp>
      <p:sp>
        <p:nvSpPr>
          <p:cNvPr id="178" name="TextShape 3"/>
          <p:cNvSpPr txBox="1"/>
          <p:nvPr/>
        </p:nvSpPr>
        <p:spPr>
          <a:xfrm>
            <a:off x="3884760" y="8685360"/>
            <a:ext cx="2971440" cy="458280"/>
          </a:xfrm>
          <a:prstGeom prst="rect">
            <a:avLst/>
          </a:prstGeom>
          <a:noFill/>
          <a:ln>
            <a:noFill/>
          </a:ln>
        </p:spPr>
        <p:txBody>
          <a:bodyPr anchor="b"/>
          <a:p>
            <a:pPr algn="r">
              <a:lnSpc>
                <a:spcPct val="100000"/>
              </a:lnSpc>
            </a:pPr>
            <a:fld id="{19A7990A-644E-4A1D-9339-692B7C07117C}"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685800" y="1143000"/>
            <a:ext cx="5486040" cy="3085920"/>
          </a:xfrm>
          <a:prstGeom prst="rect">
            <a:avLst/>
          </a:prstGeom>
        </p:spPr>
      </p:sp>
      <p:sp>
        <p:nvSpPr>
          <p:cNvPr id="180"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181" name="TextShape 3"/>
          <p:cNvSpPr txBox="1"/>
          <p:nvPr/>
        </p:nvSpPr>
        <p:spPr>
          <a:xfrm>
            <a:off x="3884760" y="8685360"/>
            <a:ext cx="2971440" cy="458280"/>
          </a:xfrm>
          <a:prstGeom prst="rect">
            <a:avLst/>
          </a:prstGeom>
          <a:noFill/>
          <a:ln>
            <a:noFill/>
          </a:ln>
        </p:spPr>
        <p:txBody>
          <a:bodyPr anchor="b"/>
          <a:p>
            <a:pPr algn="r">
              <a:lnSpc>
                <a:spcPct val="100000"/>
              </a:lnSpc>
            </a:pPr>
            <a:fld id="{C617CBC5-8BA4-487C-9BF8-A660EDB34EA4}"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380880" y="694800"/>
            <a:ext cx="6095520" cy="3428640"/>
          </a:xfrm>
          <a:prstGeom prst="rect">
            <a:avLst/>
          </a:prstGeom>
        </p:spPr>
      </p:sp>
      <p:sp>
        <p:nvSpPr>
          <p:cNvPr id="183" name="PlaceHolder 2"/>
          <p:cNvSpPr>
            <a:spLocks noGrp="1"/>
          </p:cNvSpPr>
          <p:nvPr>
            <p:ph type="body"/>
          </p:nvPr>
        </p:nvSpPr>
        <p:spPr>
          <a:xfrm>
            <a:off x="685800" y="4343400"/>
            <a:ext cx="5486040" cy="8728560"/>
          </a:xfrm>
          <a:prstGeom prst="rect">
            <a:avLst/>
          </a:prstGeom>
        </p:spPr>
        <p:txBody>
          <a:bodyPr lIns="0" rIns="0" tIns="0" bIns="0"/>
          <a:p>
            <a:r>
              <a:rPr b="1" i="1" lang="en-GB" sz="900" spc="-1" strike="noStrike">
                <a:solidFill>
                  <a:srgbClr val="660e7a"/>
                </a:solidFill>
                <a:latin typeface="DejaVu Sans Mono"/>
                <a:ea typeface="DejaVu Sans Mono"/>
              </a:rPr>
              <a:t>   </a:t>
            </a:r>
            <a:r>
              <a:rPr b="1" i="1" lang="en-GB" sz="900" spc="-1" strike="noStrike">
                <a:solidFill>
                  <a:srgbClr val="660e7a"/>
                </a:solidFill>
                <a:latin typeface="DejaVu Sans Mono"/>
                <a:ea typeface="DejaVu Sans Mono"/>
              </a:rPr>
              <a:t>What is orchestration and what is this thing called Kubernetes?</a:t>
            </a:r>
            <a:br/>
            <a:br/>
            <a:r>
              <a:rPr b="0" lang="en-GB" sz="900" spc="-1" strike="noStrike">
                <a:solidFill>
                  <a:srgbClr val="000000"/>
                </a:solidFill>
                <a:latin typeface="DejaVu Sans Mono"/>
                <a:ea typeface="DejaVu Sans Mono"/>
              </a:rPr>
              <a:t>“Kubernetes is an open-source system for automating deployment, scaling and management of containerised applications.”</a:t>
            </a:r>
            <a:br/>
            <a:br/>
            <a:br/>
            <a:r>
              <a:rPr b="0" lang="en-GB" sz="900" spc="-1" strike="noStrike">
                <a:solidFill>
                  <a:srgbClr val="000000"/>
                </a:solidFill>
                <a:latin typeface="DejaVu Sans Mono"/>
                <a:ea typeface="DejaVu Sans Mono"/>
              </a:rPr>
              <a:t>The previous definition is vague and might initially be quite confusing. We are going to talk about Kubernetes in</a:t>
            </a:r>
            <a:br/>
            <a:r>
              <a:rPr b="0" lang="en-GB" sz="900" spc="-1" strike="noStrike">
                <a:solidFill>
                  <a:srgbClr val="000000"/>
                </a:solidFill>
                <a:latin typeface="DejaVu Sans Mono"/>
                <a:ea typeface="DejaVu Sans Mono"/>
              </a:rPr>
              <a:t>terms of what it does and why it came to be in the first place. We will then use it and see how it can be useful</a:t>
            </a:r>
            <a:br/>
            <a:r>
              <a:rPr b="0" lang="en-GB" sz="900" spc="-1" strike="noStrike">
                <a:solidFill>
                  <a:srgbClr val="000000"/>
                </a:solidFill>
                <a:latin typeface="DejaVu Sans Mono"/>
                <a:ea typeface="DejaVu Sans Mono"/>
              </a:rPr>
              <a:t>for ourselves. At the end of the orchestration section we will return to the definition to see if we can understand it further.</a:t>
            </a:r>
            <a:br/>
            <a:endParaRPr b="0" lang="en-GB" sz="900" spc="-1" strike="noStrike">
              <a:latin typeface="Arial"/>
            </a:endParaRPr>
          </a:p>
          <a:p>
            <a:r>
              <a:rPr b="1" lang="en-GB" sz="900" spc="-1" strike="noStrike">
                <a:solidFill>
                  <a:srgbClr val="660e7a"/>
                </a:solidFill>
                <a:latin typeface="DejaVu Sans Mono"/>
                <a:ea typeface="DejaVu Sans Mono"/>
              </a:rPr>
              <a:t>   </a:t>
            </a:r>
            <a:r>
              <a:rPr b="1" i="1" lang="en-GB" sz="900" spc="-1" strike="noStrike">
                <a:solidFill>
                  <a:srgbClr val="660e7a"/>
                </a:solidFill>
                <a:latin typeface="DejaVu Sans Mono"/>
                <a:ea typeface="DejaVu Sans Mono"/>
              </a:rPr>
              <a:t>Kubernetes Adoption</a:t>
            </a:r>
            <a:br/>
            <a:br/>
            <a:r>
              <a:rPr b="0" lang="en-GB" sz="900" spc="-1" strike="noStrike">
                <a:solidFill>
                  <a:srgbClr val="000000"/>
                </a:solidFill>
                <a:latin typeface="DejaVu Sans Mono"/>
                <a:ea typeface="DejaVu Sans Mono"/>
              </a:rPr>
              <a:t>Since container orchestration is a new domain, the technologies involved are still evolving. Because of its maturity,</a:t>
            </a:r>
            <a:br/>
            <a:r>
              <a:rPr b="0" lang="en-GB" sz="900" spc="-1" strike="noStrike">
                <a:solidFill>
                  <a:srgbClr val="000000"/>
                </a:solidFill>
                <a:latin typeface="DejaVu Sans Mono"/>
                <a:ea typeface="DejaVu Sans Mono"/>
              </a:rPr>
              <a:t>Kubernetes has the backing of nearly every major cloud provider through the Cloud Native Computing Foundation, also known </a:t>
            </a:r>
            <a:br/>
            <a:r>
              <a:rPr b="0" lang="en-GB" sz="900" spc="-1" strike="noStrike">
                <a:solidFill>
                  <a:srgbClr val="000000"/>
                </a:solidFill>
                <a:latin typeface="DejaVu Sans Mono"/>
                <a:ea typeface="DejaVu Sans Mono"/>
              </a:rPr>
              <a:t>as the CNCF. </a:t>
            </a:r>
            <a:br/>
            <a:br/>
            <a:r>
              <a:rPr b="0" lang="en-GB" sz="900" spc="-1" strike="noStrike">
                <a:solidFill>
                  <a:srgbClr val="000000"/>
                </a:solidFill>
                <a:latin typeface="DejaVu Sans Mono"/>
                <a:ea typeface="DejaVu Sans Mono"/>
              </a:rPr>
              <a:t>CNCF is dedicated to making cloud native computing universal and sustainable. It focuses on setting the industry standards.</a:t>
            </a:r>
            <a:br/>
            <a:r>
              <a:rPr b="0" lang="en-GB" sz="900" spc="-1" strike="noStrike">
                <a:solidFill>
                  <a:srgbClr val="000000"/>
                </a:solidFill>
                <a:latin typeface="DejaVu Sans Mono"/>
                <a:ea typeface="DejaVu Sans Mono"/>
              </a:rPr>
              <a:t>It is responsible for mediating the interaction between cloud platforms and Kubernetes. It was formed in 2015 to promote</a:t>
            </a:r>
            <a:br/>
            <a:r>
              <a:rPr b="0" lang="en-GB" sz="900" spc="-1" strike="noStrike">
                <a:solidFill>
                  <a:srgbClr val="000000"/>
                </a:solidFill>
                <a:latin typeface="DejaVu Sans Mono"/>
                <a:ea typeface="DejaVu Sans Mono"/>
              </a:rPr>
              <a:t>containers and to foster an open-source community. Its founding members include Google, RedHat, Docker, and others.</a:t>
            </a:r>
            <a:br/>
            <a:br/>
            <a:r>
              <a:rPr b="0" lang="en-GB" sz="900" spc="-1" strike="noStrike">
                <a:solidFill>
                  <a:srgbClr val="000000"/>
                </a:solidFill>
                <a:latin typeface="DejaVu Sans Mono"/>
                <a:ea typeface="DejaVu Sans Mono"/>
              </a:rPr>
              <a:t>Just as containerisation has changed how software is developed and packaged, container orchestration is changing how containers are</a:t>
            </a:r>
            <a:br/>
            <a:r>
              <a:rPr b="0" lang="en-GB" sz="900" spc="-1" strike="noStrike">
                <a:solidFill>
                  <a:srgbClr val="000000"/>
                </a:solidFill>
                <a:latin typeface="DejaVu Sans Mono"/>
                <a:ea typeface="DejaVu Sans Mono"/>
              </a:rPr>
              <a:t>deployed and managed. Kubernetes evolved from Google's decade of experience with containers, and it was due to their </a:t>
            </a:r>
            <a:br/>
            <a:r>
              <a:rPr b="0" lang="en-GB" sz="900" spc="-1" strike="noStrike">
                <a:solidFill>
                  <a:srgbClr val="000000"/>
                </a:solidFill>
                <a:latin typeface="DejaVu Sans Mono"/>
                <a:ea typeface="DejaVu Sans Mono"/>
              </a:rPr>
              <a:t>internal need for autonomous container management that container orchestration came to be.</a:t>
            </a:r>
            <a:br/>
            <a:br/>
            <a:r>
              <a:rPr b="0" lang="en-GB" sz="900" spc="-1" strike="noStrike">
                <a:solidFill>
                  <a:srgbClr val="000000"/>
                </a:solidFill>
                <a:latin typeface="DejaVu Sans Mono"/>
                <a:ea typeface="DejaVu Sans Mono"/>
              </a:rPr>
              <a:t>The success of Kubernetes can be partly attributed to its open source nature. The project has grown through the CNCF and </a:t>
            </a:r>
            <a:br/>
            <a:r>
              <a:rPr b="0" lang="en-GB" sz="900" spc="-1" strike="noStrike">
                <a:solidFill>
                  <a:srgbClr val="000000"/>
                </a:solidFill>
                <a:latin typeface="DejaVu Sans Mono"/>
                <a:ea typeface="DejaVu Sans Mono"/>
              </a:rPr>
              <a:t>the public community into what it is today. Kubernetes has gained the trust and commitment of its users largely by avoiding</a:t>
            </a:r>
            <a:br/>
            <a:r>
              <a:rPr b="0" lang="en-GB" sz="900" spc="-1" strike="noStrike">
                <a:solidFill>
                  <a:srgbClr val="000000"/>
                </a:solidFill>
                <a:latin typeface="DejaVu Sans Mono"/>
                <a:ea typeface="DejaVu Sans Mono"/>
              </a:rPr>
              <a:t>vendor lock-in. This allows users to easily switch vendors while still enjoying the same service.</a:t>
            </a:r>
            <a:br/>
            <a:endParaRPr b="0" lang="en-GB" sz="900" spc="-1" strike="noStrike">
              <a:latin typeface="Arial"/>
            </a:endParaRPr>
          </a:p>
          <a:p>
            <a:r>
              <a:rPr b="0" lang="en-GB" sz="900" spc="-1" strike="noStrike">
                <a:solidFill>
                  <a:srgbClr val="000000"/>
                </a:solidFill>
                <a:latin typeface="DejaVu Sans Mono"/>
                <a:ea typeface="DejaVu Sans Mono"/>
              </a:rPr>
              <a:t>   </a:t>
            </a:r>
            <a:r>
              <a:rPr b="1" i="1" lang="en-GB" sz="900" spc="-1" strike="noStrike">
                <a:solidFill>
                  <a:srgbClr val="660e7a"/>
                </a:solidFill>
                <a:latin typeface="DejaVu Sans Mono"/>
                <a:ea typeface="DejaVu Sans Mono"/>
              </a:rPr>
              <a:t>Use Cases</a:t>
            </a:r>
            <a:br/>
            <a:br/>
            <a:r>
              <a:rPr b="0" lang="en-GB" sz="900" spc="-1" strike="noStrike">
                <a:solidFill>
                  <a:srgbClr val="000000"/>
                </a:solidFill>
                <a:latin typeface="DejaVu Sans Mono"/>
                <a:ea typeface="DejaVu Sans Mono"/>
              </a:rPr>
              <a:t>Most companies are going to see fluctuations in the traffic they receive.</a:t>
            </a:r>
            <a:br/>
            <a:br/>
            <a:r>
              <a:rPr b="0" lang="en-GB" sz="900" spc="-1" strike="noStrike">
                <a:solidFill>
                  <a:srgbClr val="000000"/>
                </a:solidFill>
                <a:latin typeface="DejaVu Sans Mono"/>
                <a:ea typeface="DejaVu Sans Mono"/>
              </a:rPr>
              <a:t>Imagine a pizza company that's open 24/7. The pizza restaurant is paying a flat rate for a fixed amount of traffic. </a:t>
            </a:r>
            <a:br/>
            <a:r>
              <a:rPr b="0" lang="en-GB" sz="900" spc="-1" strike="noStrike">
                <a:solidFill>
                  <a:srgbClr val="000000"/>
                </a:solidFill>
                <a:latin typeface="DejaVu Sans Mono"/>
                <a:ea typeface="DejaVu Sans Mono"/>
              </a:rPr>
              <a:t>One busy Sunday the whole country is staying home to watch a sports event, such as ice hockey, and everyone is trying to order pizza. </a:t>
            </a:r>
            <a:br/>
            <a:br/>
            <a:r>
              <a:rPr b="0" lang="en-GB" sz="900" spc="-1" strike="noStrike">
                <a:solidFill>
                  <a:srgbClr val="000000"/>
                </a:solidFill>
                <a:latin typeface="DejaVu Sans Mono"/>
                <a:ea typeface="DejaVu Sans Mono"/>
              </a:rPr>
              <a:t>As more people use their website, the slower it becomes, until it can't deal with any more requests. Customers get angry, leave bad reviews,</a:t>
            </a:r>
            <a:br/>
            <a:r>
              <a:rPr b="0" lang="en-GB" sz="900" spc="-1" strike="noStrike">
                <a:solidFill>
                  <a:srgbClr val="000000"/>
                </a:solidFill>
                <a:latin typeface="DejaVu Sans Mono"/>
                <a:ea typeface="DejaVu Sans Mono"/>
              </a:rPr>
              <a:t>and the restaurant loses out on sales and reputation.</a:t>
            </a:r>
            <a:br/>
            <a:br/>
            <a:r>
              <a:rPr b="0" lang="en-GB" sz="900" spc="-1" strike="noStrike">
                <a:solidFill>
                  <a:srgbClr val="000000"/>
                </a:solidFill>
                <a:latin typeface="DejaVu Sans Mono"/>
                <a:ea typeface="DejaVu Sans Mono"/>
              </a:rPr>
              <a:t>Instead of paying for a fixed amount of traffic, the pizza restaurant decides to use Kubernetes. As demand grows, they spin up</a:t>
            </a:r>
            <a:br/>
            <a:r>
              <a:rPr b="0" lang="en-GB" sz="900" spc="-1" strike="noStrike">
                <a:solidFill>
                  <a:srgbClr val="000000"/>
                </a:solidFill>
                <a:latin typeface="DejaVu Sans Mono"/>
                <a:ea typeface="DejaVu Sans Mono"/>
              </a:rPr>
              <a:t>more containers to cope with the usage, and when demand drops the containers are spun down. They can now cope with variations</a:t>
            </a:r>
            <a:br/>
            <a:r>
              <a:rPr b="0" lang="en-GB" sz="900" spc="-1" strike="noStrike">
                <a:solidFill>
                  <a:srgbClr val="000000"/>
                </a:solidFill>
                <a:latin typeface="DejaVu Sans Mono"/>
                <a:ea typeface="DejaVu Sans Mono"/>
              </a:rPr>
              <a:t>in traffic while only paying for the traffic they are experiencing.</a:t>
            </a:r>
            <a:br/>
            <a:r>
              <a:rPr b="0" lang="en-GB" sz="900" spc="-1" strike="noStrike">
                <a:solidFill>
                  <a:srgbClr val="000000"/>
                </a:solidFill>
                <a:latin typeface="DejaVu Sans Mono"/>
                <a:ea typeface="DejaVu Sans Mono"/>
              </a:rPr>
              <a:t> </a:t>
            </a:r>
            <a:br/>
            <a:r>
              <a:rPr b="0" lang="en-GB" sz="900" spc="-1" strike="noStrike">
                <a:solidFill>
                  <a:srgbClr val="000000"/>
                </a:solidFill>
                <a:latin typeface="DejaVu Sans Mono"/>
                <a:ea typeface="DejaVu Sans Mono"/>
              </a:rPr>
              <a:t>Using Kubernetes also allows them to reduce the cost of their day to day service, as the number of sales is lower throughout </a:t>
            </a:r>
            <a:br/>
            <a:r>
              <a:rPr b="0" lang="en-GB" sz="900" spc="-1" strike="noStrike">
                <a:solidFill>
                  <a:srgbClr val="000000"/>
                </a:solidFill>
                <a:latin typeface="DejaVu Sans Mono"/>
                <a:ea typeface="DejaVu Sans Mono"/>
              </a:rPr>
              <a:t>the day compared to their lunch, and evening sales. </a:t>
            </a:r>
            <a:endParaRPr b="0" lang="en-GB" sz="900" spc="-1" strike="noStrike">
              <a:latin typeface="Arial"/>
            </a:endParaRPr>
          </a:p>
          <a:p>
            <a:endParaRPr b="0" lang="en-GB" sz="9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380880" y="694800"/>
            <a:ext cx="6095520" cy="3428640"/>
          </a:xfrm>
          <a:prstGeom prst="rect">
            <a:avLst/>
          </a:prstGeom>
        </p:spPr>
      </p:sp>
      <p:sp>
        <p:nvSpPr>
          <p:cNvPr id="185" name="PlaceHolder 2"/>
          <p:cNvSpPr>
            <a:spLocks noGrp="1"/>
          </p:cNvSpPr>
          <p:nvPr>
            <p:ph type="body"/>
          </p:nvPr>
        </p:nvSpPr>
        <p:spPr>
          <a:xfrm>
            <a:off x="685800" y="4343400"/>
            <a:ext cx="5486040" cy="5634000"/>
          </a:xfrm>
          <a:prstGeom prst="rect">
            <a:avLst/>
          </a:prstGeom>
        </p:spPr>
        <p:txBody>
          <a:bodyPr lIns="0" rIns="0" tIns="0" bIns="0"/>
          <a:p>
            <a:br/>
            <a:r>
              <a:rPr b="1" i="1" lang="en-GB" sz="900" spc="-1" strike="noStrike">
                <a:solidFill>
                  <a:srgbClr val="660e7a"/>
                </a:solidFill>
                <a:latin typeface="DejaVu Sans Mono"/>
                <a:ea typeface="DejaVu Sans Mono"/>
              </a:rPr>
              <a:t>#### The traditional approach</a:t>
            </a:r>
            <a:br/>
            <a:r>
              <a:rPr b="0" lang="en-GB" sz="900" spc="-1" strike="noStrike">
                <a:solidFill>
                  <a:srgbClr val="000000"/>
                </a:solidFill>
                <a:latin typeface="DejaVu Sans Mono"/>
                <a:ea typeface="DejaVu Sans Mono"/>
              </a:rPr>
              <a:t>Previously, most companies separated their software teams into developers, testers, system administrators, and so on.</a:t>
            </a:r>
            <a:br/>
            <a:r>
              <a:rPr b="0" lang="en-GB" sz="900" spc="-1" strike="noStrike">
                <a:solidFill>
                  <a:srgbClr val="000000"/>
                </a:solidFill>
                <a:latin typeface="DejaVu Sans Mono"/>
                <a:ea typeface="DejaVu Sans Mono"/>
              </a:rPr>
              <a:t>Lack of communication and division of knowledge would often result in a slow down of the delivery of a project.</a:t>
            </a:r>
            <a:br/>
            <a:br/>
            <a:r>
              <a:rPr b="0" lang="en-GB" sz="900" spc="-1" strike="noStrike">
                <a:solidFill>
                  <a:srgbClr val="000000"/>
                </a:solidFill>
                <a:latin typeface="DejaVu Sans Mono"/>
                <a:ea typeface="DejaVu Sans Mono"/>
              </a:rPr>
              <a:t>Suppose a developer added a new feature, they would then have to send it to the testing team for review. After the review, the</a:t>
            </a:r>
            <a:br/>
            <a:r>
              <a:rPr b="0" lang="en-GB" sz="900" spc="-1" strike="noStrike">
                <a:solidFill>
                  <a:srgbClr val="000000"/>
                </a:solidFill>
                <a:latin typeface="DejaVu Sans Mono"/>
                <a:ea typeface="DejaVu Sans Mono"/>
              </a:rPr>
              <a:t>application would be built, and then finally, another team would pick it up to deploy the feature and roll it back in the</a:t>
            </a:r>
            <a:br/>
            <a:r>
              <a:rPr b="0" lang="en-GB" sz="900" spc="-1" strike="noStrike">
                <a:solidFill>
                  <a:srgbClr val="000000"/>
                </a:solidFill>
                <a:latin typeface="DejaVu Sans Mono"/>
                <a:ea typeface="DejaVu Sans Mono"/>
              </a:rPr>
              <a:t>case of an error. This approach is time consuming and prone to error due to lack of understanding of the project as a whole.</a:t>
            </a:r>
            <a:br/>
            <a:br/>
            <a:r>
              <a:rPr b="1" i="1" lang="en-GB" sz="900" spc="-1" strike="noStrike">
                <a:solidFill>
                  <a:srgbClr val="660e7a"/>
                </a:solidFill>
                <a:latin typeface="DejaVu Sans Mono"/>
                <a:ea typeface="DejaVu Sans Mono"/>
              </a:rPr>
              <a:t>#### A new approach</a:t>
            </a:r>
            <a:br/>
            <a:r>
              <a:rPr b="0" lang="en-GB" sz="900" spc="-1" strike="noStrike">
                <a:solidFill>
                  <a:srgbClr val="000000"/>
                </a:solidFill>
                <a:latin typeface="DejaVu Sans Mono"/>
                <a:ea typeface="DejaVu Sans Mono"/>
              </a:rPr>
              <a:t>The Devops culture instead advocates for software developers to be involved in the entire delivery process. The main</a:t>
            </a:r>
            <a:br/>
            <a:r>
              <a:rPr b="0" lang="en-GB" sz="900" spc="-1" strike="noStrike">
                <a:solidFill>
                  <a:srgbClr val="000000"/>
                </a:solidFill>
                <a:latin typeface="DejaVu Sans Mono"/>
                <a:ea typeface="DejaVu Sans Mono"/>
              </a:rPr>
              <a:t>advantage of this approach is reducing the time it takes from the inception of the software to its delivery. The separation </a:t>
            </a:r>
            <a:br/>
            <a:r>
              <a:rPr b="0" lang="en-GB" sz="900" spc="-1" strike="noStrike">
                <a:solidFill>
                  <a:srgbClr val="000000"/>
                </a:solidFill>
                <a:latin typeface="DejaVu Sans Mono"/>
                <a:ea typeface="DejaVu Sans Mono"/>
              </a:rPr>
              <a:t>between teams is reduced, as both developers and administrators share the same tools and are expected to know how to:</a:t>
            </a:r>
            <a:br/>
            <a:br/>
            <a:r>
              <a:rPr b="1" lang="en-GB" sz="900" spc="-1" strike="noStrike">
                <a:solidFill>
                  <a:srgbClr val="000080"/>
                </a:solidFill>
                <a:latin typeface="DejaVu Sans Mono"/>
                <a:ea typeface="DejaVu Sans Mono"/>
              </a:rPr>
              <a:t>- </a:t>
            </a:r>
            <a:r>
              <a:rPr b="0" lang="en-GB" sz="900" spc="-1" strike="noStrike">
                <a:solidFill>
                  <a:srgbClr val="000000"/>
                </a:solidFill>
                <a:latin typeface="DejaVu Sans Mono"/>
                <a:ea typeface="DejaVu Sans Mono"/>
              </a:rPr>
              <a:t>Write and test the code for each component</a:t>
            </a:r>
            <a:br/>
            <a:r>
              <a:rPr b="1" lang="en-GB" sz="900" spc="-1" strike="noStrike">
                <a:solidFill>
                  <a:srgbClr val="000080"/>
                </a:solidFill>
                <a:latin typeface="DejaVu Sans Mono"/>
                <a:ea typeface="DejaVu Sans Mono"/>
              </a:rPr>
              <a:t>- </a:t>
            </a:r>
            <a:r>
              <a:rPr b="0" lang="en-GB" sz="900" spc="-1" strike="noStrike">
                <a:solidFill>
                  <a:srgbClr val="000000"/>
                </a:solidFill>
                <a:latin typeface="DejaVu Sans Mono"/>
                <a:ea typeface="DejaVu Sans Mono"/>
              </a:rPr>
              <a:t>Build the entire project</a:t>
            </a:r>
            <a:br/>
            <a:r>
              <a:rPr b="1" lang="en-GB" sz="900" spc="-1" strike="noStrike">
                <a:solidFill>
                  <a:srgbClr val="000080"/>
                </a:solidFill>
                <a:latin typeface="DejaVu Sans Mono"/>
                <a:ea typeface="DejaVu Sans Mono"/>
              </a:rPr>
              <a:t>- </a:t>
            </a:r>
            <a:r>
              <a:rPr b="0" lang="en-GB" sz="900" spc="-1" strike="noStrike">
                <a:solidFill>
                  <a:srgbClr val="000000"/>
                </a:solidFill>
                <a:latin typeface="DejaVu Sans Mono"/>
                <a:ea typeface="DejaVu Sans Mono"/>
              </a:rPr>
              <a:t>Secure it</a:t>
            </a:r>
            <a:br/>
            <a:r>
              <a:rPr b="1" lang="en-GB" sz="900" spc="-1" strike="noStrike">
                <a:solidFill>
                  <a:srgbClr val="000080"/>
                </a:solidFill>
                <a:latin typeface="DejaVu Sans Mono"/>
                <a:ea typeface="DejaVu Sans Mono"/>
              </a:rPr>
              <a:t>- </a:t>
            </a:r>
            <a:r>
              <a:rPr b="0" lang="en-GB" sz="900" spc="-1" strike="noStrike">
                <a:solidFill>
                  <a:srgbClr val="000000"/>
                </a:solidFill>
                <a:latin typeface="DejaVu Sans Mono"/>
                <a:ea typeface="DejaVu Sans Mono"/>
              </a:rPr>
              <a:t>Deploy it</a:t>
            </a:r>
            <a:br/>
            <a:r>
              <a:rPr b="1" lang="en-GB" sz="900" spc="-1" strike="noStrike">
                <a:solidFill>
                  <a:srgbClr val="000080"/>
                </a:solidFill>
                <a:latin typeface="DejaVu Sans Mono"/>
                <a:ea typeface="DejaVu Sans Mono"/>
              </a:rPr>
              <a:t>- </a:t>
            </a:r>
            <a:r>
              <a:rPr b="0" lang="en-GB" sz="900" spc="-1" strike="noStrike">
                <a:solidFill>
                  <a:srgbClr val="000000"/>
                </a:solidFill>
                <a:latin typeface="DejaVu Sans Mono"/>
                <a:ea typeface="DejaVu Sans Mono"/>
              </a:rPr>
              <a:t>Maintain it</a:t>
            </a:r>
            <a:br/>
            <a:r>
              <a:rPr b="1" lang="en-GB" sz="900" spc="-1" strike="noStrike">
                <a:solidFill>
                  <a:srgbClr val="000080"/>
                </a:solidFill>
                <a:latin typeface="DejaVu Sans Mono"/>
                <a:ea typeface="DejaVu Sans Mono"/>
              </a:rPr>
              <a:t>- </a:t>
            </a:r>
            <a:r>
              <a:rPr b="0" lang="en-GB" sz="900" spc="-1" strike="noStrike">
                <a:solidFill>
                  <a:srgbClr val="000000"/>
                </a:solidFill>
                <a:latin typeface="DejaVu Sans Mono"/>
                <a:ea typeface="DejaVu Sans Mono"/>
              </a:rPr>
              <a:t>Monitor it</a:t>
            </a:r>
            <a:br/>
            <a:br/>
            <a:r>
              <a:rPr b="0" lang="en-GB" sz="900" spc="-1" strike="noStrike">
                <a:solidFill>
                  <a:srgbClr val="000000"/>
                </a:solidFill>
                <a:latin typeface="DejaVu Sans Mono"/>
                <a:ea typeface="DejaVu Sans Mono"/>
              </a:rPr>
              <a:t>Both Devops and Agile concentrate on automation and continuous integration and delivery. Continuous integration and delivery</a:t>
            </a:r>
            <a:br/>
            <a:r>
              <a:rPr b="0" lang="en-GB" sz="900" spc="-1" strike="noStrike">
                <a:solidFill>
                  <a:srgbClr val="000000"/>
                </a:solidFill>
                <a:latin typeface="DejaVu Sans Mono"/>
                <a:ea typeface="DejaVu Sans Mono"/>
              </a:rPr>
              <a:t>is a software engineering approach in which the features of a product are incrementally developed, tested, and deployed.</a:t>
            </a:r>
            <a:br/>
            <a:r>
              <a:rPr b="0" lang="en-GB" sz="900" spc="-1" strike="noStrike">
                <a:solidFill>
                  <a:srgbClr val="000000"/>
                </a:solidFill>
                <a:latin typeface="DejaVu Sans Mono"/>
                <a:ea typeface="DejaVu Sans Mono"/>
              </a:rPr>
              <a:t>The advantage of this is that the time it takes to integrate and test large features is reduced as the features are broken down</a:t>
            </a:r>
            <a:br/>
            <a:r>
              <a:rPr b="0" lang="en-GB" sz="900" spc="-1" strike="noStrike">
                <a:solidFill>
                  <a:srgbClr val="000000"/>
                </a:solidFill>
                <a:latin typeface="DejaVu Sans Mono"/>
                <a:ea typeface="DejaVu Sans Mono"/>
              </a:rPr>
              <a:t>more granularly. A secondary advantage is that quality assurance is being done often, resulting in early feedback, and therefore</a:t>
            </a:r>
            <a:br/>
            <a:r>
              <a:rPr b="0" lang="en-GB" sz="900" spc="-1" strike="noStrike">
                <a:solidFill>
                  <a:srgbClr val="000000"/>
                </a:solidFill>
                <a:latin typeface="DejaVu Sans Mono"/>
                <a:ea typeface="DejaVu Sans Mono"/>
              </a:rPr>
              <a:t>improves customer satisfaction. With the advent of Kubernetes, practicing a Devops methodology has become a lot easier.</a:t>
            </a:r>
            <a:br/>
            <a:r>
              <a:rPr b="0" lang="en-GB" sz="900" spc="-1" strike="noStrike">
                <a:solidFill>
                  <a:srgbClr val="000000"/>
                </a:solidFill>
                <a:latin typeface="DejaVu Sans Mono"/>
                <a:ea typeface="DejaVu Sans Mono"/>
              </a:rPr>
              <a:t>Developers can write, test, roll out, and roll back features if necessary, all in one day.</a:t>
            </a:r>
            <a:br/>
            <a:endParaRPr b="0" lang="en-GB" sz="9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6040" cy="3085920"/>
          </a:xfrm>
          <a:prstGeom prst="rect">
            <a:avLst/>
          </a:prstGeom>
        </p:spPr>
      </p:sp>
      <p:sp>
        <p:nvSpPr>
          <p:cNvPr id="187"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188" name="TextShape 3"/>
          <p:cNvSpPr txBox="1"/>
          <p:nvPr/>
        </p:nvSpPr>
        <p:spPr>
          <a:xfrm>
            <a:off x="3884760" y="8685360"/>
            <a:ext cx="2971440" cy="458280"/>
          </a:xfrm>
          <a:prstGeom prst="rect">
            <a:avLst/>
          </a:prstGeom>
          <a:noFill/>
          <a:ln>
            <a:noFill/>
          </a:ln>
        </p:spPr>
        <p:txBody>
          <a:bodyPr anchor="b"/>
          <a:p>
            <a:pPr algn="r">
              <a:lnSpc>
                <a:spcPct val="100000"/>
              </a:lnSpc>
            </a:pPr>
            <a:fld id="{3635CA11-387C-45ED-B01A-8242B4C2037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685800" y="1143000"/>
            <a:ext cx="5486040" cy="3085920"/>
          </a:xfrm>
          <a:prstGeom prst="rect">
            <a:avLst/>
          </a:prstGeom>
        </p:spPr>
      </p:sp>
      <p:sp>
        <p:nvSpPr>
          <p:cNvPr id="153"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StarSymbol"/>
              <a:buChar char="-"/>
            </a:pPr>
            <a:r>
              <a:rPr b="0" lang="en-GB" sz="1200" spc="-1" strike="noStrike">
                <a:solidFill>
                  <a:srgbClr val="000000"/>
                </a:solidFill>
                <a:latin typeface="+mn-lt"/>
                <a:ea typeface="+mn-ea"/>
              </a:rPr>
              <a:t>Recently the growth of technology has been immense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And has created an immense demand on software in many industries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Pressures for companies and organisations to be innovation and standardisation</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This has changed how software is developed and deployed into production</a:t>
            </a:r>
            <a:endParaRPr b="0" lang="en-GB" sz="1200" spc="-1" strike="noStrike">
              <a:latin typeface="Arial"/>
            </a:endParaRPr>
          </a:p>
          <a:p>
            <a:pPr>
              <a:lnSpc>
                <a:spcPct val="100000"/>
              </a:lnSpc>
            </a:pP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As software systems become more complicated, this complication has driven software to be divided into smaller pieces, known as microservices.</a:t>
            </a:r>
            <a:endParaRPr b="0" lang="en-GB" sz="1200" spc="-1" strike="noStrike">
              <a:latin typeface="Arial"/>
            </a:endParaRPr>
          </a:p>
        </p:txBody>
      </p:sp>
      <p:sp>
        <p:nvSpPr>
          <p:cNvPr id="154" name="TextShape 3"/>
          <p:cNvSpPr txBox="1"/>
          <p:nvPr/>
        </p:nvSpPr>
        <p:spPr>
          <a:xfrm>
            <a:off x="3884760" y="8685360"/>
            <a:ext cx="2971440" cy="458280"/>
          </a:xfrm>
          <a:prstGeom prst="rect">
            <a:avLst/>
          </a:prstGeom>
          <a:noFill/>
          <a:ln>
            <a:noFill/>
          </a:ln>
        </p:spPr>
        <p:txBody>
          <a:bodyPr anchor="b"/>
          <a:p>
            <a:pPr algn="r">
              <a:lnSpc>
                <a:spcPct val="100000"/>
              </a:lnSpc>
            </a:pPr>
            <a:fld id="{CCF82017-1A26-458C-BEEF-3BB0785202C0}" type="slidenum">
              <a:rPr b="0" lang="en-GB" sz="1200" spc="-1" strike="noStrike">
                <a:latin typeface="Times New Roman"/>
              </a:rPr>
              <a:t>1</a:t>
            </a:fld>
            <a:endParaRPr b="0" lang="en-GB"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85800" y="1143000"/>
            <a:ext cx="5486040" cy="3085920"/>
          </a:xfrm>
          <a:prstGeom prst="rect">
            <a:avLst/>
          </a:prstGeom>
        </p:spPr>
      </p:sp>
      <p:sp>
        <p:nvSpPr>
          <p:cNvPr id="15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GB" sz="1200" spc="-1" strike="noStrike">
                <a:solidFill>
                  <a:srgbClr val="000000"/>
                </a:solidFill>
                <a:latin typeface="+mn-lt"/>
                <a:ea typeface="+mn-ea"/>
              </a:rPr>
              <a:t>What is microservice architecture?</a:t>
            </a:r>
            <a:endParaRPr b="0" lang="en-GB" sz="1200" spc="-1" strike="noStrike">
              <a:latin typeface="Arial"/>
            </a:endParaRPr>
          </a:p>
          <a:p>
            <a:pPr marL="216000" indent="-216000">
              <a:lnSpc>
                <a:spcPct val="100000"/>
              </a:lnSpc>
            </a:pP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Microservice architecture is where your software is intrinsically designed as small modular processes.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It is is a method of developing software applications as a suite of independently deployable, small, modular services in which each service runs a unique process.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This means that applications can be deployed and managed dynamically. This ensures agile development in creating and deploying apps, and increase in ease and efficiency for developers.</a:t>
            </a:r>
            <a:endParaRPr b="0" lang="en-GB" sz="1200" spc="-1" strike="noStrike">
              <a:latin typeface="Arial"/>
            </a:endParaRPr>
          </a:p>
          <a:p>
            <a:pPr>
              <a:lnSpc>
                <a:spcPct val="100000"/>
              </a:lnSpc>
            </a:pPr>
            <a:endParaRPr b="0" lang="en-GB" sz="1200" spc="-1" strike="noStrike">
              <a:latin typeface="Arial"/>
            </a:endParaRPr>
          </a:p>
        </p:txBody>
      </p:sp>
      <p:sp>
        <p:nvSpPr>
          <p:cNvPr id="157" name="TextShape 3"/>
          <p:cNvSpPr txBox="1"/>
          <p:nvPr/>
        </p:nvSpPr>
        <p:spPr>
          <a:xfrm>
            <a:off x="3884760" y="8685360"/>
            <a:ext cx="2971440" cy="458280"/>
          </a:xfrm>
          <a:prstGeom prst="rect">
            <a:avLst/>
          </a:prstGeom>
          <a:noFill/>
          <a:ln>
            <a:noFill/>
          </a:ln>
        </p:spPr>
        <p:txBody>
          <a:bodyPr anchor="b"/>
          <a:p>
            <a:pPr algn="r">
              <a:lnSpc>
                <a:spcPct val="100000"/>
              </a:lnSpc>
            </a:pPr>
            <a:fld id="{36C7D971-28CA-4C86-AFDB-27ABA4CDB406}" type="slidenum">
              <a:rPr b="0" lang="en-GB" sz="1200" spc="-1" strike="noStrike">
                <a:latin typeface="Times New Roman"/>
              </a:rPr>
              <a:t>1</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685800" y="1143000"/>
            <a:ext cx="5486040" cy="3085920"/>
          </a:xfrm>
          <a:prstGeom prst="rect">
            <a:avLst/>
          </a:prstGeom>
        </p:spPr>
      </p:sp>
      <p:sp>
        <p:nvSpPr>
          <p:cNvPr id="159"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StarSymbol"/>
              <a:buChar char="-"/>
            </a:pPr>
            <a:r>
              <a:rPr b="0" lang="en-GB" sz="1200" spc="-1" strike="noStrike">
                <a:solidFill>
                  <a:srgbClr val="000000"/>
                </a:solidFill>
                <a:latin typeface="+mn-lt"/>
                <a:ea typeface="+mn-ea"/>
              </a:rPr>
              <a:t>It also keeps environmental consistency – your application will run the same on a laptop as it does in the cloud.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This links to agile practices such as Continuous Integration &amp; Continuous Delivery, and is useful when using automation platforms such as Hudson or Jenkins which are also open source!</a:t>
            </a:r>
            <a:endParaRPr b="0" lang="en-GB" sz="1200" spc="-1" strike="noStrike">
              <a:latin typeface="Arial"/>
            </a:endParaRPr>
          </a:p>
        </p:txBody>
      </p:sp>
      <p:sp>
        <p:nvSpPr>
          <p:cNvPr id="160" name="TextShape 3"/>
          <p:cNvSpPr txBox="1"/>
          <p:nvPr/>
        </p:nvSpPr>
        <p:spPr>
          <a:xfrm>
            <a:off x="3884760" y="8685360"/>
            <a:ext cx="2971440" cy="458280"/>
          </a:xfrm>
          <a:prstGeom prst="rect">
            <a:avLst/>
          </a:prstGeom>
          <a:noFill/>
          <a:ln>
            <a:noFill/>
          </a:ln>
        </p:spPr>
        <p:txBody>
          <a:bodyPr anchor="b"/>
          <a:p>
            <a:pPr algn="r">
              <a:lnSpc>
                <a:spcPct val="100000"/>
              </a:lnSpc>
            </a:pPr>
            <a:fld id="{A2D04AC8-ECCC-4960-8EEC-3CEEE0E83E4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85800" y="1143000"/>
            <a:ext cx="5486040" cy="3085920"/>
          </a:xfrm>
          <a:prstGeom prst="rect">
            <a:avLst/>
          </a:prstGeom>
        </p:spPr>
      </p:sp>
      <p:sp>
        <p:nvSpPr>
          <p:cNvPr id="162" name="PlaceHolder 2"/>
          <p:cNvSpPr>
            <a:spLocks noGrp="1"/>
          </p:cNvSpPr>
          <p:nvPr>
            <p:ph type="body"/>
          </p:nvPr>
        </p:nvSpPr>
        <p:spPr>
          <a:xfrm>
            <a:off x="685800" y="4400640"/>
            <a:ext cx="5486040" cy="3600000"/>
          </a:xfrm>
          <a:prstGeom prst="rect">
            <a:avLst/>
          </a:prstGeom>
        </p:spPr>
        <p:txBody>
          <a:bodyPr/>
          <a:p>
            <a:pPr>
              <a:lnSpc>
                <a:spcPct val="100000"/>
              </a:lnSpc>
            </a:pPr>
            <a:r>
              <a:rPr b="0" lang="en-GB" sz="1200" spc="-1" strike="noStrike">
                <a:solidFill>
                  <a:srgbClr val="000000"/>
                </a:solidFill>
                <a:latin typeface="+mn-lt"/>
                <a:ea typeface="+mn-ea"/>
              </a:rPr>
              <a:t>- The microservices architecture promotes the division of a service into a collection of sub-services. There are clear benefits in keeping logically distinct software modules separate. You can develop, deploy, scale, and maintain each sub-service without affecting other parts of the system.</a:t>
            </a:r>
            <a:endParaRPr b="0" lang="en-GB" sz="1200" spc="-1" strike="noStrike">
              <a:latin typeface="Arial"/>
            </a:endParaRPr>
          </a:p>
          <a:p>
            <a:pPr>
              <a:lnSpc>
                <a:spcPct val="100000"/>
              </a:lnSpc>
            </a:pPr>
            <a:r>
              <a:rPr b="0" lang="en-GB" sz="1200" spc="-1" strike="noStrike">
                <a:solidFill>
                  <a:srgbClr val="000000"/>
                </a:solidFill>
                <a:latin typeface="+mn-lt"/>
                <a:ea typeface="+mn-ea"/>
              </a:rPr>
              <a:t>- Containers are used to encapsulate these distinct sub-services and Kubernetes allows us to decide how these containers run and interact with each other</a:t>
            </a:r>
            <a:br/>
            <a:r>
              <a:rPr b="0" lang="en-GB" sz="2000" spc="-1" strike="noStrike">
                <a:solidFill>
                  <a:srgbClr val="000000"/>
                </a:solidFill>
                <a:latin typeface="+mn-lt"/>
                <a:ea typeface="+mn-ea"/>
              </a:rPr>
              <a:t>- </a:t>
            </a:r>
            <a:r>
              <a:rPr b="0" lang="en-GB" sz="1200" spc="-1" strike="noStrike">
                <a:solidFill>
                  <a:srgbClr val="000000"/>
                </a:solidFill>
                <a:latin typeface="+mn-lt"/>
                <a:ea typeface="+mn-ea"/>
              </a:rPr>
              <a:t>It is safe to say that Docker is the dominant leader in both technology and an adoption of containers. </a:t>
            </a:r>
            <a:endParaRPr b="0" lang="en-GB" sz="1200" spc="-1" strike="noStrike">
              <a:latin typeface="Arial"/>
            </a:endParaRPr>
          </a:p>
          <a:p>
            <a:pPr>
              <a:lnSpc>
                <a:spcPct val="100000"/>
              </a:lnSpc>
            </a:pPr>
            <a:r>
              <a:rPr b="0" lang="en-GB" sz="1200" spc="-1" strike="noStrike">
                <a:solidFill>
                  <a:srgbClr val="000000"/>
                </a:solidFill>
                <a:latin typeface="+mn-lt"/>
                <a:ea typeface="+mn-ea"/>
              </a:rPr>
              <a:t>- And the DockerHub repository has defined a dominant way of hosting versions of a container between developers.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mn-lt"/>
                <a:ea typeface="+mn-ea"/>
              </a:rPr>
              <a:t>- What happens if you have a bunch of containers running different applications across a distributed network and you want to create and deploy more of them?</a:t>
            </a:r>
            <a:endParaRPr b="0" lang="en-GB" sz="1200" spc="-1" strike="noStrike">
              <a:latin typeface="Arial"/>
            </a:endParaRPr>
          </a:p>
          <a:p>
            <a:pPr>
              <a:lnSpc>
                <a:spcPct val="100000"/>
              </a:lnSpc>
            </a:pPr>
            <a:r>
              <a:rPr b="0" lang="en-GB" sz="1200" spc="-1" strike="noStrike">
                <a:solidFill>
                  <a:srgbClr val="000000"/>
                </a:solidFill>
                <a:latin typeface="+mn-lt"/>
                <a:ea typeface="+mn-ea"/>
              </a:rPr>
              <a:t>- Docker can be scaled up at production and this can be done by a process known as 'Container Orchestration'. The De Facto standard for container orchestration is Kubernetes.</a:t>
            </a:r>
            <a:endParaRPr b="0" lang="en-GB" sz="1200" spc="-1" strike="noStrike">
              <a:latin typeface="Arial"/>
            </a:endParaRPr>
          </a:p>
          <a:p>
            <a:pPr>
              <a:lnSpc>
                <a:spcPct val="100000"/>
              </a:lnSpc>
            </a:pP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Kubernetes is a container cluster management system, used for deploying a large number of containers across a distributed network.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It was designed by Google to be an Open Source tool and is very DevOps focused, so it’s good for agile development methodologies. (We will learn more about Kubernetes later!)</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mn-lt"/>
                <a:ea typeface="+mn-ea"/>
              </a:rPr>
              <a:t>- However, one thing to note is that if your application has a lot of low-level system calls or needs hardware access, then Docker isn’t the platform for you.</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So not everything is suited to use a container environment. Containers really comes into its element when you have a microservice-based system.</a:t>
            </a:r>
            <a:endParaRPr b="0" lang="en-GB" sz="1200" spc="-1" strike="noStrike">
              <a:latin typeface="Arial"/>
            </a:endParaRPr>
          </a:p>
          <a:p>
            <a:pPr>
              <a:lnSpc>
                <a:spcPct val="100000"/>
              </a:lnSpc>
            </a:pP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If you look at the Docker community, one of the reasons why it's had such success over the six years is that the community is so active and willing to share knowledge.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Just like today, with all of you attending this workshop!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With that in mind, over the next few hours, we're going to do our bit to share knowledge on containers.</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p:txBody>
      </p:sp>
      <p:sp>
        <p:nvSpPr>
          <p:cNvPr id="163" name="TextShape 3"/>
          <p:cNvSpPr txBox="1"/>
          <p:nvPr/>
        </p:nvSpPr>
        <p:spPr>
          <a:xfrm>
            <a:off x="3884760" y="8685360"/>
            <a:ext cx="2971440" cy="458280"/>
          </a:xfrm>
          <a:prstGeom prst="rect">
            <a:avLst/>
          </a:prstGeom>
          <a:noFill/>
          <a:ln>
            <a:noFill/>
          </a:ln>
        </p:spPr>
        <p:txBody>
          <a:bodyPr anchor="b"/>
          <a:p>
            <a:pPr algn="r">
              <a:lnSpc>
                <a:spcPct val="100000"/>
              </a:lnSpc>
            </a:pPr>
            <a:fld id="{A93A3A20-45AB-433E-A9C9-0FA5C8CBDA71}"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685800" y="1143000"/>
            <a:ext cx="5486040" cy="3085920"/>
          </a:xfrm>
          <a:prstGeom prst="rect">
            <a:avLst/>
          </a:prstGeom>
        </p:spPr>
      </p:sp>
      <p:sp>
        <p:nvSpPr>
          <p:cNvPr id="165"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StarSymbol"/>
              <a:buChar char="-"/>
            </a:pPr>
            <a:r>
              <a:rPr b="0" lang="en-GB" sz="1200" spc="-1" strike="noStrike">
                <a:solidFill>
                  <a:srgbClr val="000000"/>
                </a:solidFill>
                <a:latin typeface="+mn-lt"/>
                <a:ea typeface="+mn-ea"/>
              </a:rPr>
              <a:t>Throughout this workshop we're going to take you through Docker containers, the architecture behind how they work and how they fit into the computing stack</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We'll also take you through some hands-on tutorials and introduce you to container orchestration at the end!</a:t>
            </a:r>
            <a:endParaRPr b="0" lang="en-GB" sz="1200" spc="-1" strike="noStrike">
              <a:latin typeface="Arial"/>
            </a:endParaRPr>
          </a:p>
          <a:p>
            <a:pPr>
              <a:lnSpc>
                <a:spcPct val="100000"/>
              </a:lnSpc>
            </a:pPr>
            <a:endParaRPr b="0" lang="en-GB" sz="1200" spc="-1" strike="noStrike">
              <a:latin typeface="Arial"/>
            </a:endParaRPr>
          </a:p>
        </p:txBody>
      </p:sp>
      <p:sp>
        <p:nvSpPr>
          <p:cNvPr id="166" name="TextShape 3"/>
          <p:cNvSpPr txBox="1"/>
          <p:nvPr/>
        </p:nvSpPr>
        <p:spPr>
          <a:xfrm>
            <a:off x="3884760" y="8685360"/>
            <a:ext cx="2971440" cy="458280"/>
          </a:xfrm>
          <a:prstGeom prst="rect">
            <a:avLst/>
          </a:prstGeom>
          <a:noFill/>
          <a:ln>
            <a:noFill/>
          </a:ln>
        </p:spPr>
        <p:txBody>
          <a:bodyPr anchor="b"/>
          <a:p>
            <a:pPr algn="r">
              <a:lnSpc>
                <a:spcPct val="100000"/>
              </a:lnSpc>
            </a:pPr>
            <a:fld id="{865792F2-6282-40D2-A646-B66D8F9AC0A8}"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685800" y="1143000"/>
            <a:ext cx="5486040" cy="3085920"/>
          </a:xfrm>
          <a:prstGeom prst="rect">
            <a:avLst/>
          </a:prstGeom>
        </p:spPr>
      </p:sp>
      <p:sp>
        <p:nvSpPr>
          <p:cNvPr id="168"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StarSymbol"/>
              <a:buChar char="-"/>
            </a:pPr>
            <a:r>
              <a:rPr b="0" lang="en-GB" sz="1200" spc="-1" strike="noStrike">
                <a:solidFill>
                  <a:srgbClr val="000000"/>
                </a:solidFill>
                <a:latin typeface="+mn-lt"/>
                <a:ea typeface="+mn-ea"/>
              </a:rPr>
              <a:t>Containers are an open-source project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Allows developers to easily automate the deployment of their software applications by providing an additional layer of abstraction from the Operating System.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One such example of containers is Docker.</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Key benefits of Docker containers is that it allows users to package an application with all of its dependencies into a standardized unit for software development.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Unlike virtual machines, containers do not have the high overhead and hence enable more efficient usage of the underlying system and resources.</a:t>
            </a:r>
            <a:endParaRPr b="0" lang="en-GB" sz="1200" spc="-1" strike="noStrike">
              <a:latin typeface="Arial"/>
            </a:endParaRPr>
          </a:p>
          <a:p>
            <a:pPr>
              <a:lnSpc>
                <a:spcPct val="100000"/>
              </a:lnSpc>
            </a:pP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Essentially Docker allows you to wrap up a piece of software in a complete filesystem alongside all dependencies that the application needs in order to run;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for example the code, the system libraries, the runtime environment, any binaries, anything you can install on a server, and docker allows you to wrap this all up into what is known as a software container.</a:t>
            </a:r>
            <a:endParaRPr b="0" lang="en-GB" sz="1200" spc="-1" strike="noStrike">
              <a:latin typeface="Arial"/>
            </a:endParaRPr>
          </a:p>
          <a:p>
            <a:pPr>
              <a:lnSpc>
                <a:spcPct val="100000"/>
              </a:lnSpc>
            </a:pPr>
            <a:br/>
            <a:r>
              <a:rPr b="0" lang="en-GB" sz="2000" spc="-1" strike="noStrike">
                <a:solidFill>
                  <a:srgbClr val="000000"/>
                </a:solidFill>
                <a:latin typeface="+mn-lt"/>
                <a:ea typeface="+mn-ea"/>
              </a:rPr>
              <a:t>- </a:t>
            </a:r>
            <a:r>
              <a:rPr b="0" lang="en-GB" sz="1200" spc="-1" strike="noStrike">
                <a:solidFill>
                  <a:srgbClr val="000000"/>
                </a:solidFill>
                <a:latin typeface="+mn-lt"/>
                <a:ea typeface="+mn-ea"/>
              </a:rPr>
              <a:t>This means that it guarantees the application will run the exact same regardless of the underlying infrastructure and is independent of the underlying OS. </a:t>
            </a:r>
            <a:endParaRPr b="0" lang="en-GB" sz="1200" spc="-1" strike="noStrike">
              <a:latin typeface="Arial"/>
            </a:endParaRPr>
          </a:p>
          <a:p>
            <a:pPr>
              <a:lnSpc>
                <a:spcPct val="100000"/>
              </a:lnSpc>
            </a:pPr>
            <a:r>
              <a:rPr b="0" lang="en-GB" sz="1200" spc="-1" strike="noStrike">
                <a:solidFill>
                  <a:srgbClr val="000000"/>
                </a:solidFill>
                <a:latin typeface="+mn-lt"/>
                <a:ea typeface="+mn-ea"/>
              </a:rPr>
              <a:t>- So you don’t get any OS specific compilation problems or runtime errors when running the application.</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mn-lt"/>
                <a:ea typeface="+mn-ea"/>
              </a:rPr>
              <a:t>Docker containers are:</a:t>
            </a:r>
            <a:endParaRPr b="0" lang="en-GB" sz="1200" spc="-1" strike="noStrike">
              <a:latin typeface="Arial"/>
            </a:endParaRPr>
          </a:p>
          <a:p>
            <a:pPr>
              <a:lnSpc>
                <a:spcPct val="100000"/>
              </a:lnSpc>
            </a:pPr>
            <a:r>
              <a:rPr b="1" i="1" lang="en-GB" sz="1200" spc="-1" strike="noStrike">
                <a:solidFill>
                  <a:srgbClr val="000000"/>
                </a:solidFill>
                <a:latin typeface="+mn-lt"/>
                <a:ea typeface="+mn-ea"/>
              </a:rPr>
              <a:t>Standard:</a:t>
            </a:r>
            <a:r>
              <a:rPr b="0" lang="en-GB" sz="1200" spc="-1" strike="noStrike">
                <a:solidFill>
                  <a:srgbClr val="000000"/>
                </a:solidFill>
                <a:latin typeface="+mn-lt"/>
                <a:ea typeface="+mn-ea"/>
              </a:rPr>
              <a:t> Docker created the industry standard for containers, so they could be portable anywhere</a:t>
            </a:r>
            <a:endParaRPr b="0" lang="en-GB" sz="1200" spc="-1" strike="noStrike">
              <a:latin typeface="Arial"/>
            </a:endParaRPr>
          </a:p>
          <a:p>
            <a:pPr>
              <a:lnSpc>
                <a:spcPct val="100000"/>
              </a:lnSpc>
            </a:pPr>
            <a:r>
              <a:rPr b="1" i="1" lang="en-GB" sz="1200" spc="-1" strike="noStrike">
                <a:solidFill>
                  <a:srgbClr val="000000"/>
                </a:solidFill>
                <a:latin typeface="+mn-lt"/>
                <a:ea typeface="+mn-ea"/>
              </a:rPr>
              <a:t>Lightweight:</a:t>
            </a:r>
            <a:r>
              <a:rPr b="0" lang="en-GB" sz="1200" spc="-1" strike="noStrike">
                <a:solidFill>
                  <a:srgbClr val="000000"/>
                </a:solidFill>
                <a:latin typeface="+mn-lt"/>
                <a:ea typeface="+mn-ea"/>
              </a:rPr>
              <a:t> Containers share the machine’s OS system kernel and therefore do not require an OS per application, driving higher server efficiencies and reducing server and licensing costs</a:t>
            </a:r>
            <a:endParaRPr b="0" lang="en-GB" sz="1200" spc="-1" strike="noStrike">
              <a:latin typeface="Arial"/>
            </a:endParaRPr>
          </a:p>
          <a:p>
            <a:pPr>
              <a:lnSpc>
                <a:spcPct val="100000"/>
              </a:lnSpc>
            </a:pPr>
            <a:r>
              <a:rPr b="1" i="1" lang="en-GB" sz="1200" spc="-1" strike="noStrike">
                <a:solidFill>
                  <a:srgbClr val="000000"/>
                </a:solidFill>
                <a:latin typeface="+mn-lt"/>
                <a:ea typeface="+mn-ea"/>
              </a:rPr>
              <a:t>Secure:</a:t>
            </a:r>
            <a:r>
              <a:rPr b="0" lang="en-GB" sz="1200" spc="-1" strike="noStrike">
                <a:solidFill>
                  <a:srgbClr val="000000"/>
                </a:solidFill>
                <a:latin typeface="+mn-lt"/>
                <a:ea typeface="+mn-ea"/>
              </a:rPr>
              <a:t> Applications are safer in containers and Docker provides the strongest default isolation capabilities in the industry</a:t>
            </a:r>
            <a:endParaRPr b="0" lang="en-GB" sz="1200" spc="-1" strike="noStrike">
              <a:latin typeface="Arial"/>
            </a:endParaRPr>
          </a:p>
          <a:p>
            <a:pPr>
              <a:lnSpc>
                <a:spcPct val="100000"/>
              </a:lnSpc>
            </a:pPr>
            <a:r>
              <a:rPr b="0" lang="en-GB" sz="1200" spc="-1" strike="noStrike">
                <a:solidFill>
                  <a:srgbClr val="000000"/>
                </a:solidFill>
                <a:latin typeface="+mn-lt"/>
                <a:ea typeface="+mn-ea"/>
              </a:rPr>
              <a:t>And Docker is really simple to use! Throughout this workshop we will be working through containerizing an application to run on a Docker container &amp; setting up the neccessary infrastructure for this!</a:t>
            </a:r>
            <a:endParaRPr b="0" lang="en-GB" sz="1200" spc="-1" strike="noStrike">
              <a:latin typeface="Arial"/>
            </a:endParaRPr>
          </a:p>
          <a:p>
            <a:pPr>
              <a:lnSpc>
                <a:spcPct val="100000"/>
              </a:lnSpc>
            </a:pPr>
            <a:endParaRPr b="0" lang="en-GB" sz="1200" spc="-1" strike="noStrike">
              <a:latin typeface="Arial"/>
            </a:endParaRPr>
          </a:p>
        </p:txBody>
      </p:sp>
      <p:sp>
        <p:nvSpPr>
          <p:cNvPr id="169" name="TextShape 3"/>
          <p:cNvSpPr txBox="1"/>
          <p:nvPr/>
        </p:nvSpPr>
        <p:spPr>
          <a:xfrm>
            <a:off x="3884760" y="8685360"/>
            <a:ext cx="2971440" cy="458280"/>
          </a:xfrm>
          <a:prstGeom prst="rect">
            <a:avLst/>
          </a:prstGeom>
          <a:noFill/>
          <a:ln>
            <a:noFill/>
          </a:ln>
        </p:spPr>
        <p:txBody>
          <a:bodyPr anchor="b"/>
          <a:p>
            <a:pPr algn="r">
              <a:lnSpc>
                <a:spcPct val="100000"/>
              </a:lnSpc>
            </a:pPr>
            <a:fld id="{A0F9D337-2CFC-475F-894C-6EB9B71D003E}"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685800" y="1143000"/>
            <a:ext cx="5486040" cy="3085920"/>
          </a:xfrm>
          <a:prstGeom prst="rect">
            <a:avLst/>
          </a:prstGeom>
        </p:spPr>
      </p:sp>
      <p:sp>
        <p:nvSpPr>
          <p:cNvPr id="171"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GB" sz="1200" spc="-1" strike="noStrike">
                <a:solidFill>
                  <a:srgbClr val="000000"/>
                </a:solidFill>
                <a:latin typeface="+mn-lt"/>
                <a:ea typeface="+mn-ea"/>
              </a:rPr>
              <a:t>- Many companies in industry currently use VMs to run applications inside a guest Operating System, which runs on virtual hardware powered by the server’s host OS.</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VMs are great at providing full process isolation for applications:</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But the computational overhead spent virtualizing hardware for a guest OS to use is substantial.</a:t>
            </a:r>
            <a:endParaRPr b="0" lang="en-GB" sz="1200" spc="-1" strike="noStrike">
              <a:latin typeface="Arial"/>
            </a:endParaRPr>
          </a:p>
          <a:p>
            <a:pPr>
              <a:lnSpc>
                <a:spcPct val="100000"/>
              </a:lnSpc>
            </a:pPr>
            <a:r>
              <a:rPr b="0" lang="en-GB" sz="1200" spc="-1" strike="noStrike">
                <a:solidFill>
                  <a:srgbClr val="000000"/>
                </a:solidFill>
                <a:latin typeface="+mn-lt"/>
                <a:ea typeface="+mn-ea"/>
              </a:rPr>
              <a:t>- Containers take a different approach: by leveraging the low-level mechanics of the host operating system, at a fraction of the computing power.</a:t>
            </a:r>
            <a:endParaRPr b="0" lang="en-GB" sz="1200" spc="-1" strike="noStrike">
              <a:latin typeface="Arial"/>
            </a:endParaRPr>
          </a:p>
          <a:p>
            <a:pPr>
              <a:lnSpc>
                <a:spcPct val="100000"/>
              </a:lnSpc>
            </a:pPr>
            <a:r>
              <a:rPr b="0" lang="en-GB" sz="1200" spc="-1" strike="noStrike">
                <a:solidFill>
                  <a:srgbClr val="000000"/>
                </a:solidFill>
                <a:latin typeface="+mn-lt"/>
                <a:ea typeface="+mn-ea"/>
              </a:rPr>
              <a:t>- For example, take a look at the image below:</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mn-lt"/>
                <a:ea typeface="+mn-ea"/>
              </a:rPr>
              <a:t>- In the VM world, each VM includes the application, the necessary binaries &amp; libraries and an entire operating system, which can amount to tens of GBs.</a:t>
            </a:r>
            <a:endParaRPr b="0" lang="en-GB" sz="1200" spc="-1" strike="noStrike">
              <a:latin typeface="Arial"/>
            </a:endParaRPr>
          </a:p>
          <a:p>
            <a:pPr>
              <a:lnSpc>
                <a:spcPct val="100000"/>
              </a:lnSpc>
            </a:pPr>
            <a:r>
              <a:rPr b="0" lang="en-GB" sz="1200" spc="-1" strike="noStrike">
                <a:solidFill>
                  <a:srgbClr val="000000"/>
                </a:solidFill>
                <a:latin typeface="+mn-lt"/>
                <a:ea typeface="+mn-ea"/>
              </a:rPr>
              <a:t>- This type of architecture is not very portable and relies heavily on the underlying OS.</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However, Containers are not tied to any specific infrastructure.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Docker containers allow developers to wrap up all software dependencies into the container such that the application is independent of the host OS.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Containers run an isolated process in userspace on the host OS and share the kernel with other containers.</a:t>
            </a:r>
            <a:endParaRPr b="0" lang="en-GB" sz="1200" spc="-1" strike="noStrike">
              <a:latin typeface="Arial"/>
            </a:endParaRPr>
          </a:p>
          <a:p>
            <a:pPr>
              <a:lnSpc>
                <a:spcPct val="100000"/>
              </a:lnSpc>
            </a:pPr>
            <a:r>
              <a:rPr b="0" lang="en-GB" sz="1200" spc="-1" strike="noStrike">
                <a:solidFill>
                  <a:srgbClr val="000000"/>
                </a:solidFill>
                <a:latin typeface="+mn-lt"/>
                <a:ea typeface="+mn-ea"/>
              </a:rPr>
              <a:t>- Containers can run on any computer, infrastructure and the cloud.</a:t>
            </a:r>
            <a:endParaRPr b="0" lang="en-GB" sz="1200" spc="-1" strike="noStrike">
              <a:latin typeface="Arial"/>
            </a:endParaRPr>
          </a:p>
          <a:p>
            <a:pPr>
              <a:lnSpc>
                <a:spcPct val="100000"/>
              </a:lnSpc>
            </a:pP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Containers offer a logical packaging mechanism in which applications can be abstracted from the environment in which they actually run. </a:t>
            </a:r>
            <a:endParaRPr b="0" lang="en-GB" sz="1200" spc="-1" strike="noStrike">
              <a:latin typeface="Arial"/>
            </a:endParaRPr>
          </a:p>
          <a:p>
            <a:pPr marL="171360" indent="-171000">
              <a:lnSpc>
                <a:spcPct val="100000"/>
              </a:lnSpc>
              <a:buClr>
                <a:srgbClr val="000000"/>
              </a:buClr>
              <a:buFont typeface="StarSymbol"/>
              <a:buChar char="-"/>
            </a:pPr>
            <a:r>
              <a:rPr b="0" lang="en-GB" sz="1200" spc="-1" strike="noStrike">
                <a:solidFill>
                  <a:srgbClr val="000000"/>
                </a:solidFill>
                <a:latin typeface="+mn-lt"/>
                <a:ea typeface="+mn-ea"/>
              </a:rPr>
              <a:t>This gives developers the ability to create predictable environments that are isolated from rest of the applications and can be run anywhere.</a:t>
            </a:r>
            <a:endParaRPr b="0" lang="en-GB" sz="1200" spc="-1" strike="noStrike">
              <a:latin typeface="Arial"/>
            </a:endParaRPr>
          </a:p>
          <a:p>
            <a:pPr>
              <a:lnSpc>
                <a:spcPct val="100000"/>
              </a:lnSpc>
            </a:pPr>
            <a:br/>
            <a:endParaRPr b="0" lang="en-GB" sz="1200" spc="-1" strike="noStrike">
              <a:latin typeface="Arial"/>
            </a:endParaRPr>
          </a:p>
        </p:txBody>
      </p:sp>
      <p:sp>
        <p:nvSpPr>
          <p:cNvPr id="172" name="TextShape 3"/>
          <p:cNvSpPr txBox="1"/>
          <p:nvPr/>
        </p:nvSpPr>
        <p:spPr>
          <a:xfrm>
            <a:off x="3884760" y="8685360"/>
            <a:ext cx="2971440" cy="458280"/>
          </a:xfrm>
          <a:prstGeom prst="rect">
            <a:avLst/>
          </a:prstGeom>
          <a:noFill/>
          <a:ln>
            <a:noFill/>
          </a:ln>
        </p:spPr>
        <p:txBody>
          <a:bodyPr anchor="b"/>
          <a:p>
            <a:pPr algn="r">
              <a:lnSpc>
                <a:spcPct val="100000"/>
              </a:lnSpc>
            </a:pPr>
            <a:fld id="{C4155995-E87F-4E08-B87A-6CC8ECF7C9B2}" type="slidenum">
              <a:rPr b="0" lang="en-GB"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10000" y="1476720"/>
            <a:ext cx="10571760" cy="137160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10000" y="1476720"/>
            <a:ext cx="10571760" cy="137160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0000" y="1449000"/>
            <a:ext cx="10571760" cy="2970720"/>
          </a:xfrm>
          <a:prstGeom prst="rect">
            <a:avLst/>
          </a:prstGeom>
        </p:spPr>
        <p:txBody>
          <a:bodyPr lIns="0" rIns="0" tIns="0" bIns="0" anchor="ctr"/>
          <a:p>
            <a:endParaRPr b="0" lang="en-US" sz="1800" spc="-1" strike="noStrike">
              <a:solidFill>
                <a:srgbClr val="ffffff"/>
              </a:solidFill>
              <a:latin typeface="Century Gothic"/>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5b74"/>
        </a:solidFill>
      </p:bgPr>
    </p:bg>
    <p:spTree>
      <p:nvGrpSpPr>
        <p:cNvPr id="1" name=""/>
        <p:cNvGrpSpPr/>
        <p:nvPr/>
      </p:nvGrpSpPr>
      <p:grpSpPr>
        <a:xfrm>
          <a:off x="0" y="0"/>
          <a:ext cx="0" cy="0"/>
          <a:chOff x="0" y="0"/>
          <a:chExt cx="0" cy="0"/>
        </a:xfrm>
      </p:grpSpPr>
      <p:sp>
        <p:nvSpPr>
          <p:cNvPr id="0" name="CustomShape 1"/>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tile/>
          </a:blipFill>
          <a:ln>
            <a:round/>
          </a:ln>
        </p:spPr>
        <p:style>
          <a:lnRef idx="1">
            <a:schemeClr val="accent1"/>
          </a:lnRef>
          <a:fillRef idx="3">
            <a:schemeClr val="accent1"/>
          </a:fillRef>
          <a:effectRef idx="2">
            <a:schemeClr val="accent1"/>
          </a:effectRef>
          <a:fontRef idx="minor"/>
        </p:style>
      </p:sp>
      <p:sp>
        <p:nvSpPr>
          <p:cNvPr id="1" name="PlaceHolder 2"/>
          <p:cNvSpPr>
            <a:spLocks noGrp="1"/>
          </p:cNvSpPr>
          <p:nvPr>
            <p:ph type="title"/>
          </p:nvPr>
        </p:nvSpPr>
        <p:spPr>
          <a:xfrm>
            <a:off x="810000" y="1449000"/>
            <a:ext cx="10571760" cy="2970720"/>
          </a:xfrm>
          <a:prstGeom prst="rect">
            <a:avLst/>
          </a:prstGeom>
        </p:spPr>
        <p:txBody>
          <a:bodyPr anchor="b"/>
          <a:p>
            <a:pPr>
              <a:lnSpc>
                <a:spcPct val="100000"/>
              </a:lnSpc>
            </a:pPr>
            <a:r>
              <a:rPr b="1" lang="en-US" sz="5400" spc="-1" strike="noStrike">
                <a:solidFill>
                  <a:srgbClr val="fefefe"/>
                </a:solidFill>
                <a:latin typeface="Century Gothic"/>
              </a:rPr>
              <a:t>Click to edit Master title style</a:t>
            </a:r>
            <a:endParaRPr b="0" lang="en-US" sz="5400" spc="-1" strike="noStrike">
              <a:solidFill>
                <a:srgbClr val="ffffff"/>
              </a:solidFill>
              <a:latin typeface="Century Gothic"/>
            </a:endParaRPr>
          </a:p>
        </p:txBody>
      </p:sp>
      <p:sp>
        <p:nvSpPr>
          <p:cNvPr id="2" name="PlaceHolder 3"/>
          <p:cNvSpPr>
            <a:spLocks noGrp="1"/>
          </p:cNvSpPr>
          <p:nvPr>
            <p:ph type="dt"/>
          </p:nvPr>
        </p:nvSpPr>
        <p:spPr>
          <a:xfrm>
            <a:off x="9334800" y="6041520"/>
            <a:ext cx="1343520" cy="364680"/>
          </a:xfrm>
          <a:prstGeom prst="rect">
            <a:avLst/>
          </a:prstGeom>
        </p:spPr>
        <p:txBody>
          <a:bodyPr anchor="b"/>
          <a:p>
            <a:pPr algn="r">
              <a:lnSpc>
                <a:spcPct val="100000"/>
              </a:lnSpc>
            </a:pPr>
            <a:fld id="{8E11C167-A6DF-47B1-8A95-11A0F450CE97}" type="datetime">
              <a:rPr b="0" lang="en-GB" sz="900" spc="-1" strike="noStrike">
                <a:solidFill>
                  <a:srgbClr val="ffffff"/>
                </a:solidFill>
                <a:latin typeface="Century Gothic"/>
              </a:rPr>
              <a:t>07/06/19</a:t>
            </a:fld>
            <a:endParaRPr b="0" lang="en-GB" sz="900" spc="-1" strike="noStrike">
              <a:latin typeface="Times New Roman"/>
            </a:endParaRPr>
          </a:p>
        </p:txBody>
      </p:sp>
      <p:sp>
        <p:nvSpPr>
          <p:cNvPr id="3" name="PlaceHolder 4"/>
          <p:cNvSpPr>
            <a:spLocks noGrp="1"/>
          </p:cNvSpPr>
          <p:nvPr>
            <p:ph type="ftr"/>
          </p:nvPr>
        </p:nvSpPr>
        <p:spPr>
          <a:xfrm>
            <a:off x="451440" y="6041520"/>
            <a:ext cx="8643960" cy="364680"/>
          </a:xfrm>
          <a:prstGeom prst="rect">
            <a:avLst/>
          </a:prstGeom>
        </p:spPr>
        <p:txBody>
          <a:bodyPr anchor="b"/>
          <a:p>
            <a:endParaRPr b="0" lang="en-GB" sz="2400" spc="-1" strike="noStrike">
              <a:latin typeface="Times New Roman"/>
            </a:endParaRPr>
          </a:p>
        </p:txBody>
      </p:sp>
      <p:sp>
        <p:nvSpPr>
          <p:cNvPr id="4" name="PlaceHolder 5"/>
          <p:cNvSpPr>
            <a:spLocks noGrp="1"/>
          </p:cNvSpPr>
          <p:nvPr>
            <p:ph type="sldNum"/>
          </p:nvPr>
        </p:nvSpPr>
        <p:spPr>
          <a:xfrm>
            <a:off x="10678320" y="5915880"/>
            <a:ext cx="1061640" cy="490320"/>
          </a:xfrm>
          <a:prstGeom prst="rect">
            <a:avLst/>
          </a:prstGeom>
        </p:spPr>
        <p:txBody>
          <a:bodyPr bIns="10800" anchor="b"/>
          <a:p>
            <a:pPr algn="r">
              <a:lnSpc>
                <a:spcPct val="100000"/>
              </a:lnSpc>
            </a:pPr>
            <a:fld id="{C7943D41-6B6C-4D9B-8FFF-FFDF9C9443F6}" type="slidenum">
              <a:rPr b="0" lang="en-GB" sz="2000" spc="-1" strike="noStrike">
                <a:solidFill>
                  <a:srgbClr val="76bbe2"/>
                </a:solidFill>
                <a:latin typeface="Century Gothic"/>
              </a:rPr>
              <a:t>&lt;number&gt;</a:t>
            </a:fld>
            <a:endParaRPr b="0" lang="en-GB" sz="20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ffffff"/>
                </a:solidFill>
                <a:latin typeface="Century Gothic"/>
              </a:rPr>
              <a:t>Click to edit the outline text format</a:t>
            </a:r>
            <a:endParaRPr b="0" lang="en-US" sz="1800" spc="-1" strike="noStrike">
              <a:solidFill>
                <a:srgbClr val="ffffff"/>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ffffff"/>
                </a:solidFill>
                <a:latin typeface="Century Gothic"/>
              </a:rPr>
              <a:t>Second Outline Level</a:t>
            </a:r>
            <a:endParaRPr b="0" lang="en-US" sz="1400" spc="-1" strike="noStrike">
              <a:solidFill>
                <a:srgbClr val="ffffff"/>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ffffff"/>
                </a:solidFill>
                <a:latin typeface="Century Gothic"/>
              </a:rPr>
              <a:t>Third Outline Level</a:t>
            </a:r>
            <a:endParaRPr b="0" lang="en-US" sz="1200" spc="-1" strike="noStrike">
              <a:solidFill>
                <a:srgbClr val="ffffff"/>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ffffff"/>
                </a:solidFill>
                <a:latin typeface="Century Gothic"/>
              </a:rPr>
              <a:t>Fourth Outline Level</a:t>
            </a:r>
            <a:endParaRPr b="0" lang="en-US" sz="1200" spc="-1" strike="noStrike">
              <a:solidFill>
                <a:srgbClr val="ffffff"/>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5b74"/>
        </a:solidFill>
      </p:bgPr>
    </p:bg>
    <p:spTree>
      <p:nvGrpSpPr>
        <p:cNvPr id="1" name=""/>
        <p:cNvGrpSpPr/>
        <p:nvPr/>
      </p:nvGrpSpPr>
      <p:grpSpPr>
        <a:xfrm>
          <a:off x="0" y="0"/>
          <a:ext cx="0" cy="0"/>
          <a:chOff x="0" y="0"/>
          <a:chExt cx="0" cy="0"/>
        </a:xfrm>
      </p:grpSpPr>
      <p:sp>
        <p:nvSpPr>
          <p:cNvPr id="42" name="CustomShape 1"/>
          <p:cNvSpPr/>
          <p:nvPr/>
        </p:nvSpPr>
        <p:spPr>
          <a:xfrm>
            <a:off x="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tile/>
          </a:blipFill>
          <a:ln>
            <a:round/>
          </a:ln>
        </p:spPr>
        <p:style>
          <a:lnRef idx="1">
            <a:schemeClr val="accent1"/>
          </a:lnRef>
          <a:fillRef idx="3">
            <a:schemeClr val="accent1"/>
          </a:fillRef>
          <a:effectRef idx="2">
            <a:schemeClr val="accent1"/>
          </a:effectRef>
          <a:fontRef idx="minor"/>
        </p:style>
      </p:sp>
      <p:sp>
        <p:nvSpPr>
          <p:cNvPr id="43" name="PlaceHolder 2"/>
          <p:cNvSpPr>
            <a:spLocks noGrp="1"/>
          </p:cNvSpPr>
          <p:nvPr>
            <p:ph type="title"/>
          </p:nvPr>
        </p:nvSpPr>
        <p:spPr>
          <a:xfrm>
            <a:off x="810000" y="447120"/>
            <a:ext cx="10571760" cy="970200"/>
          </a:xfrm>
          <a:prstGeom prst="rect">
            <a:avLst/>
          </a:prstGeom>
        </p:spPr>
        <p:txBody>
          <a:bodyPr anchor="b"/>
          <a:p>
            <a:pPr>
              <a:lnSpc>
                <a:spcPct val="100000"/>
              </a:lnSpc>
            </a:pPr>
            <a:r>
              <a:rPr b="1" lang="en-US" sz="4000" spc="-1" strike="noStrike">
                <a:solidFill>
                  <a:srgbClr val="fefefe"/>
                </a:solidFill>
                <a:latin typeface="Century Gothic"/>
              </a:rPr>
              <a:t>Click to edit Master title style</a:t>
            </a:r>
            <a:endParaRPr b="0" lang="en-US" sz="4000" spc="-1" strike="noStrike">
              <a:solidFill>
                <a:srgbClr val="ffffff"/>
              </a:solidFill>
              <a:latin typeface="Century Gothic"/>
            </a:endParaRPr>
          </a:p>
        </p:txBody>
      </p:sp>
      <p:sp>
        <p:nvSpPr>
          <p:cNvPr id="44" name="PlaceHolder 3"/>
          <p:cNvSpPr>
            <a:spLocks noGrp="1"/>
          </p:cNvSpPr>
          <p:nvPr>
            <p:ph type="body"/>
          </p:nvPr>
        </p:nvSpPr>
        <p:spPr>
          <a:xfrm>
            <a:off x="818640" y="2222280"/>
            <a:ext cx="10554120" cy="3636000"/>
          </a:xfrm>
          <a:prstGeom prst="rect">
            <a:avLst/>
          </a:prstGeom>
        </p:spPr>
        <p:txBody>
          <a:bodyPr anchor="ctr"/>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Century Gothic"/>
              </a:rPr>
              <a:t>Click to edit Master text styles</a:t>
            </a:r>
            <a:endParaRPr b="0" lang="en-US" sz="1800" spc="-1" strike="noStrike">
              <a:solidFill>
                <a:srgbClr val="ffffff"/>
              </a:solidFill>
              <a:latin typeface="Century Gothic"/>
            </a:endParaRPr>
          </a:p>
          <a:p>
            <a:pPr lvl="1" marL="743040" indent="-285480">
              <a:lnSpc>
                <a:spcPct val="100000"/>
              </a:lnSpc>
              <a:spcBef>
                <a:spcPts val="320"/>
              </a:spcBef>
              <a:spcAft>
                <a:spcPts val="601"/>
              </a:spcAft>
              <a:buClr>
                <a:srgbClr val="76bbe2"/>
              </a:buClr>
              <a:buFont typeface="Wingdings 2" charset="2"/>
              <a:buChar char=""/>
            </a:pPr>
            <a:r>
              <a:rPr b="0" lang="en-US" sz="1600" spc="-1" strike="noStrike">
                <a:solidFill>
                  <a:srgbClr val="ffffff"/>
                </a:solidFill>
                <a:latin typeface="Century Gothic"/>
              </a:rPr>
              <a:t>Second level</a:t>
            </a:r>
            <a:endParaRPr b="0" lang="en-US" sz="1600" spc="-1" strike="noStrike">
              <a:solidFill>
                <a:srgbClr val="ffffff"/>
              </a:solidFill>
              <a:latin typeface="Century Gothic"/>
            </a:endParaRPr>
          </a:p>
          <a:p>
            <a:pPr lvl="2" marL="1143000" indent="-228240">
              <a:lnSpc>
                <a:spcPct val="100000"/>
              </a:lnSpc>
              <a:spcBef>
                <a:spcPts val="281"/>
              </a:spcBef>
              <a:spcAft>
                <a:spcPts val="601"/>
              </a:spcAft>
              <a:buClr>
                <a:srgbClr val="76bbe2"/>
              </a:buClr>
              <a:buFont typeface="Wingdings 2" charset="2"/>
              <a:buChar char=""/>
            </a:pPr>
            <a:r>
              <a:rPr b="0" lang="en-US" sz="1400" spc="-1" strike="noStrike">
                <a:solidFill>
                  <a:srgbClr val="ffffff"/>
                </a:solidFill>
                <a:latin typeface="Century Gothic"/>
              </a:rPr>
              <a:t>Third level</a:t>
            </a:r>
            <a:endParaRPr b="0" lang="en-US" sz="1400" spc="-1" strike="noStrike">
              <a:solidFill>
                <a:srgbClr val="ffffff"/>
              </a:solidFill>
              <a:latin typeface="Century Gothic"/>
            </a:endParaRPr>
          </a:p>
          <a:p>
            <a:pPr lvl="3" marL="1600200" indent="-228240">
              <a:lnSpc>
                <a:spcPct val="100000"/>
              </a:lnSpc>
              <a:spcBef>
                <a:spcPts val="241"/>
              </a:spcBef>
              <a:spcAft>
                <a:spcPts val="601"/>
              </a:spcAft>
              <a:buClr>
                <a:srgbClr val="76bbe2"/>
              </a:buClr>
              <a:buFont typeface="Wingdings 2" charset="2"/>
              <a:buChar char=""/>
            </a:pPr>
            <a:r>
              <a:rPr b="0" lang="en-US" sz="1200" spc="-1" strike="noStrike">
                <a:solidFill>
                  <a:srgbClr val="ffffff"/>
                </a:solidFill>
                <a:latin typeface="Century Gothic"/>
              </a:rPr>
              <a:t>Fourth level</a:t>
            </a:r>
            <a:endParaRPr b="0" lang="en-US" sz="1200" spc="-1" strike="noStrike">
              <a:solidFill>
                <a:srgbClr val="ffffff"/>
              </a:solidFill>
              <a:latin typeface="Century Gothic"/>
            </a:endParaRPr>
          </a:p>
          <a:p>
            <a:pPr lvl="4" marL="2057400" indent="-228240">
              <a:lnSpc>
                <a:spcPct val="100000"/>
              </a:lnSpc>
              <a:spcBef>
                <a:spcPts val="241"/>
              </a:spcBef>
              <a:spcAft>
                <a:spcPts val="601"/>
              </a:spcAft>
              <a:buClr>
                <a:srgbClr val="76bbe2"/>
              </a:buClr>
              <a:buFont typeface="Wingdings 2" charset="2"/>
              <a:buChar char=""/>
            </a:pPr>
            <a:r>
              <a:rPr b="0" lang="en-US" sz="1200" spc="-1" strike="noStrike">
                <a:solidFill>
                  <a:srgbClr val="ffffff"/>
                </a:solidFill>
                <a:latin typeface="Century Gothic"/>
              </a:rPr>
              <a:t>Fifth level</a:t>
            </a:r>
            <a:endParaRPr b="0" lang="en-US" sz="1200" spc="-1" strike="noStrike">
              <a:solidFill>
                <a:srgbClr val="ffffff"/>
              </a:solidFill>
              <a:latin typeface="Century Gothic"/>
            </a:endParaRPr>
          </a:p>
        </p:txBody>
      </p:sp>
      <p:sp>
        <p:nvSpPr>
          <p:cNvPr id="45" name="PlaceHolder 4"/>
          <p:cNvSpPr>
            <a:spLocks noGrp="1"/>
          </p:cNvSpPr>
          <p:nvPr>
            <p:ph type="dt"/>
          </p:nvPr>
        </p:nvSpPr>
        <p:spPr>
          <a:xfrm>
            <a:off x="9334800" y="6041520"/>
            <a:ext cx="1343520" cy="364680"/>
          </a:xfrm>
          <a:prstGeom prst="rect">
            <a:avLst/>
          </a:prstGeom>
        </p:spPr>
        <p:txBody>
          <a:bodyPr anchor="b"/>
          <a:p>
            <a:pPr algn="r">
              <a:lnSpc>
                <a:spcPct val="100000"/>
              </a:lnSpc>
            </a:pPr>
            <a:fld id="{F70C77AA-12D8-4928-B6B7-C0378BCA8421}" type="datetime">
              <a:rPr b="0" lang="en-GB" sz="900" spc="-1" strike="noStrike">
                <a:solidFill>
                  <a:srgbClr val="ffffff"/>
                </a:solidFill>
                <a:latin typeface="Century Gothic"/>
              </a:rPr>
              <a:t>07/06/19</a:t>
            </a:fld>
            <a:endParaRPr b="0" lang="en-GB" sz="900" spc="-1" strike="noStrike">
              <a:latin typeface="Times New Roman"/>
            </a:endParaRPr>
          </a:p>
        </p:txBody>
      </p:sp>
      <p:sp>
        <p:nvSpPr>
          <p:cNvPr id="46" name="PlaceHolder 5"/>
          <p:cNvSpPr>
            <a:spLocks noGrp="1"/>
          </p:cNvSpPr>
          <p:nvPr>
            <p:ph type="ftr"/>
          </p:nvPr>
        </p:nvSpPr>
        <p:spPr>
          <a:xfrm>
            <a:off x="451440" y="6041520"/>
            <a:ext cx="8643960" cy="364680"/>
          </a:xfrm>
          <a:prstGeom prst="rect">
            <a:avLst/>
          </a:prstGeom>
        </p:spPr>
        <p:txBody>
          <a:bodyPr anchor="b"/>
          <a:p>
            <a:endParaRPr b="0" lang="en-GB" sz="2400" spc="-1" strike="noStrike">
              <a:latin typeface="Times New Roman"/>
            </a:endParaRPr>
          </a:p>
        </p:txBody>
      </p:sp>
      <p:sp>
        <p:nvSpPr>
          <p:cNvPr id="47" name="PlaceHolder 6"/>
          <p:cNvSpPr>
            <a:spLocks noGrp="1"/>
          </p:cNvSpPr>
          <p:nvPr>
            <p:ph type="sldNum"/>
          </p:nvPr>
        </p:nvSpPr>
        <p:spPr>
          <a:xfrm>
            <a:off x="10678320" y="5915880"/>
            <a:ext cx="1061640" cy="490320"/>
          </a:xfrm>
          <a:prstGeom prst="rect">
            <a:avLst/>
          </a:prstGeom>
        </p:spPr>
        <p:txBody>
          <a:bodyPr bIns="10800" anchor="b"/>
          <a:p>
            <a:pPr algn="r">
              <a:lnSpc>
                <a:spcPct val="100000"/>
              </a:lnSpc>
            </a:pPr>
            <a:fld id="{C8041B75-B3CA-4AFE-B5CC-CCF64A3493D1}" type="slidenum">
              <a:rPr b="0" lang="en-GB" sz="2000" spc="-1" strike="noStrike">
                <a:solidFill>
                  <a:srgbClr val="76bbe2"/>
                </a:solidFill>
                <a:latin typeface="Century Gothic"/>
              </a:rPr>
              <a:t>1</a:t>
            </a:fld>
            <a:endParaRPr b="0" lang="en-GB"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tif"/><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github.com/nishalad95/WHCHelsinkiWorkshop/blob/master/Workshops/ContainerWorkshop1/EnvironmentSetUp.md" TargetMode="External"/><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tif"/><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ti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ti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tif"/><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xml"/><Relationship Id="rId4"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tif"/><Relationship Id="rId2" Type="http://schemas.openxmlformats.org/officeDocument/2006/relationships/image" Target="../media/image8.tif"/><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tif"/><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5b74"/>
        </a:solidFill>
      </p:bgPr>
    </p:bg>
    <p:spTree>
      <p:nvGrpSpPr>
        <p:cNvPr id="1" name=""/>
        <p:cNvGrpSpPr/>
        <p:nvPr/>
      </p:nvGrpSpPr>
      <p:grpSpPr>
        <a:xfrm>
          <a:off x="0" y="0"/>
          <a:ext cx="0" cy="0"/>
          <a:chOff x="0" y="0"/>
          <a:chExt cx="0" cy="0"/>
        </a:xfrm>
      </p:grpSpPr>
      <p:sp>
        <p:nvSpPr>
          <p:cNvPr id="90" name="TextShape 1"/>
          <p:cNvSpPr txBox="1"/>
          <p:nvPr/>
        </p:nvSpPr>
        <p:spPr>
          <a:xfrm>
            <a:off x="810000" y="1449000"/>
            <a:ext cx="10571760" cy="2970720"/>
          </a:xfrm>
          <a:prstGeom prst="rect">
            <a:avLst/>
          </a:prstGeom>
          <a:noFill/>
          <a:ln>
            <a:noFill/>
          </a:ln>
        </p:spPr>
        <p:txBody>
          <a:bodyPr anchor="b"/>
          <a:p>
            <a:pPr>
              <a:lnSpc>
                <a:spcPct val="100000"/>
              </a:lnSpc>
            </a:pPr>
            <a:r>
              <a:rPr b="0" lang="en-US" sz="5400" spc="-1" strike="noStrike">
                <a:solidFill>
                  <a:srgbClr val="fefefe"/>
                </a:solidFill>
                <a:latin typeface="Arial"/>
              </a:rPr>
              <a:t>WHC Container Workshop</a:t>
            </a:r>
            <a:br/>
            <a:r>
              <a:rPr b="0" lang="en-US" sz="4400" spc="-1" strike="noStrike">
                <a:solidFill>
                  <a:srgbClr val="fefefe"/>
                </a:solidFill>
                <a:latin typeface="Arial"/>
              </a:rPr>
              <a:t>Helsinki June 2019</a:t>
            </a:r>
            <a:endParaRPr b="0" lang="en-US" sz="4400" spc="-1" strike="noStrike">
              <a:solidFill>
                <a:srgbClr val="ffffff"/>
              </a:solidFill>
              <a:latin typeface="Century Gothic"/>
            </a:endParaRPr>
          </a:p>
        </p:txBody>
      </p:sp>
      <p:sp>
        <p:nvSpPr>
          <p:cNvPr id="91" name="TextShape 2"/>
          <p:cNvSpPr txBox="1"/>
          <p:nvPr/>
        </p:nvSpPr>
        <p:spPr>
          <a:xfrm>
            <a:off x="810000" y="5280840"/>
            <a:ext cx="10571760" cy="1576800"/>
          </a:xfrm>
          <a:prstGeom prst="rect">
            <a:avLst/>
          </a:prstGeom>
          <a:noFill/>
          <a:ln>
            <a:noFill/>
          </a:ln>
        </p:spPr>
        <p:txBody>
          <a:bodyPr>
            <a:normAutofit/>
          </a:bodyPr>
          <a:p>
            <a:pPr>
              <a:lnSpc>
                <a:spcPct val="100000"/>
              </a:lnSpc>
              <a:spcBef>
                <a:spcPts val="360"/>
              </a:spcBef>
              <a:spcAft>
                <a:spcPts val="601"/>
              </a:spcAft>
            </a:pPr>
            <a:r>
              <a:rPr b="0" lang="en-GB" sz="1800" spc="-1" strike="noStrike">
                <a:solidFill>
                  <a:srgbClr val="ffffff"/>
                </a:solidFill>
                <a:latin typeface="Arial"/>
              </a:rPr>
              <a:t>Iovana Pavlovici @iovanap</a:t>
            </a:r>
            <a:br/>
            <a:r>
              <a:rPr b="0" lang="en-GB" sz="1800" spc="-1" strike="noStrike">
                <a:solidFill>
                  <a:srgbClr val="ffffff"/>
                </a:solidFill>
                <a:latin typeface="Arial"/>
              </a:rPr>
              <a:t>Nisha Lad @nlad95</a:t>
            </a:r>
            <a:br/>
            <a:r>
              <a:rPr b="0" lang="en-GB" sz="1800" spc="-1" strike="noStrike">
                <a:solidFill>
                  <a:srgbClr val="ffffff"/>
                </a:solidFill>
                <a:latin typeface="Arial"/>
              </a:rPr>
              <a:t>Maddie Patrichi @maddie_patrichi</a:t>
            </a:r>
            <a:br/>
            <a:r>
              <a:rPr b="0" lang="en-GB" sz="1800" spc="-1" strike="noStrike">
                <a:solidFill>
                  <a:srgbClr val="ffffff"/>
                </a:solidFill>
                <a:latin typeface="Arial"/>
              </a:rPr>
              <a:t>Erno Venäläinen @venalainene</a:t>
            </a:r>
            <a:endParaRPr b="0" lang="en-GB" sz="1800" spc="-1" strike="noStrike">
              <a:latin typeface="Arial"/>
            </a:endParaRPr>
          </a:p>
        </p:txBody>
      </p:sp>
      <p:pic>
        <p:nvPicPr>
          <p:cNvPr id="92" name="Graphic 8" descr=""/>
          <p:cNvPicPr/>
          <p:nvPr/>
        </p:nvPicPr>
        <p:blipFill>
          <a:blip r:embed="rId1"/>
          <a:stretch/>
        </p:blipFill>
        <p:spPr>
          <a:xfrm>
            <a:off x="7372440" y="435600"/>
            <a:ext cx="2166120" cy="1819440"/>
          </a:xfrm>
          <a:prstGeom prst="rect">
            <a:avLst/>
          </a:prstGeom>
          <a:ln>
            <a:noFill/>
          </a:ln>
        </p:spPr>
      </p:pic>
      <p:pic>
        <p:nvPicPr>
          <p:cNvPr id="93" name="Picture 20" descr=""/>
          <p:cNvPicPr/>
          <p:nvPr/>
        </p:nvPicPr>
        <p:blipFill>
          <a:blip r:embed="rId2"/>
          <a:stretch/>
        </p:blipFill>
        <p:spPr>
          <a:xfrm>
            <a:off x="6486480" y="1449000"/>
            <a:ext cx="5333760" cy="2349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Why use Containers?</a:t>
            </a:r>
            <a:endParaRPr b="0" lang="en-US" sz="4000" spc="-1" strike="noStrike">
              <a:solidFill>
                <a:srgbClr val="ffffff"/>
              </a:solidFill>
              <a:latin typeface="Century Gothic"/>
            </a:endParaRPr>
          </a:p>
        </p:txBody>
      </p:sp>
      <p:pic>
        <p:nvPicPr>
          <p:cNvPr id="123" name="Picture 3" descr=""/>
          <p:cNvPicPr/>
          <p:nvPr/>
        </p:nvPicPr>
        <p:blipFill>
          <a:blip r:embed="rId1"/>
          <a:srcRect l="0" t="0" r="0" b="3039"/>
          <a:stretch/>
        </p:blipFill>
        <p:spPr>
          <a:xfrm>
            <a:off x="1955880" y="1876680"/>
            <a:ext cx="8110440" cy="4766760"/>
          </a:xfrm>
          <a:prstGeom prst="rect">
            <a:avLst/>
          </a:prstGeom>
          <a:ln>
            <a:noFill/>
          </a:ln>
        </p:spPr>
      </p:pic>
      <p:sp>
        <p:nvSpPr>
          <p:cNvPr id="124" name="CustomShape 2"/>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How Netflix uses containers:</a:t>
            </a:r>
            <a:endParaRPr b="0" lang="en-US" sz="4000" spc="-1" strike="noStrike">
              <a:solidFill>
                <a:srgbClr val="ffffff"/>
              </a:solidFill>
              <a:latin typeface="Century Gothic"/>
            </a:endParaRPr>
          </a:p>
        </p:txBody>
      </p:sp>
      <p:pic>
        <p:nvPicPr>
          <p:cNvPr id="126" name="Picture 3" descr=""/>
          <p:cNvPicPr/>
          <p:nvPr/>
        </p:nvPicPr>
        <p:blipFill>
          <a:blip r:embed="rId1"/>
          <a:srcRect l="0" t="4632" r="5889" b="4169"/>
          <a:stretch/>
        </p:blipFill>
        <p:spPr>
          <a:xfrm>
            <a:off x="1644480" y="1900080"/>
            <a:ext cx="8642880" cy="4699440"/>
          </a:xfrm>
          <a:prstGeom prst="rect">
            <a:avLst/>
          </a:prstGeom>
          <a:ln>
            <a:noFill/>
          </a:ln>
        </p:spPr>
      </p:pic>
      <p:sp>
        <p:nvSpPr>
          <p:cNvPr id="127" name="CustomShape 2"/>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71600" y="2222280"/>
            <a:ext cx="9618120" cy="3636000"/>
          </a:xfrm>
          <a:prstGeom prst="rect">
            <a:avLst/>
          </a:prstGeom>
          <a:noFill/>
          <a:ln>
            <a:noFill/>
          </a:ln>
        </p:spPr>
        <p:txBody>
          <a:bodyPr anchor="ctr">
            <a:normAutofit/>
          </a:bodyPr>
          <a:p>
            <a:pPr marL="343080" indent="-342720">
              <a:lnSpc>
                <a:spcPct val="100000"/>
              </a:lnSpc>
              <a:spcBef>
                <a:spcPts val="641"/>
              </a:spcBef>
              <a:spcAft>
                <a:spcPts val="601"/>
              </a:spcAft>
              <a:buClr>
                <a:srgbClr val="76bbe2"/>
              </a:buClr>
              <a:buFont typeface="Wingdings 2" charset="2"/>
              <a:buChar char=""/>
            </a:pPr>
            <a:r>
              <a:rPr b="0" lang="en-US" sz="3200" spc="-1" strike="noStrike">
                <a:solidFill>
                  <a:srgbClr val="ffffff"/>
                </a:solidFill>
                <a:latin typeface="Arial"/>
              </a:rPr>
              <a:t>Environment setup &amp; prerequisites</a:t>
            </a:r>
            <a:endParaRPr b="0" lang="en-US" sz="3200" spc="-1" strike="noStrike">
              <a:solidFill>
                <a:srgbClr val="ffffff"/>
              </a:solidFill>
              <a:latin typeface="Century Gothic"/>
            </a:endParaRPr>
          </a:p>
          <a:p>
            <a:pPr marL="343080" indent="-342720">
              <a:lnSpc>
                <a:spcPct val="100000"/>
              </a:lnSpc>
              <a:spcBef>
                <a:spcPts val="641"/>
              </a:spcBef>
              <a:spcAft>
                <a:spcPts val="601"/>
              </a:spcAft>
              <a:buClr>
                <a:srgbClr val="76bbe2"/>
              </a:buClr>
              <a:buFont typeface="Wingdings 2" charset="2"/>
              <a:buChar char=""/>
            </a:pPr>
            <a:r>
              <a:rPr b="0" lang="en-US" sz="3200" spc="-1" strike="noStrike" u="sng">
                <a:solidFill>
                  <a:srgbClr val="6eac1c"/>
                </a:solidFill>
                <a:uFillTx/>
                <a:latin typeface="Arial"/>
                <a:hlinkClick r:id="rId1"/>
              </a:rPr>
              <a:t>https://github.com/nishalad95/WHCHelsinkiWorkshop/blob/master/Workshops/ContainerWorkshop1/EnvironmentSetUp.md</a:t>
            </a:r>
            <a:endParaRPr b="0" lang="en-US" sz="3200" spc="-1" strike="noStrike">
              <a:solidFill>
                <a:srgbClr val="ffffff"/>
              </a:solidFill>
              <a:latin typeface="Century Gothic"/>
            </a:endParaRPr>
          </a:p>
        </p:txBody>
      </p:sp>
      <p:sp>
        <p:nvSpPr>
          <p:cNvPr id="129" name="CustomShape 2"/>
          <p:cNvSpPr/>
          <p:nvPr/>
        </p:nvSpPr>
        <p:spPr>
          <a:xfrm>
            <a:off x="962280" y="599760"/>
            <a:ext cx="10571760" cy="970200"/>
          </a:xfrm>
          <a:prstGeom prst="rect">
            <a:avLst/>
          </a:prstGeom>
          <a:noFill/>
          <a:ln>
            <a:noFill/>
          </a:ln>
          <a:effectLst>
            <a:outerShdw blurRad="50800" dir="14400000" sx="1000" sy="1000">
              <a:srgbClr val="000000">
                <a:alpha val="60000"/>
              </a:srgbClr>
            </a:outerShdw>
          </a:effectLst>
        </p:spPr>
        <p:style>
          <a:lnRef idx="0"/>
          <a:fillRef idx="0"/>
          <a:effectRef idx="0"/>
          <a:fontRef idx="minor"/>
        </p:style>
        <p:txBody>
          <a:bodyPr anchor="b"/>
          <a:p>
            <a:pPr>
              <a:lnSpc>
                <a:spcPct val="100000"/>
              </a:lnSpc>
            </a:pPr>
            <a:r>
              <a:rPr b="0" lang="en-GB" sz="4000" spc="-1" strike="noStrike">
                <a:solidFill>
                  <a:srgbClr val="fefefe"/>
                </a:solidFill>
                <a:latin typeface="Arial"/>
              </a:rPr>
              <a:t>Let’s get started!</a:t>
            </a:r>
            <a:endParaRPr b="0" lang="en-GB" sz="4000" spc="-1" strike="noStrike">
              <a:latin typeface="Arial"/>
            </a:endParaRPr>
          </a:p>
        </p:txBody>
      </p:sp>
      <p:sp>
        <p:nvSpPr>
          <p:cNvPr id="130" name="CustomShape 3"/>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Orchestration &amp; Devops</a:t>
            </a:r>
            <a:endParaRPr b="0" lang="en-US" sz="4000" spc="-1" strike="noStrike">
              <a:solidFill>
                <a:srgbClr val="ffffff"/>
              </a:solidFill>
              <a:latin typeface="Century Gothic"/>
            </a:endParaRPr>
          </a:p>
        </p:txBody>
      </p:sp>
      <p:sp>
        <p:nvSpPr>
          <p:cNvPr id="132" name="CustomShape 2"/>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pic>
        <p:nvPicPr>
          <p:cNvPr id="133" name="Picture 4" descr=""/>
          <p:cNvPicPr/>
          <p:nvPr/>
        </p:nvPicPr>
        <p:blipFill>
          <a:blip r:embed="rId1"/>
          <a:stretch/>
        </p:blipFill>
        <p:spPr>
          <a:xfrm>
            <a:off x="615960" y="2859480"/>
            <a:ext cx="10959840" cy="23619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3672000" y="2088000"/>
            <a:ext cx="5037840" cy="4365720"/>
          </a:xfrm>
          <a:prstGeom prst="rect">
            <a:avLst/>
          </a:prstGeom>
          <a:ln>
            <a:noFill/>
          </a:ln>
        </p:spPr>
      </p:pic>
      <p:sp>
        <p:nvSpPr>
          <p:cNvPr id="135" name="TextShape 1"/>
          <p:cNvSpPr txBox="1"/>
          <p:nvPr/>
        </p:nvSpPr>
        <p:spPr>
          <a:xfrm>
            <a:off x="463680" y="648000"/>
            <a:ext cx="3928320" cy="657720"/>
          </a:xfrm>
          <a:prstGeom prst="rect">
            <a:avLst/>
          </a:prstGeom>
          <a:noFill/>
          <a:ln>
            <a:noFill/>
          </a:ln>
        </p:spPr>
        <p:txBody>
          <a:bodyPr lIns="90000" rIns="90000" tIns="45000" bIns="45000"/>
          <a:p>
            <a:r>
              <a:rPr b="0" lang="en-GB" sz="4000" spc="-1" strike="noStrike">
                <a:solidFill>
                  <a:srgbClr val="fefefe"/>
                </a:solidFill>
                <a:latin typeface="Arial"/>
              </a:rPr>
              <a:t>Devops</a:t>
            </a:r>
            <a:endParaRPr b="0" lang="en-GB" sz="4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Kubernetes Primitives</a:t>
            </a:r>
            <a:endParaRPr b="0" lang="en-US" sz="4000" spc="-1" strike="noStrike">
              <a:solidFill>
                <a:srgbClr val="ffffff"/>
              </a:solidFill>
              <a:latin typeface="Century Gothic"/>
            </a:endParaRPr>
          </a:p>
        </p:txBody>
      </p:sp>
      <p:sp>
        <p:nvSpPr>
          <p:cNvPr id="137" name="CustomShape 2"/>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pic>
        <p:nvPicPr>
          <p:cNvPr id="138" name="Picture 5" descr=""/>
          <p:cNvPicPr/>
          <p:nvPr/>
        </p:nvPicPr>
        <p:blipFill>
          <a:blip r:embed="rId1"/>
          <a:srcRect l="1490" t="8680" r="1744" b="5499"/>
          <a:stretch/>
        </p:blipFill>
        <p:spPr>
          <a:xfrm>
            <a:off x="1437840" y="2365560"/>
            <a:ext cx="9316080" cy="37119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Kubernetes Primitives</a:t>
            </a:r>
            <a:endParaRPr b="0" lang="en-US" sz="4000" spc="-1" strike="noStrike">
              <a:solidFill>
                <a:srgbClr val="ffffff"/>
              </a:solidFill>
              <a:latin typeface="Century Gothic"/>
            </a:endParaRPr>
          </a:p>
        </p:txBody>
      </p:sp>
      <p:sp>
        <p:nvSpPr>
          <p:cNvPr id="140" name="CustomShape 2"/>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pic>
        <p:nvPicPr>
          <p:cNvPr id="141" name="Picture 4" descr=""/>
          <p:cNvPicPr/>
          <p:nvPr/>
        </p:nvPicPr>
        <p:blipFill>
          <a:blip r:embed="rId1"/>
          <a:srcRect l="0" t="6926" r="0" b="7372"/>
          <a:stretch/>
        </p:blipFill>
        <p:spPr>
          <a:xfrm>
            <a:off x="2837520" y="1912680"/>
            <a:ext cx="6081840" cy="47700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Kubernetes Primitives</a:t>
            </a:r>
            <a:endParaRPr b="0" lang="en-US" sz="4000" spc="-1" strike="noStrike">
              <a:solidFill>
                <a:srgbClr val="ffffff"/>
              </a:solidFill>
              <a:latin typeface="Century Gothic"/>
            </a:endParaRPr>
          </a:p>
        </p:txBody>
      </p:sp>
      <p:sp>
        <p:nvSpPr>
          <p:cNvPr id="143" name="TextShape 2"/>
          <p:cNvSpPr txBox="1"/>
          <p:nvPr/>
        </p:nvSpPr>
        <p:spPr>
          <a:xfrm>
            <a:off x="818640" y="2222280"/>
            <a:ext cx="10554120" cy="3636000"/>
          </a:xfrm>
          <a:prstGeom prst="rect">
            <a:avLst/>
          </a:prstGeom>
          <a:noFill/>
          <a:ln>
            <a:noFill/>
          </a:ln>
        </p:spPr>
        <p:txBody>
          <a:bodyPr anchor="ctr"/>
          <a:p>
            <a:endParaRPr b="0" lang="en-US" sz="1800" spc="-1" strike="noStrike">
              <a:solidFill>
                <a:srgbClr val="ffffff"/>
              </a:solidFill>
              <a:latin typeface="Century Gothic"/>
            </a:endParaRPr>
          </a:p>
        </p:txBody>
      </p:sp>
      <p:sp>
        <p:nvSpPr>
          <p:cNvPr id="144" name="CustomShape 3"/>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pic>
        <p:nvPicPr>
          <p:cNvPr id="145" name="Picture 5" descr=""/>
          <p:cNvPicPr/>
          <p:nvPr/>
        </p:nvPicPr>
        <p:blipFill>
          <a:blip r:embed="rId1"/>
          <a:stretch/>
        </p:blipFill>
        <p:spPr>
          <a:xfrm>
            <a:off x="0" y="0"/>
            <a:ext cx="12335400" cy="69336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5b74"/>
        </a:solidFill>
      </p:bgPr>
    </p:bg>
    <p:spTree>
      <p:nvGrpSpPr>
        <p:cNvPr id="1" name=""/>
        <p:cNvGrpSpPr/>
        <p:nvPr/>
      </p:nvGrpSpPr>
      <p:grpSpPr>
        <a:xfrm>
          <a:off x="0" y="0"/>
          <a:ext cx="0" cy="0"/>
          <a:chOff x="0" y="0"/>
          <a:chExt cx="0" cy="0"/>
        </a:xfrm>
      </p:grpSpPr>
      <p:sp>
        <p:nvSpPr>
          <p:cNvPr id="146" name="TextShape 1"/>
          <p:cNvSpPr txBox="1"/>
          <p:nvPr/>
        </p:nvSpPr>
        <p:spPr>
          <a:xfrm>
            <a:off x="810000" y="1449000"/>
            <a:ext cx="10571760" cy="2970720"/>
          </a:xfrm>
          <a:prstGeom prst="rect">
            <a:avLst/>
          </a:prstGeom>
          <a:noFill/>
          <a:ln>
            <a:noFill/>
          </a:ln>
        </p:spPr>
        <p:txBody>
          <a:bodyPr anchor="b"/>
          <a:p>
            <a:pPr>
              <a:lnSpc>
                <a:spcPct val="100000"/>
              </a:lnSpc>
            </a:pPr>
            <a:r>
              <a:rPr b="0" lang="en-US" sz="5400" spc="-1" strike="noStrike">
                <a:solidFill>
                  <a:srgbClr val="fefefe"/>
                </a:solidFill>
                <a:latin typeface="Arial"/>
              </a:rPr>
              <a:t>Thank You!</a:t>
            </a:r>
            <a:endParaRPr b="0" lang="en-US" sz="5400" spc="-1" strike="noStrike">
              <a:solidFill>
                <a:srgbClr val="ffffff"/>
              </a:solidFill>
              <a:latin typeface="Century Gothic"/>
            </a:endParaRPr>
          </a:p>
        </p:txBody>
      </p:sp>
      <p:pic>
        <p:nvPicPr>
          <p:cNvPr id="147" name="Graphic 8" descr=""/>
          <p:cNvPicPr/>
          <p:nvPr/>
        </p:nvPicPr>
        <p:blipFill>
          <a:blip r:embed="rId1"/>
          <a:stretch/>
        </p:blipFill>
        <p:spPr>
          <a:xfrm>
            <a:off x="7372440" y="435600"/>
            <a:ext cx="2166120" cy="1819440"/>
          </a:xfrm>
          <a:prstGeom prst="rect">
            <a:avLst/>
          </a:prstGeom>
          <a:ln>
            <a:noFill/>
          </a:ln>
        </p:spPr>
      </p:pic>
      <p:pic>
        <p:nvPicPr>
          <p:cNvPr id="148" name="Picture 20" descr=""/>
          <p:cNvPicPr/>
          <p:nvPr/>
        </p:nvPicPr>
        <p:blipFill>
          <a:blip r:embed="rId2"/>
          <a:stretch/>
        </p:blipFill>
        <p:spPr>
          <a:xfrm>
            <a:off x="6486480" y="1449000"/>
            <a:ext cx="5333760" cy="23490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Poll</a:t>
            </a:r>
            <a:endParaRPr b="0" lang="en-US" sz="4000" spc="-1" strike="noStrike">
              <a:solidFill>
                <a:srgbClr val="ffffff"/>
              </a:solidFill>
              <a:latin typeface="Century Gothic"/>
            </a:endParaRPr>
          </a:p>
        </p:txBody>
      </p:sp>
      <p:sp>
        <p:nvSpPr>
          <p:cNvPr id="95" name="TextShape 2"/>
          <p:cNvSpPr txBox="1"/>
          <p:nvPr/>
        </p:nvSpPr>
        <p:spPr>
          <a:xfrm>
            <a:off x="827280" y="2193840"/>
            <a:ext cx="10554120" cy="3636000"/>
          </a:xfrm>
          <a:prstGeom prst="rect">
            <a:avLst/>
          </a:prstGeom>
          <a:noFill/>
          <a:ln>
            <a:noFill/>
          </a:ln>
        </p:spPr>
        <p:txBody>
          <a:bodyPr anchor="ctr"/>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Who has heard about Containers, Docker &amp; Orchestration?</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Who has played around and used Containers &amp; Orchestration tools?</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Who is using these tools for real in industry?</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What got you interested in this workshop?</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Who is using Mac OS, Ubuntu, Windows, anything else?</a:t>
            </a:r>
            <a:endParaRPr b="0" lang="en-US" sz="1800" spc="-1" strike="noStrike">
              <a:solidFill>
                <a:srgbClr val="ffffff"/>
              </a:solidFill>
              <a:latin typeface="Century Gothic"/>
            </a:endParaRPr>
          </a:p>
        </p:txBody>
      </p:sp>
      <p:sp>
        <p:nvSpPr>
          <p:cNvPr id="96" name="CustomShape 3"/>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2880" y="3535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The Growth of the Tech Industry:</a:t>
            </a:r>
            <a:endParaRPr b="0" lang="en-US" sz="4000" spc="-1" strike="noStrike">
              <a:solidFill>
                <a:srgbClr val="ffffff"/>
              </a:solidFill>
              <a:latin typeface="Century Gothic"/>
            </a:endParaRPr>
          </a:p>
        </p:txBody>
      </p:sp>
      <p:sp>
        <p:nvSpPr>
          <p:cNvPr id="98" name="TextShape 2"/>
          <p:cNvSpPr txBox="1"/>
          <p:nvPr/>
        </p:nvSpPr>
        <p:spPr>
          <a:xfrm>
            <a:off x="783720" y="2851560"/>
            <a:ext cx="10554120" cy="2471400"/>
          </a:xfrm>
          <a:prstGeom prst="rect">
            <a:avLst/>
          </a:prstGeom>
          <a:noFill/>
          <a:ln>
            <a:noFill/>
          </a:ln>
        </p:spPr>
        <p:txBody>
          <a:bodyPr/>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Large demand in software</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Pressure for companies and organizations to sell &amp; deliver innovative products</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Significant change in how software is developed and deployed into production</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Software design divided into smaller pieces</a:t>
            </a:r>
            <a:endParaRPr b="0" lang="en-US" sz="1800" spc="-1" strike="noStrike">
              <a:solidFill>
                <a:srgbClr val="ffffff"/>
              </a:solidFill>
              <a:latin typeface="Century Gothic"/>
            </a:endParaRPr>
          </a:p>
        </p:txBody>
      </p:sp>
      <p:sp>
        <p:nvSpPr>
          <p:cNvPr id="99" name="CustomShape 3"/>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Microservices:</a:t>
            </a:r>
            <a:endParaRPr b="0" lang="en-US" sz="4000" spc="-1" strike="noStrike">
              <a:solidFill>
                <a:srgbClr val="ffffff"/>
              </a:solidFill>
              <a:latin typeface="Century Gothic"/>
            </a:endParaRPr>
          </a:p>
        </p:txBody>
      </p:sp>
      <p:pic>
        <p:nvPicPr>
          <p:cNvPr id="101" name="Picture 3" descr=""/>
          <p:cNvPicPr/>
          <p:nvPr/>
        </p:nvPicPr>
        <p:blipFill>
          <a:blip r:embed="rId1"/>
          <a:stretch/>
        </p:blipFill>
        <p:spPr>
          <a:xfrm>
            <a:off x="1797480" y="2372040"/>
            <a:ext cx="8596800" cy="4156920"/>
          </a:xfrm>
          <a:prstGeom prst="rect">
            <a:avLst/>
          </a:prstGeom>
          <a:ln>
            <a:noFill/>
          </a:ln>
        </p:spPr>
      </p:pic>
      <p:sp>
        <p:nvSpPr>
          <p:cNvPr id="102" name="CustomShape 2"/>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Microservices:</a:t>
            </a:r>
            <a:endParaRPr b="0" lang="en-US" sz="4000" spc="-1" strike="noStrike">
              <a:solidFill>
                <a:srgbClr val="ffffff"/>
              </a:solidFill>
              <a:latin typeface="Century Gothic"/>
            </a:endParaRPr>
          </a:p>
        </p:txBody>
      </p:sp>
      <p:pic>
        <p:nvPicPr>
          <p:cNvPr id="104" name="Picture 3" descr=""/>
          <p:cNvPicPr/>
          <p:nvPr/>
        </p:nvPicPr>
        <p:blipFill>
          <a:blip r:embed="rId1"/>
          <a:srcRect l="0" t="3373" r="0" b="17704"/>
          <a:stretch/>
        </p:blipFill>
        <p:spPr>
          <a:xfrm>
            <a:off x="828720" y="2517480"/>
            <a:ext cx="10533960" cy="3740040"/>
          </a:xfrm>
          <a:prstGeom prst="rect">
            <a:avLst/>
          </a:prstGeom>
          <a:ln>
            <a:noFill/>
          </a:ln>
        </p:spPr>
      </p:pic>
      <p:sp>
        <p:nvSpPr>
          <p:cNvPr id="105" name="CustomShape 2"/>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Containers</a:t>
            </a:r>
            <a:endParaRPr b="0" lang="en-US" sz="4000" spc="-1" strike="noStrike">
              <a:solidFill>
                <a:srgbClr val="ffffff"/>
              </a:solidFill>
              <a:latin typeface="Century Gothic"/>
            </a:endParaRPr>
          </a:p>
        </p:txBody>
      </p:sp>
      <p:sp>
        <p:nvSpPr>
          <p:cNvPr id="107" name="TextShape 2"/>
          <p:cNvSpPr txBox="1"/>
          <p:nvPr/>
        </p:nvSpPr>
        <p:spPr>
          <a:xfrm>
            <a:off x="796680" y="2499840"/>
            <a:ext cx="5806080" cy="3636000"/>
          </a:xfrm>
          <a:prstGeom prst="rect">
            <a:avLst/>
          </a:prstGeom>
          <a:noFill/>
          <a:ln>
            <a:noFill/>
          </a:ln>
        </p:spPr>
        <p:txBody>
          <a:bodyPr/>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Containers keep logically distinct pieces of software separate.</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They can be built, deployed, maintained, managed and scaled on their own.</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Docker is the dominant leader</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Containers running across a distributed network</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Kubernetes used for Container Orchestration</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p:txBody>
      </p:sp>
      <p:pic>
        <p:nvPicPr>
          <p:cNvPr id="108" name="Picture 3" descr=""/>
          <p:cNvPicPr/>
          <p:nvPr/>
        </p:nvPicPr>
        <p:blipFill>
          <a:blip r:embed="rId1"/>
          <a:stretch/>
        </p:blipFill>
        <p:spPr>
          <a:xfrm>
            <a:off x="7289280" y="2190600"/>
            <a:ext cx="3920400" cy="2725920"/>
          </a:xfrm>
          <a:prstGeom prst="rect">
            <a:avLst/>
          </a:prstGeom>
          <a:ln>
            <a:noFill/>
          </a:ln>
        </p:spPr>
      </p:pic>
      <p:pic>
        <p:nvPicPr>
          <p:cNvPr id="109" name="Picture 5" descr=""/>
          <p:cNvPicPr/>
          <p:nvPr/>
        </p:nvPicPr>
        <p:blipFill>
          <a:blip r:embed="rId2"/>
          <a:stretch/>
        </p:blipFill>
        <p:spPr>
          <a:xfrm>
            <a:off x="6097680" y="4994640"/>
            <a:ext cx="5297040" cy="1141200"/>
          </a:xfrm>
          <a:prstGeom prst="rect">
            <a:avLst/>
          </a:prstGeom>
          <a:ln>
            <a:noFill/>
          </a:ln>
        </p:spPr>
      </p:pic>
      <p:sp>
        <p:nvSpPr>
          <p:cNvPr id="110" name="CustomShape 3"/>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Agenda</a:t>
            </a:r>
            <a:endParaRPr b="0" lang="en-US" sz="4000" spc="-1" strike="noStrike">
              <a:solidFill>
                <a:srgbClr val="ffffff"/>
              </a:solidFill>
              <a:latin typeface="Century Gothic"/>
            </a:endParaRPr>
          </a:p>
        </p:txBody>
      </p:sp>
      <p:sp>
        <p:nvSpPr>
          <p:cNvPr id="112" name="TextShape 2"/>
          <p:cNvSpPr txBox="1"/>
          <p:nvPr/>
        </p:nvSpPr>
        <p:spPr>
          <a:xfrm>
            <a:off x="647640" y="2252880"/>
            <a:ext cx="7372080" cy="4346280"/>
          </a:xfrm>
          <a:prstGeom prst="rect">
            <a:avLst/>
          </a:prstGeom>
          <a:noFill/>
          <a:ln>
            <a:noFill/>
          </a:ln>
        </p:spPr>
        <p:txBody>
          <a:bodyPr anchor="ctr">
            <a:normAutofit/>
          </a:bodyPr>
          <a:p>
            <a:pPr marL="343080" indent="-342720">
              <a:lnSpc>
                <a:spcPct val="100000"/>
              </a:lnSpc>
              <a:spcBef>
                <a:spcPts val="439"/>
              </a:spcBef>
              <a:spcAft>
                <a:spcPts val="601"/>
              </a:spcAft>
              <a:buClr>
                <a:srgbClr val="76bbe2"/>
              </a:buClr>
              <a:buFont typeface="Wingdings 2" charset="2"/>
              <a:buChar char=""/>
            </a:pPr>
            <a:r>
              <a:rPr b="0" lang="en-US" sz="2200" spc="-1" strike="noStrike">
                <a:solidFill>
                  <a:srgbClr val="ffffff"/>
                </a:solidFill>
                <a:latin typeface="Arial"/>
              </a:rPr>
              <a:t>Container Theory:</a:t>
            </a:r>
            <a:endParaRPr b="0" lang="en-US" sz="2200" spc="-1" strike="noStrike">
              <a:solidFill>
                <a:srgbClr val="ffffff"/>
              </a:solidFill>
              <a:latin typeface="Century Gothic"/>
            </a:endParaRPr>
          </a:p>
          <a:p>
            <a:pPr lvl="1" marL="743040" indent="-28548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Container Architecture</a:t>
            </a:r>
            <a:endParaRPr b="0" lang="en-US" sz="1800" spc="-1" strike="noStrike">
              <a:solidFill>
                <a:srgbClr val="ffffff"/>
              </a:solidFill>
              <a:latin typeface="Century Gothic"/>
            </a:endParaRPr>
          </a:p>
          <a:p>
            <a:pPr lvl="1" marL="743040" indent="-28548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Why are containers useful?</a:t>
            </a:r>
            <a:endParaRPr b="0" lang="en-US" sz="1800" spc="-1" strike="noStrike">
              <a:solidFill>
                <a:srgbClr val="ffffff"/>
              </a:solidFill>
              <a:latin typeface="Century Gothic"/>
            </a:endParaRPr>
          </a:p>
          <a:p>
            <a:pPr lvl="1" marL="743040" indent="-28548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Terminology</a:t>
            </a:r>
            <a:endParaRPr b="0" lang="en-US" sz="1800" spc="-1" strike="noStrike">
              <a:solidFill>
                <a:srgbClr val="ffffff"/>
              </a:solidFill>
              <a:latin typeface="Century Gothic"/>
            </a:endParaRPr>
          </a:p>
          <a:p>
            <a:pPr lvl="1" marL="743040" indent="-28548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Docker Security &amp; troubleshooting</a:t>
            </a:r>
            <a:endParaRPr b="0" lang="en-US" sz="1800" spc="-1" strike="noStrike">
              <a:solidFill>
                <a:srgbClr val="ffffff"/>
              </a:solidFill>
              <a:latin typeface="Century Gothic"/>
            </a:endParaRPr>
          </a:p>
          <a:p>
            <a:pPr marL="343080" indent="-342720">
              <a:lnSpc>
                <a:spcPct val="100000"/>
              </a:lnSpc>
              <a:spcBef>
                <a:spcPts val="439"/>
              </a:spcBef>
              <a:spcAft>
                <a:spcPts val="601"/>
              </a:spcAft>
              <a:buClr>
                <a:srgbClr val="76bbe2"/>
              </a:buClr>
              <a:buFont typeface="Wingdings 2" charset="2"/>
              <a:buChar char=""/>
            </a:pPr>
            <a:r>
              <a:rPr b="0" lang="en-US" sz="2200" spc="-1" strike="noStrike">
                <a:solidFill>
                  <a:srgbClr val="ffffff"/>
                </a:solidFill>
                <a:latin typeface="Arial"/>
              </a:rPr>
              <a:t>Container Workshops:</a:t>
            </a:r>
            <a:endParaRPr b="0" lang="en-US" sz="2200" spc="-1" strike="noStrike">
              <a:solidFill>
                <a:srgbClr val="ffffff"/>
              </a:solidFill>
              <a:latin typeface="Century Gothic"/>
            </a:endParaRPr>
          </a:p>
          <a:p>
            <a:pPr lvl="1" marL="743040" indent="-28548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Hello World with Busybox</a:t>
            </a:r>
            <a:endParaRPr b="0" lang="en-US" sz="1800" spc="-1" strike="noStrike">
              <a:solidFill>
                <a:srgbClr val="ffffff"/>
              </a:solidFill>
              <a:latin typeface="Century Gothic"/>
            </a:endParaRPr>
          </a:p>
          <a:p>
            <a:pPr lvl="1" marL="743040" indent="-28548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Static sites &amp; Dockerizing web app</a:t>
            </a:r>
            <a:endParaRPr b="0" lang="en-US" sz="1800" spc="-1" strike="noStrike">
              <a:solidFill>
                <a:srgbClr val="ffffff"/>
              </a:solidFill>
              <a:latin typeface="Century Gothic"/>
            </a:endParaRPr>
          </a:p>
          <a:p>
            <a:pPr lvl="1" marL="743040" indent="-28548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Dockerizing your Node App</a:t>
            </a:r>
            <a:endParaRPr b="0" lang="en-US" sz="1800" spc="-1" strike="noStrike">
              <a:solidFill>
                <a:srgbClr val="ffffff"/>
              </a:solidFill>
              <a:latin typeface="Century Gothic"/>
            </a:endParaRPr>
          </a:p>
        </p:txBody>
      </p:sp>
      <p:sp>
        <p:nvSpPr>
          <p:cNvPr id="113" name="CustomShape 3"/>
          <p:cNvSpPr/>
          <p:nvPr/>
        </p:nvSpPr>
        <p:spPr>
          <a:xfrm>
            <a:off x="6066720" y="2060640"/>
            <a:ext cx="5681160" cy="263052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nSpc>
                <a:spcPct val="100000"/>
              </a:lnSpc>
              <a:spcBef>
                <a:spcPts val="439"/>
              </a:spcBef>
              <a:spcAft>
                <a:spcPts val="601"/>
              </a:spcAft>
              <a:buClr>
                <a:srgbClr val="76bbe2"/>
              </a:buClr>
              <a:buFont typeface="Wingdings 2" charset="2"/>
              <a:buChar char=""/>
            </a:pPr>
            <a:r>
              <a:rPr b="0" lang="en-GB" sz="2200" spc="-1" strike="noStrike">
                <a:solidFill>
                  <a:srgbClr val="ffffff"/>
                </a:solidFill>
                <a:latin typeface="Arial"/>
              </a:rPr>
              <a:t>Orchestration Workshop:</a:t>
            </a:r>
            <a:endParaRPr b="0" lang="en-GB" sz="2200" spc="-1" strike="noStrike">
              <a:latin typeface="Arial"/>
            </a:endParaRPr>
          </a:p>
          <a:p>
            <a:pPr lvl="1" marL="743040" indent="-285480">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Intro to Orchestration</a:t>
            </a:r>
            <a:endParaRPr b="0" lang="en-GB" sz="1800" spc="-1" strike="noStrike">
              <a:latin typeface="Arial"/>
            </a:endParaRPr>
          </a:p>
          <a:p>
            <a:pPr lvl="1" marL="743040" indent="-285480">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Kubernetes Theory &amp; Architecture</a:t>
            </a:r>
            <a:endParaRPr b="0" lang="en-GB" sz="1800" spc="-1" strike="noStrike">
              <a:latin typeface="Arial"/>
            </a:endParaRPr>
          </a:p>
          <a:p>
            <a:pPr lvl="1" marL="743040" indent="-285480">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Minikube examples</a:t>
            </a:r>
            <a:endParaRPr b="0" lang="en-GB" sz="1800" spc="-1" strike="noStrike">
              <a:latin typeface="Arial"/>
            </a:endParaRPr>
          </a:p>
        </p:txBody>
      </p:sp>
      <p:sp>
        <p:nvSpPr>
          <p:cNvPr id="114" name="CustomShape 4"/>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Container Theory</a:t>
            </a:r>
            <a:endParaRPr b="0" lang="en-US" sz="4000" spc="-1" strike="noStrike">
              <a:solidFill>
                <a:srgbClr val="ffffff"/>
              </a:solidFill>
              <a:latin typeface="Century Gothic"/>
            </a:endParaRPr>
          </a:p>
        </p:txBody>
      </p:sp>
      <p:sp>
        <p:nvSpPr>
          <p:cNvPr id="116" name="TextShape 2"/>
          <p:cNvSpPr txBox="1"/>
          <p:nvPr/>
        </p:nvSpPr>
        <p:spPr>
          <a:xfrm>
            <a:off x="801360" y="2356200"/>
            <a:ext cx="10554120" cy="3636000"/>
          </a:xfrm>
          <a:prstGeom prst="rect">
            <a:avLst/>
          </a:prstGeom>
          <a:noFill/>
          <a:ln>
            <a:noFill/>
          </a:ln>
        </p:spPr>
        <p:txBody>
          <a:bodyPr>
            <a:normAutofit/>
          </a:bodyPr>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Allows developers to easily automate the deployment of their software application</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Packages an application with all of its dependencies into a standardized unit for software development</a:t>
            </a:r>
            <a:endParaRPr b="0" lang="en-US" sz="1800" spc="-1" strike="noStrike">
              <a:solidFill>
                <a:srgbClr val="ffffff"/>
              </a:solidFill>
              <a:latin typeface="Century Gothic"/>
            </a:endParaRPr>
          </a:p>
          <a:p>
            <a:pPr lvl="1" marL="743040" indent="-285480">
              <a:lnSpc>
                <a:spcPct val="100000"/>
              </a:lnSpc>
              <a:spcBef>
                <a:spcPts val="320"/>
              </a:spcBef>
              <a:spcAft>
                <a:spcPts val="601"/>
              </a:spcAft>
              <a:buClr>
                <a:srgbClr val="76bbe2"/>
              </a:buClr>
              <a:buFont typeface="Wingdings 2" charset="2"/>
              <a:buChar char=""/>
            </a:pPr>
            <a:r>
              <a:rPr b="0" lang="en-US" sz="1600" spc="-1" strike="noStrike">
                <a:solidFill>
                  <a:srgbClr val="ffffff"/>
                </a:solidFill>
                <a:latin typeface="Arial"/>
              </a:rPr>
              <a:t>Source code</a:t>
            </a:r>
            <a:endParaRPr b="0" lang="en-US" sz="1600" spc="-1" strike="noStrike">
              <a:solidFill>
                <a:srgbClr val="ffffff"/>
              </a:solidFill>
              <a:latin typeface="Century Gothic"/>
            </a:endParaRPr>
          </a:p>
          <a:p>
            <a:pPr lvl="1" marL="743040" indent="-285480">
              <a:lnSpc>
                <a:spcPct val="100000"/>
              </a:lnSpc>
              <a:spcBef>
                <a:spcPts val="320"/>
              </a:spcBef>
              <a:spcAft>
                <a:spcPts val="601"/>
              </a:spcAft>
              <a:buClr>
                <a:srgbClr val="76bbe2"/>
              </a:buClr>
              <a:buFont typeface="Wingdings 2" charset="2"/>
              <a:buChar char=""/>
            </a:pPr>
            <a:r>
              <a:rPr b="0" lang="en-US" sz="1600" spc="-1" strike="noStrike">
                <a:solidFill>
                  <a:srgbClr val="ffffff"/>
                </a:solidFill>
                <a:latin typeface="Arial"/>
              </a:rPr>
              <a:t>Libraries</a:t>
            </a:r>
            <a:endParaRPr b="0" lang="en-US" sz="1600" spc="-1" strike="noStrike">
              <a:solidFill>
                <a:srgbClr val="ffffff"/>
              </a:solidFill>
              <a:latin typeface="Century Gothic"/>
            </a:endParaRPr>
          </a:p>
          <a:p>
            <a:pPr lvl="1" marL="743040" indent="-285480">
              <a:lnSpc>
                <a:spcPct val="100000"/>
              </a:lnSpc>
              <a:spcBef>
                <a:spcPts val="320"/>
              </a:spcBef>
              <a:spcAft>
                <a:spcPts val="601"/>
              </a:spcAft>
              <a:buClr>
                <a:srgbClr val="76bbe2"/>
              </a:buClr>
              <a:buFont typeface="Wingdings 2" charset="2"/>
              <a:buChar char=""/>
            </a:pPr>
            <a:r>
              <a:rPr b="0" lang="en-US" sz="1600" spc="-1" strike="noStrike">
                <a:solidFill>
                  <a:srgbClr val="ffffff"/>
                </a:solidFill>
                <a:latin typeface="Arial"/>
              </a:rPr>
              <a:t>Binary files</a:t>
            </a:r>
            <a:endParaRPr b="0" lang="en-US" sz="1600" spc="-1" strike="noStrike">
              <a:solidFill>
                <a:srgbClr val="ffffff"/>
              </a:solidFill>
              <a:latin typeface="Century Gothic"/>
            </a:endParaRPr>
          </a:p>
          <a:p>
            <a:pPr lvl="1" marL="743040" indent="-285480">
              <a:lnSpc>
                <a:spcPct val="100000"/>
              </a:lnSpc>
              <a:spcBef>
                <a:spcPts val="320"/>
              </a:spcBef>
              <a:spcAft>
                <a:spcPts val="601"/>
              </a:spcAft>
              <a:buClr>
                <a:srgbClr val="76bbe2"/>
              </a:buClr>
              <a:buFont typeface="Wingdings 2" charset="2"/>
              <a:buChar char=""/>
            </a:pPr>
            <a:r>
              <a:rPr b="0" lang="en-US" sz="1600" spc="-1" strike="noStrike">
                <a:solidFill>
                  <a:srgbClr val="ffffff"/>
                </a:solidFill>
                <a:latin typeface="Arial"/>
              </a:rPr>
              <a:t>Other dependencies</a:t>
            </a:r>
            <a:endParaRPr b="0" lang="en-US" sz="16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Don’t get OS specific compilation errors</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Lightweight on the kernel</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76bbe2"/>
              </a:buClr>
              <a:buFont typeface="Wingdings 2" charset="2"/>
              <a:buChar char=""/>
            </a:pPr>
            <a:r>
              <a:rPr b="0" lang="en-US" sz="1800" spc="-1" strike="noStrike">
                <a:solidFill>
                  <a:srgbClr val="ffffff"/>
                </a:solidFill>
                <a:latin typeface="Arial"/>
              </a:rPr>
              <a:t>Secure &amp; isolated</a:t>
            </a:r>
            <a:endParaRPr b="0" lang="en-US" sz="1800" spc="-1" strike="noStrike">
              <a:solidFill>
                <a:srgbClr val="ffffff"/>
              </a:solidFill>
              <a:latin typeface="Century Gothic"/>
            </a:endParaRPr>
          </a:p>
        </p:txBody>
      </p:sp>
      <p:pic>
        <p:nvPicPr>
          <p:cNvPr id="117" name="Picture 3" descr=""/>
          <p:cNvPicPr/>
          <p:nvPr/>
        </p:nvPicPr>
        <p:blipFill>
          <a:blip r:embed="rId1"/>
          <a:srcRect l="0" t="18538" r="0" b="0"/>
          <a:stretch/>
        </p:blipFill>
        <p:spPr>
          <a:xfrm>
            <a:off x="5788800" y="2988360"/>
            <a:ext cx="6045120" cy="4259520"/>
          </a:xfrm>
          <a:prstGeom prst="rect">
            <a:avLst/>
          </a:prstGeom>
          <a:ln>
            <a:noFill/>
          </a:ln>
        </p:spPr>
      </p:pic>
      <p:sp>
        <p:nvSpPr>
          <p:cNvPr id="118" name="CustomShape 3"/>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10000" y="447120"/>
            <a:ext cx="10571760" cy="970200"/>
          </a:xfrm>
          <a:prstGeom prst="rect">
            <a:avLst/>
          </a:prstGeom>
          <a:noFill/>
          <a:ln>
            <a:noFill/>
          </a:ln>
        </p:spPr>
        <p:txBody>
          <a:bodyPr anchor="b"/>
          <a:p>
            <a:pPr>
              <a:lnSpc>
                <a:spcPct val="100000"/>
              </a:lnSpc>
            </a:pPr>
            <a:r>
              <a:rPr b="0" lang="en-US" sz="4000" spc="-1" strike="noStrike">
                <a:solidFill>
                  <a:srgbClr val="fefefe"/>
                </a:solidFill>
                <a:latin typeface="Arial"/>
              </a:rPr>
              <a:t>VMs vs Containers</a:t>
            </a:r>
            <a:endParaRPr b="0" lang="en-US" sz="4000" spc="-1" strike="noStrike">
              <a:solidFill>
                <a:srgbClr val="ffffff"/>
              </a:solidFill>
              <a:latin typeface="Century Gothic"/>
            </a:endParaRPr>
          </a:p>
        </p:txBody>
      </p:sp>
      <p:pic>
        <p:nvPicPr>
          <p:cNvPr id="120" name="Picture 4" descr=""/>
          <p:cNvPicPr/>
          <p:nvPr/>
        </p:nvPicPr>
        <p:blipFill>
          <a:blip r:embed="rId1"/>
          <a:stretch/>
        </p:blipFill>
        <p:spPr>
          <a:xfrm>
            <a:off x="1179000" y="2300040"/>
            <a:ext cx="9833760" cy="3885840"/>
          </a:xfrm>
          <a:prstGeom prst="rect">
            <a:avLst/>
          </a:prstGeom>
          <a:ln>
            <a:noFill/>
          </a:ln>
        </p:spPr>
      </p:pic>
      <p:sp>
        <p:nvSpPr>
          <p:cNvPr id="121" name="CustomShape 2"/>
          <p:cNvSpPr/>
          <p:nvPr/>
        </p:nvSpPr>
        <p:spPr>
          <a:xfrm>
            <a:off x="7629480" y="353520"/>
            <a:ext cx="4118400" cy="1379160"/>
          </a:xfrm>
          <a:prstGeom prst="rect">
            <a:avLst/>
          </a:prstGeom>
          <a:noFill/>
          <a:ln>
            <a:noFill/>
          </a:ln>
          <a:effectLst>
            <a:outerShdw blurRad="50800" dir="14400000" sx="1000" sy="1000">
              <a:srgbClr val="000000">
                <a:alpha val="40000"/>
              </a:srgbClr>
            </a:outerShdw>
          </a:effectLst>
        </p:spPr>
        <p:style>
          <a:lnRef idx="0"/>
          <a:fillRef idx="0"/>
          <a:effectRef idx="0"/>
          <a:fontRef idx="minor"/>
        </p:style>
        <p:txBody>
          <a:bodyPr anchor="ctr">
            <a:normAutofit/>
          </a:bodyPr>
          <a:p>
            <a:pPr marL="343080" indent="-342720" algn="r">
              <a:lnSpc>
                <a:spcPct val="100000"/>
              </a:lnSpc>
              <a:spcBef>
                <a:spcPts val="360"/>
              </a:spcBef>
              <a:spcAft>
                <a:spcPts val="601"/>
              </a:spcAft>
              <a:buClr>
                <a:srgbClr val="76bbe2"/>
              </a:buClr>
              <a:buFont typeface="Wingdings 2" charset="2"/>
              <a:buChar char=""/>
            </a:pPr>
            <a:r>
              <a:rPr b="0" lang="en-GB" sz="1800" spc="-1" strike="noStrike">
                <a:solidFill>
                  <a:srgbClr val="ffffff"/>
                </a:solidFill>
                <a:latin typeface="Arial"/>
              </a:rPr>
              <a:t>@iovanap</a:t>
            </a:r>
            <a:br/>
            <a:r>
              <a:rPr b="0" lang="en-GB" sz="1800" spc="-1" strike="noStrike">
                <a:solidFill>
                  <a:srgbClr val="ffffff"/>
                </a:solidFill>
                <a:latin typeface="Arial"/>
              </a:rPr>
              <a:t>@nlad95</a:t>
            </a:r>
            <a:br/>
            <a:r>
              <a:rPr b="0" lang="en-GB" sz="1800" spc="-1" strike="noStrike">
                <a:solidFill>
                  <a:srgbClr val="ffffff"/>
                </a:solidFill>
                <a:latin typeface="Arial"/>
              </a:rPr>
              <a:t>@maddie_patrichi</a:t>
            </a:r>
            <a:br/>
            <a:r>
              <a:rPr b="0" lang="en-GB" sz="1800" spc="-1" strike="noStrike">
                <a:solidFill>
                  <a:srgbClr val="ffffff"/>
                </a:solidFill>
                <a:latin typeface="Arial"/>
              </a:rPr>
              <a:t>@venalainene</a:t>
            </a:r>
            <a:endParaRPr b="0" lang="en-GB"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76bbe2"/>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76bbe2"/>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76bbe2"/>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{933676C6-CF1B-AE4B-9A86-4C05BF725053}tf10001121</Template>
  <TotalTime>369</TotalTime>
  <Application>LibreOffice/6.0.7.3$Linux_X86_64 LibreOffice_project/00m0$Build-3</Application>
  <Words>1250</Words>
  <Paragraphs>173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2019-06-07T07:09:42Z</dcterms:created>
  <dc:creator>Nisha Lad</dc:creator>
  <dc:description/>
  <dc:language>en-GB</dc:language>
  <cp:lastModifiedBy/>
  <dcterms:modified xsi:type="dcterms:W3CDTF">2019-06-07T19:50:46Z</dcterms:modified>
  <cp:revision>74</cp:revision>
  <dc:subject/>
  <dc:title>WHC Container Workshop Helsinki, June 2019</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