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ld Standard TT"/>
      <p:regular r:id="rId36"/>
      <p:bold r:id="rId37"/>
      <p: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d1e6f75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d1e6f75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b7df4e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b7df4e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b7df4eea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b7df4e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b7df4eea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b7df4ee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b7df4ee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b7df4e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b7df4ee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b7df4e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b7df4eea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b7df4ee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1e6f75ee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1e6f75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b7df4eea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b7df4e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b7df4eea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6b7df4e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6b7df4eea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6b7df4ee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6b7df4eea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6b7df4ee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b7df4eea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b7df4ee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6b7df4eea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6b7df4ee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6b7df4eea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6b7df4ee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6b7df4eea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6b7df4ee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b7df4eea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6b7df4ee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1e6f75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1e6f75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1e6f75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1e6f75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1e6f75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1e6f75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b7df4e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b7df4e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7df4ee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7df4e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50" y="2248500"/>
            <a:ext cx="8839200" cy="23649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012650" y="572125"/>
            <a:ext cx="7054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ld Standard TT"/>
                <a:ea typeface="Old Standard TT"/>
                <a:cs typeface="Old Standard TT"/>
                <a:sym typeface="Old Standard TT"/>
              </a:rPr>
              <a:t>Welcome Everyone!!</a:t>
            </a:r>
            <a:endParaRPr sz="4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13550" y="80350"/>
            <a:ext cx="1660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01.02.2020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265500" y="23521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echo "Hello World"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 code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481775" y="313000"/>
            <a:ext cx="22947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Hello</a:t>
            </a: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World!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798200" y="1719300"/>
            <a:ext cx="40452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 {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printf("Hello, World!");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return 0;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your shell script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438825" y="1377600"/>
            <a:ext cx="42588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Save your file as hello-world.sh</a:t>
            </a:r>
            <a:endParaRPr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~$ </a:t>
            </a:r>
            <a:r>
              <a:rPr lang="en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chmod a+x hello-world.sh</a:t>
            </a:r>
            <a:endParaRPr>
              <a:solidFill>
                <a:srgbClr val="00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You can run this using any one of the below two commands.</a:t>
            </a:r>
            <a:endParaRPr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~$ bash hello-world.sh</a:t>
            </a:r>
            <a:endParaRPr>
              <a:solidFill>
                <a:srgbClr val="00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~$ ./hello-world.sh</a:t>
            </a:r>
            <a:endParaRPr>
              <a:solidFill>
                <a:srgbClr val="00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300" y="3152900"/>
            <a:ext cx="38957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294275" y="1898999"/>
            <a:ext cx="40452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Single Line Comment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 '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This is a Multi Line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comment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 code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81775" y="313000"/>
            <a:ext cx="22947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Comments?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798200" y="1719300"/>
            <a:ext cx="40452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 {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// Single Line Comment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/*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Multi-Line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 Comment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*/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294275" y="1898999"/>
            <a:ext cx="40452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echo -n "Enter Something:"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read something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echo "You Entered: $something"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 code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230400" y="313000"/>
            <a:ext cx="26832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Reading Input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798200" y="1719300"/>
            <a:ext cx="40452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 {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something;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scanf(“%d”,&amp;something);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printf(“%d”,something);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return 0;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75" y="3605375"/>
            <a:ext cx="4119550" cy="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15850" y="1809225"/>
            <a:ext cx="40452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i=0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while [ $i -le 2 ]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echo Number: $i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((i++))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 code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81775" y="313000"/>
            <a:ext cx="22947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While Loops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798200" y="1719300"/>
            <a:ext cx="404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 {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int i=0;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	while(i&lt;=2){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printf(“Number: %d”,i);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i++;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0" y="4067225"/>
            <a:ext cx="2618279" cy="6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315850" y="1809225"/>
            <a:ext cx="40452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for((counter=1; counter&lt;=10; counter++ ))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-n "$counter 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 code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3625650" y="313000"/>
            <a:ext cx="19566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</a:t>
            </a: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Loops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798200" y="1719300"/>
            <a:ext cx="404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 {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int counter;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	for(counter=1;counter&lt;=10;counter++){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printf(“%d ”,counter);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return 0;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0" y="3814000"/>
            <a:ext cx="32099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265500" y="1819849"/>
            <a:ext cx="40452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-n "Enter a number: 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read num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[[ $num -gt 10 ]]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"Number is greater than 10."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elif [[ $num -eq 10 ]]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"Number is equal to 10."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"Number is less than 10."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 code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3430350" y="313000"/>
            <a:ext cx="31326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Conditionals - if’s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4798200" y="1719300"/>
            <a:ext cx="40452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scanf(“%d”,&amp;num);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if(num&gt;10){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printf(“</a:t>
            </a: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Number is greater than 10.</a:t>
            </a: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”);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}else if(num==10){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printf(“Number is equal to 10.”);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}else{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printf(“Number is less than 10.”);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4506599"/>
            <a:ext cx="2571754" cy="47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265500" y="1819849"/>
            <a:ext cx="40452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read INPUT_STRING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case $INPUT_STRING in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hello)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echo "Hello yourself!"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;;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bye)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echo "See you again!"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;;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*)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echo "Sorry, I don't understand"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;;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esac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 code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3888150" y="313000"/>
            <a:ext cx="13677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Switch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798200" y="1719300"/>
            <a:ext cx="40452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 num;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scanf(“%d”,&amp;num);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switch(num){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case 0: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printf(“</a:t>
            </a: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Hello yourself!</a:t>
            </a: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”);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break;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case 1: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printf(“See you again!”);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break;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default: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printf(“Sorry, I don't understand”);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break;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4" y="4506599"/>
            <a:ext cx="2161007" cy="47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265500" y="1852099"/>
            <a:ext cx="40452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"Total arguments : $#"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"First Argument = $1"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"Second Argument = $2"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Output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2279250" y="313000"/>
            <a:ext cx="45855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Command Line arguments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00" y="1819850"/>
            <a:ext cx="35909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65500" y="1819849"/>
            <a:ext cx="40452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Concatenation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string1="VIT"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string2="LUG"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ccstring=$string1$string2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"$ccstring is the best club in $string1!"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Slicing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str="VITLUG is the best club in VIT!"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subStr=${str:0:23}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$subStr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Output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3042750" y="284225"/>
            <a:ext cx="30585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String operations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00" y="1819850"/>
            <a:ext cx="26955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Shell Scripting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265500" y="1819850"/>
            <a:ext cx="4045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function Greet()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str="Hello $name, hope you are learning new stuff!"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$str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"-&gt; what's your name?"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read 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val=$(Greet)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-e "-&gt; $val"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Output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586200" y="277025"/>
            <a:ext cx="19716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Functions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00" y="1860400"/>
            <a:ext cx="3939150" cy="7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417475" y="1229925"/>
            <a:ext cx="56040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done with the “basic stuff”...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5359300" y="3956550"/>
            <a:ext cx="414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265500" y="1819850"/>
            <a:ext cx="4045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-n "Enter directory name -&gt;"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read dir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[ -d "$dir" 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"Directory exists"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`mkdir $dir`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"Directory created"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2655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236" name="Google Shape;236;p34"/>
          <p:cNvSpPr txBox="1"/>
          <p:nvPr>
            <p:ph type="title"/>
          </p:nvPr>
        </p:nvSpPr>
        <p:spPr>
          <a:xfrm>
            <a:off x="4835400" y="931600"/>
            <a:ext cx="4045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Output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260300" y="165750"/>
            <a:ext cx="66234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Creating Directories from Bash Scripts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973" y="2960623"/>
            <a:ext cx="4356074" cy="6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950" y="1819850"/>
            <a:ext cx="26289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265500" y="1393050"/>
            <a:ext cx="40452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Reading a file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file='editors.txt'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while read line; 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$line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done &lt; $file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Deleting a file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-n "Enter filename -&gt;"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read 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rm -i $name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Appending to a file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"Before appending the file"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cat editors.txt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"6. NotePad++" &gt;&gt; editors.txt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"After appending the file"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cat editors.txt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265500" y="931600"/>
            <a:ext cx="40452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246" name="Google Shape;246;p35"/>
          <p:cNvSpPr txBox="1"/>
          <p:nvPr>
            <p:ph type="title"/>
          </p:nvPr>
        </p:nvSpPr>
        <p:spPr>
          <a:xfrm>
            <a:off x="4835400" y="931600"/>
            <a:ext cx="40452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Output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3163800" y="254700"/>
            <a:ext cx="28164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Operations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589900"/>
            <a:ext cx="3196863" cy="3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265500" y="1393050"/>
            <a:ext cx="40452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The sleep command allows your shell script to pause between instructions.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"How long to wait?"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read 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sleep $time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"Waited for $time seconds!"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The wait command is used for pausing system processes from Linux bash scripts.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"Testing wait command"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sleep 5 &amp;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pid=$!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kill $pid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wait $pid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echo $pid was terminated.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36"/>
          <p:cNvSpPr txBox="1"/>
          <p:nvPr>
            <p:ph type="title"/>
          </p:nvPr>
        </p:nvSpPr>
        <p:spPr>
          <a:xfrm>
            <a:off x="265500" y="931600"/>
            <a:ext cx="40452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code</a:t>
            </a:r>
            <a:endParaRPr sz="3600"/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4835400" y="931600"/>
            <a:ext cx="40452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Output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359400" y="262800"/>
            <a:ext cx="2425200" cy="618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Sleep &amp; Wait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800" y="1619300"/>
            <a:ext cx="26289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613" y="3392375"/>
            <a:ext cx="25812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300" y="1319913"/>
            <a:ext cx="2503674" cy="250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Send Mails from Shell Scripts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recipient=”admin@example.com”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subject=”Greetings”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message=”Welcome to VITLUG SESSION 1”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`mail -s $subject $recipient &lt;&lt;&lt; $message`</a:t>
            </a:r>
            <a:endParaRPr sz="16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339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Adding Batch Extensions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dir=$1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for file in `ls $1/*`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mv $file $file.txt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339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Removing Duplicate Lines from Files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71600"/>
            <a:ext cx="8520600" cy="2200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#! /bin/sh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echo -n "Enter Filename-&gt; "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read filename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if [ -f "$filename" ]; then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sort $filename | uniq | tee sorted.txt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echo "No $filename in $pwd...try again"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exit 0</a:t>
            </a:r>
            <a:endParaRPr sz="1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355400" y="3597625"/>
            <a:ext cx="84327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Tip - </a:t>
            </a: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grep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is another very important command which is used to search for a particular text within the file and generate the output for you related to the pattern being matched.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88" y="4062913"/>
            <a:ext cx="18002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339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/>
              <a:t>System Maintenance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echo -e "\n$(date "+%d-%m-%Y --- %T") --- Starting work\n"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apt-get update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apt-get -y upgrade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apt-get -y autoremove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apt-get autoclean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echo -e "\n$(date "+%T") \t Script Terminated"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Shell?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4622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Operating is made of many components,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its two prime components are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1.)Kernel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2.)Shell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750" y="927550"/>
            <a:ext cx="3744550" cy="39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idx="4294967295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6" name="Google Shape;296;p4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kernel?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Kernel :- The Nucleus of an Computer.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	  </a:t>
            </a:r>
            <a:r>
              <a:rPr lang="en" sz="1600"/>
              <a:t>Innermost</a:t>
            </a:r>
            <a:r>
              <a:rPr lang="en" sz="1600"/>
              <a:t> part of the 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	  Makes the Communication between the hardware and software possible.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The Shell is the </a:t>
            </a:r>
            <a:r>
              <a:rPr lang="en" sz="1600"/>
              <a:t>Outermost</a:t>
            </a:r>
            <a:r>
              <a:rPr lang="en" sz="1600"/>
              <a:t>  part.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175" y="2571750"/>
            <a:ext cx="4605574" cy="23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5130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63300" y="1058225"/>
            <a:ext cx="51792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Command–Line Interpreter.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forms the interface between the Kernel and the User.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Shell scripting is writing a series of command for the shell to execute.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combine lengthy and repetitive sequences of commands into a single and simple script.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394800"/>
            <a:ext cx="5025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990675" y="1025875"/>
            <a:ext cx="2684700" cy="61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created Shell Script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990675" y="1887725"/>
            <a:ext cx="2684700" cy="61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Interpreted by the Shell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990675" y="2846300"/>
            <a:ext cx="2684700" cy="61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Get’s Converted to Binary</a:t>
            </a:r>
            <a:endParaRPr sz="17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990675" y="3804875"/>
            <a:ext cx="2684700" cy="1010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Now the Linux Kernel understands and starts processing your request,</a:t>
            </a:r>
            <a:endParaRPr sz="17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926175" y="417125"/>
            <a:ext cx="2749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Basic Workflow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3" name="Google Shape;93;p17"/>
          <p:cNvCxnSpPr>
            <a:stCxn id="88" idx="2"/>
            <a:endCxn id="89" idx="0"/>
          </p:cNvCxnSpPr>
          <p:nvPr/>
        </p:nvCxnSpPr>
        <p:spPr>
          <a:xfrm>
            <a:off x="7333025" y="1639075"/>
            <a:ext cx="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9" idx="2"/>
            <a:endCxn id="90" idx="0"/>
          </p:cNvCxnSpPr>
          <p:nvPr/>
        </p:nvCxnSpPr>
        <p:spPr>
          <a:xfrm>
            <a:off x="7333025" y="2500925"/>
            <a:ext cx="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90" idx="2"/>
            <a:endCxn id="91" idx="0"/>
          </p:cNvCxnSpPr>
          <p:nvPr/>
        </p:nvCxnSpPr>
        <p:spPr>
          <a:xfrm>
            <a:off x="7333025" y="3459500"/>
            <a:ext cx="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use it?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shell scripts to</a:t>
            </a:r>
            <a:r>
              <a:rPr b="1" lang="en"/>
              <a:t> automate administrative tasks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Encapsulate complex configuration</a:t>
            </a:r>
            <a:r>
              <a:rPr lang="en"/>
              <a:t> details.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at the full power of the operating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ability to combine commands</a:t>
            </a:r>
            <a:r>
              <a:rPr lang="en"/>
              <a:t> allows you to </a:t>
            </a:r>
            <a:r>
              <a:rPr b="1" lang="en"/>
              <a:t>create new commands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Kinds of shells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Bourne Shell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&gt; prompt: $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Its derivatives -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Bash Shell (BASH)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Friendly interactive shell (FISH)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Shell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 prompt: %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/>
              <a:t>Its derivatives -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400"/>
              <a:t>Z Shell (ZSH)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9152" l="0" r="0" t="0"/>
          <a:stretch/>
        </p:blipFill>
        <p:spPr>
          <a:xfrm>
            <a:off x="4644075" y="1171600"/>
            <a:ext cx="4067625" cy="22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Your Default Shell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find all available shells in your system type following command: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~$ cat /etc/shells</a:t>
            </a:r>
            <a:endParaRPr sz="1400">
              <a:solidFill>
                <a:srgbClr val="00FF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basic Syntax to change your shell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FF00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~$ chsh username -s new_default_shell</a:t>
            </a:r>
            <a:endParaRPr sz="1400">
              <a:solidFill>
                <a:srgbClr val="00FF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525" y="1966425"/>
            <a:ext cx="39052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code!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375" y="548800"/>
            <a:ext cx="2908251" cy="34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