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8" r:id="rId2"/>
    <p:sldId id="256" r:id="rId3"/>
    <p:sldId id="260" r:id="rId4"/>
    <p:sldId id="257" r:id="rId5"/>
    <p:sldId id="261" r:id="rId6"/>
    <p:sldId id="297" r:id="rId7"/>
    <p:sldId id="259" r:id="rId8"/>
    <p:sldId id="282" r:id="rId9"/>
    <p:sldId id="298" r:id="rId10"/>
    <p:sldId id="288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scadia code" panose="020B0604020202020204" charset="0"/>
      <p:regular r:id="rId18"/>
      <p:bold r:id="rId19"/>
      <p:italic r:id="rId20"/>
      <p:boldItalic r:id="rId21"/>
    </p:embeddedFont>
    <p:embeddedFont>
      <p:font typeface="IBM Plex Sans Condensed" panose="020B050605020300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m Ghimire" initials="NG" lastIdx="1" clrIdx="0">
    <p:extLst>
      <p:ext uri="{19B8F6BF-5375-455C-9EA6-DF929625EA0E}">
        <p15:presenceInfo xmlns:p15="http://schemas.microsoft.com/office/powerpoint/2012/main" userId="Nisham Ghimi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B49"/>
    <a:srgbClr val="052D1D"/>
    <a:srgbClr val="12E6D4"/>
    <a:srgbClr val="745997"/>
    <a:srgbClr val="00ABF0"/>
    <a:srgbClr val="5968EB"/>
    <a:srgbClr val="73CEFF"/>
    <a:srgbClr val="1E9E53"/>
    <a:srgbClr val="4D4D4D"/>
    <a:srgbClr val="042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5F2F6-3BFA-64FE-8D81-E5F3964E32FA}" v="1279" dt="2021-08-16T10:30:33.301"/>
    <p1510:client id="{29FAC5CE-BC9C-2DE5-9E40-5FDE15988CA5}" v="13" dt="2021-08-17T08:01:24.076"/>
    <p1510:client id="{2D023050-D7F5-EDD4-EDB7-439A0E660AC5}" v="1" dt="2021-08-16T10:52:05.134"/>
    <p1510:client id="{5E722F43-2229-9845-9926-B03562BAC828}" v="20" dt="2021-08-16T10:51:24.691"/>
    <p1510:client id="{8F9BF00F-03CA-24D2-16E2-AA1C657DE053}" v="491" dt="2021-08-16T09:30:07.216"/>
    <p1510:client id="{A90F48F8-B5BC-4C76-A402-F6C85E88C8E8}" v="4269" dt="2021-08-17T08:01:29.334"/>
    <p1510:client id="{B2DDD6B9-145A-CFFB-D1EF-D9120E3EEF3F}" v="347" dt="2021-08-16T10:28:02.351"/>
    <p1510:client id="{FAA13DA5-2D22-4E8D-8786-3D671E93756E}" v="1277" dt="2021-08-16T10:26:03.806"/>
    <p1510:client id="{FBFA69B1-B521-BB5A-ED80-8609B1B83538}" v="1" dt="2021-08-16T11:17:56.375"/>
  </p1510:revLst>
</p1510:revInfo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2e6846a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2e6846a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32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2e6846a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2e6846a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6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52000">
              <a:schemeClr val="tx1">
                <a:lumMod val="10000"/>
                <a:lumOff val="9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 descr="Logo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20000">
            <a:off x="2002246" y="-328661"/>
            <a:ext cx="4901934" cy="2898151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2214860" y="4091606"/>
            <a:ext cx="4534500" cy="11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800" b="1">
                <a:solidFill>
                  <a:srgbClr val="C00000"/>
                </a:solidFill>
              </a:rPr>
              <a:t>The Bingo Game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b="1">
                <a:solidFill>
                  <a:srgbClr val="C00000"/>
                </a:solidFill>
              </a:rPr>
              <a:t>Built with GTK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6503995" y="2230699"/>
            <a:ext cx="2640005" cy="2912801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4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2177749" y="2599417"/>
            <a:ext cx="4554681" cy="11556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3000">
                <a:schemeClr val="bg2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</a:gradFill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7200">
                <a:solidFill>
                  <a:schemeClr val="accent6">
                    <a:lumMod val="50000"/>
                  </a:schemeClr>
                </a:solidFill>
              </a:rPr>
              <a:t>group k</a:t>
            </a:r>
            <a:br>
              <a:rPr lang="en" sz="7200">
                <a:solidFill>
                  <a:schemeClr val="accent6">
                    <a:lumMod val="50000"/>
                  </a:schemeClr>
                </a:solidFill>
              </a:rPr>
            </a:br>
            <a:r>
              <a:rPr lang="en" sz="2000">
                <a:solidFill>
                  <a:schemeClr val="tx2">
                    <a:lumMod val="10000"/>
                  </a:schemeClr>
                </a:solidFill>
              </a:rPr>
              <a:t>Nisham ghimire</a:t>
            </a:r>
            <a:br>
              <a:rPr lang="en" sz="2000">
                <a:solidFill>
                  <a:schemeClr val="tx2">
                    <a:lumMod val="10000"/>
                  </a:schemeClr>
                </a:solidFill>
              </a:rPr>
            </a:br>
            <a:r>
              <a:rPr lang="en" sz="1600">
                <a:solidFill>
                  <a:schemeClr val="tx2">
                    <a:lumMod val="10000"/>
                  </a:schemeClr>
                </a:solidFill>
              </a:rPr>
              <a:t>ashwin sapkota</a:t>
            </a:r>
            <a:br>
              <a:rPr lang="en-US">
                <a:solidFill>
                  <a:schemeClr val="tx2">
                    <a:lumMod val="10000"/>
                  </a:schemeClr>
                </a:solidFill>
              </a:rPr>
            </a:br>
            <a:r>
              <a:rPr lang="en" sz="1600">
                <a:solidFill>
                  <a:schemeClr val="tx2">
                    <a:lumMod val="10000"/>
                  </a:schemeClr>
                </a:solidFill>
              </a:rPr>
              <a:t>sashank baral</a:t>
            </a:r>
            <a:br>
              <a:rPr lang="en-US">
                <a:solidFill>
                  <a:schemeClr val="tx2">
                    <a:lumMod val="10000"/>
                  </a:schemeClr>
                </a:solidFill>
              </a:rPr>
            </a:br>
            <a:r>
              <a:rPr lang="en" sz="1600">
                <a:solidFill>
                  <a:schemeClr val="tx2">
                    <a:lumMod val="10000"/>
                  </a:schemeClr>
                </a:solidFill>
              </a:rPr>
              <a:t>aayush bhatta</a:t>
            </a:r>
          </a:p>
        </p:txBody>
      </p:sp>
      <p:pic>
        <p:nvPicPr>
          <p:cNvPr id="14" name="Graphic 13" descr="DVD player with solid fill">
            <a:extLst>
              <a:ext uri="{FF2B5EF4-FFF2-40B4-BE49-F238E27FC236}">
                <a16:creationId xmlns:a16="http://schemas.microsoft.com/office/drawing/2014/main" id="{6FF31420-7424-44E7-84F5-BD28A3FA7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6448" y="124723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5">
                <a:lumMod val="40000"/>
                <a:lumOff val="60000"/>
              </a:schemeClr>
            </a:gs>
            <a:gs pos="58000">
              <a:srgbClr val="00B0F0"/>
            </a:gs>
            <a:gs pos="84000">
              <a:schemeClr val="tx1">
                <a:lumMod val="25000"/>
                <a:lumOff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/>
          <p:cNvSpPr txBox="1">
            <a:spLocks noGrp="1"/>
          </p:cNvSpPr>
          <p:nvPr>
            <p:ph type="title"/>
          </p:nvPr>
        </p:nvSpPr>
        <p:spPr>
          <a:xfrm>
            <a:off x="400346" y="358989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59" name="Google Shape;559;p4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61" name="Google Shape;561;p43"/>
          <p:cNvSpPr txBox="1"/>
          <p:nvPr/>
        </p:nvSpPr>
        <p:spPr>
          <a:xfrm>
            <a:off x="6915175" y="79842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Nisham Ghimire</a:t>
            </a:r>
            <a:endParaRPr sz="18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565" name="Google Shape;565;p43"/>
          <p:cNvSpPr txBox="1"/>
          <p:nvPr/>
        </p:nvSpPr>
        <p:spPr>
          <a:xfrm>
            <a:off x="6980205" y="274314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Ashwin Sapkota</a:t>
            </a:r>
            <a:br>
              <a:rPr lang="en" sz="1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endParaRPr sz="18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567" name="Google Shape;567;p43"/>
          <p:cNvSpPr txBox="1"/>
          <p:nvPr/>
        </p:nvSpPr>
        <p:spPr>
          <a:xfrm>
            <a:off x="6924257" y="139210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Sashank Baral</a:t>
            </a:r>
            <a:br>
              <a:rPr lang="en" sz="1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</a:br>
            <a:endParaRPr sz="18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8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4" name="Google Shape;167;p22">
            <a:extLst>
              <a:ext uri="{FF2B5EF4-FFF2-40B4-BE49-F238E27FC236}">
                <a16:creationId xmlns:a16="http://schemas.microsoft.com/office/drawing/2014/main" id="{18C0E85F-527D-40B5-9345-678E5AB895D0}"/>
              </a:ext>
            </a:extLst>
          </p:cNvPr>
          <p:cNvSpPr/>
          <p:nvPr/>
        </p:nvSpPr>
        <p:spPr>
          <a:xfrm>
            <a:off x="2623502" y="1835795"/>
            <a:ext cx="2141652" cy="7341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lumMod val="39000"/>
                  <a:lumOff val="61000"/>
                </a:srgbClr>
              </a:gs>
              <a:gs pos="60000">
                <a:srgbClr val="0070C0">
                  <a:lumMod val="30000"/>
                  <a:lumOff val="70000"/>
                </a:srgbClr>
              </a:gs>
              <a:gs pos="100000">
                <a:srgbClr val="FF0000">
                  <a:lumMod val="30000"/>
                  <a:lumOff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Thank You!</a:t>
            </a:r>
          </a:p>
        </p:txBody>
      </p:sp>
      <p:pic>
        <p:nvPicPr>
          <p:cNvPr id="2" name="Google Shape;231;p26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925C7A6A-6787-4954-8F7F-43F0EFC77C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2107" y="919755"/>
            <a:ext cx="2020288" cy="2741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33;p18">
            <a:extLst>
              <a:ext uri="{FF2B5EF4-FFF2-40B4-BE49-F238E27FC236}">
                <a16:creationId xmlns:a16="http://schemas.microsoft.com/office/drawing/2014/main" id="{F558EBEA-033A-4F9A-99D8-063F286B26F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827" y="2289282"/>
            <a:ext cx="2207873" cy="273620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3"/>
          <p:cNvSpPr txBox="1"/>
          <p:nvPr/>
        </p:nvSpPr>
        <p:spPr>
          <a:xfrm>
            <a:off x="6937870" y="202944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Aayush Bhatta</a:t>
            </a:r>
            <a:endParaRPr sz="18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4" name="Graphic 3" descr="Cheers outline">
            <a:extLst>
              <a:ext uri="{FF2B5EF4-FFF2-40B4-BE49-F238E27FC236}">
                <a16:creationId xmlns:a16="http://schemas.microsoft.com/office/drawing/2014/main" id="{D79FA376-85F1-4E28-B697-C8F377EC1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2894" y="162103"/>
            <a:ext cx="656955" cy="656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95000"/>
              </a:schemeClr>
            </a:gs>
            <a:gs pos="0">
              <a:schemeClr val="accent6">
                <a:lumMod val="70000"/>
                <a:lumOff val="3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2;p12">
            <a:extLst>
              <a:ext uri="{FF2B5EF4-FFF2-40B4-BE49-F238E27FC236}">
                <a16:creationId xmlns:a16="http://schemas.microsoft.com/office/drawing/2014/main" id="{BC1B32D6-C77A-4753-9785-1C15D1C1F9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55" y="111879"/>
            <a:ext cx="1469877" cy="123804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1640859" y="-110365"/>
            <a:ext cx="3545138" cy="16473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>
                <a:solidFill>
                  <a:srgbClr val="00B050"/>
                </a:solidFill>
              </a:rPr>
              <a:t>GtK</a:t>
            </a: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912" y="3375537"/>
            <a:ext cx="1363323" cy="171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CC81E5B-ABE9-4635-9A1D-2E9414D1F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81" y="194065"/>
            <a:ext cx="1183822" cy="1269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F7EEAC-EF6A-46A6-B6A1-20A67B2E1E93}"/>
              </a:ext>
            </a:extLst>
          </p:cNvPr>
          <p:cNvSpPr txBox="1"/>
          <p:nvPr/>
        </p:nvSpPr>
        <p:spPr>
          <a:xfrm>
            <a:off x="4698124" y="215561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4D4C8-6479-4499-84BD-CD9A3BB4CFBD}"/>
              </a:ext>
            </a:extLst>
          </p:cNvPr>
          <p:cNvSpPr txBox="1"/>
          <p:nvPr/>
        </p:nvSpPr>
        <p:spPr>
          <a:xfrm>
            <a:off x="1335881" y="1512356"/>
            <a:ext cx="7805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This project makes use of a few widgets such as buttons, pictures, and labels available in the GTK toolkit.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497FE-7D66-4E7D-A9CA-D1650F6E84B3}"/>
              </a:ext>
            </a:extLst>
          </p:cNvPr>
          <p:cNvSpPr txBox="1"/>
          <p:nvPr/>
        </p:nvSpPr>
        <p:spPr>
          <a:xfrm>
            <a:off x="3681247" y="394138"/>
            <a:ext cx="531237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Toolkit to design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Allows the use of widgets to draw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Gives access to several functions for creating these widgets</a:t>
            </a:r>
          </a:p>
        </p:txBody>
      </p:sp>
      <p:pic>
        <p:nvPicPr>
          <p:cNvPr id="15" name="Google Shape;52;p12">
            <a:extLst>
              <a:ext uri="{FF2B5EF4-FFF2-40B4-BE49-F238E27FC236}">
                <a16:creationId xmlns:a16="http://schemas.microsoft.com/office/drawing/2014/main" id="{F0339E7E-B7D8-4B5A-A10F-88095F1B2E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81" y="2463938"/>
            <a:ext cx="2324313" cy="12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15AE91-8FB6-4AF4-9CA0-D0FBE86AC37E}"/>
              </a:ext>
            </a:extLst>
          </p:cNvPr>
          <p:cNvSpPr txBox="1"/>
          <p:nvPr/>
        </p:nvSpPr>
        <p:spPr>
          <a:xfrm>
            <a:off x="428803" y="2454031"/>
            <a:ext cx="196657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000">
                <a:solidFill>
                  <a:schemeClr val="accent5">
                    <a:lumMod val="75000"/>
                  </a:schemeClr>
                </a:solidFill>
                <a:latin typeface="Bebas Neue"/>
              </a:rPr>
              <a:t>BINGO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050B2-BD62-4231-A2C2-11ACBAEF9970}"/>
              </a:ext>
            </a:extLst>
          </p:cNvPr>
          <p:cNvSpPr txBox="1"/>
          <p:nvPr/>
        </p:nvSpPr>
        <p:spPr>
          <a:xfrm>
            <a:off x="2833961" y="2359874"/>
            <a:ext cx="5167040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5x5 grid board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Each player gets a grid with 25 numbers placed in a random order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Numbers in a row, column, or a diagonal are all crossed out after they are called by any of the players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One who’s able to cross out all the numbers in a row, column, or diagonal eliminating all letters of the word "BINGO" first, wins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68C0E0-CC65-4B26-AA4E-05411474CE73}"/>
              </a:ext>
            </a:extLst>
          </p:cNvPr>
          <p:cNvCxnSpPr/>
          <p:nvPr/>
        </p:nvCxnSpPr>
        <p:spPr>
          <a:xfrm>
            <a:off x="268014" y="2238703"/>
            <a:ext cx="86316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55000">
              <a:schemeClr val="accent6">
                <a:lumMod val="40000"/>
                <a:lumOff val="60000"/>
              </a:schemeClr>
            </a:gs>
            <a:gs pos="0">
              <a:schemeClr val="bg1">
                <a:lumMod val="75000"/>
              </a:schemeClr>
            </a:gs>
            <a:gs pos="100000">
              <a:schemeClr val="tx1">
                <a:lumMod val="33000"/>
                <a:lumOff val="67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6566339" y="2325414"/>
            <a:ext cx="2577662" cy="28180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7A3B2-5160-4356-90F2-8259480826F2}"/>
              </a:ext>
            </a:extLst>
          </p:cNvPr>
          <p:cNvSpPr txBox="1"/>
          <p:nvPr/>
        </p:nvSpPr>
        <p:spPr>
          <a:xfrm>
            <a:off x="2950369" y="336470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Google Shape;88;p15">
            <a:extLst>
              <a:ext uri="{FF2B5EF4-FFF2-40B4-BE49-F238E27FC236}">
                <a16:creationId xmlns:a16="http://schemas.microsoft.com/office/drawing/2014/main" id="{0D44E7D2-EF93-4C57-8209-3A7859AC8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8488" y="900201"/>
            <a:ext cx="3845101" cy="8662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           B!NGO!</a:t>
            </a:r>
            <a:endParaRPr/>
          </a:p>
        </p:txBody>
      </p:sp>
      <p:grpSp>
        <p:nvGrpSpPr>
          <p:cNvPr id="11" name="Google Shape;340;p32">
            <a:extLst>
              <a:ext uri="{FF2B5EF4-FFF2-40B4-BE49-F238E27FC236}">
                <a16:creationId xmlns:a16="http://schemas.microsoft.com/office/drawing/2014/main" id="{099EBC0F-B0AB-4EF5-8DF0-3DAE03A7D6EE}"/>
              </a:ext>
            </a:extLst>
          </p:cNvPr>
          <p:cNvGrpSpPr/>
          <p:nvPr/>
        </p:nvGrpSpPr>
        <p:grpSpPr>
          <a:xfrm>
            <a:off x="1496026" y="1635271"/>
            <a:ext cx="4555548" cy="2712461"/>
            <a:chOff x="-1589020" y="777307"/>
            <a:chExt cx="6191287" cy="3686429"/>
          </a:xfrm>
        </p:grpSpPr>
        <p:sp>
          <p:nvSpPr>
            <p:cNvPr id="14" name="Google Shape;343;p32">
              <a:extLst>
                <a:ext uri="{FF2B5EF4-FFF2-40B4-BE49-F238E27FC236}">
                  <a16:creationId xmlns:a16="http://schemas.microsoft.com/office/drawing/2014/main" id="{EFF161EE-712E-450E-A5A1-4F32A23B5805}"/>
                </a:ext>
              </a:extLst>
            </p:cNvPr>
            <p:cNvSpPr/>
            <p:nvPr/>
          </p:nvSpPr>
          <p:spPr>
            <a:xfrm>
              <a:off x="-1569931" y="4273520"/>
              <a:ext cx="6172198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41;p32">
              <a:extLst>
                <a:ext uri="{FF2B5EF4-FFF2-40B4-BE49-F238E27FC236}">
                  <a16:creationId xmlns:a16="http://schemas.microsoft.com/office/drawing/2014/main" id="{554CA456-1F79-46D9-83F8-5441D5640C64}"/>
                </a:ext>
              </a:extLst>
            </p:cNvPr>
            <p:cNvSpPr/>
            <p:nvPr/>
          </p:nvSpPr>
          <p:spPr>
            <a:xfrm>
              <a:off x="-1199584" y="777307"/>
              <a:ext cx="5161607" cy="3454972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42;p32">
              <a:extLst>
                <a:ext uri="{FF2B5EF4-FFF2-40B4-BE49-F238E27FC236}">
                  <a16:creationId xmlns:a16="http://schemas.microsoft.com/office/drawing/2014/main" id="{4CB0EB45-2B92-4EB7-ADDD-2EB7CBD7F5A9}"/>
                </a:ext>
              </a:extLst>
            </p:cNvPr>
            <p:cNvSpPr/>
            <p:nvPr/>
          </p:nvSpPr>
          <p:spPr>
            <a:xfrm>
              <a:off x="-1589020" y="4368558"/>
              <a:ext cx="6173153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44;p32">
              <a:extLst>
                <a:ext uri="{FF2B5EF4-FFF2-40B4-BE49-F238E27FC236}">
                  <a16:creationId xmlns:a16="http://schemas.microsoft.com/office/drawing/2014/main" id="{7B091EFD-E411-4019-BB9C-0AD7DA05E252}"/>
                </a:ext>
              </a:extLst>
            </p:cNvPr>
            <p:cNvSpPr/>
            <p:nvPr/>
          </p:nvSpPr>
          <p:spPr>
            <a:xfrm>
              <a:off x="1029971" y="4222762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E3C33F84-C127-4E3B-944F-FBC91FEC1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708" y="1757065"/>
            <a:ext cx="3541044" cy="2273473"/>
          </a:xfrm>
          <a:prstGeom prst="rect">
            <a:avLst/>
          </a:prstGeo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02958B2-A2A1-437B-B6FE-099E48C335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71" t="-1" r="15697" b="-3155"/>
          <a:stretch/>
        </p:blipFill>
        <p:spPr>
          <a:xfrm>
            <a:off x="6278645" y="4017755"/>
            <a:ext cx="671159" cy="375401"/>
          </a:xfrm>
          <a:prstGeom prst="rect">
            <a:avLst/>
          </a:prstGeom>
        </p:spPr>
      </p:pic>
      <p:pic>
        <p:nvPicPr>
          <p:cNvPr id="18" name="Graphic 17" descr="Game controller outline">
            <a:extLst>
              <a:ext uri="{FF2B5EF4-FFF2-40B4-BE49-F238E27FC236}">
                <a16:creationId xmlns:a16="http://schemas.microsoft.com/office/drawing/2014/main" id="{0D083FD1-45A0-47D4-8049-0FF6B9B794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4244" y="703551"/>
            <a:ext cx="914400" cy="914400"/>
          </a:xfrm>
          <a:prstGeom prst="rect">
            <a:avLst/>
          </a:prstGeom>
        </p:spPr>
      </p:pic>
      <p:pic>
        <p:nvPicPr>
          <p:cNvPr id="19" name="Graphic 18" descr="Game controller outline">
            <a:extLst>
              <a:ext uri="{FF2B5EF4-FFF2-40B4-BE49-F238E27FC236}">
                <a16:creationId xmlns:a16="http://schemas.microsoft.com/office/drawing/2014/main" id="{B4E20D00-41D9-48F6-98FC-B7E51149D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2007" y="685397"/>
            <a:ext cx="914400" cy="914400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589BE3A-6676-430C-87F6-8B4AF512F5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9682" y="2256829"/>
            <a:ext cx="1428870" cy="124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FAFF">
                <a:lumMod val="40000"/>
                <a:lumOff val="60000"/>
              </a:srgbClr>
            </a:gs>
            <a:gs pos="47000">
              <a:schemeClr val="accent6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925" y="2568619"/>
            <a:ext cx="1952327" cy="255544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6774F-CB1C-47DD-927F-009A99916F1B}"/>
              </a:ext>
            </a:extLst>
          </p:cNvPr>
          <p:cNvSpPr txBox="1"/>
          <p:nvPr/>
        </p:nvSpPr>
        <p:spPr>
          <a:xfrm>
            <a:off x="853061" y="69233"/>
            <a:ext cx="48097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Bebas Neue"/>
              </a:rPr>
              <a:t>GENERAL Flowchart</a:t>
            </a:r>
            <a:r>
              <a:rPr lang="en-US" sz="4000">
                <a:solidFill>
                  <a:srgbClr val="85A0AF"/>
                </a:solidFill>
                <a:latin typeface="Bebas Neue"/>
              </a:rPr>
              <a:t>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9FD096-D9BA-4B48-BDF3-DA67413D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35" y="820807"/>
            <a:ext cx="5105509" cy="4115521"/>
          </a:xfrm>
          <a:prstGeom prst="rect">
            <a:avLst/>
          </a:prstGeom>
        </p:spPr>
      </p:pic>
      <p:pic>
        <p:nvPicPr>
          <p:cNvPr id="8" name="Graphic 7" descr="Thought bubble outline">
            <a:extLst>
              <a:ext uri="{FF2B5EF4-FFF2-40B4-BE49-F238E27FC236}">
                <a16:creationId xmlns:a16="http://schemas.microsoft.com/office/drawing/2014/main" id="{243A50C2-C427-4853-99EA-128C88554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2237" y="2111419"/>
            <a:ext cx="914400" cy="914400"/>
          </a:xfrm>
          <a:prstGeom prst="rect">
            <a:avLst/>
          </a:prstGeom>
        </p:spPr>
      </p:pic>
      <p:pic>
        <p:nvPicPr>
          <p:cNvPr id="5" name="Graphic 4" descr="Flowchart outline">
            <a:extLst>
              <a:ext uri="{FF2B5EF4-FFF2-40B4-BE49-F238E27FC236}">
                <a16:creationId xmlns:a16="http://schemas.microsoft.com/office/drawing/2014/main" id="{D7DB124F-DE6B-4BEE-A54A-E88003543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2635" y="-43827"/>
            <a:ext cx="744002" cy="7440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tx1">
                <a:lumMod val="25000"/>
                <a:lumOff val="75000"/>
              </a:schemeClr>
            </a:gs>
            <a:gs pos="88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5350" y="347994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/>
              <a:t>Input</a:t>
            </a:r>
            <a:endParaRPr lang="en-US" sz="400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657486" y="1068107"/>
            <a:ext cx="7170842" cy="38917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4999"/>
              </a:lnSpc>
              <a:buFont typeface="Wingdings"/>
              <a:buChar char="§"/>
            </a:pPr>
            <a:r>
              <a:rPr lang="en"/>
              <a:t>Uses a 5x5 grid of </a:t>
            </a:r>
            <a:r>
              <a:rPr lang="en" err="1"/>
              <a:t>gtk_entry</a:t>
            </a:r>
            <a:r>
              <a:rPr lang="en"/>
              <a:t> widgets.</a:t>
            </a:r>
            <a:endParaRPr lang="en-US"/>
          </a:p>
          <a:p>
            <a:pPr>
              <a:lnSpc>
                <a:spcPct val="114999"/>
              </a:lnSpc>
              <a:buFont typeface="Wingdings"/>
              <a:buChar char="§"/>
            </a:pPr>
            <a:r>
              <a:rPr lang="en"/>
              <a:t>Each entry has a buffer set to it from which the input data is read</a:t>
            </a:r>
            <a:endParaRPr lang="en-US"/>
          </a:p>
          <a:p>
            <a:pPr>
              <a:lnSpc>
                <a:spcPct val="114999"/>
              </a:lnSpc>
              <a:buFont typeface="Wingdings"/>
              <a:buChar char="§"/>
            </a:pPr>
            <a:r>
              <a:rPr lang="en"/>
              <a:t>Attached to the input grid using a nested 'for' loop which uses a 2D array called entry[][] </a:t>
            </a:r>
            <a:endParaRPr lang="en-US"/>
          </a:p>
          <a:p>
            <a:pPr>
              <a:lnSpc>
                <a:spcPct val="114999"/>
              </a:lnSpc>
              <a:buFont typeface="Wingdings"/>
              <a:buChar char="§"/>
            </a:pPr>
            <a:r>
              <a:rPr lang="en"/>
              <a:t>The "OK" button at the bottom of the grid is connected to </a:t>
            </a:r>
            <a:r>
              <a:rPr lang="en" err="1"/>
              <a:t>player_one</a:t>
            </a:r>
            <a:r>
              <a:rPr lang="en"/>
              <a:t> or </a:t>
            </a:r>
            <a:r>
              <a:rPr lang="en" err="1"/>
              <a:t>player_two</a:t>
            </a:r>
            <a:r>
              <a:rPr lang="en"/>
              <a:t>, depending on which player the input grid was drawn for</a:t>
            </a:r>
            <a:endParaRPr lang="en-US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7575878" y="3572933"/>
            <a:ext cx="1377657" cy="1540283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Graphic 2" descr="Keyboard outline">
            <a:extLst>
              <a:ext uri="{FF2B5EF4-FFF2-40B4-BE49-F238E27FC236}">
                <a16:creationId xmlns:a16="http://schemas.microsoft.com/office/drawing/2014/main" id="{8A2E67A2-9043-4893-8A0C-94555BA5A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1305" y="-15552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accent1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8511" y="338471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/>
              <a:t>Draw grid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651933" y="1058333"/>
            <a:ext cx="7176395" cy="37761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/>
              <a:t>It is a 5x5 grid of gtk_button widgets</a:t>
            </a:r>
            <a:endParaRPr lang="en-US"/>
          </a:p>
          <a:p>
            <a:pPr>
              <a:lnSpc>
                <a:spcPct val="114999"/>
              </a:lnSpc>
            </a:pPr>
            <a:r>
              <a:rPr lang="en"/>
              <a:t>Input from the user is passed as an argument to gtk_button_new_with_label()</a:t>
            </a:r>
            <a:endParaRPr lang="en-US"/>
          </a:p>
          <a:p>
            <a:pPr>
              <a:lnSpc>
                <a:spcPct val="114999"/>
              </a:lnSpc>
            </a:pPr>
            <a:r>
              <a:rPr lang="en"/>
              <a:t>The 25 buttons are attached to gtk_grid using a nested loop that uses a 2D array of gtk_button </a:t>
            </a:r>
            <a:endParaRPr lang="en-US"/>
          </a:p>
          <a:p>
            <a:pPr>
              <a:lnSpc>
                <a:spcPct val="114999"/>
              </a:lnSpc>
            </a:pPr>
            <a:r>
              <a:rPr lang="en"/>
              <a:t> Each button is connected to replace() through the "clicked" signal</a:t>
            </a:r>
            <a:endParaRPr lang="en-US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7422230" y="2902606"/>
            <a:ext cx="1724489" cy="2057674"/>
            <a:chOff x="6129431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9431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52618" y="1833431"/>
              <a:ext cx="241950" cy="1707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Graphic 2" descr="Table outline">
            <a:extLst>
              <a:ext uri="{FF2B5EF4-FFF2-40B4-BE49-F238E27FC236}">
                <a16:creationId xmlns:a16="http://schemas.microsoft.com/office/drawing/2014/main" id="{94A57F58-D79C-4E85-B226-A98AFCD39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1811" y="-91248"/>
            <a:ext cx="817299" cy="8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8000">
              <a:schemeClr val="accent1">
                <a:lumMod val="60000"/>
                <a:lumOff val="40000"/>
              </a:schemeClr>
            </a:gs>
            <a:gs pos="11000">
              <a:srgbClr val="12E6D4"/>
            </a:gs>
            <a:gs pos="86000">
              <a:schemeClr val="bg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419" y="3005374"/>
            <a:ext cx="1663925" cy="215838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03891" y="-127079"/>
            <a:ext cx="7789425" cy="8137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/>
              <a:t>Deciding the winner</a:t>
            </a:r>
            <a:endParaRPr lang="en-US" sz="400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99348" y="849855"/>
            <a:ext cx="7026064" cy="42936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1499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2000">
                <a:solidFill>
                  <a:srgbClr val="595959"/>
                </a:solidFill>
              </a:rPr>
              <a:t>replace() function reads the label of the button that was </a:t>
            </a:r>
            <a:r>
              <a:rPr lang="en-US" sz="2000">
                <a:solidFill>
                  <a:srgbClr val="595959"/>
                </a:solidFill>
              </a:rPr>
              <a:t>clicked and</a:t>
            </a:r>
            <a:r>
              <a:rPr lang="en" sz="2000">
                <a:solidFill>
                  <a:srgbClr val="595959"/>
                </a:solidFill>
              </a:rPr>
              <a:t> replaces it with the letter "X" </a:t>
            </a:r>
            <a:endParaRPr lang="en-US" sz="2000"/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2000">
                <a:solidFill>
                  <a:srgbClr val="595959"/>
                </a:solidFill>
              </a:rPr>
              <a:t>replace() calls the check_win functions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2000">
                <a:solidFill>
                  <a:srgbClr val="595959"/>
                </a:solidFill>
              </a:rPr>
              <a:t>The check_win functions check each row, column, and diagonal for the winning criteria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2000">
                <a:solidFill>
                  <a:srgbClr val="595959"/>
                </a:solidFill>
              </a:rPr>
              <a:t>If true, the display_win_screen() function is called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2000">
                <a:solidFill>
                  <a:srgbClr val="595959"/>
                </a:solidFill>
              </a:rPr>
              <a:t>If false, the game displays the grid for the subsequent player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sz="2000">
                <a:solidFill>
                  <a:srgbClr val="595959"/>
                </a:solidFill>
              </a:rPr>
              <a:t>When a row, column, or diagonal has been crossed, one of the letters from "BINGO" gets eliminated</a:t>
            </a:r>
            <a:endParaRPr lang="en-US" sz="2000">
              <a:solidFill>
                <a:srgbClr val="595959"/>
              </a:solidFill>
            </a:endParaRPr>
          </a:p>
        </p:txBody>
      </p:sp>
      <p:pic>
        <p:nvPicPr>
          <p:cNvPr id="4" name="Graphic 3" descr="Trophy outline">
            <a:extLst>
              <a:ext uri="{FF2B5EF4-FFF2-40B4-BE49-F238E27FC236}">
                <a16:creationId xmlns:a16="http://schemas.microsoft.com/office/drawing/2014/main" id="{6DBDC560-1FD5-4A78-85C5-070ED91A2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3106" y="68501"/>
            <a:ext cx="529817" cy="529817"/>
          </a:xfrm>
          <a:prstGeom prst="rect">
            <a:avLst/>
          </a:prstGeom>
        </p:spPr>
      </p:pic>
      <p:pic>
        <p:nvPicPr>
          <p:cNvPr id="6" name="Graphic 5" descr="Ribbon outline">
            <a:extLst>
              <a:ext uri="{FF2B5EF4-FFF2-40B4-BE49-F238E27FC236}">
                <a16:creationId xmlns:a16="http://schemas.microsoft.com/office/drawing/2014/main" id="{EC333D09-7A2C-45AA-B557-E152AD8C0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2093" y="31532"/>
            <a:ext cx="674819" cy="6548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>
                <a:lumMod val="85000"/>
              </a:schemeClr>
            </a:gs>
            <a:gs pos="34000">
              <a:schemeClr val="accent6">
                <a:lumMod val="40000"/>
                <a:lumOff val="60000"/>
              </a:schemeClr>
            </a:gs>
            <a:gs pos="79000">
              <a:schemeClr val="accent1">
                <a:lumMod val="41000"/>
                <a:lumOff val="59000"/>
              </a:schemeClr>
            </a:gs>
            <a:gs pos="95000">
              <a:schemeClr val="bg2">
                <a:lumMod val="40000"/>
                <a:lumOff val="60000"/>
              </a:schemeClr>
            </a:gs>
            <a:gs pos="11000">
              <a:schemeClr val="accent4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95;p37">
            <a:extLst>
              <a:ext uri="{FF2B5EF4-FFF2-40B4-BE49-F238E27FC236}">
                <a16:creationId xmlns:a16="http://schemas.microsoft.com/office/drawing/2014/main" id="{B4892B69-74CE-4683-8683-58BAB884D419}"/>
              </a:ext>
            </a:extLst>
          </p:cNvPr>
          <p:cNvSpPr/>
          <p:nvPr/>
        </p:nvSpPr>
        <p:spPr>
          <a:xfrm>
            <a:off x="7056065" y="2763656"/>
            <a:ext cx="864622" cy="385894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6418107" y="2763656"/>
            <a:ext cx="1388825" cy="387036"/>
          </a:xfrm>
          <a:prstGeom prst="homePlate">
            <a:avLst>
              <a:gd name="adj" fmla="val 32030"/>
            </a:avLst>
          </a:prstGeom>
          <a:solidFill>
            <a:srgbClr val="73CEFF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win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3" name="Google Shape;418;p37">
            <a:extLst>
              <a:ext uri="{FF2B5EF4-FFF2-40B4-BE49-F238E27FC236}">
                <a16:creationId xmlns:a16="http://schemas.microsoft.com/office/drawing/2014/main" id="{DA426848-F805-4440-B948-A865529136F2}"/>
              </a:ext>
            </a:extLst>
          </p:cNvPr>
          <p:cNvSpPr txBox="1"/>
          <p:nvPr/>
        </p:nvSpPr>
        <p:spPr>
          <a:xfrm>
            <a:off x="5293943" y="1432240"/>
            <a:ext cx="2868787" cy="100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b="1" i="1">
                <a:solidFill>
                  <a:schemeClr val="tx1"/>
                </a:solidFill>
                <a:effectLst/>
                <a:latin typeface="cascadia code"/>
              </a:rPr>
              <a:t>#win</a:t>
            </a:r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{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</a:t>
            </a:r>
            <a:r>
              <a:rPr lang="en-US" sz="1100" b="1">
                <a:solidFill>
                  <a:schemeClr val="tx1"/>
                </a:solidFill>
                <a:latin typeface="cascadia code"/>
              </a:rPr>
              <a:t> </a:t>
            </a:r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background-color: #73ceff;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</a:t>
            </a:r>
            <a:r>
              <a:rPr lang="en-US" sz="1100" b="1">
                <a:solidFill>
                  <a:schemeClr val="tx1"/>
                </a:solidFill>
                <a:latin typeface="cascadia code"/>
              </a:rPr>
              <a:t> </a:t>
            </a:r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font-size: 20px;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}</a:t>
            </a:r>
          </a:p>
        </p:txBody>
      </p:sp>
      <p:sp>
        <p:nvSpPr>
          <p:cNvPr id="392" name="Google Shape;392;p37"/>
          <p:cNvSpPr txBox="1">
            <a:spLocks noGrp="1"/>
          </p:cNvSpPr>
          <p:nvPr>
            <p:ph type="title"/>
          </p:nvPr>
        </p:nvSpPr>
        <p:spPr>
          <a:xfrm>
            <a:off x="472149" y="135590"/>
            <a:ext cx="8096734" cy="8080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B050"/>
                </a:solidFill>
              </a:rPr>
              <a:t>C</a:t>
            </a:r>
            <a:r>
              <a:rPr lang="en" sz="4800">
                <a:solidFill>
                  <a:srgbClr val="00B0F0"/>
                </a:solidFill>
              </a:rPr>
              <a:t>S</a:t>
            </a:r>
            <a:r>
              <a:rPr lang="en" sz="4800">
                <a:solidFill>
                  <a:srgbClr val="0070C0"/>
                </a:solidFill>
              </a:rPr>
              <a:t>S</a:t>
            </a:r>
            <a:endParaRPr sz="4800">
              <a:solidFill>
                <a:srgbClr val="0070C0"/>
              </a:solidFill>
            </a:endParaRPr>
          </a:p>
        </p:txBody>
      </p:sp>
      <p:sp>
        <p:nvSpPr>
          <p:cNvPr id="393" name="Google Shape;393;p3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812214" y="2763656"/>
            <a:ext cx="744584" cy="385894"/>
          </a:xfrm>
          <a:prstGeom prst="homePlate">
            <a:avLst>
              <a:gd name="adj" fmla="val 32030"/>
            </a:avLst>
          </a:prstGeom>
          <a:solidFill>
            <a:srgbClr val="4D4D4D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5114876" y="2763656"/>
            <a:ext cx="1320165" cy="385894"/>
          </a:xfrm>
          <a:prstGeom prst="homePlate">
            <a:avLst>
              <a:gd name="adj" fmla="val 32030"/>
            </a:avLst>
          </a:prstGeom>
          <a:solidFill>
            <a:srgbClr val="04221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g</a:t>
            </a:r>
            <a:r>
              <a:rPr lang="en" sz="105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ridbtn, gridlabel</a:t>
            </a:r>
            <a:endParaRPr sz="105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4492046" y="2763656"/>
            <a:ext cx="822900" cy="385894"/>
          </a:xfrm>
          <a:prstGeom prst="homePlate">
            <a:avLst>
              <a:gd name="adj" fmla="val 32030"/>
            </a:avLst>
          </a:prstGeom>
          <a:solidFill>
            <a:srgbClr val="5968EB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3831960" y="2763656"/>
            <a:ext cx="1386694" cy="385894"/>
          </a:xfrm>
          <a:prstGeom prst="homePlate">
            <a:avLst>
              <a:gd name="adj" fmla="val 32030"/>
            </a:avLst>
          </a:prstGeom>
          <a:solidFill>
            <a:srgbClr val="5968EB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button:active</a:t>
            </a:r>
            <a:endParaRPr sz="12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171877" y="2763656"/>
            <a:ext cx="822900" cy="385894"/>
          </a:xfrm>
          <a:prstGeom prst="homePlate">
            <a:avLst>
              <a:gd name="adj" fmla="val 32030"/>
            </a:avLst>
          </a:prstGeom>
          <a:solidFill>
            <a:srgbClr val="00ABF0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APR</a:t>
            </a: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2511794" y="2760407"/>
            <a:ext cx="1385628" cy="389143"/>
          </a:xfrm>
          <a:prstGeom prst="homePlate">
            <a:avLst>
              <a:gd name="adj" fmla="val 32030"/>
            </a:avLst>
          </a:prstGeom>
          <a:solidFill>
            <a:srgbClr val="00ABF0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button:hover</a:t>
            </a:r>
            <a:endParaRPr sz="12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185170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rgbClr val="12E6D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1189491" y="2755950"/>
            <a:ext cx="1388401" cy="393600"/>
          </a:xfrm>
          <a:prstGeom prst="homePlate">
            <a:avLst>
              <a:gd name="adj" fmla="val 32030"/>
            </a:avLst>
          </a:prstGeom>
          <a:solidFill>
            <a:srgbClr val="12E6D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  button </a:t>
            </a:r>
            <a:endParaRPr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42047" y="2760407"/>
            <a:ext cx="1295366" cy="393600"/>
          </a:xfrm>
          <a:prstGeom prst="homePlate">
            <a:avLst>
              <a:gd name="adj" fmla="val 3203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7" name="Google Shape;407;p37"/>
          <p:cNvCxnSpPr/>
          <p:nvPr/>
        </p:nvCxnSpPr>
        <p:spPr>
          <a:xfrm rot="10800000">
            <a:off x="1463950" y="2315433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37"/>
          <p:cNvSpPr txBox="1"/>
          <p:nvPr/>
        </p:nvSpPr>
        <p:spPr>
          <a:xfrm>
            <a:off x="596554" y="808293"/>
            <a:ext cx="239722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b="1" i="1">
                <a:solidFill>
                  <a:schemeClr val="tx1"/>
                </a:solidFill>
                <a:effectLst/>
                <a:latin typeface="cascadia code"/>
              </a:rPr>
              <a:t>#button</a:t>
            </a:r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{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   background: #355C7D;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   color:#12e6d4;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   font-size: 22px;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}</a:t>
            </a:r>
          </a:p>
        </p:txBody>
      </p:sp>
      <p:cxnSp>
        <p:nvCxnSpPr>
          <p:cNvPr id="411" name="Google Shape;411;p37"/>
          <p:cNvCxnSpPr/>
          <p:nvPr/>
        </p:nvCxnSpPr>
        <p:spPr>
          <a:xfrm rot="10800000">
            <a:off x="4066127" y="2315433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37"/>
          <p:cNvSpPr txBox="1"/>
          <p:nvPr/>
        </p:nvSpPr>
        <p:spPr>
          <a:xfrm>
            <a:off x="3119096" y="1072755"/>
            <a:ext cx="1925866" cy="123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b="1" i="1">
                <a:solidFill>
                  <a:schemeClr val="tx1"/>
                </a:solidFill>
                <a:effectLst/>
                <a:latin typeface="cascadia code"/>
              </a:rPr>
              <a:t>#button:active</a:t>
            </a:r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{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  background:#5968eb;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   font-size: 22px;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}</a:t>
            </a:r>
          </a:p>
        </p:txBody>
      </p:sp>
      <p:cxnSp>
        <p:nvCxnSpPr>
          <p:cNvPr id="421" name="Google Shape;421;p37"/>
          <p:cNvCxnSpPr/>
          <p:nvPr/>
        </p:nvCxnSpPr>
        <p:spPr>
          <a:xfrm rot="10800000">
            <a:off x="3280502" y="3096748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2" name="Google Shape;422;p37"/>
          <p:cNvSpPr txBox="1"/>
          <p:nvPr/>
        </p:nvSpPr>
        <p:spPr>
          <a:xfrm>
            <a:off x="118535" y="3760347"/>
            <a:ext cx="2367546" cy="67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i="1">
                <a:solidFill>
                  <a:schemeClr val="tx1"/>
                </a:solidFill>
                <a:effectLst/>
                <a:latin typeface="cascadia code" panose="020B0609020000020004" pitchFamily="49" charset="0"/>
              </a:rPr>
              <a:t>#mainBox</a:t>
            </a:r>
            <a:r>
              <a:rPr lang="en-US" sz="1100" b="1">
                <a:solidFill>
                  <a:schemeClr val="tx1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 panose="020B0609020000020004" pitchFamily="49" charset="0"/>
              </a:rPr>
              <a:t>    background-color: white;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  <p:sp useBgFill="1">
        <p:nvSpPr>
          <p:cNvPr id="426" name="Google Shape;426;p37"/>
          <p:cNvSpPr txBox="1"/>
          <p:nvPr/>
        </p:nvSpPr>
        <p:spPr>
          <a:xfrm>
            <a:off x="5740395" y="3653442"/>
            <a:ext cx="2631339" cy="89154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i="1">
                <a:solidFill>
                  <a:schemeClr val="tx1"/>
                </a:solidFill>
                <a:effectLst/>
                <a:latin typeface="cascadia code"/>
              </a:rPr>
              <a:t>#gridbtn</a:t>
            </a:r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, </a:t>
            </a:r>
            <a:r>
              <a:rPr lang="en-US" sz="1100" b="1" i="1">
                <a:solidFill>
                  <a:schemeClr val="tx1"/>
                </a:solidFill>
                <a:effectLst/>
                <a:latin typeface="cascadia code"/>
              </a:rPr>
              <a:t>#gridlabel</a:t>
            </a:r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{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   color: #042216c5;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   font-size: 25px;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}</a:t>
            </a:r>
          </a:p>
        </p:txBody>
      </p:sp>
      <p:cxnSp>
        <p:nvCxnSpPr>
          <p:cNvPr id="425" name="Google Shape;425;p37"/>
          <p:cNvCxnSpPr>
            <a:cxnSpLocks/>
          </p:cNvCxnSpPr>
          <p:nvPr/>
        </p:nvCxnSpPr>
        <p:spPr>
          <a:xfrm flipV="1">
            <a:off x="6151384" y="3105473"/>
            <a:ext cx="0" cy="447281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Graphic 2" descr="Palette outline">
            <a:extLst>
              <a:ext uri="{FF2B5EF4-FFF2-40B4-BE49-F238E27FC236}">
                <a16:creationId xmlns:a16="http://schemas.microsoft.com/office/drawing/2014/main" id="{0C723293-CF46-43A0-9CF9-E8AB942DF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5167" y="212019"/>
            <a:ext cx="704875" cy="704875"/>
          </a:xfrm>
          <a:prstGeom prst="rect">
            <a:avLst/>
          </a:prstGeom>
        </p:spPr>
      </p:pic>
      <p:grpSp>
        <p:nvGrpSpPr>
          <p:cNvPr id="46" name="Google Shape;332;p31">
            <a:extLst>
              <a:ext uri="{FF2B5EF4-FFF2-40B4-BE49-F238E27FC236}">
                <a16:creationId xmlns:a16="http://schemas.microsoft.com/office/drawing/2014/main" id="{F7B7554A-DDC0-4D0F-8447-118B957E2FCD}"/>
              </a:ext>
            </a:extLst>
          </p:cNvPr>
          <p:cNvGrpSpPr/>
          <p:nvPr/>
        </p:nvGrpSpPr>
        <p:grpSpPr>
          <a:xfrm>
            <a:off x="7162691" y="171883"/>
            <a:ext cx="1947917" cy="2674476"/>
            <a:chOff x="6092896" y="1233444"/>
            <a:chExt cx="2714848" cy="3653541"/>
          </a:xfrm>
        </p:grpSpPr>
        <p:pic>
          <p:nvPicPr>
            <p:cNvPr id="47" name="Google Shape;333;p31">
              <a:extLst>
                <a:ext uri="{FF2B5EF4-FFF2-40B4-BE49-F238E27FC236}">
                  <a16:creationId xmlns:a16="http://schemas.microsoft.com/office/drawing/2014/main" id="{E5547DB9-AB6A-4FD1-BE1D-17E566F2F3D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92896" y="1233444"/>
              <a:ext cx="2714848" cy="3653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334;p31">
              <a:extLst>
                <a:ext uri="{FF2B5EF4-FFF2-40B4-BE49-F238E27FC236}">
                  <a16:creationId xmlns:a16="http://schemas.microsoft.com/office/drawing/2014/main" id="{643664A8-786B-4AC2-8036-FA129BD75C74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93020" y="1799475"/>
              <a:ext cx="287041" cy="254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856FD7-6035-4C97-88E5-0407812308BB}"/>
              </a:ext>
            </a:extLst>
          </p:cNvPr>
          <p:cNvSpPr txBox="1"/>
          <p:nvPr/>
        </p:nvSpPr>
        <p:spPr>
          <a:xfrm>
            <a:off x="2309294" y="178230"/>
            <a:ext cx="462058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  <a:effectLst/>
                <a:latin typeface="Gotham Narr"/>
              </a:rPr>
              <a:t>Coding language </a:t>
            </a:r>
            <a:r>
              <a:rPr lang="en-US">
                <a:solidFill>
                  <a:schemeClr val="tx1"/>
                </a:solidFill>
                <a:latin typeface="Gotham Narr"/>
              </a:rPr>
              <a:t>used for</a:t>
            </a:r>
            <a:r>
              <a:rPr lang="en-US" b="0">
                <a:solidFill>
                  <a:schemeClr val="tx1"/>
                </a:solidFill>
                <a:effectLst/>
                <a:latin typeface="Gotham Narr"/>
              </a:rPr>
              <a:t> look and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Gotham Narr"/>
              </a:rPr>
              <a:t>Can set font size, apply colors to backgrounds and 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Gotham Narr"/>
              </a:rPr>
              <a:t>Helps in designing buttons and their positions</a:t>
            </a:r>
          </a:p>
        </p:txBody>
      </p:sp>
      <p:cxnSp>
        <p:nvCxnSpPr>
          <p:cNvPr id="42" name="Google Shape;417;p37">
            <a:extLst>
              <a:ext uri="{FF2B5EF4-FFF2-40B4-BE49-F238E27FC236}">
                <a16:creationId xmlns:a16="http://schemas.microsoft.com/office/drawing/2014/main" id="{D793BFA1-2C1A-4CF3-9680-7BF33C80E0D0}"/>
              </a:ext>
            </a:extLst>
          </p:cNvPr>
          <p:cNvCxnSpPr/>
          <p:nvPr/>
        </p:nvCxnSpPr>
        <p:spPr>
          <a:xfrm rot="10800000">
            <a:off x="6619937" y="234775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" name="Google Shape;406;p37">
            <a:extLst>
              <a:ext uri="{FF2B5EF4-FFF2-40B4-BE49-F238E27FC236}">
                <a16:creationId xmlns:a16="http://schemas.microsoft.com/office/drawing/2014/main" id="{3C75451C-43EA-41CC-8D12-C0C4BAC7CF0C}"/>
              </a:ext>
            </a:extLst>
          </p:cNvPr>
          <p:cNvSpPr/>
          <p:nvPr/>
        </p:nvSpPr>
        <p:spPr>
          <a:xfrm>
            <a:off x="12379" y="2763656"/>
            <a:ext cx="1219397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b="0" i="1">
                <a:solidFill>
                  <a:schemeClr val="tx1"/>
                </a:solidFill>
                <a:effectLst/>
                <a:latin typeface="cascadia code" panose="020B0609020000020004" pitchFamily="49" charset="0"/>
              </a:rPr>
              <a:t>  </a:t>
            </a:r>
            <a:r>
              <a:rPr lang="en-US" b="0" i="1">
                <a:solidFill>
                  <a:schemeClr val="tx1"/>
                </a:solidFill>
                <a:effectLst/>
                <a:latin typeface="IBM Plex Sans Condensed" panose="020B0604020202020204" charset="0"/>
              </a:rPr>
              <a:t>mainBox</a:t>
            </a:r>
            <a:endParaRPr lang="en-US" b="0">
              <a:solidFill>
                <a:schemeClr val="tx1"/>
              </a:solidFill>
              <a:effectLst/>
              <a:latin typeface="IBM Plex Sans Condensed" panose="020B0604020202020204" charset="0"/>
            </a:endParaRPr>
          </a:p>
        </p:txBody>
      </p:sp>
      <p:cxnSp>
        <p:nvCxnSpPr>
          <p:cNvPr id="32" name="Google Shape;407;p37">
            <a:extLst>
              <a:ext uri="{FF2B5EF4-FFF2-40B4-BE49-F238E27FC236}">
                <a16:creationId xmlns:a16="http://schemas.microsoft.com/office/drawing/2014/main" id="{85A2C7B9-AE38-4E50-910F-5EBFD8716EDE}"/>
              </a:ext>
            </a:extLst>
          </p:cNvPr>
          <p:cNvCxnSpPr/>
          <p:nvPr/>
        </p:nvCxnSpPr>
        <p:spPr>
          <a:xfrm rot="10800000">
            <a:off x="719049" y="3096748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" name="Google Shape;422;p37">
            <a:extLst>
              <a:ext uri="{FF2B5EF4-FFF2-40B4-BE49-F238E27FC236}">
                <a16:creationId xmlns:a16="http://schemas.microsoft.com/office/drawing/2014/main" id="{A6EA4CF0-9EED-4DF8-8BB4-971461DBA431}"/>
              </a:ext>
            </a:extLst>
          </p:cNvPr>
          <p:cNvSpPr txBox="1"/>
          <p:nvPr/>
        </p:nvSpPr>
        <p:spPr>
          <a:xfrm>
            <a:off x="2993781" y="3692661"/>
            <a:ext cx="1950065" cy="75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i="1">
                <a:solidFill>
                  <a:schemeClr val="tx1"/>
                </a:solidFill>
                <a:effectLst/>
                <a:latin typeface="cascadia code"/>
              </a:rPr>
              <a:t>#button:hover</a:t>
            </a:r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{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    background:#00ABF0;</a:t>
            </a:r>
          </a:p>
          <a:p>
            <a:r>
              <a:rPr lang="en-US" sz="1100" b="1">
                <a:solidFill>
                  <a:schemeClr val="tx1"/>
                </a:solidFill>
                <a:effectLst/>
                <a:latin typeface="cascadia code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tx1">
                <a:lumMod val="25000"/>
                <a:lumOff val="75000"/>
              </a:schemeClr>
            </a:gs>
            <a:gs pos="88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570776" y="328875"/>
            <a:ext cx="7593300" cy="4042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/>
              <a:t>Compiling and linking</a:t>
            </a:r>
            <a:endParaRPr lang="en-US" sz="400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511126" y="948267"/>
            <a:ext cx="7170842" cy="40255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2000">
                <a:latin typeface="Arial"/>
              </a:rPr>
              <a:t>Four folders - 'css', 'img', 'src' and 'include’. </a:t>
            </a:r>
          </a:p>
          <a:p>
            <a:pPr>
              <a:lnSpc>
                <a:spcPct val="114999"/>
              </a:lnSpc>
            </a:pPr>
            <a:r>
              <a:rPr lang="en" sz="2000">
                <a:latin typeface="Arial"/>
              </a:rPr>
              <a:t>'css' contains the themes.css file used to style the widgets </a:t>
            </a:r>
          </a:p>
          <a:p>
            <a:pPr>
              <a:lnSpc>
                <a:spcPct val="114999"/>
              </a:lnSpc>
            </a:pPr>
            <a:r>
              <a:rPr lang="en" sz="2000">
                <a:latin typeface="Arial"/>
              </a:rPr>
              <a:t>'img' contains the image used on the first screen. </a:t>
            </a:r>
          </a:p>
          <a:p>
            <a:pPr>
              <a:lnSpc>
                <a:spcPct val="114999"/>
              </a:lnSpc>
            </a:pPr>
            <a:r>
              <a:rPr lang="en" sz="2000">
                <a:latin typeface="Arial"/>
              </a:rPr>
              <a:t>'src' and 'include' contain the source files and their dependencies</a:t>
            </a:r>
          </a:p>
          <a:p>
            <a:pPr>
              <a:lnSpc>
                <a:spcPct val="114999"/>
              </a:lnSpc>
            </a:pPr>
            <a:r>
              <a:rPr lang="en" sz="2000">
                <a:latin typeface="Arial"/>
              </a:rPr>
              <a:t>A makefile is used to compile and link these files into an executable called 'bingo’; it uses simple macros and string manipulation functions</a:t>
            </a:r>
          </a:p>
          <a:p>
            <a:pPr>
              <a:lnSpc>
                <a:spcPct val="114999"/>
              </a:lnSpc>
            </a:pPr>
            <a:r>
              <a:rPr lang="en" sz="2000">
                <a:latin typeface="Arial"/>
              </a:rPr>
              <a:t>The object files generated by the makefile are stored in 'src/obj'</a:t>
            </a:r>
            <a:endParaRPr lang="en-US" sz="2000">
              <a:latin typeface="Arial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7539118" y="2943699"/>
            <a:ext cx="1632492" cy="2047865"/>
            <a:chOff x="6316225" y="1218466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6225" y="1218466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46774" y="1820125"/>
              <a:ext cx="220250" cy="1628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Graphic 8" descr="Network outline">
            <a:extLst>
              <a:ext uri="{FF2B5EF4-FFF2-40B4-BE49-F238E27FC236}">
                <a16:creationId xmlns:a16="http://schemas.microsoft.com/office/drawing/2014/main" id="{9221A2F2-2686-480E-B6BA-ECDFABF4F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4375" y="-15767"/>
            <a:ext cx="723859" cy="7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03754"/>
      </p:ext>
    </p:extLst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Flavius template</vt:lpstr>
      <vt:lpstr>group k Nisham ghimire ashwin sapkota sashank baral aayush bhatta</vt:lpstr>
      <vt:lpstr>GtK</vt:lpstr>
      <vt:lpstr>PowerPoint Presentation</vt:lpstr>
      <vt:lpstr>PowerPoint Presentation</vt:lpstr>
      <vt:lpstr>Input</vt:lpstr>
      <vt:lpstr>Draw grid</vt:lpstr>
      <vt:lpstr>Deciding the winner</vt:lpstr>
      <vt:lpstr>CSS</vt:lpstr>
      <vt:lpstr>Compiling and linking</vt:lpstr>
      <vt:lpstr>Team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3</cp:revision>
  <dcterms:modified xsi:type="dcterms:W3CDTF">2021-08-17T08:02:26Z</dcterms:modified>
</cp:coreProperties>
</file>