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79" r:id="rId3"/>
    <p:sldId id="257" r:id="rId4"/>
    <p:sldId id="288" r:id="rId5"/>
    <p:sldId id="277" r:id="rId6"/>
    <p:sldId id="261" r:id="rId7"/>
    <p:sldId id="280" r:id="rId8"/>
    <p:sldId id="291" r:id="rId9"/>
    <p:sldId id="258" r:id="rId10"/>
    <p:sldId id="259" r:id="rId11"/>
    <p:sldId id="260" r:id="rId12"/>
    <p:sldId id="285" r:id="rId13"/>
    <p:sldId id="265" r:id="rId14"/>
    <p:sldId id="276" r:id="rId15"/>
    <p:sldId id="281" r:id="rId16"/>
    <p:sldId id="286" r:id="rId17"/>
    <p:sldId id="262" r:id="rId18"/>
    <p:sldId id="269" r:id="rId19"/>
    <p:sldId id="270" r:id="rId20"/>
    <p:sldId id="271" r:id="rId21"/>
    <p:sldId id="287" r:id="rId22"/>
    <p:sldId id="278" r:id="rId23"/>
    <p:sldId id="289" r:id="rId24"/>
    <p:sldId id="282" r:id="rId25"/>
    <p:sldId id="275" r:id="rId26"/>
    <p:sldId id="267" r:id="rId27"/>
    <p:sldId id="290" r:id="rId28"/>
    <p:sldId id="266" r:id="rId29"/>
    <p:sldId id="268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99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9537B-5152-45C4-9366-14FFD944EA9E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EA0E-9C73-4DFC-B516-6CAE976C90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CEA0E-9C73-4DFC-B516-6CAE976C90C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ECEA0E-9C73-4DFC-B516-6CAE976C90C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EFC4EED-7A6B-490A-8A6E-B719068E567C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D986D-0229-43E0-B2F2-83078BBD89DB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0721-592D-4310-81FC-06A59DFAFB80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3CE3-F8E5-4835-84C8-0293DFC9E6DF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E969-7C44-4140-BC5B-5D284F8AA4CE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B8F6-39AC-4EF1-8510-DE5466FE4CF8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444EF27-73C1-4012-A7C2-EA0CE0FC73B8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4EA8E57-BFFB-4FC4-B1FE-CAD4513F87FC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DDF7-DE87-4E05-8C39-052690C70FC7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17A1-E3D0-4817-9292-F9500DD5CD7B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4267-1BF6-4BF0-B16A-C0213A14A3C9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88B085F-27F7-4D84-AA93-1FB63CDDE99A}" type="datetime1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BF429D9-D6DF-41E0-A794-0282F81C3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nefits-of-cloud-compu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05000"/>
            <a:ext cx="7620000" cy="3733800"/>
          </a:xfrm>
        </p:spPr>
        <p:txBody>
          <a:bodyPr>
            <a:normAutofit fontScale="92500" lnSpcReduction="20000"/>
          </a:bodyPr>
          <a:lstStyle/>
          <a:p>
            <a:endParaRPr lang="en-GB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89999">
                    <a:srgbClr val="F27300"/>
                  </a:gs>
                  <a:gs pos="100000">
                    <a:srgbClr val="FFBF00"/>
                  </a:gs>
                </a:gsLst>
                <a:lin ang="5400000" scaled="0"/>
              </a:gradFill>
              <a:latin typeface="Calibri" pitchFamily="34" charset="0"/>
            </a:endParaRPr>
          </a:p>
          <a:p>
            <a:r>
              <a:rPr lang="en-GB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Calibri" pitchFamily="34" charset="0"/>
              </a:rPr>
              <a:t>	B.Sc. Special Honours Degree In Information Technology</a:t>
            </a:r>
          </a:p>
          <a:p>
            <a:r>
              <a:rPr lang="en-GB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5400000" scaled="0"/>
                </a:gradFill>
                <a:latin typeface="Calibri" pitchFamily="34" charset="0"/>
              </a:rPr>
              <a:t>		Field Specialization : Information Systems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l"/>
            <a:r>
              <a:rPr lang="en-GB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Final Presentation</a:t>
            </a: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861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+mj-lt"/>
              </a:rPr>
              <a:t>Exploring the Factors Positively Influence the Adoption of Cloud Computing in </a:t>
            </a:r>
          </a:p>
          <a:p>
            <a:pPr algn="ctr"/>
            <a:r>
              <a:rPr lang="en-US" sz="3200" b="1" dirty="0">
                <a:solidFill>
                  <a:srgbClr val="002060"/>
                </a:solidFill>
                <a:latin typeface="+mj-lt"/>
              </a:rPr>
              <a:t>Sri Lanka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7" y="5257800"/>
            <a:ext cx="3876675" cy="1561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685800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Objective of the Research</a:t>
            </a:r>
            <a:endParaRPr lang="en-GB" sz="3600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sz="3100" dirty="0">
                <a:latin typeface="Arial" pitchFamily="34" charset="0"/>
                <a:cs typeface="Arial" pitchFamily="34" charset="0"/>
              </a:rPr>
              <a:t>The Research Questions</a:t>
            </a:r>
          </a:p>
          <a:p>
            <a:pPr>
              <a:buClrTx/>
            </a:pPr>
            <a:r>
              <a:rPr lang="en-US" sz="31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What are the influencing factors to the adoption of cloud computing in Sri Lanka?</a:t>
            </a:r>
          </a:p>
          <a:p>
            <a:pPr>
              <a:buClrTx/>
            </a:pPr>
            <a:r>
              <a:rPr lang="en-US" sz="31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How these factors positively influence the adoption of cloud computing in Sri Lankan organizations?</a:t>
            </a:r>
          </a:p>
          <a:p>
            <a:pPr>
              <a:buNone/>
            </a:pPr>
            <a:endParaRPr lang="en-GB" sz="31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3100" dirty="0">
                <a:latin typeface="Arial" pitchFamily="34" charset="0"/>
                <a:cs typeface="Arial" pitchFamily="34" charset="0"/>
              </a:rPr>
              <a:t>Main Objective</a:t>
            </a:r>
          </a:p>
          <a:p>
            <a:pPr marL="0" indent="0">
              <a:buNone/>
            </a:pPr>
            <a:r>
              <a:rPr lang="en-US" sz="31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To discover the factors positively influencing to the adoption of cloud computing.</a:t>
            </a:r>
            <a:endParaRPr lang="en-GB" sz="3100" dirty="0">
              <a:solidFill>
                <a:schemeClr val="accent3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sz="31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GB" sz="3100" dirty="0">
                <a:latin typeface="Arial" pitchFamily="34" charset="0"/>
                <a:cs typeface="Arial" pitchFamily="34" charset="0"/>
              </a:rPr>
              <a:t>The influencing factors to the  adoption of Cloud Computing identified in three perspective. 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sz="2800" b="1" dirty="0">
                <a:latin typeface="Arial" pitchFamily="34" charset="0"/>
                <a:cs typeface="Arial" pitchFamily="34" charset="0"/>
              </a:rPr>
              <a:t>Technological Factors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sz="2800" b="1" dirty="0">
                <a:latin typeface="Arial" pitchFamily="34" charset="0"/>
                <a:cs typeface="Arial" pitchFamily="34" charset="0"/>
              </a:rPr>
              <a:t>Organizational Factors</a:t>
            </a:r>
          </a:p>
          <a:p>
            <a:pPr lvl="1" algn="just">
              <a:buFont typeface="Arial" pitchFamily="34" charset="0"/>
              <a:buChar char="•"/>
            </a:pPr>
            <a:r>
              <a:rPr lang="en-GB" sz="2800" b="1" dirty="0">
                <a:latin typeface="Arial" pitchFamily="34" charset="0"/>
                <a:cs typeface="Arial" pitchFamily="34" charset="0"/>
              </a:rPr>
              <a:t>Environmental Factors.</a:t>
            </a:r>
          </a:p>
          <a:p>
            <a:pPr>
              <a:buNone/>
            </a:pPr>
            <a:r>
              <a:rPr lang="en-GB" dirty="0"/>
              <a:t>								</a:t>
            </a:r>
            <a:endParaRPr lang="en-GB" sz="17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356351"/>
            <a:ext cx="762000" cy="349250"/>
          </a:xfrm>
        </p:spPr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CE1C4-D529-9FBA-85E5-1E46D7A62ED4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5638800"/>
            <a:ext cx="1627991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57256"/>
          </a:xfrm>
        </p:spPr>
        <p:txBody>
          <a:bodyPr>
            <a:normAutofit/>
          </a:bodyPr>
          <a:lstStyle/>
          <a:p>
            <a:r>
              <a:rPr lang="en-GB" sz="3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Sub Objectives</a:t>
            </a:r>
            <a:endParaRPr lang="en-GB" sz="3600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867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Sub Objective 1</a:t>
            </a:r>
          </a:p>
          <a:p>
            <a:pPr lvl="0">
              <a:buClrTx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identify what are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Technological Factors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influence the cloud adoption in Sri Lanka.</a:t>
            </a:r>
          </a:p>
          <a:p>
            <a:pPr lvl="0">
              <a:buClrTx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understand how these factors do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positively influence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adoption of cloud computing in Sri Lankan organizations.</a:t>
            </a:r>
          </a:p>
          <a:p>
            <a:pPr lvl="0">
              <a:buClrTx/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ClrTx/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Sub Objective 2</a:t>
            </a:r>
          </a:p>
          <a:p>
            <a:pPr lvl="0">
              <a:buClrTx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identify what are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Organizational Factors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influence the cloud adoption in Sri Lanka.</a:t>
            </a:r>
          </a:p>
          <a:p>
            <a:pPr lvl="0">
              <a:buClrTx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identify how these factors do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positively influence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adoption of cloud computing in Sri Lankan organizations.</a:t>
            </a:r>
          </a:p>
          <a:p>
            <a:pPr>
              <a:buClr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ClrTx/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Sub Objective 3</a:t>
            </a:r>
          </a:p>
          <a:p>
            <a:pPr lvl="0">
              <a:buClrTx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understand what are the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Environmental Factors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influence the cloud adoption in Sri Lanka.</a:t>
            </a:r>
          </a:p>
          <a:p>
            <a:pPr lvl="0">
              <a:buClrTx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identify how these factors do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positively influence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adoption of cloud computing in Sri Lankan organizations.</a:t>
            </a:r>
          </a:p>
          <a:p>
            <a:pPr>
              <a:buClr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ClrTx/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Sub Objective 4</a:t>
            </a:r>
          </a:p>
          <a:p>
            <a:pPr>
              <a:buClrTx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develop a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Factor Framework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the positively influencing factors to the adoption of cloud computing in Sri Lanka.</a:t>
            </a:r>
            <a:endParaRPr lang="en-US" sz="1900" dirty="0">
              <a:solidFill>
                <a:srgbClr val="FF5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Untitled-1 new cop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26" y="5118852"/>
            <a:ext cx="2322274" cy="17391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654032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3973-1F2F-40D0-B780-7AC58D34E051}" type="slidenum">
              <a:rPr lang="en-GB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GB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wheel_of_methodology-tra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04" y="1428736"/>
            <a:ext cx="5643602" cy="46808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Research Methodology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9342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4600" y="6172200"/>
            <a:ext cx="297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/>
              <a:t> Research Process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6019800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itchFamily="34" charset="0"/>
                <a:cs typeface="Arial" pitchFamily="34" charset="0"/>
              </a:rPr>
              <a:t>A.G.L.N.Silva</a:t>
            </a: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  <p:pic>
        <p:nvPicPr>
          <p:cNvPr id="7" name="Picture 6" descr="Untitled-1 new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runa\Music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76350"/>
            <a:ext cx="7620000" cy="45148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Methodology cont..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5867400"/>
            <a:ext cx="449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/>
              <a:t>: Research Design</a:t>
            </a:r>
          </a:p>
        </p:txBody>
      </p:sp>
      <p:pic>
        <p:nvPicPr>
          <p:cNvPr id="5" name="Picture 4" descr="Untitled-1 new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5791200"/>
            <a:ext cx="1523999" cy="1066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Research Methodology cont..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:\Users\DELL\Desktop\Untitled 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086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19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/>
              <a:t> Conceptual model</a:t>
            </a:r>
          </a:p>
        </p:txBody>
      </p:sp>
      <p:pic>
        <p:nvPicPr>
          <p:cNvPr id="6" name="Picture 5" descr="Untitled-1 new cop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Case Study Analysis </a:t>
            </a:r>
            <a:endParaRPr lang="en-US" sz="3600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Content Placeholder 6" descr="CLIPART_OF_16323_SM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2249488"/>
            <a:ext cx="4324350" cy="4324350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2A7A6-0A25-49C5-BB64-4F59A7EB706B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6002010"/>
            <a:ext cx="1142999" cy="855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Case Study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Company A </a:t>
            </a:r>
          </a:p>
          <a:p>
            <a:pPr algn="just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Background -  Company A is a leading Human Capital Management software solutions provider.  It designed the Sri Lanka’s first ever web based HRIS solution introducing the employee self-service concept to clients like telecoms, banks and financial services and other key corporate customers. Also the company  became an industry recognized mobile &amp; media technology provider.</a:t>
            </a:r>
          </a:p>
          <a:p>
            <a:pPr algn="just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Discussion with – Respective Director of company A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Legacy System – In house built software solutions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Reasons for cloud adoption 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Cost reduction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Flexibility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Less resources usage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Easy to collaborate and administrate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Cloud usage – Human Capital Management, Customer Relationship Management and Collaboration </a:t>
            </a:r>
          </a:p>
          <a:p>
            <a:pPr algn="just">
              <a:lnSpc>
                <a:spcPct val="150000"/>
              </a:lnSpc>
              <a:buNone/>
            </a:pPr>
            <a:endParaRPr lang="en-US" sz="1600" dirty="0"/>
          </a:p>
          <a:p>
            <a:pPr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  <a:buNone/>
            </a:pPr>
            <a:endParaRPr lang="en-US" sz="18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D12C8-82FD-74DD-5646-A6B750E9B098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Case Study Analysis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Company B</a:t>
            </a:r>
          </a:p>
          <a:p>
            <a:pPr marL="801688" indent="-801688"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Background - Company B operates in graphite mining, processing and exporting industry in Sri Lanka which has two branches in Colombo 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Bogala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. The company mainly deal with a German company. </a:t>
            </a:r>
          </a:p>
          <a:p>
            <a:pPr marL="801688" indent="-801688"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Discussion with – Respective CIO of company B</a:t>
            </a:r>
          </a:p>
          <a:p>
            <a:pPr marL="801688" indent="-801688"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Legacy System – In house built software products and outsourced solutions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Reasons for cloud adoption 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Physical location of branches  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Lack of technological knowledge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Mobility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Reduce IT issues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Cloud usage – Human Resources Management Systems and Mining Related Systems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43844-81F0-4143-3BB2-6DE1D989AFD2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Case Study Analysis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Company C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Background - Company C is a customer focused local software company which develops software brands for international market. It is providing many services such as “Travel Box”, “Revel Box Technology”, “Zoom”, “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Savaree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” and “Check” into Sri Lanka.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Discussion with – Head of </a:t>
            </a:r>
            <a:r>
              <a:rPr lang="en-US" sz="1600">
                <a:latin typeface="Arial" pitchFamily="34" charset="0"/>
                <a:cs typeface="Arial" pitchFamily="34" charset="0"/>
              </a:rPr>
              <a:t>system networking of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company C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Legacy System – Some other web technologies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Reasons for cloud adoption 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Physical location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To provide solutions to clients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Easy to access</a:t>
            </a:r>
          </a:p>
          <a:p>
            <a:pPr algn="just">
              <a:lnSpc>
                <a:spcPct val="150000"/>
              </a:lnSpc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Cloud usage – Test software products and Deliver software products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C8402-0F27-966B-FA8D-4CD39456F98B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Research ID - IS-12 005</a:t>
            </a:r>
            <a:r>
              <a:rPr lang="en-GB" dirty="0">
                <a:latin typeface="Arial" pitchFamily="34" charset="0"/>
                <a:cs typeface="Arial" pitchFamily="34" charset="0"/>
              </a:rPr>
              <a:t>	</a:t>
            </a:r>
          </a:p>
          <a:p>
            <a:pPr>
              <a:buNone/>
            </a:pPr>
            <a:endParaRPr lang="en-GB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GB" b="1" dirty="0">
                <a:latin typeface="Arial" pitchFamily="34" charset="0"/>
                <a:cs typeface="Arial" pitchFamily="34" charset="0"/>
              </a:rPr>
              <a:t>Researcher</a:t>
            </a:r>
          </a:p>
          <a:p>
            <a:pPr>
              <a:buNone/>
            </a:pP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A.G.L.N.Silva</a:t>
            </a:r>
            <a:r>
              <a:rPr lang="en-US" dirty="0">
                <a:latin typeface="Arial" pitchFamily="34" charset="0"/>
                <a:cs typeface="Arial" pitchFamily="34" charset="0"/>
              </a:rPr>
              <a:t>     - IT 09 2053 76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562600"/>
            <a:ext cx="1627991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Case Studies Analysis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6299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Company D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Background - Company D is a subsidiary of Singapore Telecom, which is a Joint-venture between Singapore Telecom International and Capital Development and Investment Company. It is the pioneer in providing Data Communication and Internet Services in Sri Lanka.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Discussion with – Head of network planning department of company D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Legacy System – In house built software solutions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Reasons for cloud adoption 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Business requirement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Cater to a large customer base</a:t>
            </a:r>
          </a:p>
          <a:p>
            <a:pPr algn="just">
              <a:lnSpc>
                <a:spcPct val="150000"/>
              </a:lnSpc>
              <a:buClrTx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Physical location</a:t>
            </a:r>
          </a:p>
          <a:p>
            <a:pPr algn="just">
              <a:lnSpc>
                <a:spcPct val="150000"/>
              </a:lnSpc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Cloud usage – Provide software solutions and Collaboration 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39B0DF-0DB6-3C70-60C4-46756CF35A79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Discussions and Findings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21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runa\Music\Expat_explorer_home_finding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4719638" cy="3573492"/>
          </a:xfrm>
          <a:prstGeom prst="rect">
            <a:avLst/>
          </a:prstGeom>
          <a:noFill/>
        </p:spPr>
      </p:pic>
      <p:pic>
        <p:nvPicPr>
          <p:cNvPr id="6" name="Picture 5" descr="Untitled-1 new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B13B7-459C-839E-4B8E-D0C331482EE9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762000"/>
          </a:xfrm>
        </p:spPr>
        <p:txBody>
          <a:bodyPr/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Discussion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/>
          <a:lstStyle/>
          <a:p>
            <a:pPr>
              <a:buClrTx/>
              <a:buNone/>
            </a:pPr>
            <a:endParaRPr lang="en-US" dirty="0"/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Perception of  industrial professionals are taken into account in the discussion.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Each factor identified from the literature are discussed in the industrial professionals point of view.</a:t>
            </a: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Only the positively influencing factors  are selected to  develop the conceptual model as an outcome of this research.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22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9468F-F379-3855-B319-2853842D3E0F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Discussion on Organizational Factors</a:t>
            </a: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    Return on investment: is not included in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2514600"/>
            <a:ext cx="22860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Company A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Company B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Company 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Company 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0" y="1447800"/>
            <a:ext cx="228600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Firm Size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0000" y="2362200"/>
            <a:ext cx="228600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Top Management support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86200" y="3810000"/>
            <a:ext cx="22860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Technological Knowledge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886200" y="4800600"/>
            <a:ext cx="220980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Perceived Benefits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81800" y="2667000"/>
            <a:ext cx="19812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Positively influencing the adoption of cloud computing</a:t>
            </a:r>
          </a:p>
        </p:txBody>
      </p:sp>
      <p:cxnSp>
        <p:nvCxnSpPr>
          <p:cNvPr id="18" name="Straight Arrow Connector 17"/>
          <p:cNvCxnSpPr>
            <a:stCxn id="5" idx="3"/>
            <a:endCxn id="14" idx="1"/>
          </p:cNvCxnSpPr>
          <p:nvPr/>
        </p:nvCxnSpPr>
        <p:spPr>
          <a:xfrm>
            <a:off x="3048000" y="3543300"/>
            <a:ext cx="838200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3" idx="1"/>
          </p:cNvCxnSpPr>
          <p:nvPr/>
        </p:nvCxnSpPr>
        <p:spPr>
          <a:xfrm>
            <a:off x="3048000" y="3543300"/>
            <a:ext cx="838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12" idx="1"/>
          </p:cNvCxnSpPr>
          <p:nvPr/>
        </p:nvCxnSpPr>
        <p:spPr>
          <a:xfrm flipV="1">
            <a:off x="3048000" y="28575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10" idx="1"/>
          </p:cNvCxnSpPr>
          <p:nvPr/>
        </p:nvCxnSpPr>
        <p:spPr>
          <a:xfrm flipV="1">
            <a:off x="3048000" y="1752600"/>
            <a:ext cx="7620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3"/>
            <a:endCxn id="16" idx="1"/>
          </p:cNvCxnSpPr>
          <p:nvPr/>
        </p:nvCxnSpPr>
        <p:spPr>
          <a:xfrm>
            <a:off x="6096000" y="1752600"/>
            <a:ext cx="6858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3"/>
            <a:endCxn id="16" idx="1"/>
          </p:cNvCxnSpPr>
          <p:nvPr/>
        </p:nvCxnSpPr>
        <p:spPr>
          <a:xfrm>
            <a:off x="6096000" y="2857500"/>
            <a:ext cx="6858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3" idx="3"/>
            <a:endCxn id="16" idx="1"/>
          </p:cNvCxnSpPr>
          <p:nvPr/>
        </p:nvCxnSpPr>
        <p:spPr>
          <a:xfrm flipV="1">
            <a:off x="6172200" y="3505200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3"/>
            <a:endCxn id="16" idx="1"/>
          </p:cNvCxnSpPr>
          <p:nvPr/>
        </p:nvCxnSpPr>
        <p:spPr>
          <a:xfrm flipV="1">
            <a:off x="6096000" y="3505200"/>
            <a:ext cx="685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" y="5410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Organizational Factors that positively influences the adoption of cloud        	   computing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Discussion on Technological Factors</a:t>
            </a: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46320"/>
          </a:xfrm>
        </p:spPr>
        <p:txBody>
          <a:bodyPr/>
          <a:lstStyle/>
          <a:p>
            <a:pPr>
              <a:buNone/>
            </a:pPr>
            <a:r>
              <a:rPr lang="en-US" dirty="0"/>
              <a:t>					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24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09600" y="2514600"/>
            <a:ext cx="2286000" cy="2057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Company A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Company B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Company 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Company 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10000" y="1447800"/>
            <a:ext cx="228600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Reliability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810000" y="2286000"/>
            <a:ext cx="22860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Deployability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0000" y="3200400"/>
            <a:ext cx="22860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Security concern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10000" y="4114800"/>
            <a:ext cx="2286000" cy="609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Compatibility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10000" y="4876800"/>
            <a:ext cx="2286000" cy="762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Simplicity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81800" y="2819400"/>
            <a:ext cx="19812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Positively influencing the adoption of cloud computing</a:t>
            </a:r>
          </a:p>
        </p:txBody>
      </p:sp>
      <p:cxnSp>
        <p:nvCxnSpPr>
          <p:cNvPr id="17" name="Straight Arrow Connector 16"/>
          <p:cNvCxnSpPr>
            <a:stCxn id="7" idx="3"/>
            <a:endCxn id="9" idx="1"/>
          </p:cNvCxnSpPr>
          <p:nvPr/>
        </p:nvCxnSpPr>
        <p:spPr>
          <a:xfrm flipV="1">
            <a:off x="2895600" y="1752600"/>
            <a:ext cx="914400" cy="179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  <a:endCxn id="10" idx="1"/>
          </p:cNvCxnSpPr>
          <p:nvPr/>
        </p:nvCxnSpPr>
        <p:spPr>
          <a:xfrm flipV="1">
            <a:off x="2895600" y="262890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1" idx="1"/>
          </p:cNvCxnSpPr>
          <p:nvPr/>
        </p:nvCxnSpPr>
        <p:spPr>
          <a:xfrm>
            <a:off x="2895600" y="35433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2" idx="1"/>
          </p:cNvCxnSpPr>
          <p:nvPr/>
        </p:nvCxnSpPr>
        <p:spPr>
          <a:xfrm>
            <a:off x="2895600" y="3543300"/>
            <a:ext cx="914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13" idx="1"/>
          </p:cNvCxnSpPr>
          <p:nvPr/>
        </p:nvCxnSpPr>
        <p:spPr>
          <a:xfrm>
            <a:off x="2895600" y="3543300"/>
            <a:ext cx="914400" cy="1714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3"/>
            <a:endCxn id="15" idx="1"/>
          </p:cNvCxnSpPr>
          <p:nvPr/>
        </p:nvCxnSpPr>
        <p:spPr>
          <a:xfrm flipV="1">
            <a:off x="6096000" y="3657600"/>
            <a:ext cx="685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3"/>
            <a:endCxn id="15" idx="1"/>
          </p:cNvCxnSpPr>
          <p:nvPr/>
        </p:nvCxnSpPr>
        <p:spPr>
          <a:xfrm flipV="1">
            <a:off x="6096000" y="36576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3"/>
            <a:endCxn id="15" idx="1"/>
          </p:cNvCxnSpPr>
          <p:nvPr/>
        </p:nvCxnSpPr>
        <p:spPr>
          <a:xfrm>
            <a:off x="6096000" y="3543300"/>
            <a:ext cx="685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3"/>
            <a:endCxn id="15" idx="1"/>
          </p:cNvCxnSpPr>
          <p:nvPr/>
        </p:nvCxnSpPr>
        <p:spPr>
          <a:xfrm>
            <a:off x="6096000" y="2628900"/>
            <a:ext cx="6858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3"/>
            <a:endCxn id="15" idx="1"/>
          </p:cNvCxnSpPr>
          <p:nvPr/>
        </p:nvCxnSpPr>
        <p:spPr>
          <a:xfrm>
            <a:off x="6096000" y="1752600"/>
            <a:ext cx="6858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2400" y="565767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Technological Factors that positively influences the adoption of cloud        	   computing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1D828-353E-490A-5E27-E2CB29B95F7D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743712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Outcome of the research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25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6324600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/>
              <a:t> Conceptual model</a:t>
            </a:r>
          </a:p>
        </p:txBody>
      </p:sp>
      <p:pic>
        <p:nvPicPr>
          <p:cNvPr id="1026" name="Picture 2" descr="C:\Users\Sri\Desktop\Captur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181100"/>
            <a:ext cx="7239000" cy="4914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Professionals from companies A, B, and D suggested factor to be added in the conceptual model</a:t>
            </a:r>
          </a:p>
          <a:p>
            <a:pPr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User experience as a technological factor</a:t>
            </a:r>
          </a:p>
          <a:p>
            <a:pPr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Socialization as a technological factor </a:t>
            </a:r>
          </a:p>
          <a:p>
            <a:pPr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Work efficiency as a technological factor </a:t>
            </a:r>
          </a:p>
          <a:p>
            <a:pPr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These factors can be validated and added to the conceptual model as a future progress. </a:t>
            </a:r>
          </a:p>
          <a:p>
            <a:pPr>
              <a:buClrTx/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26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97AB29-739A-2AC8-2414-1D4FB4FE7F19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Future work cont……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1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Clr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Environmental factors identified from the literature review</a:t>
            </a:r>
          </a:p>
          <a:p>
            <a:pPr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Supplier marketing activity</a:t>
            </a:r>
          </a:p>
          <a:p>
            <a:pPr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Targeting </a:t>
            </a:r>
          </a:p>
          <a:p>
            <a:pPr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Risk Reduction  </a:t>
            </a:r>
          </a:p>
          <a:p>
            <a:pPr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Environmental influences </a:t>
            </a:r>
          </a:p>
          <a:p>
            <a:pPr>
              <a:lnSpc>
                <a:spcPct val="160000"/>
              </a:lnSpc>
              <a:buClr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ClrTx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Environmental Factors considered for adoption and suggested by the industrial professionals </a:t>
            </a:r>
          </a:p>
          <a:p>
            <a:pPr>
              <a:lnSpc>
                <a:spcPct val="16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Carbon free environment </a:t>
            </a:r>
          </a:p>
          <a:p>
            <a:pPr>
              <a:lnSpc>
                <a:spcPct val="16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Reduce power consumption </a:t>
            </a:r>
          </a:p>
          <a:p>
            <a:pPr>
              <a:lnSpc>
                <a:spcPct val="16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Less heat production</a:t>
            </a:r>
          </a:p>
          <a:p>
            <a:pPr>
              <a:lnSpc>
                <a:spcPct val="16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Greener environment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838200"/>
          </a:xfrm>
        </p:spPr>
        <p:txBody>
          <a:bodyPr/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Limitations</a:t>
            </a:r>
            <a:r>
              <a:rPr lang="en-US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Time limitation</a:t>
            </a:r>
          </a:p>
          <a:p>
            <a:pPr>
              <a:lnSpc>
                <a:spcPct val="16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Limited geographical area </a:t>
            </a:r>
          </a:p>
          <a:p>
            <a:pPr>
              <a:lnSpc>
                <a:spcPct val="16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cloud adopted companies are less</a:t>
            </a:r>
          </a:p>
          <a:p>
            <a:pPr>
              <a:lnSpc>
                <a:spcPct val="16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Communicating via email and social networks will not be considered as cloud computing infrastructure. The organizations which use cloud computing to their core business functions. </a:t>
            </a:r>
          </a:p>
          <a:p>
            <a:pPr>
              <a:lnSpc>
                <a:spcPct val="16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There is a lack of cloud adopted companies is Sri Lanka still therefore finding cloud adopted companies and the resistance to give the information for  a third party.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28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DE425-E071-3BB2-7AF6-CCD824CB94E3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Conclusion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 marL="111125" indent="-1588" algn="just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Factors identified from the literature review are validated and added in to the conceptual model.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11125" indent="-1588" algn="just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Suggestions are stated for the further continuation of the research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111125" indent="-1588" algn="just">
              <a:lnSpc>
                <a:spcPct val="150000"/>
              </a:lnSpc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Development of the conceptual model which could  guide Sri Lankan organization towards successful adoption of cloud computing.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29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7D3E6E-BCE9-1070-0928-53998C03AB35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0058"/>
            <a:ext cx="8229600" cy="642942"/>
          </a:xfrm>
          <a:noFill/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2134"/>
            <a:ext cx="8229600" cy="5645866"/>
          </a:xfrm>
        </p:spPr>
        <p:txBody>
          <a:bodyPr>
            <a:noAutofit/>
          </a:bodyPr>
          <a:lstStyle/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lvl="1">
              <a:buFont typeface="Calibri" pitchFamily="34" charset="0"/>
              <a:buChar char="—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Background of the Research</a:t>
            </a:r>
          </a:p>
          <a:p>
            <a:pPr lvl="1">
              <a:buFont typeface="Calibri" pitchFamily="34" charset="0"/>
              <a:buChar char="—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Literature Review</a:t>
            </a:r>
          </a:p>
          <a:p>
            <a:pPr lvl="1">
              <a:buFont typeface="Calibri" pitchFamily="34" charset="0"/>
              <a:buChar char="—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Research Problem</a:t>
            </a:r>
          </a:p>
          <a:p>
            <a:pPr>
              <a:buNone/>
            </a:pPr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RESEARCH OBJECTIVES</a:t>
            </a:r>
          </a:p>
          <a:p>
            <a:pPr lvl="1">
              <a:buFont typeface="Calibri" pitchFamily="34" charset="0"/>
              <a:buChar char="–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Research Questions</a:t>
            </a:r>
          </a:p>
          <a:p>
            <a:pPr lvl="1">
              <a:buFont typeface="Calibri" pitchFamily="34" charset="0"/>
              <a:buChar char="–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 Objective</a:t>
            </a:r>
          </a:p>
          <a:p>
            <a:pPr lvl="1">
              <a:buFont typeface="Calibri" pitchFamily="34" charset="0"/>
              <a:buChar char="–"/>
            </a:pPr>
            <a:r>
              <a:rPr lang="en-GB" sz="17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Sub Objectives</a:t>
            </a:r>
          </a:p>
          <a:p>
            <a:pPr>
              <a:buNone/>
            </a:pPr>
            <a:endParaRPr lang="en-GB" sz="1700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RESEARCH METHODOLOGY</a:t>
            </a:r>
          </a:p>
          <a:p>
            <a:pPr>
              <a:buNone/>
            </a:pPr>
            <a:endParaRPr lang="en-GB" sz="1700" b="1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CASE STUDIES ANALYSIS </a:t>
            </a:r>
          </a:p>
          <a:p>
            <a:pPr>
              <a:buNone/>
            </a:pPr>
            <a:r>
              <a:rPr lang="en-US" sz="1800" b="1" dirty="0"/>
              <a:t>       </a:t>
            </a:r>
            <a:r>
              <a:rPr lang="en-US" sz="17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en-US" sz="1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Company A </a:t>
            </a:r>
          </a:p>
          <a:p>
            <a:pPr marL="395288" indent="-395288">
              <a:buNone/>
            </a:pPr>
            <a:r>
              <a:rPr lang="en-US" sz="1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17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-  </a:t>
            </a:r>
            <a:r>
              <a:rPr lang="en-US" sz="1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Company B</a:t>
            </a:r>
          </a:p>
          <a:p>
            <a:pPr marL="395288" indent="-395288">
              <a:buNone/>
            </a:pPr>
            <a:r>
              <a:rPr lang="en-US" sz="1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17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-  </a:t>
            </a:r>
            <a:r>
              <a:rPr lang="en-US" sz="1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Company C</a:t>
            </a:r>
          </a:p>
          <a:p>
            <a:pPr marL="395288" indent="-395288">
              <a:buNone/>
            </a:pPr>
            <a:r>
              <a:rPr lang="en-US" sz="1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17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-  </a:t>
            </a:r>
            <a:r>
              <a:rPr lang="en-US" sz="17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Company D</a:t>
            </a:r>
          </a:p>
          <a:p>
            <a:endParaRPr lang="en-GB" sz="17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7200" dirty="0"/>
          </a:p>
          <a:p>
            <a:pPr>
              <a:buNone/>
            </a:pPr>
            <a:r>
              <a:rPr lang="en-US" sz="7200" dirty="0"/>
              <a:t>       </a:t>
            </a:r>
            <a:r>
              <a:rPr lang="en-US" sz="7200" b="1" dirty="0">
                <a:gradFill>
                  <a:gsLst>
                    <a:gs pos="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30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914400"/>
            <a:ext cx="44958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8229600" cy="762000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Presentation Outline cont..</a:t>
            </a:r>
            <a:endParaRPr lang="en-US" sz="3600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/>
          <a:lstStyle/>
          <a:p>
            <a:endParaRPr lang="en-GB" sz="1700" b="1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DISCUSSIONS AND FINDINGS</a:t>
            </a:r>
          </a:p>
          <a:p>
            <a:pPr>
              <a:buNone/>
            </a:pPr>
            <a:endParaRPr lang="en-GB" sz="1700" b="1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LIMITATIONS</a:t>
            </a:r>
          </a:p>
          <a:p>
            <a:pPr>
              <a:buNone/>
            </a:pPr>
            <a:endParaRPr lang="en-GB" sz="1700" b="1" dirty="0">
              <a:latin typeface="Arial" pitchFamily="34" charset="0"/>
              <a:cs typeface="Arial" pitchFamily="34" charset="0"/>
            </a:endParaRPr>
          </a:p>
          <a:p>
            <a:r>
              <a:rPr lang="en-GB" sz="1700" b="1" dirty="0">
                <a:latin typeface="Arial" pitchFamily="34" charset="0"/>
                <a:cs typeface="Arial" pitchFamily="34" charset="0"/>
              </a:rPr>
              <a:t>CONCLUSION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Untitled-1 new cop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16008" y="5486400"/>
            <a:ext cx="1627991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 lvl="0"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Background of the research</a:t>
            </a:r>
          </a:p>
          <a:p>
            <a:pPr marL="858838" lvl="0" indent="-55563">
              <a:buClrTx/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Focus area of the research</a:t>
            </a:r>
          </a:p>
          <a:p>
            <a:pPr marL="858838" lvl="0" indent="-55563">
              <a:buClrTx/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How cloud computing derived?</a:t>
            </a:r>
          </a:p>
          <a:p>
            <a:pPr marL="858838" lvl="0" indent="-55563">
              <a:buClrTx/>
              <a:buFont typeface="Wingdings" pitchFamily="2" charset="2"/>
              <a:buChar char="ü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What is cloud computing?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loud-comput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33800"/>
            <a:ext cx="4724400" cy="2933700"/>
          </a:xfrm>
          <a:prstGeom prst="rect">
            <a:avLst/>
          </a:prstGeom>
        </p:spPr>
      </p:pic>
      <p:pic>
        <p:nvPicPr>
          <p:cNvPr id="6" name="Picture 5" descr="Untitled-1 new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57F2E-69F0-86E4-9157-809B3DBABE57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785818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Literature Review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							</a:t>
            </a:r>
            <a:endParaRPr lang="en-GB" sz="2600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00200"/>
            <a:ext cx="8072494" cy="329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914400" y="5029200"/>
            <a:ext cx="728667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cs typeface="Arial" pitchFamily="34" charset="0"/>
              </a:rPr>
              <a:t>Figure: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b="1" dirty="0">
                <a:cs typeface="Arial" pitchFamily="34" charset="0"/>
              </a:rPr>
              <a:t> </a:t>
            </a:r>
            <a:r>
              <a:rPr lang="en-US" sz="1600" dirty="0">
                <a:cs typeface="Arial" pitchFamily="34" charset="0"/>
              </a:rPr>
              <a:t>Organization's Position In Relation To Cloud Computing, By Region 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GB" sz="1400" dirty="0">
                <a:latin typeface="Arial" pitchFamily="34" charset="0"/>
                <a:cs typeface="Arial" pitchFamily="34" charset="0"/>
              </a:rPr>
              <a:t>Adoption, Approaches &amp; Attitudes -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The Future of Cloud Computing in the Public and Private Sectors  </a:t>
            </a:r>
            <a:r>
              <a:rPr lang="en-GB" sz="1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 Global Cloud Computing Study  June 2011	</a:t>
            </a:r>
          </a:p>
          <a:p>
            <a:br>
              <a:rPr lang="en-US" sz="1400" dirty="0"/>
            </a:br>
            <a:endParaRPr lang="en-GB" sz="1400" dirty="0"/>
          </a:p>
        </p:txBody>
      </p:sp>
      <p:pic>
        <p:nvPicPr>
          <p:cNvPr id="8" name="Picture 7" descr="Untitled-1 new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6008" y="5791200"/>
            <a:ext cx="1627991" cy="106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C91ED0-DB4C-EA2C-D366-77F1A334E6E8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Literature Review cont..</a:t>
            </a:r>
            <a:endParaRPr lang="en-US" sz="3600" b="1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30203" y="1447800"/>
            <a:ext cx="588359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61722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: the single biggest inhibitor to the adoption of cloud  </a:t>
            </a:r>
          </a:p>
          <a:p>
            <a:r>
              <a:rPr lang="en-US" dirty="0"/>
              <a:t>                   (For those considering implementation)</a:t>
            </a:r>
          </a:p>
          <a:p>
            <a:endParaRPr lang="en-US" dirty="0"/>
          </a:p>
        </p:txBody>
      </p:sp>
      <p:pic>
        <p:nvPicPr>
          <p:cNvPr id="6" name="Picture 5" descr="Untitled-1 new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5638800"/>
            <a:ext cx="1371599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/>
          <a:lstStyle/>
          <a:p>
            <a:r>
              <a:rPr lang="en-GB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Literature Review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69536"/>
          </a:xfrm>
        </p:spPr>
        <p:txBody>
          <a:bodyPr/>
          <a:lstStyle/>
          <a:p>
            <a:pPr lvl="0"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few models available to evaluate adoptability of cloud computing</a:t>
            </a:r>
          </a:p>
          <a:p>
            <a:pPr lvl="0"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Most of the models are developed by vendors</a:t>
            </a:r>
          </a:p>
          <a:p>
            <a:pPr lvl="0"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Most of the models are evaluated in developed countries</a:t>
            </a:r>
          </a:p>
          <a:p>
            <a:pPr lvl="0">
              <a:lnSpc>
                <a:spcPct val="150000"/>
              </a:lnSpc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In Sri Lankan context no proper model for cloud adoption from organizational perspective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557808"/>
          </a:xfrm>
        </p:spPr>
        <p:txBody>
          <a:bodyPr>
            <a:noAutofit/>
          </a:bodyPr>
          <a:lstStyle/>
          <a:p>
            <a:r>
              <a:rPr lang="en-GB" sz="3600" b="1" dirty="0"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Research Problem</a:t>
            </a:r>
            <a:endParaRPr lang="en-GB" sz="3600" dirty="0"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50872"/>
            <a:ext cx="8229600" cy="4873728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organizations in developing countries like Sri Lanka are lacking in responding to the adoption of cloud computing.</a:t>
            </a:r>
          </a:p>
          <a:p>
            <a:pPr algn="just">
              <a:buClrTx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buClrTx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The reason for this problem is that the Sri Lankan organizations are not aware of the influencing factors to the adoption of cloud computing.  </a:t>
            </a:r>
            <a:endParaRPr lang="en-GB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29D9-D6DF-41E0-A794-0282F81C32F5}" type="slidenum">
              <a:rPr lang="en-US" sz="1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11">
            <a:off x="2800825" y="4494587"/>
            <a:ext cx="2796350" cy="2616768"/>
          </a:xfrm>
          <a:prstGeom prst="rect">
            <a:avLst/>
          </a:prstGeom>
        </p:spPr>
      </p:pic>
      <p:pic>
        <p:nvPicPr>
          <p:cNvPr id="5" name="Picture 4" descr="Untitled-1 new cop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6008" y="5638800"/>
            <a:ext cx="1627991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029CED-1A33-C0E5-785F-1570B87738DF}"/>
              </a:ext>
            </a:extLst>
          </p:cNvPr>
          <p:cNvSpPr txBox="1"/>
          <p:nvPr/>
        </p:nvSpPr>
        <p:spPr>
          <a:xfrm>
            <a:off x="0" y="6211669"/>
            <a:ext cx="1857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latin typeface="Arial" pitchFamily="34" charset="0"/>
                <a:cs typeface="Arial" pitchFamily="34" charset="0"/>
              </a:rPr>
              <a:t>A.G.L.N.Silva</a:t>
            </a:r>
            <a:endParaRPr lang="en-GB" sz="1400" dirty="0">
              <a:latin typeface="Arial" pitchFamily="34" charset="0"/>
              <a:cs typeface="Arial" pitchFamily="34" charset="0"/>
            </a:endParaRPr>
          </a:p>
          <a:p>
            <a:r>
              <a:rPr lang="en-GB" sz="1400" dirty="0">
                <a:latin typeface="Arial" pitchFamily="34" charset="0"/>
                <a:cs typeface="Arial" pitchFamily="34" charset="0"/>
              </a:rPr>
              <a:t>IT 09 2053 76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1383</TotalTime>
  <Words>1569</Words>
  <Application>Microsoft Office PowerPoint</Application>
  <PresentationFormat>On-screen Show (4:3)</PresentationFormat>
  <Paragraphs>300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Georgia</vt:lpstr>
      <vt:lpstr>Times New Roman</vt:lpstr>
      <vt:lpstr>Trebuchet MS</vt:lpstr>
      <vt:lpstr>Wingdings</vt:lpstr>
      <vt:lpstr>Wingdings 2</vt:lpstr>
      <vt:lpstr>Urban</vt:lpstr>
      <vt:lpstr>PowerPoint Presentation</vt:lpstr>
      <vt:lpstr>PowerPoint Presentation</vt:lpstr>
      <vt:lpstr>Presentation Outline</vt:lpstr>
      <vt:lpstr>Presentation Outline cont..</vt:lpstr>
      <vt:lpstr>Introduction</vt:lpstr>
      <vt:lpstr>Literature Review </vt:lpstr>
      <vt:lpstr>Literature Review cont..</vt:lpstr>
      <vt:lpstr>Literature Review cont..</vt:lpstr>
      <vt:lpstr>Research Problem</vt:lpstr>
      <vt:lpstr>Objective of the Research</vt:lpstr>
      <vt:lpstr> Sub Objectives</vt:lpstr>
      <vt:lpstr>Research Methodology</vt:lpstr>
      <vt:lpstr>Research Methodology </vt:lpstr>
      <vt:lpstr>Methodology cont..</vt:lpstr>
      <vt:lpstr>Research Methodology cont..</vt:lpstr>
      <vt:lpstr>Case Study Analysis </vt:lpstr>
      <vt:lpstr>Case Study Analysis </vt:lpstr>
      <vt:lpstr>Case Study Analysis cont..</vt:lpstr>
      <vt:lpstr>Case Study Analysis cont..</vt:lpstr>
      <vt:lpstr>Case Studies Analysis cont..</vt:lpstr>
      <vt:lpstr>Discussions and Findings</vt:lpstr>
      <vt:lpstr>Discussion </vt:lpstr>
      <vt:lpstr>Discussion on Organizational Factors</vt:lpstr>
      <vt:lpstr>Discussion on Technological Factors</vt:lpstr>
      <vt:lpstr>Outcome of the research</vt:lpstr>
      <vt:lpstr>Future work</vt:lpstr>
      <vt:lpstr>Future work cont……</vt:lpstr>
      <vt:lpstr>Limitations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Aruna</dc:creator>
  <cp:lastModifiedBy>Silva Nishan</cp:lastModifiedBy>
  <cp:revision>298</cp:revision>
  <dcterms:created xsi:type="dcterms:W3CDTF">2012-11-04T08:27:08Z</dcterms:created>
  <dcterms:modified xsi:type="dcterms:W3CDTF">2024-08-19T19:28:15Z</dcterms:modified>
</cp:coreProperties>
</file>