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80" r:id="rId23"/>
    <p:sldId id="276" r:id="rId24"/>
    <p:sldId id="277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5050"/>
    <a:srgbClr val="FF6699"/>
    <a:srgbClr val="D08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59" d="100"/>
          <a:sy n="59" d="100"/>
        </p:scale>
        <p:origin x="14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D7752-0A40-493C-B658-72C1967EA1B2}" type="datetimeFigureOut">
              <a:rPr lang="en-US" smtClean="0"/>
              <a:t>8/19/2024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42727-CFF2-4216-8386-A59326728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2727-CFF2-4216-8386-A59326728ECC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2727-CFF2-4216-8386-A59326728E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9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41ECF13-7F8F-451F-B946-C0A7554BAD75}" type="datetimeFigureOut">
              <a:rPr lang="en-US" smtClean="0"/>
              <a:pPr/>
              <a:t>8/19/2024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E3E6099-F882-4358-A141-109CFD7029A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iteconcorp.com/ROICalc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nefits-of-cloud-compu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00042"/>
            <a:ext cx="8458200" cy="150017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Influencing Factors To The Adoption Of Cloud Computing In Sri Lanka</a:t>
            </a:r>
            <a:br>
              <a:rPr lang="en-GB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</a:br>
            <a:endParaRPr lang="en-GB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428736"/>
            <a:ext cx="7858180" cy="4000528"/>
          </a:xfrm>
        </p:spPr>
        <p:txBody>
          <a:bodyPr>
            <a:normAutofit/>
          </a:bodyPr>
          <a:lstStyle/>
          <a:p>
            <a:r>
              <a:rPr lang="en-GB" sz="2000" dirty="0"/>
              <a:t>	</a:t>
            </a:r>
            <a:r>
              <a:rPr lang="en-GB" sz="20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Calibri" pitchFamily="34" charset="0"/>
              </a:rPr>
              <a:t>B.Sc. Special Honours Degree In Information Technology</a:t>
            </a:r>
          </a:p>
          <a:p>
            <a:r>
              <a:rPr lang="en-GB" sz="20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Calibri" pitchFamily="34" charset="0"/>
              </a:rPr>
              <a:t>		Field Specialization : Information System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Progress Review Presentation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500702"/>
            <a:ext cx="2357454" cy="97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7" y="5343083"/>
            <a:ext cx="38766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8820472" cy="408678"/>
          </a:xfrm>
        </p:spPr>
        <p:txBody>
          <a:bodyPr>
            <a:noAutofit/>
          </a:bodyPr>
          <a:lstStyle/>
          <a:p>
            <a:r>
              <a:rPr lang="en-GB" sz="20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Factors Influencing The Adoption of Cloud Computing (organizational Factors) cont…….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356263"/>
              </p:ext>
            </p:extLst>
          </p:nvPr>
        </p:nvGraphicFramePr>
        <p:xfrm>
          <a:off x="0" y="1143781"/>
          <a:ext cx="9144000" cy="579692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7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003">
                <a:tc>
                  <a:txBody>
                    <a:bodyPr/>
                    <a:lstStyle/>
                    <a:p>
                      <a:r>
                        <a:rPr lang="en-GB" sz="1600" dirty="0"/>
                        <a:t>Influencing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Measurements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6841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Technological Knowledge of employees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GB" sz="1600" dirty="0">
                          <a:latin typeface="Calibri" pitchFamily="34" charset="0"/>
                        </a:rPr>
                        <a:t>Educational level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required </a:t>
                      </a:r>
                    </a:p>
                    <a:p>
                      <a:pPr marL="342900" indent="-342900">
                        <a:buNone/>
                      </a:pPr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r>
                        <a:rPr lang="en-GB" sz="1600" dirty="0">
                          <a:latin typeface="Calibri" pitchFamily="34" charset="0"/>
                        </a:rPr>
                        <a:t>2) Level of ICT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usage</a:t>
                      </a:r>
                      <a:endParaRPr lang="en-GB" sz="1600" dirty="0">
                        <a:latin typeface="Calibri" pitchFamily="34" charset="0"/>
                      </a:endParaRPr>
                    </a:p>
                    <a:p>
                      <a:r>
                        <a:rPr lang="en-GB" sz="1600" dirty="0">
                          <a:latin typeface="Calibri" pitchFamily="34" charset="0"/>
                        </a:rPr>
                        <a:t>(Low, medium, high)</a:t>
                      </a: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r>
                        <a:rPr lang="en-GB" sz="1600" dirty="0">
                          <a:latin typeface="Calibri" pitchFamily="34" charset="0"/>
                        </a:rPr>
                        <a:t>3) Awareness on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new technologies &amp; past experiences in adopting technologies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with the qualification G.C.E. A/L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with the qualification of diploma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with the qualification degree or above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with the qualification degree,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professional, or technical</a:t>
                      </a:r>
                      <a:endParaRPr lang="en-GB" sz="1600" dirty="0">
                        <a:latin typeface="Calibri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using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office package (low)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using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office package/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Internet/ email/Database systems(Medium)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using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office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package /internet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/email and software packages(High)[16]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Percentage of employees aware of new technologies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Percentage of employees aware of cloud services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 Percentage of employees struggle with past technological experience &amp; need changes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Percentage of employees aware of risk in new technology adoption[16]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571736" y="3488499"/>
            <a:ext cx="6572264" cy="0"/>
          </a:xfrm>
          <a:prstGeom prst="line">
            <a:avLst/>
          </a:prstGeom>
          <a:ln w="25400">
            <a:solidFill>
              <a:srgbClr val="D08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48500" y="4906681"/>
            <a:ext cx="6572264" cy="71438"/>
          </a:xfrm>
          <a:prstGeom prst="line">
            <a:avLst/>
          </a:prstGeom>
          <a:ln w="25400">
            <a:solidFill>
              <a:srgbClr val="D08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643998" cy="571504"/>
          </a:xfrm>
        </p:spPr>
        <p:txBody>
          <a:bodyPr>
            <a:noAutofit/>
          </a:bodyPr>
          <a:lstStyle/>
          <a:p>
            <a:r>
              <a:rPr lang="en-GB" sz="20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Calibri" pitchFamily="34" charset="0"/>
              </a:rPr>
              <a:t>Factors Influencing The Adoption of Cloud Computing (organizational Factors) cont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61038"/>
              </p:ext>
            </p:extLst>
          </p:nvPr>
        </p:nvGraphicFramePr>
        <p:xfrm>
          <a:off x="0" y="1052736"/>
          <a:ext cx="9144000" cy="5904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593">
                <a:tc>
                  <a:txBody>
                    <a:bodyPr/>
                    <a:lstStyle/>
                    <a:p>
                      <a:r>
                        <a:rPr lang="en-GB" sz="1600" dirty="0"/>
                        <a:t>Influencing</a:t>
                      </a:r>
                      <a:r>
                        <a:rPr lang="en-GB" sz="1600" baseline="0" dirty="0"/>
                        <a:t> </a:t>
                      </a:r>
                      <a:r>
                        <a:rPr lang="en-GB" sz="1600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Measurements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536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Return on Investment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1) Revenue</a:t>
                      </a: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r>
                        <a:rPr lang="en-GB" sz="1600" dirty="0">
                          <a:latin typeface="Calibri" pitchFamily="34" charset="0"/>
                        </a:rPr>
                        <a:t>2)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Expenditure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Calibri" pitchFamily="34" charset="0"/>
                        </a:rPr>
                        <a:t>Financial gain for the legacy system (Already Adopted firms)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Calibri" pitchFamily="34" charset="0"/>
                        </a:rPr>
                        <a:t>Financial gain  for adopting cloud service (Already Adopted firms)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Calibri" pitchFamily="34" charset="0"/>
                        </a:rPr>
                        <a:t>Financial gain  for the existing system(deciding to adopt cloud services and  non adopted firms)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Calibri" pitchFamily="34" charset="0"/>
                        </a:rPr>
                        <a:t>Assumed amount of financial gain on adopting Cloud services(deciding to adopt cloud services and  non adopted firms)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latin typeface="Calibri" pitchFamily="34" charset="0"/>
                        </a:rPr>
                        <a:t>Comparison of Total financial gain[15]</a:t>
                      </a: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GB" sz="1600" dirty="0">
                        <a:latin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</a:rPr>
                        <a:t>Investment for the legacy system (Already Adopted firms)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</a:rPr>
                        <a:t>Investment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for adopting cloud service (Already Adopted firms)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Calibri" pitchFamily="34" charset="0"/>
                        </a:rPr>
                        <a:t>Investment for the existing system(deciding to adopt cloud services and  non adopted firms)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Calibri" pitchFamily="34" charset="0"/>
                        </a:rPr>
                        <a:t> Assumed amount to invest on Cloud services(deciding to adopt cloud services and  non adopted firms)</a:t>
                      </a: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Comparison of Total expenditure[15]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051720" y="3933056"/>
            <a:ext cx="70922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648072"/>
          </a:xfrm>
        </p:spPr>
        <p:txBody>
          <a:bodyPr>
            <a:noAutofit/>
          </a:bodyPr>
          <a:lstStyle/>
          <a:p>
            <a:r>
              <a:rPr lang="en-US" sz="20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Factors Influencing The Adoption of Cloud Computing (organizational Factors) cont..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645818"/>
              </p:ext>
            </p:extLst>
          </p:nvPr>
        </p:nvGraphicFramePr>
        <p:xfrm>
          <a:off x="0" y="1258738"/>
          <a:ext cx="9144001" cy="559926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7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165">
                <a:tc>
                  <a:txBody>
                    <a:bodyPr/>
                    <a:lstStyle/>
                    <a:p>
                      <a:r>
                        <a:rPr lang="en-GB" sz="1600" dirty="0"/>
                        <a:t>Influencing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Measurements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096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Perceived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1)Ease</a:t>
                      </a: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of use</a:t>
                      </a: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2)Usefulness</a:t>
                      </a: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3)Profit </a:t>
                      </a:r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benefits by using cloud computing (Already Adopted firms)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benefits from the existing  technology (deciding to adopt cloud services and  non adopted firms)[11]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expected benefits gained by using cloud computing (Already Adopted firms)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expected benefits from the existing technology(deciding to adopt cloud services and  non adopted firms)[11]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Return on Investment before adopting cloud service (Already Adopted firms)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Calibri" pitchFamily="34" charset="0"/>
                          <a:cs typeface="Calibri" pitchFamily="34" charset="0"/>
                        </a:rPr>
                        <a:t>Return on Investment after adopting cloud service (Already Adopted firms)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Calibri" pitchFamily="34" charset="0"/>
                          <a:cs typeface="Calibri" pitchFamily="34" charset="0"/>
                        </a:rPr>
                        <a:t>Comparison of Return on Investment[15]   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483768" y="3068960"/>
            <a:ext cx="6660232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83768" y="4509120"/>
            <a:ext cx="6660232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7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424936" cy="571504"/>
          </a:xfrm>
        </p:spPr>
        <p:txBody>
          <a:bodyPr>
            <a:noAutofit/>
          </a:bodyPr>
          <a:lstStyle/>
          <a:p>
            <a:r>
              <a:rPr lang="en-GB" sz="20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Factors Influencing The Adoption of Cloud Computing (Technological Factors)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080265"/>
              </p:ext>
            </p:extLst>
          </p:nvPr>
        </p:nvGraphicFramePr>
        <p:xfrm>
          <a:off x="0" y="1152230"/>
          <a:ext cx="9144000" cy="580516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92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722">
                <a:tc>
                  <a:txBody>
                    <a:bodyPr/>
                    <a:lstStyle/>
                    <a:p>
                      <a:r>
                        <a:rPr lang="en-GB" sz="1600" dirty="0"/>
                        <a:t>Influencing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Measurements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042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Usability </a:t>
                      </a: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Satisfaction</a:t>
                      </a: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of</a:t>
                      </a:r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 the</a:t>
                      </a: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end users (Employees)</a:t>
                      </a: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Work 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The percentage</a:t>
                      </a: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of cloud services which are focused          on firms core business functions 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Number of services which are suitable for </a:t>
                      </a:r>
                      <a:r>
                        <a:rPr lang="en-GB" sz="1600" dirty="0" err="1">
                          <a:latin typeface="Calibri" pitchFamily="34" charset="0"/>
                          <a:cs typeface="Calibri" pitchFamily="34" charset="0"/>
                        </a:rPr>
                        <a:t>trailability</a:t>
                      </a:r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    before decision making(decided to adopt)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service that fits with the task that employees like to do[13]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Percentage</a:t>
                      </a: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of </a:t>
                      </a:r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employee turnover</a:t>
                      </a: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(already adopted)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employee turnover(decided to adopt &amp; not adopted) 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employee participation in decision making of cloud service adoption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employees understood the benefits of cloud computing[1] </a:t>
                      </a:r>
                    </a:p>
                    <a:p>
                      <a:pPr marL="342900" indent="-342900">
                        <a:buNone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continuous improvement after the adoption of cloud services(already adopted)[6] </a:t>
                      </a:r>
                    </a:p>
                    <a:p>
                      <a:pPr marL="342900" indent="-342900">
                        <a:buNone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failures in work (already adopted) </a:t>
                      </a:r>
                    </a:p>
                    <a:p>
                      <a:pPr marL="342900" indent="-342900">
                        <a:buNone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928794" y="3356992"/>
            <a:ext cx="7215206" cy="1588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28794" y="5518820"/>
            <a:ext cx="7215206" cy="1588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8604"/>
            <a:ext cx="8229600" cy="714380"/>
          </a:xfrm>
        </p:spPr>
        <p:txBody>
          <a:bodyPr>
            <a:noAutofit/>
          </a:bodyPr>
          <a:lstStyle/>
          <a:p>
            <a:r>
              <a:rPr lang="en-GB" sz="20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Calibri" pitchFamily="34" charset="0"/>
              </a:rPr>
              <a:t>Factors Influencing The Adoption of Cloud Computing (Technological Factors) cont……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557263"/>
              </p:ext>
            </p:extLst>
          </p:nvPr>
        </p:nvGraphicFramePr>
        <p:xfrm>
          <a:off x="0" y="1214422"/>
          <a:ext cx="9144000" cy="5670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r>
                        <a:rPr lang="en-GB" sz="1600" dirty="0"/>
                        <a:t>Influencing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Measurements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206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Deployability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IT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infrastructures</a:t>
                      </a:r>
                    </a:p>
                    <a:p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r>
                        <a:rPr lang="en-GB" sz="1600" baseline="0" dirty="0">
                          <a:latin typeface="Calibri" pitchFamily="34" charset="0"/>
                        </a:rPr>
                        <a:t>Skills of the employees regarding the l</a:t>
                      </a:r>
                      <a:r>
                        <a:rPr lang="en-GB" sz="1600" dirty="0">
                          <a:latin typeface="Calibri" pitchFamily="34" charset="0"/>
                        </a:rPr>
                        <a:t>evel of ICT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usage </a:t>
                      </a:r>
                      <a:r>
                        <a:rPr lang="en-GB" sz="1600" dirty="0">
                          <a:latin typeface="Calibri" pitchFamily="34" charset="0"/>
                        </a:rPr>
                        <a:t>(Low, medium, 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Percentage of financial investment for IT infrastructure to adopt cloud services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Percentage of financial investment for current IT infrastructures used in firms for IT related operations[15]</a:t>
                      </a:r>
                    </a:p>
                    <a:p>
                      <a:pPr marL="342900" indent="-342900">
                        <a:buNone/>
                      </a:pP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using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office package (low)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using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office package/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Internet/ email/Database systems(Medium)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employees using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office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package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alibri" pitchFamily="34" charset="0"/>
                        </a:rPr>
                        <a:t>    /internet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/email and software packages (High)[16]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6642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Reliability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Availability</a:t>
                      </a:r>
                    </a:p>
                    <a:p>
                      <a:r>
                        <a:rPr lang="en-GB" sz="1600" dirty="0">
                          <a:latin typeface="Calibri" pitchFamily="34" charset="0"/>
                        </a:rPr>
                        <a:t>Integrity</a:t>
                      </a:r>
                    </a:p>
                    <a:p>
                      <a:r>
                        <a:rPr lang="en-GB" sz="1600" dirty="0">
                          <a:latin typeface="Calibri" pitchFamily="34" charset="0"/>
                        </a:rPr>
                        <a:t>Confidentiality  </a:t>
                      </a:r>
                    </a:p>
                    <a:p>
                      <a:r>
                        <a:rPr lang="en-GB" sz="1600" dirty="0">
                          <a:latin typeface="Calibri" pitchFamily="34" charset="0"/>
                        </a:rPr>
                        <a:t>Consistency</a:t>
                      </a: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Access time of cloud services at any instants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 confidence on authorization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endParaRPr lang="en-GB" sz="1600" dirty="0">
                        <a:latin typeface="Calibri" pitchFamily="34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</a:rPr>
                        <a:t>Trust worthiness on service provider.[4]</a:t>
                      </a:r>
                    </a:p>
                    <a:p>
                      <a:endParaRPr lang="en-GB" sz="1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015040" y="3068960"/>
            <a:ext cx="7143768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42"/>
            <a:ext cx="8229600" cy="857256"/>
          </a:xfrm>
        </p:spPr>
        <p:txBody>
          <a:bodyPr>
            <a:normAutofit/>
          </a:bodyPr>
          <a:lstStyle/>
          <a:p>
            <a:r>
              <a:rPr lang="en-GB" sz="20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Factors Influencing The Adoption of Cloud Computing (Technological Factors) cont……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201455"/>
              </p:ext>
            </p:extLst>
          </p:nvPr>
        </p:nvGraphicFramePr>
        <p:xfrm>
          <a:off x="0" y="1357297"/>
          <a:ext cx="9144000" cy="566747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5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50">
                <a:tc>
                  <a:txBody>
                    <a:bodyPr/>
                    <a:lstStyle/>
                    <a:p>
                      <a:r>
                        <a:rPr lang="en-GB" sz="1600" dirty="0"/>
                        <a:t>Influencing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Measurements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1376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comprehensibility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Percentage</a:t>
                      </a: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of employees comfortable with cloud services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employees understood the </a:t>
                      </a:r>
                    </a:p>
                    <a:p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     benefits of cloud services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employees do not prefer cloud </a:t>
                      </a:r>
                    </a:p>
                    <a:p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     service as a solution for their IT related operations[16]</a:t>
                      </a:r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977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Trust</a:t>
                      </a: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16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Amount of system failure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firms study the History cloud computing service providers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  <a:cs typeface="Calibri" pitchFamily="34" charset="0"/>
                        </a:rPr>
                        <a:t>Percentage of </a:t>
                      </a: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top management involves the cloud computing service providers in decision making process.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 top management confident in data security[4]</a:t>
                      </a:r>
                    </a:p>
                    <a:p>
                      <a:pPr marL="342900" indent="-342900">
                        <a:buNone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endParaRPr lang="en-GB" sz="16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Time that internet service available within the firm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Percentage of  virus threats caused from internet usage[4]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GB" sz="1600" baseline="0" dirty="0"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                  </a:t>
                      </a:r>
                      <a:r>
                        <a:rPr lang="en-GB" sz="1600" b="1" baseline="0" dirty="0" err="1">
                          <a:latin typeface="Calibri" pitchFamily="34" charset="0"/>
                          <a:cs typeface="Calibri" pitchFamily="34" charset="0"/>
                        </a:rPr>
                        <a:t>A.G.L.N.Silva</a:t>
                      </a:r>
                      <a:endParaRPr lang="en-GB" sz="1600" b="1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857356" y="5500702"/>
            <a:ext cx="7286644" cy="1588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42"/>
            <a:ext cx="8229600" cy="552694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Progress 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536011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b="1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Research Methodology (So far the team progressed) </a:t>
            </a:r>
            <a:endParaRPr lang="en-GB" sz="2400" dirty="0">
              <a:solidFill>
                <a:srgbClr val="FF99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Identification of research problem from literature review</a:t>
            </a:r>
          </a:p>
          <a:p>
            <a:pPr>
              <a:buNone/>
            </a:pP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According to the research problem the main objective and sub objectives were specified </a:t>
            </a:r>
          </a:p>
          <a:p>
            <a:pPr marL="109728" indent="0">
              <a:buNone/>
            </a:pP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Identified the organizational, and technological factors from previous researches  to develop conceptual model</a:t>
            </a:r>
          </a:p>
          <a:p>
            <a:pPr marL="109728" indent="0">
              <a:buNone/>
            </a:pP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GB" sz="2000" b="1" dirty="0">
                <a:solidFill>
                  <a:srgbClr val="FF9900"/>
                </a:solidFill>
                <a:latin typeface="Calibri" pitchFamily="34" charset="0"/>
                <a:cs typeface="Calibri" pitchFamily="34" charset="0"/>
              </a:rPr>
              <a:t>Research Methodology (Future progress) </a:t>
            </a:r>
            <a:endParaRPr lang="en-GB" sz="2000" dirty="0">
              <a:solidFill>
                <a:srgbClr val="FF99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These factors which helped to develop a conceptual model will be tested quantitatively to prove that these are the factors which will influence the adoption of cloud computing </a:t>
            </a:r>
          </a:p>
          <a:p>
            <a:pPr marL="109728" indent="0">
              <a:buNone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							</a:t>
            </a:r>
            <a:r>
              <a:rPr lang="en-GB" sz="1600" b="1" dirty="0"/>
              <a:t> </a:t>
            </a:r>
            <a:r>
              <a:rPr lang="en-GB" sz="1600" b="1" dirty="0" err="1"/>
              <a:t>A.G.L.N.Silva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pPr lvl="8"/>
            <a:endParaRPr lang="en-GB" sz="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0013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5050"/>
                </a:solidFill>
                <a:latin typeface="Calibri" pitchFamily="34" charset="0"/>
              </a:rPr>
              <a:t>H1: Organizational Factors influences the adoption of Cloud Computing in Sri Lanka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3148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H1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The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Top Management Support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of the firm positively influences the adoption of Cloud Computing.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H1 b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The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Size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the firm positively influences adoption of Cloud Computing.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H1 c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The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Technological Knowledge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of an organization positively influences adoption of Cloud Computing.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H1 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The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Perceived Benefits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by the organization, positively influences adoption of cloud computing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H1 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The Return on Investment of an organization positively influences adoption of cloud computing</a:t>
            </a:r>
          </a:p>
          <a:p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642942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rgbClr val="FF5050"/>
                </a:solidFill>
                <a:latin typeface="Calibri" pitchFamily="34" charset="0"/>
              </a:rPr>
              <a:t>H2: Technological factors influences the adoption of cloud computing in Sri Lanka </a:t>
            </a:r>
            <a:endParaRPr lang="en-GB" sz="2400" dirty="0">
              <a:solidFill>
                <a:srgbClr val="FF5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H2 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The perceived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Compatibility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of the cloud service positively influences adoption of Cloud Computing.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H2 b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The perceived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Security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the cloud service positively  influences adoption of Cloud Computing.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H2 c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The perceived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Reliability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the cloud service positively influences adoption of Cloud Computing.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H2 d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The perceived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Deployability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of the cloud service positively influences adoption of Cloud Computing.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H2 e: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perceived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Complexity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the cloud service positively influences adoption of Cloud Computing.</a:t>
            </a:r>
          </a:p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229600" cy="714380"/>
          </a:xfrm>
        </p:spPr>
        <p:txBody>
          <a:bodyPr>
            <a:noAutofit/>
          </a:bodyPr>
          <a:lstStyle/>
          <a:p>
            <a:r>
              <a:rPr lang="en-US" sz="24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Future Plan For Major Milestones Up To Progress Review II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GB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949810"/>
              </p:ext>
            </p:extLst>
          </p:nvPr>
        </p:nvGraphicFramePr>
        <p:xfrm>
          <a:off x="457200" y="1285872"/>
          <a:ext cx="8229600" cy="514555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351">
                <a:tc>
                  <a:txBody>
                    <a:bodyPr/>
                    <a:lstStyle/>
                    <a:p>
                      <a:r>
                        <a:rPr lang="en-GB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351">
                <a:tc>
                  <a:txBody>
                    <a:bodyPr/>
                    <a:lstStyle/>
                    <a:p>
                      <a:r>
                        <a:rPr lang="en-GB" baseline="0" dirty="0"/>
                        <a:t>Data Collection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Preparing Questionnaires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28-05-2012</a:t>
                      </a:r>
                      <a:r>
                        <a:rPr lang="en-GB" baseline="0" dirty="0"/>
                        <a:t> to 04-06-2012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/>
                        <a:t>Data Collection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Preparation for formal and  informal 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28-05-2012</a:t>
                      </a:r>
                      <a:r>
                        <a:rPr lang="en-GB" baseline="0" dirty="0"/>
                        <a:t> to 04-06-2012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351">
                <a:tc>
                  <a:txBody>
                    <a:bodyPr/>
                    <a:lstStyle/>
                    <a:p>
                      <a:r>
                        <a:rPr lang="en-GB" baseline="0" dirty="0"/>
                        <a:t>Data Collection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Visiting</a:t>
                      </a:r>
                      <a:r>
                        <a:rPr lang="en-GB" baseline="0" dirty="0"/>
                        <a:t> firms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06-06-2012</a:t>
                      </a:r>
                      <a:r>
                        <a:rPr lang="en-GB" baseline="0" dirty="0"/>
                        <a:t> to 20 -07-2012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351">
                <a:tc>
                  <a:txBody>
                    <a:bodyPr/>
                    <a:lstStyle/>
                    <a:p>
                      <a:r>
                        <a:rPr lang="en-GB" baseline="0" dirty="0"/>
                        <a:t>Data  Analysis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Analyzing the collected data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06-06-2012</a:t>
                      </a:r>
                      <a:r>
                        <a:rPr lang="en-GB" baseline="0" dirty="0"/>
                        <a:t> to 25-07 2012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351">
                <a:tc>
                  <a:txBody>
                    <a:bodyPr/>
                    <a:lstStyle/>
                    <a:p>
                      <a:r>
                        <a:rPr lang="en-GB" dirty="0"/>
                        <a:t>Preparing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Documenting the collected data and the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06-06-2012</a:t>
                      </a:r>
                      <a:r>
                        <a:rPr lang="en-GB" baseline="0" dirty="0"/>
                        <a:t> to 25-07 2012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351">
                <a:tc>
                  <a:txBody>
                    <a:bodyPr/>
                    <a:lstStyle/>
                    <a:p>
                      <a:r>
                        <a:rPr lang="en-GB" dirty="0"/>
                        <a:t>Presentation for progress</a:t>
                      </a:r>
                      <a:r>
                        <a:rPr lang="en-GB" baseline="0" dirty="0"/>
                        <a:t> review ii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Presenting the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30-07-2012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572164"/>
          </a:xfrm>
        </p:spPr>
        <p:txBody>
          <a:bodyPr/>
          <a:lstStyle/>
          <a:p>
            <a:pPr>
              <a:buNone/>
            </a:pPr>
            <a:r>
              <a:rPr lang="en-GB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Research ID - IS-12 005</a:t>
            </a:r>
            <a:r>
              <a:rPr lang="en-GB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GB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Researcher</a:t>
            </a:r>
          </a:p>
          <a:p>
            <a:pPr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A.G.L.N.Silva     - IT 09 2053 76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25144"/>
            <a:ext cx="232251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00392" y="980728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21-05-2012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Time Line</a:t>
            </a:r>
          </a:p>
        </p:txBody>
      </p:sp>
      <p:pic>
        <p:nvPicPr>
          <p:cNvPr id="1026" name="Picture 2" descr="C:\Users\DELL\Desktop\timelin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496944" cy="25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09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rmAutofit/>
          </a:bodyPr>
          <a:lstStyle/>
          <a:p>
            <a:r>
              <a:rPr lang="en-US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Issues for Continuity of Research</a:t>
            </a:r>
            <a:endParaRPr lang="en-GB" sz="3200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/>
          <a:lstStyle/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Due to the time constrain analysing the environmental factors which influences the  adoption of cloud computing in Sri Lanka is difficult.</a:t>
            </a:r>
          </a:p>
          <a:p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Therefore the Environmental factors will be analysed with organizational and technological factors in designed conceptual model.</a:t>
            </a:r>
          </a:p>
          <a:p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There are very less amount of organizations in Sri Lanka have adopted cloud computing. It is a barrier for the continuity of research.</a:t>
            </a:r>
          </a:p>
          <a:p>
            <a:pPr marL="109728" indent="0">
              <a:buNone/>
            </a:pP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r>
              <a:rPr lang="en-GB" sz="2000" dirty="0">
                <a:latin typeface="Calibri" pitchFamily="34" charset="0"/>
                <a:cs typeface="Calibri" pitchFamily="34" charset="0"/>
              </a:rPr>
              <a:t>The team will be collecting and analysing  data through snow ball technique.  </a:t>
            </a:r>
          </a:p>
          <a:p>
            <a:pPr marL="109728" indent="0">
              <a:buNone/>
            </a:pPr>
            <a:endParaRPr lang="en-GB" sz="20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5578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Identified the organizational, and technological factors from previous researches  to develop conceptual model</a:t>
            </a:r>
          </a:p>
          <a:p>
            <a:pPr marL="109728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Identification of variables to measure the  factors influencing the adoption of Cloud Computing</a:t>
            </a:r>
          </a:p>
          <a:p>
            <a:pPr marL="109728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Identification of tools to measure the factors influencing the adoption of Cloud Computing</a:t>
            </a:r>
          </a:p>
          <a:p>
            <a:pPr marL="109728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Focusing on future progress</a:t>
            </a:r>
          </a:p>
          <a:p>
            <a:pPr marL="109728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07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3347864" cy="71438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9168"/>
          </a:xfrm>
        </p:spPr>
        <p:txBody>
          <a:bodyPr>
            <a:noAutofit/>
          </a:bodyPr>
          <a:lstStyle/>
          <a:p>
            <a:pPr marL="109728" lvl="0" indent="0">
              <a:lnSpc>
                <a:spcPct val="170000"/>
              </a:lnSpc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[1] Timothy Rollins. 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Using the Innovation Adoption Diffusion Model to Target Educational Programming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pp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46-53, 1993.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[2] Light, Ben,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Papazafeiropoulou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Reasons Behind ERP Package Adoption: A Diffusion Of Innovations Perspective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[3 ]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Kunihiko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Higa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Olivia R. Liu Sheng, Paul Jen-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Hwa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Hu, Grace Au. 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Organizational Adoption and Diffusion of Technological </a:t>
            </a:r>
            <a:r>
              <a:rPr lang="en-US" sz="1200" i="1" dirty="0" err="1">
                <a:latin typeface="Arial" pitchFamily="34" charset="0"/>
                <a:cs typeface="Arial" pitchFamily="34" charset="0"/>
              </a:rPr>
              <a:t>Innovation:A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 Comparative Case Study on Telemedicine in Hong Kong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1997.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[4]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Amit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Sangroya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Saurabh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Kumar,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Jaideep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Dhok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Vasudeva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Varma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Towards Analyzing Data Security Risks in Cloud Computing Environments,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pp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255-265, 2010.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[5] Z.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Kotulski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Z.Wąsik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B.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Dorożko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Employee is also a customer. How to measure </a:t>
            </a:r>
            <a:r>
              <a:rPr lang="en-US" sz="1200" i="1" dirty="0" err="1">
                <a:latin typeface="Arial" pitchFamily="34" charset="0"/>
                <a:cs typeface="Arial" pitchFamily="34" charset="0"/>
              </a:rPr>
              <a:t>employees’satisfaction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 in an enterprise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?  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[6]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Mahesha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Kapurubandara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  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A Framework to E-Transform SMEs in Developing Countries,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pp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2-24, 2009.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[7] Marianne S.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Hornor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Diffusion of Innovation Theory,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1998.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[8] Nigel Bevan. </a:t>
            </a:r>
            <a:r>
              <a:rPr lang="en-US" sz="1200" i="1" dirty="0">
                <a:latin typeface="Arial" pitchFamily="34" charset="0"/>
                <a:cs typeface="Arial" pitchFamily="34" charset="0"/>
              </a:rPr>
              <a:t>Measuring usability as quality of use,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vol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4,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pp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1-20, 1995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US" sz="1400" dirty="0"/>
          </a:p>
          <a:p>
            <a:pPr>
              <a:lnSpc>
                <a:spcPct val="170000"/>
              </a:lnSpc>
            </a:pPr>
            <a:endParaRPr lang="en-GB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3754760" cy="629816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References cont..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47500" lnSpcReduction="20000"/>
          </a:bodyPr>
          <a:lstStyle/>
          <a:p>
            <a:pPr marL="109728" lvl="0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[9] Vladimir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Belenkovich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Reference Model of Cloud Computing public carrier’s view, </a:t>
            </a:r>
            <a:r>
              <a:rPr lang="en-US" dirty="0">
                <a:latin typeface="Arial" pitchFamily="34" charset="0"/>
                <a:cs typeface="Arial" pitchFamily="34" charset="0"/>
              </a:rPr>
              <a:t>2010.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[10]  Ali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Khajeh-Hosseini</a:t>
            </a:r>
            <a:r>
              <a:rPr lang="en-US" dirty="0">
                <a:latin typeface="Arial" pitchFamily="34" charset="0"/>
                <a:cs typeface="Arial" pitchFamily="34" charset="0"/>
              </a:rPr>
              <a:t>, David Greenwood, James W. Smith, Ian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Sommerville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109728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[11]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The Cloud Adoption Toolkit: Supporting Cloud Adoption Decisions in the Enterprise,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</a:t>
            </a:r>
            <a:r>
              <a:rPr lang="en-US" dirty="0">
                <a:latin typeface="Arial" pitchFamily="34" charset="0"/>
                <a:cs typeface="Arial" pitchFamily="34" charset="0"/>
              </a:rPr>
              <a:t> 1-20 2009.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[12]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Inma</a:t>
            </a:r>
            <a:r>
              <a:rPr lang="en-US" dirty="0">
                <a:latin typeface="Arial" pitchFamily="34" charset="0"/>
                <a:cs typeface="Arial" pitchFamily="34" charset="0"/>
              </a:rPr>
              <a:t> Rodríguez-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Ardura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Antoni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Meseguer-Artola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Towards a longitudinal model of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ecommerce:environmental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, technological and organizational drivers of B2C adoption,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vol</a:t>
            </a:r>
            <a:r>
              <a:rPr lang="en-US" dirty="0">
                <a:latin typeface="Arial" pitchFamily="34" charset="0"/>
                <a:cs typeface="Arial" pitchFamily="34" charset="0"/>
              </a:rPr>
              <a:t> 26,pp 1-20 , 2010.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[13] José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Esteves</a:t>
            </a:r>
            <a:r>
              <a:rPr lang="en-US" dirty="0">
                <a:latin typeface="Arial" pitchFamily="34" charset="0"/>
                <a:cs typeface="Arial" pitchFamily="34" charset="0"/>
              </a:rPr>
              <a:t>, Joan Pastor,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Josep</a:t>
            </a:r>
            <a:r>
              <a:rPr lang="en-US" dirty="0">
                <a:latin typeface="Arial" pitchFamily="34" charset="0"/>
                <a:cs typeface="Arial" pitchFamily="34" charset="0"/>
              </a:rPr>
              <a:t> Casanovas.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Measuring Sustained Management Support in ERP Implementation Projects: A GQM Approach,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</a:t>
            </a:r>
            <a:r>
              <a:rPr lang="en-US" dirty="0">
                <a:latin typeface="Arial" pitchFamily="34" charset="0"/>
                <a:cs typeface="Arial" pitchFamily="34" charset="0"/>
              </a:rPr>
              <a:t> 1-8.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[14]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M.Saunders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P.Lewis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A.Thornhill.Research</a:t>
            </a:r>
            <a:r>
              <a:rPr lang="en-US" dirty="0">
                <a:latin typeface="Arial" pitchFamily="34" charset="0"/>
                <a:cs typeface="Arial" pitchFamily="34" charset="0"/>
              </a:rPr>
              <a:t> methods for business students, (5th edition).[online]vol.1, Available: http://www.pearsoned.co.uk/HigherEducation/Booksby/Saundersetal/ [May.,15,2012]</a:t>
            </a:r>
          </a:p>
          <a:p>
            <a:pPr marL="109728" lvl="0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[15]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http://iteconcorp.com/ROICalc.html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109728" lvl="0" indent="0">
              <a:lnSpc>
                <a:spcPct val="17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[16] Cloud computing Adoption Survey SMEs-1(Newcastle University United kingdom) </a:t>
            </a:r>
          </a:p>
          <a:p>
            <a:pPr marL="109728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5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pPr marL="109728" indent="0">
              <a:buNone/>
            </a:pPr>
            <a:r>
              <a:rPr lang="en-US" dirty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</a:rPr>
              <a:t>			</a:t>
            </a:r>
          </a:p>
          <a:p>
            <a:pPr marL="109728" indent="0">
              <a:buNone/>
            </a:pPr>
            <a:endParaRPr lang="en-US" dirty="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endParaRPr>
          </a:p>
          <a:p>
            <a:pPr marL="109728" indent="0">
              <a:buNone/>
            </a:pPr>
            <a:endParaRPr lang="en-US" dirty="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</a:endParaRPr>
          </a:p>
          <a:p>
            <a:pPr marL="109728" indent="0">
              <a:buNone/>
            </a:pPr>
            <a:r>
              <a:rPr lang="en-US" dirty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</a:rPr>
              <a:t>		</a:t>
            </a:r>
            <a:r>
              <a:rPr lang="en-US" sz="6600" dirty="0"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  <a:latin typeface="Arial Black" pitchFamily="34" charset="0"/>
              </a:rPr>
              <a:t>Thank you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60" y="5098988"/>
            <a:ext cx="232251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9"/>
            <a:ext cx="410445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67744" y="6211610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Sri Lanka Institute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69978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642942"/>
          </a:xfrm>
        </p:spPr>
        <p:txBody>
          <a:bodyPr>
            <a:normAutofit/>
          </a:bodyPr>
          <a:lstStyle/>
          <a:p>
            <a:r>
              <a:rPr lang="en-GB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645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Research Problem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Objective Of The Research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Factor Framework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Factors Influencing The Adoption Of Cloud Computing (Organizational Factors)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Factors Influencing The Adoption Of Cloud Computing (Technological Factors)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Research Methodology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Hypothesis Assumptions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Future Plan For Major Milestones Up To Progress Review II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Issues For Continuity Of Research</a:t>
            </a:r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557808"/>
          </a:xfrm>
        </p:spPr>
        <p:txBody>
          <a:bodyPr>
            <a:noAutofit/>
          </a:bodyPr>
          <a:lstStyle/>
          <a:p>
            <a:r>
              <a:rPr lang="en-GB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Research Problem</a:t>
            </a:r>
            <a:br>
              <a:rPr lang="en-GB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</a:br>
            <a:endParaRPr lang="en-GB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87372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organizations in developing countries like Sri Lanka are lacking in responding to the adoption of cloud computing.</a:t>
            </a:r>
          </a:p>
          <a:p>
            <a:pPr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The reason for this problem is that the Sri Lankan organization are not aware of the influencing factors for the adoption of cloud computing  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7" y="5037342"/>
            <a:ext cx="232251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11">
            <a:off x="2406676" y="4099580"/>
            <a:ext cx="2933411" cy="27450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915014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Calibri" pitchFamily="34" charset="0"/>
                <a:cs typeface="Calibri" pitchFamily="34" charset="0"/>
              </a:rPr>
              <a:t>Objective of the Research</a:t>
            </a:r>
            <a:endParaRPr lang="en-GB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The Research Question</a:t>
            </a:r>
          </a:p>
          <a:p>
            <a:pPr>
              <a:buNone/>
            </a:pPr>
            <a:r>
              <a:rPr lang="en-GB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What are the Influencing Factors to the adoption of Cloud Computing in Sri Lanka?</a:t>
            </a:r>
          </a:p>
          <a:p>
            <a:pPr>
              <a:buNone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Main Objective</a:t>
            </a:r>
          </a:p>
          <a:p>
            <a:pPr>
              <a:buNone/>
            </a:pPr>
            <a:r>
              <a:rPr lang="en-GB" sz="2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investigate the Influencing Factors for adoption of Cloud Computing in Sri Lanka</a:t>
            </a:r>
          </a:p>
          <a:p>
            <a:pPr>
              <a:buNone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The Influencing Factors to the  adoption of Cloud Computing will be identified in three perspective. 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Technological Factors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Organizational Factors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Environmental Factors.</a:t>
            </a:r>
          </a:p>
          <a:p>
            <a:pPr>
              <a:buNone/>
            </a:pPr>
            <a:r>
              <a:rPr lang="en-GB" dirty="0"/>
              <a:t>								</a:t>
            </a:r>
            <a:r>
              <a:rPr lang="en-GB" sz="1700" b="1" dirty="0" err="1"/>
              <a:t>A.G.L.N.Silva</a:t>
            </a:r>
            <a:endParaRPr lang="en-GB" sz="17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Sub Objectives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86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Sub Objective 1</a:t>
            </a:r>
          </a:p>
          <a:p>
            <a:pPr lvl="0"/>
            <a:r>
              <a:rPr lang="en-US" sz="1900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To identify the Technological Factors influence to the adoption of cloud computing in Sri Lanka</a:t>
            </a:r>
          </a:p>
          <a:p>
            <a:pPr>
              <a:buNone/>
            </a:pPr>
            <a:endParaRPr lang="en-US" sz="19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Sub Objective 2</a:t>
            </a: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900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To identify the Organizational Factors influence to the adoption of cloud computing in Sri Lanka</a:t>
            </a:r>
          </a:p>
          <a:p>
            <a:pPr>
              <a:buNone/>
            </a:pPr>
            <a:endParaRPr lang="en-US" sz="19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Sub Objective 3</a:t>
            </a: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900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To identify the Environmental Factors influence to the adoption of cloud computing in Sri Lanka</a:t>
            </a:r>
          </a:p>
          <a:p>
            <a:pPr lvl="0">
              <a:buNone/>
            </a:pPr>
            <a:endParaRPr lang="en-US" sz="1900" dirty="0">
              <a:solidFill>
                <a:srgbClr val="FF5050"/>
              </a:solidFill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Sub Objective 4</a:t>
            </a:r>
          </a:p>
          <a:p>
            <a:pPr>
              <a:buFont typeface="Arial" pitchFamily="34" charset="0"/>
              <a:buChar char="•"/>
            </a:pPr>
            <a:r>
              <a:rPr lang="en-US" sz="1900" dirty="0">
                <a:solidFill>
                  <a:srgbClr val="FF5050"/>
                </a:solidFill>
                <a:latin typeface="Arial" pitchFamily="34" charset="0"/>
                <a:cs typeface="Arial" pitchFamily="34" charset="0"/>
              </a:rPr>
              <a:t>Developing a Factor Framework for the influencing factors for the adoption of cloud computing</a:t>
            </a:r>
          </a:p>
          <a:p>
            <a:pPr lvl="0">
              <a:buNone/>
            </a:pPr>
            <a:endParaRPr lang="en-US" sz="1900" dirty="0">
              <a:solidFill>
                <a:srgbClr val="FF5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229600" cy="785818"/>
          </a:xfrm>
        </p:spPr>
        <p:txBody>
          <a:bodyPr>
            <a:normAutofit/>
          </a:bodyPr>
          <a:lstStyle/>
          <a:p>
            <a:r>
              <a:rPr lang="en-GB" sz="28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Progress on Reviewing Previous Researches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fontScale="62500" lnSpcReduction="20000"/>
          </a:bodyPr>
          <a:lstStyle/>
          <a:p>
            <a:pPr marL="109728" indent="0">
              <a:lnSpc>
                <a:spcPct val="170000"/>
              </a:lnSpc>
              <a:buNone/>
            </a:pPr>
            <a:r>
              <a:rPr lang="en-GB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Literature Review</a:t>
            </a:r>
            <a:endParaRPr lang="en-GB" sz="3200" dirty="0">
              <a:solidFill>
                <a:srgbClr val="C00000"/>
              </a:solidFill>
              <a:latin typeface="Arial Black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Identification of </a:t>
            </a:r>
            <a:r>
              <a:rPr lang="en-GB" sz="3200" b="1" dirty="0">
                <a:latin typeface="Arial" pitchFamily="34" charset="0"/>
                <a:cs typeface="Arial" pitchFamily="34" charset="0"/>
              </a:rPr>
              <a:t>Organizational Factors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 influencing the adoption of Cloud Computing</a:t>
            </a:r>
          </a:p>
          <a:p>
            <a:pPr>
              <a:lnSpc>
                <a:spcPct val="170000"/>
              </a:lnSpc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Identification of </a:t>
            </a:r>
            <a:r>
              <a:rPr lang="en-GB" sz="3200" b="1" dirty="0">
                <a:latin typeface="Arial" pitchFamily="34" charset="0"/>
                <a:cs typeface="Arial" pitchFamily="34" charset="0"/>
              </a:rPr>
              <a:t>Technological Factors 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influencing the adoption of Cloud Computing</a:t>
            </a:r>
          </a:p>
          <a:p>
            <a:pPr>
              <a:lnSpc>
                <a:spcPct val="170000"/>
              </a:lnSpc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Identification of </a:t>
            </a:r>
            <a:r>
              <a:rPr lang="en-GB" sz="3200" b="1" dirty="0">
                <a:latin typeface="Arial" pitchFamily="34" charset="0"/>
                <a:cs typeface="Arial" pitchFamily="34" charset="0"/>
              </a:rPr>
              <a:t>Variables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 to measure the  factors influencing the adoption of Cloud Computing</a:t>
            </a:r>
          </a:p>
          <a:p>
            <a:pPr>
              <a:lnSpc>
                <a:spcPct val="170000"/>
              </a:lnSpc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Identification of </a:t>
            </a:r>
            <a:r>
              <a:rPr lang="en-GB" sz="3200" b="1" dirty="0">
                <a:latin typeface="Arial" pitchFamily="34" charset="0"/>
                <a:cs typeface="Arial" pitchFamily="34" charset="0"/>
              </a:rPr>
              <a:t>Tools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 to measure the factors influencing the adoption of Cloud Computing  </a:t>
            </a:r>
          </a:p>
          <a:p>
            <a:pPr marL="109728" indent="0">
              <a:buNone/>
            </a:pPr>
            <a:endParaRPr lang="en-GB" dirty="0"/>
          </a:p>
          <a:p>
            <a:endParaRPr lang="en-GB" dirty="0"/>
          </a:p>
          <a:p>
            <a:pPr>
              <a:buNone/>
            </a:pPr>
            <a:r>
              <a:rPr lang="en-GB" dirty="0"/>
              <a:t> 								</a:t>
            </a:r>
            <a:r>
              <a:rPr lang="en-GB" sz="2800" b="1" dirty="0"/>
              <a:t> </a:t>
            </a:r>
            <a:r>
              <a:rPr lang="en-GB" sz="2800" b="1" dirty="0" err="1"/>
              <a:t>A.G.L.N.Silva</a:t>
            </a:r>
            <a:endParaRPr lang="en-GB" sz="2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24" y="476672"/>
            <a:ext cx="4888740" cy="648072"/>
          </a:xfrm>
        </p:spPr>
        <p:txBody>
          <a:bodyPr>
            <a:normAutofit/>
          </a:bodyPr>
          <a:lstStyle/>
          <a:p>
            <a:r>
              <a:rPr lang="en-GB" sz="28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Conceptual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ELL\Desktop\Untitled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496944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8229600" cy="714380"/>
          </a:xfrm>
        </p:spPr>
        <p:txBody>
          <a:bodyPr>
            <a:noAutofit/>
          </a:bodyPr>
          <a:lstStyle/>
          <a:p>
            <a:r>
              <a:rPr lang="en-GB" sz="24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Factors Influencing The Adoption of Cloud Computing (organizational Factors)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258358"/>
              </p:ext>
            </p:extLst>
          </p:nvPr>
        </p:nvGraphicFramePr>
        <p:xfrm>
          <a:off x="1" y="1285861"/>
          <a:ext cx="9144000" cy="5591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86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199">
                <a:tc>
                  <a:txBody>
                    <a:bodyPr/>
                    <a:lstStyle/>
                    <a:p>
                      <a:r>
                        <a:rPr lang="en-GB" sz="1600" dirty="0"/>
                        <a:t>Influencing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Measurements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98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Firm Size/Nature of the 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1)Firm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Size</a:t>
                      </a:r>
                    </a:p>
                    <a:p>
                      <a:r>
                        <a:rPr lang="en-GB" sz="1600" baseline="0" dirty="0">
                          <a:latin typeface="Calibri" pitchFamily="34" charset="0"/>
                        </a:rPr>
                        <a:t>2)Industry the firm operates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 pitchFamily="34" charset="0"/>
                        </a:rPr>
                        <a:t>Number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of Employees</a:t>
                      </a:r>
                    </a:p>
                    <a:p>
                      <a:r>
                        <a:rPr lang="en-GB" sz="1600" dirty="0">
                          <a:latin typeface="Calibri" pitchFamily="34" charset="0"/>
                        </a:rPr>
                        <a:t>Technology,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telecommunication education, retail, health</a:t>
                      </a:r>
                      <a:r>
                        <a:rPr lang="en-GB" sz="1600" dirty="0">
                          <a:latin typeface="Calibri" pitchFamily="34" charset="0"/>
                        </a:rPr>
                        <a:t>, manufacturing, financial,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government, legal, professional &amp; other[16]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957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Calibri" pitchFamily="34" charset="0"/>
                        </a:rPr>
                        <a:t>Top Management Support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GB" sz="1600" dirty="0">
                          <a:latin typeface="Calibri" pitchFamily="34" charset="0"/>
                        </a:rPr>
                        <a:t>Decision Making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GB" sz="1600" dirty="0">
                        <a:latin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endParaRPr lang="en-GB" sz="1600" dirty="0">
                        <a:latin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endParaRPr lang="en-GB" sz="1600" dirty="0">
                        <a:latin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endParaRPr lang="en-GB" sz="1600" dirty="0">
                        <a:latin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GB" sz="1600" dirty="0">
                          <a:latin typeface="Calibri" pitchFamily="34" charset="0"/>
                        </a:rPr>
                        <a:t>2) Resource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Allocation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342900" indent="-342900">
                        <a:buAutoNum type="arabicParenR"/>
                      </a:pP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3) Involvement and motivation</a:t>
                      </a:r>
                      <a:endParaRPr lang="en-GB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Number of Meetings Arranged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Number of meetings attended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Number of meetings cancelled/postponed[2]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</a:rPr>
                        <a:t>Number of human resource allocated for the project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</a:rPr>
                        <a:t>Amount of  monitory value reserved for the project[2]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GB" sz="1600" baseline="0" dirty="0">
                        <a:latin typeface="Calibri" pitchFamily="34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baseline="0" dirty="0">
                          <a:latin typeface="Calibri" pitchFamily="34" charset="0"/>
                        </a:rPr>
                        <a:t>Number of training programs provided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</a:rPr>
                        <a:t>Percentage of financial</a:t>
                      </a:r>
                      <a:r>
                        <a:rPr lang="en-GB" sz="16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GB" sz="1600" dirty="0">
                          <a:latin typeface="Calibri" pitchFamily="34" charset="0"/>
                        </a:rPr>
                        <a:t>rewards provided for employee participation 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sz="1600" dirty="0">
                          <a:latin typeface="Calibri" pitchFamily="34" charset="0"/>
                        </a:rPr>
                        <a:t>Performance evaluation[2]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786050" y="4075189"/>
            <a:ext cx="63579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58116" y="5301208"/>
            <a:ext cx="63579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1239</TotalTime>
  <Words>2273</Words>
  <Application>Microsoft Office PowerPoint</Application>
  <PresentationFormat>On-screen Show (4:3)</PresentationFormat>
  <Paragraphs>375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Georgia</vt:lpstr>
      <vt:lpstr>Trebuchet MS</vt:lpstr>
      <vt:lpstr>Wingdings 2</vt:lpstr>
      <vt:lpstr>Urban</vt:lpstr>
      <vt:lpstr>Influencing Factors To The Adoption Of Cloud Computing In Sri Lanka </vt:lpstr>
      <vt:lpstr>PowerPoint Presentation</vt:lpstr>
      <vt:lpstr>Presentation Outline</vt:lpstr>
      <vt:lpstr>Research Problem </vt:lpstr>
      <vt:lpstr>Objective of the Research</vt:lpstr>
      <vt:lpstr>Sub Objectives</vt:lpstr>
      <vt:lpstr>Progress on Reviewing Previous Researches </vt:lpstr>
      <vt:lpstr>Conceptual Model </vt:lpstr>
      <vt:lpstr>Factors Influencing The Adoption of Cloud Computing (organizational Factors)</vt:lpstr>
      <vt:lpstr>Factors Influencing The Adoption of Cloud Computing (organizational Factors) cont…….</vt:lpstr>
      <vt:lpstr>Factors Influencing The Adoption of Cloud Computing (organizational Factors) cont</vt:lpstr>
      <vt:lpstr>Factors Influencing The Adoption of Cloud Computing (organizational Factors) cont..</vt:lpstr>
      <vt:lpstr>Factors Influencing The Adoption of Cloud Computing (Technological Factors)</vt:lpstr>
      <vt:lpstr>Factors Influencing The Adoption of Cloud Computing (Technological Factors) cont……</vt:lpstr>
      <vt:lpstr>Factors Influencing The Adoption of Cloud Computing (Technological Factors) cont……</vt:lpstr>
      <vt:lpstr>Progress on Methodology</vt:lpstr>
      <vt:lpstr>H1: Organizational Factors influences the adoption of Cloud Computing in Sri Lanka </vt:lpstr>
      <vt:lpstr>H2: Technological factors influences the adoption of cloud computing in Sri Lanka </vt:lpstr>
      <vt:lpstr>Future Plan For Major Milestones Up To Progress Review II </vt:lpstr>
      <vt:lpstr>Time Line</vt:lpstr>
      <vt:lpstr>Issues for Continuity of Research</vt:lpstr>
      <vt:lpstr>Conclusion</vt:lpstr>
      <vt:lpstr>References</vt:lpstr>
      <vt:lpstr>References cont..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Influencing Factors To The Adoption Of Cloud Computing In Sri Lanka </dc:title>
  <dc:creator>RAMI</dc:creator>
  <cp:lastModifiedBy>Silva Nishan</cp:lastModifiedBy>
  <cp:revision>245</cp:revision>
  <dcterms:created xsi:type="dcterms:W3CDTF">2012-05-17T17:57:34Z</dcterms:created>
  <dcterms:modified xsi:type="dcterms:W3CDTF">2024-08-19T19:30:39Z</dcterms:modified>
</cp:coreProperties>
</file>