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22"/>
  </p:notesMasterIdLst>
  <p:sldIdLst>
    <p:sldId id="256" r:id="rId2"/>
    <p:sldId id="272" r:id="rId3"/>
    <p:sldId id="269" r:id="rId4"/>
    <p:sldId id="270" r:id="rId5"/>
    <p:sldId id="257" r:id="rId6"/>
    <p:sldId id="277" r:id="rId7"/>
    <p:sldId id="278" r:id="rId8"/>
    <p:sldId id="273" r:id="rId9"/>
    <p:sldId id="258" r:id="rId10"/>
    <p:sldId id="259" r:id="rId11"/>
    <p:sldId id="260" r:id="rId12"/>
    <p:sldId id="261" r:id="rId13"/>
    <p:sldId id="262" r:id="rId14"/>
    <p:sldId id="271" r:id="rId15"/>
    <p:sldId id="263" r:id="rId16"/>
    <p:sldId id="264" r:id="rId17"/>
    <p:sldId id="266" r:id="rId18"/>
    <p:sldId id="265" r:id="rId19"/>
    <p:sldId id="275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2832" autoAdjust="0"/>
  </p:normalViewPr>
  <p:slideViewPr>
    <p:cSldViewPr>
      <p:cViewPr varScale="1">
        <p:scale>
          <a:sx n="59" d="100"/>
          <a:sy n="59" d="100"/>
        </p:scale>
        <p:origin x="15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53554-AFF4-4742-A5D3-1A83E3426EA8}" type="datetimeFigureOut">
              <a:rPr lang="en-US" smtClean="0"/>
              <a:pPr/>
              <a:t>8/19/2024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8994D-94A4-42F2-8727-6C02B366F8A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8994D-94A4-42F2-8727-6C02B366F8A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8994D-94A4-42F2-8727-6C02B366F8A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8994D-94A4-42F2-8727-6C02B366F8AD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8994D-94A4-42F2-8727-6C02B366F8AD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8994D-94A4-42F2-8727-6C02B366F8AD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EA93973-1F2F-40D0-B780-7AC58D34E05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A93973-1F2F-40D0-B780-7AC58D34E05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EA93973-1F2F-40D0-B780-7AC58D34E05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EA93973-1F2F-40D0-B780-7AC58D34E05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nefits-of-cloud-comput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subTitle" idx="1"/>
          </p:nvPr>
        </p:nvSpPr>
        <p:spPr>
          <a:xfrm>
            <a:off x="642910" y="642918"/>
            <a:ext cx="7786687" cy="1142990"/>
          </a:xfrm>
          <a:noFill/>
        </p:spPr>
        <p:txBody>
          <a:bodyPr>
            <a:noAutofit/>
          </a:bodyPr>
          <a:lstStyle/>
          <a:p>
            <a:pPr algn="ctr"/>
            <a:r>
              <a:rPr lang="en-GB" sz="32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INFLUENCING FACTORS TO THE ADOPTION OF CLOUD COMPUTING IN SRI LANKA</a:t>
            </a:r>
          </a:p>
        </p:txBody>
      </p:sp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500702"/>
            <a:ext cx="2357454" cy="97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 new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GB" sz="32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SUB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Sub Objective 1</a:t>
            </a:r>
          </a:p>
          <a:p>
            <a:pPr lvl="0"/>
            <a:r>
              <a:rPr lang="en-US" dirty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To identify the Technological factors influence to the adoption of cloud computing in Sri Lanka</a:t>
            </a:r>
          </a:p>
          <a:p>
            <a:pPr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Sub Objective 2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</a:p>
          <a:p>
            <a:pPr lvl="0"/>
            <a:r>
              <a:rPr lang="en-US" dirty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To identify the Organizational factors influence to the adoption of cloud computing in Sri Lanka</a:t>
            </a:r>
          </a:p>
          <a:p>
            <a:pPr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Sub Objective 3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To identify the Environmental factors influence</a:t>
            </a:r>
          </a:p>
          <a:p>
            <a:pPr lvl="0">
              <a:buNone/>
            </a:pPr>
            <a:r>
              <a:rPr lang="en-US" dirty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 to the adoption of cloud computing in Sri Lanka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01024" y="642918"/>
            <a:ext cx="1142976" cy="457200"/>
          </a:xfrm>
        </p:spPr>
        <p:txBody>
          <a:bodyPr/>
          <a:lstStyle/>
          <a:p>
            <a:r>
              <a:rPr lang="en-US" sz="1100" dirty="0"/>
              <a:t>3/12/2012</a:t>
            </a:r>
            <a:endParaRPr lang="en-GB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2285984" y="6215082"/>
            <a:ext cx="3643338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Sri Lanka Institute of Information Technology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F692F-1708-3A45-DA45-EE01061620A1}"/>
              </a:ext>
            </a:extLst>
          </p:cNvPr>
          <p:cNvSpPr txBox="1"/>
          <p:nvPr/>
        </p:nvSpPr>
        <p:spPr>
          <a:xfrm>
            <a:off x="0" y="6211669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A.G.L.N.Silva</a:t>
            </a:r>
          </a:p>
          <a:p>
            <a:r>
              <a:rPr lang="en-GB" b="1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0042"/>
            <a:ext cx="8229600" cy="654032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186736" y="571480"/>
            <a:ext cx="957264" cy="457200"/>
          </a:xfrm>
        </p:spPr>
        <p:txBody>
          <a:bodyPr/>
          <a:lstStyle/>
          <a:p>
            <a:r>
              <a:rPr lang="en-US" sz="1100" dirty="0"/>
              <a:t>3/12/2012</a:t>
            </a:r>
            <a:endParaRPr lang="en-GB" sz="1100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5984" y="6215082"/>
            <a:ext cx="3643338" cy="457200"/>
          </a:xfrm>
        </p:spPr>
        <p:txBody>
          <a:bodyPr/>
          <a:lstStyle/>
          <a:p>
            <a:r>
              <a:rPr lang="en-US" sz="1100" dirty="0"/>
              <a:t>Sri Lanka Institute of Information Technology</a:t>
            </a:r>
            <a:endParaRPr lang="en-GB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9" name="Picture 8" descr="wheel_of_methodology-tra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428736"/>
            <a:ext cx="5643602" cy="4680822"/>
          </a:xfrm>
          <a:prstGeom prst="rect">
            <a:avLst/>
          </a:prstGeom>
        </p:spPr>
      </p:pic>
      <p:pic>
        <p:nvPicPr>
          <p:cNvPr id="10" name="Picture 9" descr="Untitled-1 new co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0E704-2A87-EFD6-8D48-BBFE08204E56}"/>
              </a:ext>
            </a:extLst>
          </p:cNvPr>
          <p:cNvSpPr txBox="1"/>
          <p:nvPr/>
        </p:nvSpPr>
        <p:spPr>
          <a:xfrm>
            <a:off x="0" y="6211669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A.G.L.N.Silva</a:t>
            </a:r>
          </a:p>
          <a:p>
            <a:r>
              <a:rPr lang="en-GB" b="1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643966" cy="5483245"/>
          </a:xfrm>
        </p:spPr>
        <p:txBody>
          <a:bodyPr numCol="2">
            <a:normAutofit fontScale="85000" lnSpcReduction="20000"/>
          </a:bodyPr>
          <a:lstStyle/>
          <a:p>
            <a:pPr>
              <a:buNone/>
            </a:pPr>
            <a:endParaRPr lang="en-US" sz="2800" dirty="0"/>
          </a:p>
          <a:p>
            <a:pPr>
              <a:lnSpc>
                <a:spcPct val="170000"/>
              </a:lnSpc>
            </a:pPr>
            <a:r>
              <a:rPr lang="en-US" dirty="0"/>
              <a:t> 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Research Approach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23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2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- Inductive 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2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- Deductive </a:t>
            </a:r>
          </a:p>
          <a:p>
            <a:pPr>
              <a:lnSpc>
                <a:spcPct val="170000"/>
              </a:lnSpc>
            </a:pPr>
            <a:r>
              <a:rPr lang="en-US" sz="2300" dirty="0">
                <a:latin typeface="Arial" pitchFamily="34" charset="0"/>
                <a:cs typeface="Arial" pitchFamily="34" charset="0"/>
              </a:rPr>
              <a:t> Research Strategies</a:t>
            </a:r>
          </a:p>
          <a:p>
            <a:pPr lvl="2">
              <a:lnSpc>
                <a:spcPct val="170000"/>
              </a:lnSpc>
              <a:buFontTx/>
              <a:buChar char="-"/>
            </a:pPr>
            <a:r>
              <a:rPr lang="en-US" sz="2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 of research</a:t>
            </a:r>
          </a:p>
          <a:p>
            <a:pPr lvl="2">
              <a:lnSpc>
                <a:spcPct val="170000"/>
              </a:lnSpc>
              <a:buFontTx/>
              <a:buChar char="-"/>
            </a:pPr>
            <a:r>
              <a:rPr lang="en-US" sz="2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Strategies of the research</a:t>
            </a:r>
          </a:p>
          <a:p>
            <a:pPr lvl="3">
              <a:lnSpc>
                <a:spcPct val="170000"/>
              </a:lnSpc>
              <a:buNone/>
            </a:pPr>
            <a:r>
              <a:rPr lang="en-US" sz="2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Case study</a:t>
            </a:r>
          </a:p>
          <a:p>
            <a:pPr lvl="3">
              <a:lnSpc>
                <a:spcPct val="170000"/>
              </a:lnSpc>
              <a:buNone/>
            </a:pPr>
            <a:r>
              <a:rPr lang="en-US" sz="2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Survey</a:t>
            </a:r>
          </a:p>
          <a:p>
            <a:pPr lvl="2">
              <a:lnSpc>
                <a:spcPct val="170000"/>
              </a:lnSpc>
              <a:buNone/>
            </a:pPr>
            <a:endParaRPr lang="en-US" sz="4300" dirty="0"/>
          </a:p>
          <a:p>
            <a:pPr>
              <a:buNone/>
            </a:pPr>
            <a:endParaRPr lang="en-US" sz="30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								</a:t>
            </a:r>
          </a:p>
          <a:p>
            <a:pPr>
              <a:lnSpc>
                <a:spcPct val="110000"/>
              </a:lnSpc>
              <a:buNone/>
            </a:pPr>
            <a:r>
              <a:rPr lang="en-US" sz="1800" dirty="0"/>
              <a:t>																																																</a:t>
            </a:r>
          </a:p>
          <a:p>
            <a:pPr>
              <a:lnSpc>
                <a:spcPct val="110000"/>
              </a:lnSpc>
              <a:buNone/>
            </a:pPr>
            <a:r>
              <a:rPr lang="en-GB" sz="1700" dirty="0"/>
              <a:t>					</a:t>
            </a:r>
          </a:p>
          <a:p>
            <a:pPr>
              <a:lnSpc>
                <a:spcPct val="110000"/>
              </a:lnSpc>
              <a:buNone/>
            </a:pPr>
            <a:endParaRPr lang="en-GB" sz="1700" dirty="0"/>
          </a:p>
          <a:p>
            <a:pPr>
              <a:lnSpc>
                <a:spcPct val="110000"/>
              </a:lnSpc>
              <a:buNone/>
            </a:pPr>
            <a:r>
              <a:rPr lang="en-GB" sz="1700" dirty="0"/>
              <a:t>				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2462" y="642918"/>
            <a:ext cx="1071538" cy="457200"/>
          </a:xfrm>
        </p:spPr>
        <p:txBody>
          <a:bodyPr/>
          <a:lstStyle/>
          <a:p>
            <a:r>
              <a:rPr lang="en-US" sz="1100" dirty="0"/>
              <a:t>3/12/2012</a:t>
            </a:r>
            <a:endParaRPr lang="en-GB" sz="11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5984" y="6215082"/>
            <a:ext cx="3643338" cy="457200"/>
          </a:xfrm>
        </p:spPr>
        <p:txBody>
          <a:bodyPr/>
          <a:lstStyle/>
          <a:p>
            <a:r>
              <a:rPr lang="en-US" sz="1100" dirty="0"/>
              <a:t>Sri Lanka Institute of Information Technology</a:t>
            </a:r>
            <a:endParaRPr lang="en-GB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57148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METHODOLOGY</a:t>
            </a:r>
            <a:r>
              <a:rPr lang="en-GB" sz="3600" b="1" dirty="0">
                <a:latin typeface="Arial" pitchFamily="34" charset="0"/>
                <a:cs typeface="Arial" pitchFamily="34" charset="0"/>
              </a:rPr>
              <a:t> </a:t>
            </a:r>
            <a:endParaRPr lang="en-GB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3" descr="research design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357298"/>
            <a:ext cx="4500562" cy="41434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43768" y="564357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Figure:4</a:t>
            </a:r>
            <a:r>
              <a:rPr lang="en-GB" sz="1400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CAD6B-A7FF-9638-0EE6-B684C8A0E5F1}"/>
              </a:ext>
            </a:extLst>
          </p:cNvPr>
          <p:cNvSpPr txBox="1"/>
          <p:nvPr/>
        </p:nvSpPr>
        <p:spPr>
          <a:xfrm>
            <a:off x="0" y="6211669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A.G.L.N.Silva</a:t>
            </a:r>
          </a:p>
          <a:p>
            <a:r>
              <a:rPr lang="en-GB" b="1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TYPES OF RESEARCH</a:t>
            </a:r>
          </a:p>
        </p:txBody>
      </p:sp>
      <p:pic>
        <p:nvPicPr>
          <p:cNvPr id="4" name="Content Placeholder 3" descr="research typ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85860"/>
            <a:ext cx="7715304" cy="442915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00232" y="5786454"/>
            <a:ext cx="6572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Figure 3:</a:t>
            </a:r>
            <a:r>
              <a:rPr lang="en-GB" sz="1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Types of Research</a:t>
            </a:r>
            <a:r>
              <a:rPr lang="en-US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Source: Research methodology: a step-by-step guide for beginners By </a:t>
            </a:r>
            <a:r>
              <a:rPr lang="en-US" sz="1600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Ranjit</a:t>
            </a:r>
            <a:r>
              <a:rPr lang="en-US" sz="16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Kumar</a:t>
            </a:r>
            <a:r>
              <a:rPr lang="en-GB" sz="1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D214D-2591-A15E-956D-4AD0FA9A504F}"/>
              </a:ext>
            </a:extLst>
          </p:cNvPr>
          <p:cNvSpPr txBox="1"/>
          <p:nvPr/>
        </p:nvSpPr>
        <p:spPr>
          <a:xfrm>
            <a:off x="0" y="6211669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A.G.L.N.Silva</a:t>
            </a:r>
          </a:p>
          <a:p>
            <a:r>
              <a:rPr lang="en-GB" b="1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METHODOLOGY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229600" cy="36258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Data Collection And Data Analysis Methods</a:t>
            </a:r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Interviews</a:t>
            </a:r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Questionnaires  </a:t>
            </a:r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Statistical Data Analysis</a:t>
            </a:r>
          </a:p>
          <a:p>
            <a:pPr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6" y="571480"/>
            <a:ext cx="957264" cy="457200"/>
          </a:xfrm>
        </p:spPr>
        <p:txBody>
          <a:bodyPr/>
          <a:lstStyle/>
          <a:p>
            <a:r>
              <a:rPr lang="en-US" sz="1100" dirty="0"/>
              <a:t>3/12/2012</a:t>
            </a:r>
            <a:endParaRPr lang="en-GB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 descr="Untitled-1 new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  <p:sp>
        <p:nvSpPr>
          <p:cNvPr id="8" name="Footer Placeholder 5"/>
          <p:cNvSpPr txBox="1">
            <a:spLocks/>
          </p:cNvSpPr>
          <p:nvPr/>
        </p:nvSpPr>
        <p:spPr>
          <a:xfrm>
            <a:off x="2285984" y="6215082"/>
            <a:ext cx="3643338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Sri Lanka Institute of Information Technology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211669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A.G.L.N.Silva</a:t>
            </a:r>
          </a:p>
          <a:p>
            <a:r>
              <a:rPr lang="en-GB" b="1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480"/>
            <a:ext cx="8229600" cy="654032"/>
          </a:xfrm>
        </p:spPr>
        <p:txBody>
          <a:bodyPr>
            <a:normAutofit/>
          </a:bodyPr>
          <a:lstStyle/>
          <a:p>
            <a:r>
              <a:rPr lang="en-US" sz="32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SIGNIFICANT BENEFITS/MOTIVATIONS</a:t>
            </a:r>
            <a:endParaRPr lang="en-GB" sz="3200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72098"/>
          </a:xfrm>
        </p:spPr>
        <p:txBody>
          <a:bodyPr>
            <a:normAutofit fontScale="62500" lnSpcReduction="20000"/>
          </a:bodyPr>
          <a:lstStyle/>
          <a:p>
            <a:r>
              <a:rPr lang="en-GB" sz="3800" b="1" dirty="0">
                <a:latin typeface="Arial" pitchFamily="34" charset="0"/>
                <a:cs typeface="Arial" pitchFamily="34" charset="0"/>
              </a:rPr>
              <a:t>Importance of the Research </a:t>
            </a:r>
          </a:p>
          <a:p>
            <a:pPr>
              <a:buNone/>
            </a:pPr>
            <a:endParaRPr lang="en-GB" sz="3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3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Contribution to Sri Lanka</a:t>
            </a:r>
          </a:p>
          <a:p>
            <a:pPr lvl="1">
              <a:buNone/>
            </a:pPr>
            <a:endParaRPr lang="en-GB" sz="3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3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Contribution to Organizations</a:t>
            </a:r>
          </a:p>
          <a:p>
            <a:pPr lvl="1">
              <a:buNone/>
            </a:pPr>
            <a:endParaRPr lang="en-GB" sz="3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3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Contribution to IT Market Place</a:t>
            </a:r>
          </a:p>
          <a:p>
            <a:pPr lvl="1">
              <a:buNone/>
            </a:pPr>
            <a:endParaRPr lang="en-GB" sz="3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3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Contribution to the research team</a:t>
            </a:r>
          </a:p>
          <a:p>
            <a:pPr lvl="1">
              <a:buNone/>
            </a:pPr>
            <a:endParaRPr lang="en-GB" sz="3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GB" sz="3800" b="1" dirty="0">
                <a:solidFill>
                  <a:srgbClr val="7030A0"/>
                </a:solidFill>
              </a:rPr>
              <a:t>  			</a:t>
            </a:r>
            <a:r>
              <a:rPr lang="en-GB" sz="3800" dirty="0"/>
              <a:t>	</a:t>
            </a:r>
            <a:r>
              <a:rPr lang="en-GB" dirty="0"/>
              <a:t>																																												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6" y="571480"/>
            <a:ext cx="957264" cy="457200"/>
          </a:xfrm>
        </p:spPr>
        <p:txBody>
          <a:bodyPr/>
          <a:lstStyle/>
          <a:p>
            <a:r>
              <a:rPr lang="en-US" sz="1200" dirty="0"/>
              <a:t>3/12/2012</a:t>
            </a:r>
            <a:endParaRPr lang="en-GB" sz="12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5984" y="6215082"/>
            <a:ext cx="3643338" cy="457200"/>
          </a:xfrm>
        </p:spPr>
        <p:txBody>
          <a:bodyPr/>
          <a:lstStyle/>
          <a:p>
            <a:r>
              <a:rPr lang="en-US" sz="1100" dirty="0"/>
              <a:t>Sri Lanka Institute of Information Technology</a:t>
            </a:r>
            <a:endParaRPr lang="en-GB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7" name="Picture 6" descr="Untitled-1 new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211669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A.G.L.N.Silva</a:t>
            </a:r>
          </a:p>
          <a:p>
            <a:r>
              <a:rPr lang="en-GB" b="1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LIMITATION</a:t>
            </a:r>
            <a:r>
              <a:rPr lang="en-GB" sz="36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521497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sz="3300" dirty="0">
                <a:latin typeface="Arial" pitchFamily="34" charset="0"/>
                <a:cs typeface="Arial" pitchFamily="34" charset="0"/>
              </a:rPr>
              <a:t>The research is conducted and analyzed further in the western region (Colombo, </a:t>
            </a:r>
            <a:r>
              <a:rPr lang="en-US" sz="3300" dirty="0" err="1">
                <a:latin typeface="Arial" pitchFamily="34" charset="0"/>
                <a:cs typeface="Arial" pitchFamily="34" charset="0"/>
              </a:rPr>
              <a:t>Gampaha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300" dirty="0" err="1">
                <a:latin typeface="Arial" pitchFamily="34" charset="0"/>
                <a:cs typeface="Arial" pitchFamily="34" charset="0"/>
              </a:rPr>
              <a:t>Kaluthara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) of Sri Lanka  </a:t>
            </a:r>
          </a:p>
          <a:p>
            <a:pPr>
              <a:buFont typeface="Arial" pitchFamily="34" charset="0"/>
              <a:buChar char="•"/>
            </a:pPr>
            <a:endParaRPr lang="en-US" sz="33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300" dirty="0">
                <a:latin typeface="Arial" pitchFamily="34" charset="0"/>
                <a:cs typeface="Arial" pitchFamily="34" charset="0"/>
              </a:rPr>
              <a:t>This is because most of the organizations which are using cloud computing are located in western province   </a:t>
            </a:r>
            <a:r>
              <a:rPr lang="en-US" dirty="0">
                <a:latin typeface="Arial" pitchFamily="34" charset="0"/>
                <a:cs typeface="Arial" pitchFamily="34" charset="0"/>
              </a:rPr>
              <a:t>                                    </a:t>
            </a:r>
          </a:p>
          <a:p>
            <a:pPr>
              <a:buNone/>
            </a:pPr>
            <a:r>
              <a:rPr lang="en-GB" dirty="0">
                <a:latin typeface="Arial" pitchFamily="34" charset="0"/>
                <a:cs typeface="Arial" pitchFamily="34" charset="0"/>
              </a:rPr>
              <a:t>			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					</a:t>
            </a:r>
          </a:p>
          <a:p>
            <a:pPr>
              <a:buNone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r>
              <a:rPr lang="en-GB" sz="2000" dirty="0"/>
              <a:t>	</a:t>
            </a:r>
            <a:endParaRPr lang="en-US" sz="2000" dirty="0"/>
          </a:p>
          <a:p>
            <a:pPr algn="just">
              <a:buNone/>
            </a:pPr>
            <a:endParaRPr lang="en-US" sz="1000" dirty="0"/>
          </a:p>
          <a:p>
            <a:pPr>
              <a:buNone/>
            </a:pPr>
            <a:endParaRPr lang="en-GB" sz="6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7" name="Picture 6" descr="Untitled-1 new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  <p:sp>
        <p:nvSpPr>
          <p:cNvPr id="8" name="Footer Placeholder 5"/>
          <p:cNvSpPr txBox="1">
            <a:spLocks/>
          </p:cNvSpPr>
          <p:nvPr/>
        </p:nvSpPr>
        <p:spPr>
          <a:xfrm>
            <a:off x="2285984" y="6215082"/>
            <a:ext cx="3643338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Sri Lanka Institute of Information Technology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TIMELINE</a:t>
            </a:r>
            <a:r>
              <a:rPr lang="en-GB" dirty="0"/>
              <a:t> </a:t>
            </a:r>
          </a:p>
        </p:txBody>
      </p:sp>
      <p:pic>
        <p:nvPicPr>
          <p:cNvPr id="4" name="Content Placeholder 3" descr="Capture ghannt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071546"/>
            <a:ext cx="8229600" cy="485778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The research is anticipated to identify the influencing factors to the adoption of cloud computing in Sri Lanka. </a:t>
            </a: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The research feasibility study is conducted to identify the reality of the project. </a:t>
            </a: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 Through The Previous Researches The Research Gap Is Identified. </a:t>
            </a: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After identifying the research gap the objectives and sub objectives were formed to fill the identified research gap.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GB" dirty="0"/>
              <a:t>						</a:t>
            </a:r>
          </a:p>
          <a:p>
            <a:pPr>
              <a:buNone/>
            </a:pPr>
            <a:r>
              <a:rPr lang="en-GB" sz="2400" dirty="0"/>
              <a:t>							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 Lanka Institute of Information Technology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7" name="Picture 6" descr="Untitled-1 new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  <p:sp>
        <p:nvSpPr>
          <p:cNvPr id="8" name="Footer Placeholder 5"/>
          <p:cNvSpPr txBox="1">
            <a:spLocks/>
          </p:cNvSpPr>
          <p:nvPr/>
        </p:nvSpPr>
        <p:spPr>
          <a:xfrm>
            <a:off x="2285984" y="6215082"/>
            <a:ext cx="3643338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Sri Lanka Institute of Information Technology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 new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604"/>
            <a:ext cx="8229600" cy="857240"/>
          </a:xfrm>
        </p:spPr>
        <p:txBody>
          <a:bodyPr/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CONCLUSION</a:t>
            </a:r>
            <a:r>
              <a:rPr lang="en-GB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50059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The objective and the sub objectives will be analyzed using the TOE frame work.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According to this frame work the factors influencing cloud computing will be identified in three major contexts, technological aspect, organizational aspect and environmental aspect. </a:t>
            </a:r>
          </a:p>
          <a:p>
            <a:pPr lvl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>
                <a:latin typeface="Arial" pitchFamily="34" charset="0"/>
                <a:cs typeface="Arial" pitchFamily="34" charset="0"/>
              </a:rPr>
              <a:t>The research team hopes to apply research methodologies for collect and analyze data.</a:t>
            </a:r>
          </a:p>
          <a:p>
            <a:pPr lvl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>
                <a:latin typeface="Arial" pitchFamily="34" charset="0"/>
                <a:cs typeface="Arial" pitchFamily="34" charset="0"/>
              </a:rPr>
              <a:t>The final outcome of this research is a conceptual model which indicates the influencing factors to the adoption of </a:t>
            </a:r>
          </a:p>
          <a:p>
            <a:pPr lvl="1"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 computing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None/>
            </a:pPr>
            <a:endParaRPr lang="en-US" sz="2000" dirty="0"/>
          </a:p>
          <a:p>
            <a:pPr>
              <a:buNone/>
            </a:pPr>
            <a:r>
              <a:rPr lang="en-GB" sz="2000" dirty="0"/>
              <a:t>								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6" y="642918"/>
            <a:ext cx="957264" cy="457200"/>
          </a:xfrm>
        </p:spPr>
        <p:txBody>
          <a:bodyPr/>
          <a:lstStyle/>
          <a:p>
            <a:r>
              <a:rPr lang="en-US" sz="1100" dirty="0"/>
              <a:t>3/12/2012</a:t>
            </a:r>
            <a:endParaRPr lang="en-GB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2428860" y="6400800"/>
            <a:ext cx="3643338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Sri Lanka Institute of Information Technology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Research ID - IS-12 005</a:t>
            </a:r>
            <a:r>
              <a:rPr lang="en-GB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endParaRPr lang="en-GB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Researcher</a:t>
            </a:r>
          </a:p>
          <a:p>
            <a:pPr>
              <a:buNone/>
            </a:pP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A.G.L.N.Silva     - IT 09 2053 76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86736" y="642918"/>
            <a:ext cx="957264" cy="457200"/>
          </a:xfrm>
        </p:spPr>
        <p:txBody>
          <a:bodyPr/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3/12/2012</a:t>
            </a:r>
            <a:endParaRPr lang="en-GB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57488" y="6356350"/>
            <a:ext cx="3162312" cy="365125"/>
          </a:xfrm>
        </p:spPr>
        <p:txBody>
          <a:bodyPr/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Sri Lanka Institute of Information Technology</a:t>
            </a:r>
            <a:endParaRPr lang="en-GB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6" name="Picture 5" descr="Untitled-1 new co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GB" sz="7200" dirty="0"/>
          </a:p>
          <a:p>
            <a:pPr algn="ctr">
              <a:buNone/>
            </a:pPr>
            <a:endParaRPr lang="en-GB" sz="7200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  <a:latin typeface="Aharoni" pitchFamily="2" charset="-79"/>
                <a:cs typeface="Aharoni" pitchFamily="2" charset="-79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01024" y="642918"/>
            <a:ext cx="1142976" cy="457200"/>
          </a:xfrm>
        </p:spPr>
        <p:txBody>
          <a:bodyPr/>
          <a:lstStyle/>
          <a:p>
            <a:r>
              <a:rPr lang="en-US" sz="1100" dirty="0"/>
              <a:t>3/12/2012</a:t>
            </a:r>
            <a:endParaRPr lang="en-GB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000108"/>
            <a:ext cx="3286148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Untitled-1 new co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  <p:sp>
        <p:nvSpPr>
          <p:cNvPr id="8" name="Footer Placeholder 5"/>
          <p:cNvSpPr txBox="1">
            <a:spLocks/>
          </p:cNvSpPr>
          <p:nvPr/>
        </p:nvSpPr>
        <p:spPr>
          <a:xfrm>
            <a:off x="2285984" y="6215082"/>
            <a:ext cx="3643338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Sri Lanka Institute of Information Technology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642942"/>
          </a:xfrm>
        </p:spPr>
        <p:txBody>
          <a:bodyPr>
            <a:normAutofit/>
          </a:bodyPr>
          <a:lstStyle/>
          <a:p>
            <a:r>
              <a:rPr lang="en-GB" sz="3200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 fontScale="92500" lnSpcReduction="10000"/>
          </a:bodyPr>
          <a:lstStyle/>
          <a:p>
            <a:r>
              <a:rPr lang="en-GB" sz="1700" b="1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lvl="1">
              <a:buFont typeface="Calibri" pitchFamily="34" charset="0"/>
              <a:buChar char="—"/>
            </a:pPr>
            <a:r>
              <a:rPr lang="en-GB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Background of the Research</a:t>
            </a:r>
          </a:p>
          <a:p>
            <a:pPr lvl="1">
              <a:buFont typeface="Calibri" pitchFamily="34" charset="0"/>
              <a:buChar char="—"/>
            </a:pPr>
            <a:r>
              <a:rPr lang="en-GB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Literature Review</a:t>
            </a:r>
          </a:p>
          <a:p>
            <a:pPr lvl="1">
              <a:buFont typeface="Calibri" pitchFamily="34" charset="0"/>
              <a:buChar char="—"/>
            </a:pPr>
            <a:r>
              <a:rPr lang="en-GB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Research Problem</a:t>
            </a:r>
          </a:p>
          <a:p>
            <a:pPr>
              <a:buNone/>
            </a:pPr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700" b="1" dirty="0">
                <a:latin typeface="Arial" pitchFamily="34" charset="0"/>
                <a:cs typeface="Arial" pitchFamily="34" charset="0"/>
              </a:rPr>
              <a:t>RESEARCH OBJECTIVES</a:t>
            </a:r>
          </a:p>
          <a:p>
            <a:pPr lvl="1">
              <a:buFont typeface="Calibri" pitchFamily="34" charset="0"/>
              <a:buChar char="–"/>
            </a:pPr>
            <a:r>
              <a:rPr lang="en-GB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Research Question</a:t>
            </a:r>
          </a:p>
          <a:p>
            <a:pPr lvl="1">
              <a:buFont typeface="Calibri" pitchFamily="34" charset="0"/>
              <a:buChar char="–"/>
            </a:pPr>
            <a:r>
              <a:rPr lang="en-GB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 Objective</a:t>
            </a:r>
          </a:p>
          <a:p>
            <a:pPr lvl="1">
              <a:buFont typeface="Calibri" pitchFamily="34" charset="0"/>
              <a:buChar char="–"/>
            </a:pPr>
            <a:r>
              <a:rPr lang="en-GB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Sub Objectives</a:t>
            </a:r>
          </a:p>
          <a:p>
            <a:pPr>
              <a:buNone/>
            </a:pPr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700" b="1" dirty="0">
                <a:latin typeface="Arial" pitchFamily="34" charset="0"/>
                <a:cs typeface="Arial" pitchFamily="34" charset="0"/>
              </a:rPr>
              <a:t>RESEARCH METHODOLOGY</a:t>
            </a:r>
          </a:p>
          <a:p>
            <a:pPr lvl="1"/>
            <a:r>
              <a:rPr lang="en-US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Research Philosophy</a:t>
            </a:r>
          </a:p>
          <a:p>
            <a:pPr lvl="1"/>
            <a:r>
              <a:rPr lang="en-US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Research Approach</a:t>
            </a:r>
          </a:p>
          <a:p>
            <a:pPr lvl="1"/>
            <a:r>
              <a:rPr lang="en-US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Research Strategies</a:t>
            </a:r>
          </a:p>
          <a:p>
            <a:pPr lvl="3"/>
            <a:r>
              <a:rPr 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 of research</a:t>
            </a:r>
          </a:p>
          <a:p>
            <a:pPr lvl="3"/>
            <a:r>
              <a:rPr lang="en-US" sz="17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Strategies of the research</a:t>
            </a:r>
          </a:p>
          <a:p>
            <a:pPr lvl="3"/>
            <a:endParaRPr lang="en-US" sz="17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Choice</a:t>
            </a:r>
          </a:p>
          <a:p>
            <a:pPr lvl="1"/>
            <a:r>
              <a:rPr lang="en-US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Time Horizon</a:t>
            </a:r>
          </a:p>
          <a:p>
            <a:pPr lvl="1"/>
            <a:r>
              <a:rPr lang="en-US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collection and data analysis methods</a:t>
            </a:r>
          </a:p>
          <a:p>
            <a:pPr lvl="1">
              <a:buNone/>
            </a:pPr>
            <a:endParaRPr lang="en-GB" sz="1200" dirty="0"/>
          </a:p>
          <a:p>
            <a:pPr lvl="1">
              <a:buNone/>
            </a:pPr>
            <a:endParaRPr lang="en-GB" sz="12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7422" y="6400800"/>
            <a:ext cx="3643338" cy="457200"/>
          </a:xfrm>
        </p:spPr>
        <p:txBody>
          <a:bodyPr/>
          <a:lstStyle/>
          <a:p>
            <a:r>
              <a:rPr lang="en-US" sz="1100" dirty="0"/>
              <a:t>Sri Lanka Institute of Information Technology</a:t>
            </a:r>
            <a:endParaRPr lang="en-GB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6" descr="Untitled-1 new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796908"/>
          </a:xfrm>
        </p:spPr>
        <p:txBody>
          <a:bodyPr>
            <a:normAutofit/>
          </a:bodyPr>
          <a:lstStyle/>
          <a:p>
            <a:r>
              <a:rPr lang="en-GB" sz="3600" b="1" dirty="0"/>
              <a:t>CONTENT cont..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SIGNIFICANT BENEFITS/MOTIVATIONS</a:t>
            </a:r>
          </a:p>
          <a:p>
            <a:pPr lvl="1"/>
            <a:r>
              <a:rPr lang="en-GB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Contribution to Sri Lanka</a:t>
            </a:r>
          </a:p>
          <a:p>
            <a:pPr lvl="1"/>
            <a:r>
              <a:rPr lang="en-GB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Contribution to Organizations</a:t>
            </a:r>
          </a:p>
          <a:p>
            <a:pPr lvl="1"/>
            <a:r>
              <a:rPr lang="en-GB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Contribution to IT Market Place</a:t>
            </a:r>
          </a:p>
          <a:p>
            <a:pPr lvl="1"/>
            <a:r>
              <a:rPr lang="en-GB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Contribution to the research team</a:t>
            </a:r>
          </a:p>
          <a:p>
            <a:pPr>
              <a:buNone/>
            </a:pP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b="1" dirty="0">
                <a:latin typeface="Arial" pitchFamily="34" charset="0"/>
                <a:cs typeface="Arial" pitchFamily="34" charset="0"/>
              </a:rPr>
              <a:t>LIMITATION 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latin typeface="Arial" pitchFamily="34" charset="0"/>
                <a:cs typeface="Arial" pitchFamily="34" charset="0"/>
              </a:rPr>
              <a:t>TIMELINE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latin typeface="Arial" pitchFamily="34" charset="0"/>
                <a:cs typeface="Arial" pitchFamily="34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latin typeface="Arial" pitchFamily="34" charset="0"/>
                <a:cs typeface="Arial" pitchFamily="34" charset="0"/>
              </a:rPr>
              <a:t>END OF THE PRESENTATION</a:t>
            </a:r>
          </a:p>
          <a:p>
            <a:pPr>
              <a:lnSpc>
                <a:spcPct val="150000"/>
              </a:lnSpc>
              <a:buNone/>
            </a:pPr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9586" y="642918"/>
            <a:ext cx="1214414" cy="457200"/>
          </a:xfrm>
        </p:spPr>
        <p:txBody>
          <a:bodyPr/>
          <a:lstStyle/>
          <a:p>
            <a:r>
              <a:rPr lang="en-US" sz="1100" dirty="0"/>
              <a:t>3/12/2012</a:t>
            </a:r>
            <a:endParaRPr lang="en-GB" sz="11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5984" y="6215082"/>
            <a:ext cx="3643338" cy="457200"/>
          </a:xfrm>
        </p:spPr>
        <p:txBody>
          <a:bodyPr/>
          <a:lstStyle/>
          <a:p>
            <a:r>
              <a:rPr lang="en-US" sz="1100" dirty="0"/>
              <a:t>Sri Lanka Institute of Information Technology</a:t>
            </a:r>
            <a:endParaRPr lang="en-GB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 descr="Untitled-1 new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Background of the Research</a:t>
            </a:r>
          </a:p>
          <a:p>
            <a:pPr>
              <a:buNone/>
            </a:pPr>
            <a:endParaRPr lang="en-GB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Char char="-"/>
            </a:pPr>
            <a:r>
              <a:rPr lang="en-GB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Focus area of the research</a:t>
            </a:r>
          </a:p>
          <a:p>
            <a:pPr lvl="1">
              <a:buNone/>
            </a:pPr>
            <a:endParaRPr lang="en-GB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Char char="-"/>
            </a:pPr>
            <a:r>
              <a:rPr lang="en-GB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Introduction to Cloud Computing</a:t>
            </a:r>
          </a:p>
          <a:p>
            <a:pPr>
              <a:buNone/>
            </a:pPr>
            <a:r>
              <a:rPr lang="en-GB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					</a:t>
            </a:r>
            <a:endParaRPr lang="en-GB" sz="2000" dirty="0"/>
          </a:p>
          <a:p>
            <a:pPr>
              <a:buNone/>
            </a:pPr>
            <a:r>
              <a:rPr lang="en-GB" sz="2000" dirty="0"/>
              <a:t>			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01024" y="642918"/>
            <a:ext cx="1142976" cy="457200"/>
          </a:xfrm>
        </p:spPr>
        <p:txBody>
          <a:bodyPr/>
          <a:lstStyle/>
          <a:p>
            <a:r>
              <a:rPr lang="en-US" sz="1100" dirty="0"/>
              <a:t>3/12/2012</a:t>
            </a:r>
            <a:endParaRPr lang="en-GB" sz="11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5984" y="6215082"/>
            <a:ext cx="3643338" cy="457200"/>
          </a:xfrm>
        </p:spPr>
        <p:txBody>
          <a:bodyPr/>
          <a:lstStyle/>
          <a:p>
            <a:r>
              <a:rPr lang="en-US" sz="1100" dirty="0"/>
              <a:t>Sri Lanka Institute of Information Technology</a:t>
            </a:r>
            <a:endParaRPr lang="en-GB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 descr="Untitled-1 new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  <p:pic>
        <p:nvPicPr>
          <p:cNvPr id="9" name="Picture 8" descr="cloud-comput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214686"/>
            <a:ext cx="3810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52750-9C2B-9BC6-D3CE-4C81DC97C558}"/>
              </a:ext>
            </a:extLst>
          </p:cNvPr>
          <p:cNvSpPr txBox="1"/>
          <p:nvPr/>
        </p:nvSpPr>
        <p:spPr>
          <a:xfrm>
            <a:off x="0" y="6211669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A.G.L.N.Silva</a:t>
            </a:r>
          </a:p>
          <a:p>
            <a:r>
              <a:rPr lang="en-GB" b="1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en-GB" sz="40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LITERATURE REVIEW</a:t>
            </a:r>
            <a:b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</a:br>
            <a:br>
              <a:rPr lang="en-GB" sz="3600" dirty="0"/>
            </a:br>
            <a:endParaRPr lang="en-GB" sz="3100" dirty="0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5720" y="2643182"/>
            <a:ext cx="8229600" cy="18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9586" y="642918"/>
            <a:ext cx="1214414" cy="457200"/>
          </a:xfrm>
        </p:spPr>
        <p:txBody>
          <a:bodyPr/>
          <a:lstStyle/>
          <a:p>
            <a:r>
              <a:rPr lang="en-US" dirty="0"/>
              <a:t>3/12/2012</a:t>
            </a:r>
            <a:endParaRPr lang="en-GB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5984" y="6215082"/>
            <a:ext cx="3643338" cy="457200"/>
          </a:xfrm>
        </p:spPr>
        <p:txBody>
          <a:bodyPr/>
          <a:lstStyle/>
          <a:p>
            <a:r>
              <a:rPr lang="en-US" sz="1100" dirty="0"/>
              <a:t>Sri Lanka Institute of Information Technology</a:t>
            </a:r>
            <a:endParaRPr lang="en-GB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4929199"/>
            <a:ext cx="6858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Figure:1 </a:t>
            </a:r>
            <a:r>
              <a:rPr lang="en-US" sz="1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way organizations describe their move to the Cloud Computing (global)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GB" sz="1400" dirty="0">
                <a:latin typeface="Arial" pitchFamily="34" charset="0"/>
                <a:cs typeface="Arial" pitchFamily="34" charset="0"/>
              </a:rPr>
              <a:t>Adoption, Approaches &amp; Attitudes -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The Future of Cloud Computing in the Public and Private Sectors  </a:t>
            </a:r>
            <a:r>
              <a:rPr lang="en-GB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 Global Cloud Computing Study  June 2011	</a:t>
            </a:r>
          </a:p>
          <a:p>
            <a:br>
              <a:rPr lang="en-US" sz="1400" dirty="0"/>
            </a:br>
            <a:endParaRPr 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26236-6FC4-F2EE-BD39-DFF605DE2F34}"/>
              </a:ext>
            </a:extLst>
          </p:cNvPr>
          <p:cNvSpPr txBox="1"/>
          <p:nvPr/>
        </p:nvSpPr>
        <p:spPr>
          <a:xfrm>
            <a:off x="0" y="6211669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A.G.L.N.Silva</a:t>
            </a:r>
          </a:p>
          <a:p>
            <a:r>
              <a:rPr lang="en-GB" b="1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0042"/>
            <a:ext cx="8229600" cy="1000132"/>
          </a:xfrm>
        </p:spPr>
        <p:txBody>
          <a:bodyPr>
            <a:normAutofit/>
          </a:bodyPr>
          <a:lstStyle/>
          <a:p>
            <a:r>
              <a:rPr lang="en-GB" sz="32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RESEARCH PROBLEM</a:t>
            </a:r>
            <a:endParaRPr lang="en-GB" sz="3200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072494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9586" y="642918"/>
            <a:ext cx="1214414" cy="457200"/>
          </a:xfrm>
        </p:spPr>
        <p:txBody>
          <a:bodyPr/>
          <a:lstStyle/>
          <a:p>
            <a:r>
              <a:rPr lang="en-US" sz="1100" dirty="0"/>
              <a:t>3/12/2012</a:t>
            </a:r>
            <a:endParaRPr lang="en-GB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857324" y="5473005"/>
            <a:ext cx="72866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Figure:2 </a:t>
            </a:r>
            <a:r>
              <a:rPr lang="en-US" sz="1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Organization's Position In Relation To Cloud Computing, By Region 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GB" sz="1400" dirty="0">
                <a:latin typeface="Arial" pitchFamily="34" charset="0"/>
                <a:cs typeface="Arial" pitchFamily="34" charset="0"/>
              </a:rPr>
              <a:t>Adoption, Approaches &amp; Attitudes -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The Future of Cloud Computing in the Public and Private Sectors  </a:t>
            </a:r>
            <a:r>
              <a:rPr lang="en-GB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 Global Cloud Computing Study  June 2011	</a:t>
            </a:r>
          </a:p>
          <a:p>
            <a:br>
              <a:rPr lang="en-US" sz="1400" dirty="0"/>
            </a:br>
            <a:endParaRPr 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22386-3A4F-C3E9-BAFF-48C0F0396754}"/>
              </a:ext>
            </a:extLst>
          </p:cNvPr>
          <p:cNvSpPr txBox="1"/>
          <p:nvPr/>
        </p:nvSpPr>
        <p:spPr>
          <a:xfrm>
            <a:off x="0" y="6211669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A.G.L.N.Silva</a:t>
            </a:r>
          </a:p>
          <a:p>
            <a:r>
              <a:rPr lang="en-GB" b="1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OBJECTIVES</a:t>
            </a:r>
            <a:endParaRPr lang="en-GB" sz="3600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Content Placeholder 6" descr="CLIPART_OF_16323_SM_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1604" y="1285860"/>
            <a:ext cx="6000792" cy="47418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3/12/2012</a:t>
            </a:r>
            <a:endParaRPr lang="en-GB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5984" y="6215082"/>
            <a:ext cx="3643338" cy="457200"/>
          </a:xfrm>
        </p:spPr>
        <p:txBody>
          <a:bodyPr/>
          <a:lstStyle/>
          <a:p>
            <a:r>
              <a:rPr lang="en-US" sz="1100" dirty="0"/>
              <a:t>Sri Lanka Institute of Information Technology</a:t>
            </a:r>
            <a:endParaRPr lang="en-GB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8" name="Picture 7" descr="Untitled-1 new cop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GB" sz="32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OBJECTIVE OF THE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401080" cy="53578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The Research Question</a:t>
            </a:r>
          </a:p>
          <a:p>
            <a:pPr>
              <a:buNone/>
            </a:pPr>
            <a:r>
              <a:rPr lang="en-GB"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What are the influencing factors to the adoption of cloud computing in Sri Lanka?</a:t>
            </a:r>
          </a:p>
          <a:p>
            <a:pPr>
              <a:buNone/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Main Objective</a:t>
            </a:r>
          </a:p>
          <a:p>
            <a:pPr>
              <a:buNone/>
            </a:pPr>
            <a:r>
              <a:rPr lang="en-GB"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To investigate the influencing factors for adoption of cloud computing in Sri Lanka</a:t>
            </a:r>
          </a:p>
          <a:p>
            <a:pPr>
              <a:buNone/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The influencing factors to the  adoption of cloud computing  will be identified in three contexts.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Technological Factors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Organizational Factors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Environmental Factors.</a:t>
            </a:r>
          </a:p>
          <a:p>
            <a:pPr>
              <a:buNone/>
            </a:pPr>
            <a:r>
              <a:rPr lang="en-GB" dirty="0"/>
              <a:t>							 </a:t>
            </a:r>
          </a:p>
          <a:p>
            <a:pPr>
              <a:buNone/>
            </a:pPr>
            <a:r>
              <a:rPr lang="en-GB" sz="1800" dirty="0"/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6" y="642918"/>
            <a:ext cx="957264" cy="457200"/>
          </a:xfrm>
        </p:spPr>
        <p:txBody>
          <a:bodyPr/>
          <a:lstStyle/>
          <a:p>
            <a:r>
              <a:rPr lang="en-US" sz="1100" dirty="0"/>
              <a:t>3/12/2012</a:t>
            </a:r>
            <a:endParaRPr lang="en-GB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264" y="6215082"/>
            <a:ext cx="2133600" cy="365125"/>
          </a:xfrm>
        </p:spPr>
        <p:txBody>
          <a:bodyPr/>
          <a:lstStyle/>
          <a:p>
            <a:fld id="{9EA93973-1F2F-40D0-B780-7AC58D34E051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7" name="Picture 6" descr="Untitled-1 new co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26" y="5214950"/>
            <a:ext cx="2322274" cy="1643050"/>
          </a:xfrm>
          <a:prstGeom prst="rect">
            <a:avLst/>
          </a:prstGeom>
        </p:spPr>
      </p:pic>
      <p:sp>
        <p:nvSpPr>
          <p:cNvPr id="8" name="Footer Placeholder 5"/>
          <p:cNvSpPr txBox="1">
            <a:spLocks/>
          </p:cNvSpPr>
          <p:nvPr/>
        </p:nvSpPr>
        <p:spPr>
          <a:xfrm>
            <a:off x="2857488" y="6215082"/>
            <a:ext cx="3643338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Sri Lanka Institute of Information Technology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2F48B-9B09-361C-10BE-F899A1F535F8}"/>
              </a:ext>
            </a:extLst>
          </p:cNvPr>
          <p:cNvSpPr txBox="1"/>
          <p:nvPr/>
        </p:nvSpPr>
        <p:spPr>
          <a:xfrm>
            <a:off x="0" y="6211669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A.G.L.N.Silva</a:t>
            </a:r>
          </a:p>
          <a:p>
            <a:r>
              <a:rPr lang="en-GB" b="1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1220</TotalTime>
  <Words>1068</Words>
  <Application>Microsoft Office PowerPoint</Application>
  <PresentationFormat>On-screen Show (4:3)</PresentationFormat>
  <Paragraphs>248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Aharoni</vt:lpstr>
      <vt:lpstr>Algerian</vt:lpstr>
      <vt:lpstr>Arial</vt:lpstr>
      <vt:lpstr>Calibri</vt:lpstr>
      <vt:lpstr>Georgia</vt:lpstr>
      <vt:lpstr>Trebuchet MS</vt:lpstr>
      <vt:lpstr>Wingdings 2</vt:lpstr>
      <vt:lpstr>Urban</vt:lpstr>
      <vt:lpstr>PowerPoint Presentation</vt:lpstr>
      <vt:lpstr>PowerPoint Presentation</vt:lpstr>
      <vt:lpstr>CONTENT</vt:lpstr>
      <vt:lpstr>CONTENT cont..</vt:lpstr>
      <vt:lpstr>INTRODUCTION</vt:lpstr>
      <vt:lpstr>LITERATURE REVIEW  </vt:lpstr>
      <vt:lpstr>RESEARCH PROBLEM</vt:lpstr>
      <vt:lpstr>OBJECTIVES</vt:lpstr>
      <vt:lpstr>OBJECTIVE OF THE RESEARCH</vt:lpstr>
      <vt:lpstr>SUB OBJECTIVES</vt:lpstr>
      <vt:lpstr>RESEARCH METHODOLOGY</vt:lpstr>
      <vt:lpstr>PowerPoint Presentation</vt:lpstr>
      <vt:lpstr>TYPES OF RESEARCH</vt:lpstr>
      <vt:lpstr>METHODOLOGY cont..</vt:lpstr>
      <vt:lpstr>SIGNIFICANT BENEFITS/MOTIVATIONS</vt:lpstr>
      <vt:lpstr>LIMITATION </vt:lpstr>
      <vt:lpstr>TIMELINE </vt:lpstr>
      <vt:lpstr>CONCLUSION</vt:lpstr>
      <vt:lpstr>CONCLUSION cont..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Influencing factors to the adoption of cloud computing in Sri Lanka</dc:title>
  <dc:creator>RAMI</dc:creator>
  <cp:lastModifiedBy>Silva Nishan</cp:lastModifiedBy>
  <cp:revision>181</cp:revision>
  <dcterms:created xsi:type="dcterms:W3CDTF">2012-03-06T03:54:24Z</dcterms:created>
  <dcterms:modified xsi:type="dcterms:W3CDTF">2024-08-19T19:32:49Z</dcterms:modified>
</cp:coreProperties>
</file>