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 name="Shape 40"/>
        <p:cNvGrpSpPr/>
        <p:nvPr/>
      </p:nvGrpSpPr>
      <p:grpSpPr>
        <a:xfrm>
          <a:off y="0" x="0"/>
          <a:ext cy="0" cx="0"/>
          <a:chOff y="0" x="0"/>
          <a:chExt cy="0" cx="0"/>
        </a:xfrm>
      </p:grpSpPr>
      <p:sp>
        <p:nvSpPr>
          <p:cNvPr id="41" name="Shape 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 name="Shape 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 name="Shape 46"/>
        <p:cNvGrpSpPr/>
        <p:nvPr/>
      </p:nvGrpSpPr>
      <p:grpSpPr>
        <a:xfrm>
          <a:off y="0" x="0"/>
          <a:ext cy="0" cx="0"/>
          <a:chOff y="0" x="0"/>
          <a:chExt cy="0" cx="0"/>
        </a:xfrm>
      </p:grpSpPr>
      <p:sp>
        <p:nvSpPr>
          <p:cNvPr id="47" name="Shape 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8" name="Shape 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 name="Shape 52"/>
        <p:cNvGrpSpPr/>
        <p:nvPr/>
      </p:nvGrpSpPr>
      <p:grpSpPr>
        <a:xfrm>
          <a:off y="0" x="0"/>
          <a:ext cy="0" cx="0"/>
          <a:chOff y="0" x="0"/>
          <a:chExt cy="0" cx="0"/>
        </a:xfrm>
      </p:grpSpPr>
      <p:sp>
        <p:nvSpPr>
          <p:cNvPr id="53" name="Shape 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 name="Shape 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8" name="Shape 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y="1583342" x="685800"/>
            <a:ext cy="11597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s://www.yelp.com/developers/documentation/v2/business" Type="http://schemas.openxmlformats.org/officeDocument/2006/relationships/hyperlink" TargetMode="External" Id="rId4"/><Relationship Target="https://data.cityofnewyork.us/Health/DOHMH-New-York-City-Restaurant-Inspection-Results/xx67-kt59"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type="ctrTitle"/>
          </p:nvPr>
        </p:nvSpPr>
        <p:spPr>
          <a:xfrm>
            <a:off y="1583342" x="685800"/>
            <a:ext cy="1159856" cx="7772400"/>
          </a:xfrm>
          <a:prstGeom prst="rect">
            <a:avLst/>
          </a:prstGeom>
        </p:spPr>
        <p:txBody>
          <a:bodyPr bIns="91425" rIns="91425" lIns="91425" tIns="91425" anchor="b" anchorCtr="0">
            <a:noAutofit/>
          </a:bodyPr>
          <a:lstStyle/>
          <a:p>
            <a:pPr rtl="0" lvl="0">
              <a:lnSpc>
                <a:spcPct val="115000"/>
              </a:lnSpc>
              <a:spcBef>
                <a:spcPts val="0"/>
              </a:spcBef>
              <a:buNone/>
            </a:pPr>
            <a:r>
              <a:rPr sz="3000" lang="en">
                <a:latin typeface="Open Sans"/>
                <a:ea typeface="Open Sans"/>
                <a:cs typeface="Open Sans"/>
                <a:sym typeface="Open Sans"/>
              </a:rPr>
              <a:t>Comparing  NYC Restaurants Inspection Results with Yelp Ratings &amp; Reviews</a:t>
            </a:r>
          </a:p>
        </p:txBody>
      </p:sp>
      <p:sp>
        <p:nvSpPr>
          <p:cNvPr id="31" name="Shape 31"/>
          <p:cNvSpPr txBox="1"/>
          <p:nvPr>
            <p:ph idx="1" type="subTitle"/>
          </p:nvPr>
        </p:nvSpPr>
        <p:spPr>
          <a:xfrm>
            <a:off y="2840053" x="685800"/>
            <a:ext cy="784737" cx="7772400"/>
          </a:xfrm>
          <a:prstGeom prst="rect">
            <a:avLst/>
          </a:prstGeom>
        </p:spPr>
        <p:txBody>
          <a:bodyPr bIns="91425" rIns="91425" lIns="91425" tIns="91425" anchor="t" anchorCtr="0">
            <a:noAutofit/>
          </a:bodyPr>
          <a:lstStyle/>
          <a:p>
            <a:pPr>
              <a:spcBef>
                <a:spcPts val="0"/>
              </a:spcBef>
              <a:buNone/>
            </a:pPr>
            <a:r>
              <a:rPr lang="en"/>
              <a:t>Nishan Bose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Summary</a:t>
            </a:r>
          </a:p>
        </p:txBody>
      </p:sp>
      <p:sp>
        <p:nvSpPr>
          <p:cNvPr id="37" name="Shape 37"/>
          <p:cNvSpPr txBox="1"/>
          <p:nvPr>
            <p:ph idx="1" type="body"/>
          </p:nvPr>
        </p:nvSpPr>
        <p:spPr>
          <a:xfrm>
            <a:off y="1025909" x="457200"/>
            <a:ext cy="857400" cx="8229600"/>
          </a:xfrm>
          <a:prstGeom prst="rect">
            <a:avLst/>
          </a:prstGeom>
        </p:spPr>
        <p:txBody>
          <a:bodyPr bIns="91425" rIns="91425" lIns="91425" tIns="91425" anchor="t" anchorCtr="0">
            <a:noAutofit/>
          </a:bodyPr>
          <a:lstStyle/>
          <a:p>
            <a:pPr algn="just" rtl="0" lvl="0">
              <a:lnSpc>
                <a:spcPct val="115000"/>
              </a:lnSpc>
              <a:spcBef>
                <a:spcPts val="0"/>
              </a:spcBef>
              <a:buClr>
                <a:schemeClr val="dk1"/>
              </a:buClr>
              <a:buSzPct val="61111"/>
              <a:buFont typeface="Arial"/>
              <a:buNone/>
            </a:pPr>
            <a:r>
              <a:rPr sz="1800" lang="en">
                <a:solidFill>
                  <a:schemeClr val="dk1"/>
                </a:solidFill>
                <a:latin typeface="Droid Serif"/>
                <a:ea typeface="Droid Serif"/>
                <a:cs typeface="Droid Serif"/>
                <a:sym typeface="Droid Serif"/>
              </a:rPr>
              <a:t>This project aims to explore the correlation between NYC Restaurants Health scores with Yelp Ratings and Reviews.</a:t>
            </a:r>
          </a:p>
        </p:txBody>
      </p:sp>
      <p:sp>
        <p:nvSpPr>
          <p:cNvPr id="38" name="Shape 38"/>
          <p:cNvSpPr txBox="1"/>
          <p:nvPr>
            <p:ph idx="2" type="title"/>
          </p:nvPr>
        </p:nvSpPr>
        <p:spPr>
          <a:xfrm>
            <a:off y="2144710" x="457200"/>
            <a:ext cy="857400" cx="8229600"/>
          </a:xfrm>
          <a:prstGeom prst="rect">
            <a:avLst/>
          </a:prstGeom>
        </p:spPr>
        <p:txBody>
          <a:bodyPr bIns="91425" rIns="91425" lIns="91425" tIns="91425" anchor="b" anchorCtr="0">
            <a:noAutofit/>
          </a:bodyPr>
          <a:lstStyle/>
          <a:p>
            <a:pPr rtl="0" lvl="0">
              <a:spcBef>
                <a:spcPts val="0"/>
              </a:spcBef>
              <a:buNone/>
            </a:pPr>
            <a:r>
              <a:rPr lang="en"/>
              <a:t>Motivation</a:t>
            </a:r>
          </a:p>
        </p:txBody>
      </p:sp>
      <p:sp>
        <p:nvSpPr>
          <p:cNvPr id="39" name="Shape 39"/>
          <p:cNvSpPr txBox="1"/>
          <p:nvPr>
            <p:ph idx="3" type="body"/>
          </p:nvPr>
        </p:nvSpPr>
        <p:spPr>
          <a:xfrm>
            <a:off y="2877520" x="457200"/>
            <a:ext cy="1759199" cx="8229600"/>
          </a:xfrm>
          <a:prstGeom prst="rect">
            <a:avLst/>
          </a:prstGeom>
        </p:spPr>
        <p:txBody>
          <a:bodyPr bIns="91425" rIns="91425" lIns="91425" tIns="91425" anchor="t" anchorCtr="0">
            <a:noAutofit/>
          </a:bodyPr>
          <a:lstStyle/>
          <a:p>
            <a:pPr algn="just" rtl="0" lvl="0">
              <a:spcBef>
                <a:spcPts val="0"/>
              </a:spcBef>
              <a:buNone/>
            </a:pPr>
            <a:r>
              <a:rPr sz="1800" lang="en">
                <a:solidFill>
                  <a:schemeClr val="dk1"/>
                </a:solidFill>
                <a:latin typeface="Droid Serif"/>
                <a:ea typeface="Droid Serif"/>
                <a:cs typeface="Droid Serif"/>
                <a:sym typeface="Droid Serif"/>
              </a:rPr>
              <a:t>Is there an improvement in health score of a restaurant overtime depending on the reviews and/or ratings on Yelp? </a:t>
            </a:r>
          </a:p>
          <a:p>
            <a:pPr algn="just" rtl="0" lvl="0">
              <a:spcBef>
                <a:spcPts val="0"/>
              </a:spcBef>
              <a:buNone/>
            </a:pPr>
            <a:r>
              <a:t/>
            </a:r>
            <a:endParaRPr sz="1800">
              <a:solidFill>
                <a:schemeClr val="dk1"/>
              </a:solidFill>
              <a:latin typeface="Droid Serif"/>
              <a:ea typeface="Droid Serif"/>
              <a:cs typeface="Droid Serif"/>
              <a:sym typeface="Droid Serif"/>
            </a:endParaRPr>
          </a:p>
          <a:p>
            <a:pPr algn="just" rtl="0" lvl="0">
              <a:spcBef>
                <a:spcPts val="0"/>
              </a:spcBef>
              <a:buNone/>
            </a:pPr>
            <a:r>
              <a:rPr sz="1800" lang="en">
                <a:solidFill>
                  <a:schemeClr val="dk1"/>
                </a:solidFill>
                <a:latin typeface="Droid Serif"/>
                <a:ea typeface="Droid Serif"/>
                <a:cs typeface="Droid Serif"/>
                <a:sym typeface="Droid Serif"/>
              </a:rPr>
              <a:t>Do reviews and ratings drive the upkeep/health decisions taken by owners of businesses?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y="0" x="0"/>
          <a:ext cy="0" cx="0"/>
          <a:chOff y="0" x="0"/>
          <a:chExt cy="0" cx="0"/>
        </a:xfrm>
      </p:grpSpPr>
      <p:sp>
        <p:nvSpPr>
          <p:cNvPr id="44" name="Shape 4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Data Sources</a:t>
            </a:r>
          </a:p>
        </p:txBody>
      </p:sp>
      <p:sp>
        <p:nvSpPr>
          <p:cNvPr id="45" name="Shape 45"/>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lvl="0" indent="-381000" marL="457200">
              <a:lnSpc>
                <a:spcPct val="115000"/>
              </a:lnSpc>
              <a:spcBef>
                <a:spcPts val="0"/>
              </a:spcBef>
              <a:buClr>
                <a:schemeClr val="dk1"/>
              </a:buClr>
              <a:buSzPct val="100000"/>
              <a:buFont typeface="Droid Serif"/>
              <a:buAutoNum type="arabicPeriod"/>
            </a:pPr>
            <a:r>
              <a:rPr u="sng" sz="2400" lang="en">
                <a:solidFill>
                  <a:schemeClr val="hlink"/>
                </a:solidFill>
                <a:latin typeface="Droid Serif"/>
                <a:ea typeface="Droid Serif"/>
                <a:cs typeface="Droid Serif"/>
                <a:sym typeface="Droid Serif"/>
                <a:hlinkClick r:id="rId3"/>
              </a:rPr>
              <a:t>NYC Inspection Results Data</a:t>
            </a:r>
          </a:p>
          <a:p>
            <a:pPr algn="just" rtl="0" indent="0" marL="457200">
              <a:lnSpc>
                <a:spcPct val="115000"/>
              </a:lnSpc>
              <a:spcBef>
                <a:spcPts val="0"/>
              </a:spcBef>
              <a:buNone/>
            </a:pPr>
            <a:r>
              <a:rPr sz="1800" lang="en">
                <a:solidFill>
                  <a:schemeClr val="dk1"/>
                </a:solidFill>
                <a:latin typeface="Droid Serif"/>
                <a:ea typeface="Droid Serif"/>
                <a:cs typeface="Droid Serif"/>
                <a:sym typeface="Droid Serif"/>
              </a:rPr>
              <a:t>Format: CSV</a:t>
            </a:r>
          </a:p>
          <a:p>
            <a:pPr algn="just" rtl="0" indent="0" marL="457200">
              <a:lnSpc>
                <a:spcPct val="115000"/>
              </a:lnSpc>
              <a:spcBef>
                <a:spcPts val="0"/>
              </a:spcBef>
              <a:buNone/>
            </a:pPr>
            <a:r>
              <a:rPr sz="1800" lang="en">
                <a:solidFill>
                  <a:schemeClr val="dk1"/>
                </a:solidFill>
                <a:latin typeface="Droid Serif"/>
                <a:ea typeface="Droid Serif"/>
                <a:cs typeface="Droid Serif"/>
                <a:sym typeface="Droid Serif"/>
              </a:rPr>
              <a:t>Access: Local File</a:t>
            </a:r>
          </a:p>
          <a:p>
            <a:pPr algn="just" rtl="0" indent="0" marL="457200">
              <a:lnSpc>
                <a:spcPct val="115000"/>
              </a:lnSpc>
              <a:spcBef>
                <a:spcPts val="0"/>
              </a:spcBef>
              <a:buNone/>
            </a:pPr>
            <a:r>
              <a:rPr sz="1800" lang="en">
                <a:solidFill>
                  <a:schemeClr val="dk1"/>
                </a:solidFill>
                <a:latin typeface="Droid Serif"/>
                <a:ea typeface="Droid Serif"/>
                <a:cs typeface="Droid Serif"/>
                <a:sym typeface="Droid Serif"/>
              </a:rPr>
              <a:t>Size: 200 mb, Number of Records: 500,000+</a:t>
            </a:r>
          </a:p>
          <a:p>
            <a:pPr algn="just" rtl="0" lvl="0" indent="0" marL="457200">
              <a:lnSpc>
                <a:spcPct val="115000"/>
              </a:lnSpc>
              <a:spcBef>
                <a:spcPts val="0"/>
              </a:spcBef>
              <a:buNone/>
            </a:pPr>
            <a:r>
              <a:rPr sz="1800" lang="en">
                <a:solidFill>
                  <a:schemeClr val="dk1"/>
                </a:solidFill>
                <a:latin typeface="Droid Serif"/>
                <a:ea typeface="Droid Serif"/>
                <a:cs typeface="Droid Serif"/>
                <a:sym typeface="Droid Serif"/>
              </a:rPr>
              <a:t>Variables: Category, Area, Name, Grade Date, Grade Score, Zipcode</a:t>
            </a:r>
          </a:p>
          <a:p>
            <a:pPr algn="just" rtl="0" lvl="0" indent="-381000" marL="457200">
              <a:lnSpc>
                <a:spcPct val="115000"/>
              </a:lnSpc>
              <a:spcBef>
                <a:spcPts val="0"/>
              </a:spcBef>
              <a:buClr>
                <a:schemeClr val="dk1"/>
              </a:buClr>
              <a:buSzPct val="100000"/>
              <a:buFont typeface="Droid Serif"/>
              <a:buAutoNum type="arabicPeriod"/>
            </a:pPr>
            <a:r>
              <a:rPr u="sng" sz="2400" lang="en">
                <a:solidFill>
                  <a:schemeClr val="hlink"/>
                </a:solidFill>
                <a:latin typeface="Droid Serif"/>
                <a:ea typeface="Droid Serif"/>
                <a:cs typeface="Droid Serif"/>
                <a:sym typeface="Droid Serif"/>
                <a:hlinkClick r:id="rId4"/>
              </a:rPr>
              <a:t>Yelp API</a:t>
            </a:r>
          </a:p>
          <a:p>
            <a:pPr algn="just" rtl="0" indent="0" marL="457200">
              <a:lnSpc>
                <a:spcPct val="115000"/>
              </a:lnSpc>
              <a:spcBef>
                <a:spcPts val="0"/>
              </a:spcBef>
              <a:buNone/>
            </a:pPr>
            <a:r>
              <a:rPr sz="1800" lang="en">
                <a:solidFill>
                  <a:schemeClr val="dk1"/>
                </a:solidFill>
                <a:latin typeface="Droid Serif"/>
                <a:ea typeface="Droid Serif"/>
                <a:cs typeface="Droid Serif"/>
                <a:sym typeface="Droid Serif"/>
              </a:rPr>
              <a:t>Format: JSON</a:t>
            </a:r>
          </a:p>
          <a:p>
            <a:pPr algn="just" rtl="0" indent="0" marL="457200">
              <a:lnSpc>
                <a:spcPct val="115000"/>
              </a:lnSpc>
              <a:spcBef>
                <a:spcPts val="0"/>
              </a:spcBef>
              <a:buNone/>
            </a:pPr>
            <a:r>
              <a:rPr sz="1800" lang="en">
                <a:solidFill>
                  <a:schemeClr val="dk1"/>
                </a:solidFill>
                <a:latin typeface="Droid Serif"/>
                <a:ea typeface="Droid Serif"/>
                <a:cs typeface="Droid Serif"/>
                <a:sym typeface="Droid Serif"/>
              </a:rPr>
              <a:t>Access: API</a:t>
            </a:r>
          </a:p>
          <a:p>
            <a:pPr algn="just" rtl="0" indent="0" marL="457200">
              <a:lnSpc>
                <a:spcPct val="115000"/>
              </a:lnSpc>
              <a:spcBef>
                <a:spcPts val="0"/>
              </a:spcBef>
              <a:buNone/>
            </a:pPr>
            <a:r>
              <a:rPr sz="1800" lang="en">
                <a:solidFill>
                  <a:schemeClr val="dk1"/>
                </a:solidFill>
                <a:latin typeface="Droid Serif"/>
                <a:ea typeface="Droid Serif"/>
                <a:cs typeface="Droid Serif"/>
                <a:sym typeface="Droid Serif"/>
              </a:rPr>
              <a:t>Number of Requests: 19,000</a:t>
            </a:r>
          </a:p>
          <a:p>
            <a:pPr algn="just" indent="0" marL="457200">
              <a:lnSpc>
                <a:spcPct val="115000"/>
              </a:lnSpc>
              <a:spcBef>
                <a:spcPts val="0"/>
              </a:spcBef>
              <a:buNone/>
            </a:pPr>
            <a:r>
              <a:rPr sz="1800" lang="en">
                <a:solidFill>
                  <a:schemeClr val="dk1"/>
                </a:solidFill>
                <a:latin typeface="Droid Serif"/>
                <a:ea typeface="Droid Serif"/>
                <a:cs typeface="Droid Serif"/>
                <a:sym typeface="Droid Serif"/>
              </a:rPr>
              <a:t>Variables: ID, Name, Rating, Review Counts, Neighbourhood, Zipcode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y="0" x="0"/>
          <a:ext cy="0" cx="0"/>
          <a:chOff y="0" x="0"/>
          <a:chExt cy="0" cx="0"/>
        </a:xfrm>
      </p:grpSpPr>
      <p:sp>
        <p:nvSpPr>
          <p:cNvPr id="50" name="Shape 5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Quick Facts</a:t>
            </a:r>
          </a:p>
        </p:txBody>
      </p:sp>
      <p:sp>
        <p:nvSpPr>
          <p:cNvPr id="51" name="Shape 5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04800" marL="457200">
              <a:spcBef>
                <a:spcPts val="0"/>
              </a:spcBef>
              <a:buClr>
                <a:srgbClr val="000000"/>
              </a:buClr>
              <a:buSzPct val="40000"/>
              <a:buFont typeface="Arial"/>
              <a:buChar char="●"/>
            </a:pPr>
            <a:r>
              <a:rPr lang="en">
                <a:latin typeface="Droid Serif"/>
                <a:ea typeface="Droid Serif"/>
                <a:cs typeface="Droid Serif"/>
                <a:sym typeface="Droid Serif"/>
              </a:rPr>
              <a:t>Restaurants are sources of diseases</a:t>
            </a:r>
          </a:p>
          <a:p>
            <a:pPr rtl="0" lvl="0" indent="-304800" marL="457200">
              <a:spcBef>
                <a:spcPts val="0"/>
              </a:spcBef>
              <a:buClr>
                <a:srgbClr val="000000"/>
              </a:buClr>
              <a:buSzPct val="40000"/>
              <a:buFont typeface="Arial"/>
              <a:buChar char="●"/>
            </a:pPr>
            <a:r>
              <a:rPr lang="en">
                <a:latin typeface="Droid Serif"/>
                <a:ea typeface="Droid Serif"/>
                <a:cs typeface="Droid Serif"/>
                <a:sym typeface="Droid Serif"/>
              </a:rPr>
              <a:t>18000+ Restaurants in Manhattan, Brooklyn and Queens</a:t>
            </a:r>
          </a:p>
          <a:p>
            <a:pPr lvl="0" indent="-304800" marL="457200">
              <a:spcBef>
                <a:spcPts val="0"/>
              </a:spcBef>
              <a:buClr>
                <a:srgbClr val="000000"/>
              </a:buClr>
              <a:buSzPct val="40000"/>
              <a:buFont typeface="Arial"/>
              <a:buChar char="●"/>
            </a:pPr>
            <a:r>
              <a:rPr lang="en">
                <a:latin typeface="Droid Serif"/>
                <a:ea typeface="Droid Serif"/>
                <a:cs typeface="Droid Serif"/>
                <a:sym typeface="Droid Serif"/>
              </a:rPr>
              <a:t>We do not know how Yelp ratings and Inspection scores are connected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5" name="Shape 55"/>
        <p:cNvGrpSpPr/>
        <p:nvPr/>
      </p:nvGrpSpPr>
      <p:grpSpPr>
        <a:xfrm>
          <a:off y="0" x="0"/>
          <a:ext cy="0" cx="0"/>
          <a:chOff y="0" x="0"/>
          <a:chExt cy="0" cx="0"/>
        </a:xfrm>
      </p:grpSpPr>
      <p:pic>
        <p:nvPicPr>
          <p:cNvPr id="56" name="Shape 56"/>
          <p:cNvPicPr preferRelativeResize="0"/>
          <p:nvPr/>
        </p:nvPicPr>
        <p:blipFill rotWithShape="1">
          <a:blip r:embed="rId3">
            <a:alphaModFix/>
          </a:blip>
          <a:srcRect t="29130" b="20190" r="31170" l="29601"/>
          <a:stretch/>
        </p:blipFill>
        <p:spPr>
          <a:xfrm>
            <a:off y="173025" x="1403875"/>
            <a:ext cy="4756074" cx="65473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Findings</a:t>
            </a:r>
          </a:p>
        </p:txBody>
      </p:sp>
      <p:sp>
        <p:nvSpPr>
          <p:cNvPr id="62" name="Shape 62"/>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a:spcBef>
                <a:spcPts val="0"/>
              </a:spcBef>
              <a:buNone/>
            </a:pPr>
            <a:r>
              <a:rPr sz="2400" lang="en">
                <a:solidFill>
                  <a:schemeClr val="dk1"/>
                </a:solidFill>
                <a:latin typeface="Droid Serif"/>
                <a:ea typeface="Droid Serif"/>
                <a:cs typeface="Droid Serif"/>
                <a:sym typeface="Droid Serif"/>
              </a:rPr>
              <a:t>Restaurants with higher yelp ratings had considerably lower inspection scores (lower score is better) compared to the restaurants which had higher inspection scores (higher means health violation) and lower yelp ratings.</a:t>
            </a:r>
          </a:p>
          <a:p>
            <a:pPr algn="just" rtl="0">
              <a:spcBef>
                <a:spcPts val="0"/>
              </a:spcBef>
              <a:buNone/>
            </a:pPr>
            <a:r>
              <a:t/>
            </a:r>
            <a:endParaRPr sz="2400">
              <a:solidFill>
                <a:schemeClr val="dk1"/>
              </a:solidFill>
              <a:latin typeface="Droid Serif"/>
              <a:ea typeface="Droid Serif"/>
              <a:cs typeface="Droid Serif"/>
              <a:sym typeface="Droid Serif"/>
            </a:endParaRPr>
          </a:p>
          <a:p>
            <a:pPr algn="just">
              <a:spcBef>
                <a:spcPts val="0"/>
              </a:spcBef>
              <a:buNone/>
            </a:pPr>
            <a:r>
              <a:rPr sz="2400" lang="en">
                <a:solidFill>
                  <a:schemeClr val="dk1"/>
                </a:solidFill>
                <a:latin typeface="Droid Serif"/>
                <a:ea typeface="Droid Serif"/>
                <a:cs typeface="Droid Serif"/>
                <a:sym typeface="Droid Serif"/>
              </a:rPr>
              <a:t>The trendline is evidence of the finding.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68" name="Shape 68"/>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69" name="Shape 69"/>
          <p:cNvPicPr preferRelativeResize="0"/>
          <p:nvPr/>
        </p:nvPicPr>
        <p:blipFill>
          <a:blip r:embed="rId3">
            <a:alphaModFix/>
          </a:blip>
          <a:stretch>
            <a:fillRect/>
          </a:stretch>
        </p:blipFill>
        <p:spPr>
          <a:xfrm>
            <a:off y="-255253" x="60500"/>
            <a:ext cy="5616602" cx="90835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en"/>
              <a:t>Thank You.</a:t>
            </a:r>
          </a:p>
        </p:txBody>
      </p:sp>
      <p:sp>
        <p:nvSpPr>
          <p:cNvPr id="75" name="Shape 75"/>
          <p:cNvSpPr txBox="1"/>
          <p:nvPr>
            <p:ph idx="1" type="subTitle"/>
          </p:nvPr>
        </p:nvSpPr>
        <p:spPr>
          <a:xfrm>
            <a:off y="2840053" x="685800"/>
            <a:ext cy="784799" cx="77724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