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1" r:id="rId12"/>
    <p:sldId id="272" r:id="rId13"/>
    <p:sldId id="270"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N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Chart Tvisualization employee attendance trends with excel chartitle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Active</c:v>
                </c:pt>
              </c:strCache>
            </c:strRef>
          </c:tx>
          <c:spPr>
            <a:solidFill>
              <a:schemeClr val="accent1"/>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135785</c:v>
                </c:pt>
                <c:pt idx="1">
                  <c:v>251796</c:v>
                </c:pt>
                <c:pt idx="2">
                  <c:v>276435</c:v>
                </c:pt>
                <c:pt idx="3">
                  <c:v>217797</c:v>
                </c:pt>
                <c:pt idx="4">
                  <c:v>243508</c:v>
                </c:pt>
                <c:pt idx="5">
                  <c:v>145434</c:v>
                </c:pt>
              </c:numCache>
            </c:numRef>
          </c:val>
          <c:extLst>
            <c:ext xmlns:c16="http://schemas.microsoft.com/office/drawing/2014/chart" uri="{C3380CC4-5D6E-409C-BE32-E72D297353CC}">
              <c16:uniqueId val="{00000000-136A-49D6-809E-725EEC2390FE}"/>
            </c:ext>
          </c:extLst>
        </c:ser>
        <c:ser>
          <c:idx val="1"/>
          <c:order val="1"/>
          <c:tx>
            <c:strRef>
              <c:f>Sheet2!$C$3:$C$4</c:f>
              <c:strCache>
                <c:ptCount val="1"/>
                <c:pt idx="0">
                  <c:v>Future Start</c:v>
                </c:pt>
              </c:strCache>
            </c:strRef>
          </c:tx>
          <c:spPr>
            <a:solidFill>
              <a:schemeClr val="accent2"/>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0">
                  <c:v>11200</c:v>
                </c:pt>
                <c:pt idx="1">
                  <c:v>20211</c:v>
                </c:pt>
                <c:pt idx="2">
                  <c:v>33472</c:v>
                </c:pt>
                <c:pt idx="3">
                  <c:v>25718</c:v>
                </c:pt>
                <c:pt idx="4">
                  <c:v>16803</c:v>
                </c:pt>
                <c:pt idx="5">
                  <c:v>13798</c:v>
                </c:pt>
              </c:numCache>
            </c:numRef>
          </c:val>
          <c:extLst>
            <c:ext xmlns:c16="http://schemas.microsoft.com/office/drawing/2014/chart" uri="{C3380CC4-5D6E-409C-BE32-E72D297353CC}">
              <c16:uniqueId val="{00000001-136A-49D6-809E-725EEC2390FE}"/>
            </c:ext>
          </c:extLst>
        </c:ser>
        <c:ser>
          <c:idx val="2"/>
          <c:order val="2"/>
          <c:tx>
            <c:strRef>
              <c:f>Sheet2!$D$3:$D$4</c:f>
              <c:strCache>
                <c:ptCount val="1"/>
                <c:pt idx="0">
                  <c:v>Leave of Absence</c:v>
                </c:pt>
              </c:strCache>
            </c:strRef>
          </c:tx>
          <c:spPr>
            <a:solidFill>
              <a:schemeClr val="accent3"/>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3012</c:v>
                </c:pt>
                <c:pt idx="1">
                  <c:v>29290</c:v>
                </c:pt>
                <c:pt idx="2">
                  <c:v>30125</c:v>
                </c:pt>
                <c:pt idx="3">
                  <c:v>36497</c:v>
                </c:pt>
                <c:pt idx="4">
                  <c:v>33655</c:v>
                </c:pt>
                <c:pt idx="5">
                  <c:v>14207</c:v>
                </c:pt>
              </c:numCache>
            </c:numRef>
          </c:val>
          <c:extLst>
            <c:ext xmlns:c16="http://schemas.microsoft.com/office/drawing/2014/chart" uri="{C3380CC4-5D6E-409C-BE32-E72D297353CC}">
              <c16:uniqueId val="{00000002-136A-49D6-809E-725EEC2390FE}"/>
            </c:ext>
          </c:extLst>
        </c:ser>
        <c:ser>
          <c:idx val="3"/>
          <c:order val="3"/>
          <c:tx>
            <c:strRef>
              <c:f>Sheet2!$E$3:$E$4</c:f>
              <c:strCache>
                <c:ptCount val="1"/>
                <c:pt idx="0">
                  <c:v>Terminated for Cause</c:v>
                </c:pt>
              </c:strCache>
            </c:strRef>
          </c:tx>
          <c:spPr>
            <a:solidFill>
              <a:schemeClr val="accent4"/>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12084</c:v>
                </c:pt>
                <c:pt idx="1">
                  <c:v>21693</c:v>
                </c:pt>
                <c:pt idx="2">
                  <c:v>8729</c:v>
                </c:pt>
                <c:pt idx="3">
                  <c:v>17579</c:v>
                </c:pt>
                <c:pt idx="4">
                  <c:v>10104</c:v>
                </c:pt>
                <c:pt idx="5">
                  <c:v>5779</c:v>
                </c:pt>
              </c:numCache>
            </c:numRef>
          </c:val>
          <c:extLst>
            <c:ext xmlns:c16="http://schemas.microsoft.com/office/drawing/2014/chart" uri="{C3380CC4-5D6E-409C-BE32-E72D297353CC}">
              <c16:uniqueId val="{00000003-136A-49D6-809E-725EEC2390FE}"/>
            </c:ext>
          </c:extLst>
        </c:ser>
        <c:ser>
          <c:idx val="4"/>
          <c:order val="4"/>
          <c:tx>
            <c:strRef>
              <c:f>Sheet2!$F$3:$F$4</c:f>
              <c:strCache>
                <c:ptCount val="1"/>
                <c:pt idx="0">
                  <c:v>Voluntarily Terminated</c:v>
                </c:pt>
              </c:strCache>
            </c:strRef>
          </c:tx>
          <c:spPr>
            <a:solidFill>
              <a:schemeClr val="accent5"/>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62707</c:v>
                </c:pt>
                <c:pt idx="1">
                  <c:v>94836</c:v>
                </c:pt>
                <c:pt idx="2">
                  <c:v>106313</c:v>
                </c:pt>
                <c:pt idx="3">
                  <c:v>93807</c:v>
                </c:pt>
                <c:pt idx="4">
                  <c:v>71686</c:v>
                </c:pt>
                <c:pt idx="5">
                  <c:v>48167</c:v>
                </c:pt>
              </c:numCache>
            </c:numRef>
          </c:val>
          <c:extLst>
            <c:ext xmlns:c16="http://schemas.microsoft.com/office/drawing/2014/chart" uri="{C3380CC4-5D6E-409C-BE32-E72D297353CC}">
              <c16:uniqueId val="{00000004-136A-49D6-809E-725EEC2390FE}"/>
            </c:ext>
          </c:extLst>
        </c:ser>
        <c:dLbls>
          <c:showLegendKey val="0"/>
          <c:showVal val="0"/>
          <c:showCatName val="0"/>
          <c:showSerName val="0"/>
          <c:showPercent val="0"/>
          <c:showBubbleSize val="0"/>
        </c:dLbls>
        <c:gapWidth val="219"/>
        <c:overlap val="-27"/>
        <c:axId val="234516880"/>
        <c:axId val="234516048"/>
      </c:barChart>
      <c:catAx>
        <c:axId val="23451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516048"/>
        <c:crosses val="autoZero"/>
        <c:auto val="1"/>
        <c:lblAlgn val="ctr"/>
        <c:lblOffset val="100"/>
        <c:noMultiLvlLbl val="0"/>
      </c:catAx>
      <c:valAx>
        <c:axId val="234516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5168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3400" y="158557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419600" y="179546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95600" y="165494"/>
            <a:ext cx="14125574" cy="1309333"/>
          </a:xfrm>
          <a:prstGeom prst="rect">
            <a:avLst/>
          </a:prstGeom>
        </p:spPr>
        <p:txBody>
          <a:bodyPr vert="horz" wrap="square" lIns="0" tIns="16510" rIns="0" bIns="0" rtlCol="0">
            <a:spAutoFit/>
          </a:bodyPr>
          <a:lstStyle/>
          <a:p>
            <a:pPr marL="3213735">
              <a:spcBef>
                <a:spcPts val="130"/>
              </a:spcBef>
            </a:pPr>
            <a:r>
              <a:rPr lang="en-US" sz="2800" b="1" i="0" dirty="0" smtClean="0">
                <a:ln w="9525">
                  <a:solidFill>
                    <a:schemeClr val="bg1"/>
                  </a:solidFill>
                  <a:prstDash val="solid"/>
                </a:ln>
                <a:latin typeface="Trebuchet MS" panose="020B0603020202020204" pitchFamily="34" charset="0"/>
              </a:rPr>
              <a:t>VISUALIZING EMPLOYEE ATTENDANCE TRENDS WITH EXCEL CHARTS</a:t>
            </a:r>
            <a:r>
              <a:rPr lang="en-US" sz="2800" b="1" i="0" dirty="0">
                <a:solidFill>
                  <a:srgbClr val="0F0F0F"/>
                </a:solidFill>
                <a:latin typeface="Trebuchet MS" panose="020B0603020202020204" pitchFamily="34" charset="0"/>
              </a:rPr>
              <a:t/>
            </a:r>
            <a:br>
              <a:rPr lang="en-US" sz="2800" b="1" i="0" dirty="0">
                <a:solidFill>
                  <a:srgbClr val="0F0F0F"/>
                </a:solidFill>
                <a:latin typeface="Trebuchet MS" panose="020B0603020202020204" pitchFamily="34" charset="0"/>
              </a:rPr>
            </a:br>
            <a:endParaRPr sz="2800" spc="15" dirty="0">
              <a:latin typeface="Trebuchet MS" panose="020B0603020202020204" pitchFamily="34"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38200" y="2798304"/>
            <a:ext cx="10391774" cy="2616101"/>
          </a:xfrm>
          <a:prstGeom prst="rect">
            <a:avLst/>
          </a:prstGeom>
          <a:noFill/>
        </p:spPr>
        <p:txBody>
          <a:bodyPr wrap="square" rtlCol="0">
            <a:spAutoFit/>
          </a:bodyPr>
          <a:lstStyle/>
          <a:p>
            <a:endParaRPr lang="en-US" sz="2400" dirty="0" smtClean="0"/>
          </a:p>
          <a:p>
            <a:r>
              <a:rPr lang="en-GB" sz="2800" dirty="0" smtClean="0"/>
              <a:t>STUDENT NAME: NISHA.V</a:t>
            </a:r>
          </a:p>
          <a:p>
            <a:r>
              <a:rPr lang="en-GB" sz="2800" dirty="0" smtClean="0"/>
              <a:t>REGISTER NO</a:t>
            </a:r>
            <a:r>
              <a:rPr lang="en-GB" sz="2800" dirty="0"/>
              <a:t>:</a:t>
            </a:r>
            <a:r>
              <a:rPr lang="en-GB" sz="2800" dirty="0" smtClean="0"/>
              <a:t>312214567/5E11EA4681054EA96E54CAF1B1BC5FFD</a:t>
            </a:r>
          </a:p>
          <a:p>
            <a:r>
              <a:rPr lang="en-GB" sz="2800" dirty="0" smtClean="0"/>
              <a:t>DEPARTMENT: DEPARTMENT OF COMMERCE</a:t>
            </a:r>
          </a:p>
          <a:p>
            <a:r>
              <a:rPr lang="en-GB" sz="2800" dirty="0" smtClean="0"/>
              <a:t>COLLEGE: ST.THOMAS COLLEGE OF ARTS AND SCIENCE</a:t>
            </a:r>
          </a:p>
          <a:p>
            <a:endParaRPr lang="en-IN"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838200" y="1295400"/>
            <a:ext cx="6096000" cy="1754326"/>
          </a:xfrm>
          <a:prstGeom prst="rect">
            <a:avLst/>
          </a:prstGeom>
        </p:spPr>
        <p:txBody>
          <a:bodyPr>
            <a:spAutoFit/>
          </a:bodyPr>
          <a:lstStyle/>
          <a:p>
            <a:r>
              <a:rPr lang="en-US" b="1" dirty="0"/>
              <a:t>1. Prepare Your Data</a:t>
            </a:r>
          </a:p>
          <a:p>
            <a:r>
              <a:rPr lang="en-US" dirty="0"/>
              <a:t>Start by organizing your attendance data in Excel. Ensure your data is structured properly. A typical layout might include:</a:t>
            </a:r>
          </a:p>
          <a:p>
            <a:pPr>
              <a:buFont typeface="Arial" panose="020B0604020202020204" pitchFamily="34" charset="0"/>
              <a:buChar char="•"/>
            </a:pPr>
            <a:r>
              <a:rPr lang="en-US" b="1" dirty="0"/>
              <a:t>Column A</a:t>
            </a:r>
            <a:r>
              <a:rPr lang="en-US" dirty="0"/>
              <a:t>: </a:t>
            </a:r>
            <a:r>
              <a:rPr lang="en-US" dirty="0" err="1"/>
              <a:t>employement</a:t>
            </a:r>
            <a:r>
              <a:rPr lang="en-US" dirty="0"/>
              <a:t> id(if tracking individual attendance)</a:t>
            </a:r>
          </a:p>
          <a:p>
            <a:pPr>
              <a:buFont typeface="Arial" panose="020B0604020202020204" pitchFamily="34" charset="0"/>
              <a:buChar char="•"/>
            </a:pPr>
            <a:r>
              <a:rPr lang="en-US" b="1" dirty="0"/>
              <a:t>Column B</a:t>
            </a:r>
            <a:r>
              <a:rPr lang="en-US" dirty="0"/>
              <a:t>: first name</a:t>
            </a:r>
          </a:p>
          <a:p>
            <a:pPr>
              <a:buFont typeface="Arial" panose="020B0604020202020204" pitchFamily="34" charset="0"/>
              <a:buChar char="•"/>
            </a:pPr>
            <a:r>
              <a:rPr lang="en-US" b="1" dirty="0"/>
              <a:t>Column C</a:t>
            </a:r>
            <a:r>
              <a:rPr lang="en-US" dirty="0"/>
              <a:t>: last name</a:t>
            </a:r>
            <a:endParaRPr lang="en-US" dirty="0"/>
          </a:p>
        </p:txBody>
      </p:sp>
      <p:sp>
        <p:nvSpPr>
          <p:cNvPr id="4" name="Rectangle 3"/>
          <p:cNvSpPr/>
          <p:nvPr/>
        </p:nvSpPr>
        <p:spPr>
          <a:xfrm>
            <a:off x="838200" y="3040848"/>
            <a:ext cx="7620000" cy="3970318"/>
          </a:xfrm>
          <a:prstGeom prst="rect">
            <a:avLst/>
          </a:prstGeom>
        </p:spPr>
        <p:txBody>
          <a:bodyPr wrap="square">
            <a:spAutoFit/>
          </a:bodyPr>
          <a:lstStyle/>
          <a:p>
            <a:r>
              <a:rPr lang="en-US" b="1" dirty="0"/>
              <a:t>2. Create a Summary Table</a:t>
            </a:r>
          </a:p>
          <a:p>
            <a:r>
              <a:rPr lang="en-US" dirty="0"/>
              <a:t>To visualize trends effectively, you should summarize your data. Create a pivot table to aggregate the data:</a:t>
            </a:r>
          </a:p>
          <a:p>
            <a:pPr marL="285750" indent="-285750">
              <a:buFont typeface="Arial" panose="020B0604020202020204" pitchFamily="34" charset="0"/>
              <a:buChar char="•"/>
            </a:pPr>
            <a:r>
              <a:rPr lang="en-US" b="1" dirty="0"/>
              <a:t>Select your data range</a:t>
            </a:r>
            <a:r>
              <a:rPr lang="en-US" dirty="0"/>
              <a:t> (including headers).</a:t>
            </a:r>
          </a:p>
          <a:p>
            <a:pPr marL="285750" indent="-285750">
              <a:buFont typeface="Arial" panose="020B0604020202020204" pitchFamily="34" charset="0"/>
              <a:buChar char="•"/>
            </a:pPr>
            <a:r>
              <a:rPr lang="en-US" dirty="0"/>
              <a:t>Go to the </a:t>
            </a:r>
            <a:r>
              <a:rPr lang="en-US" b="1" dirty="0"/>
              <a:t>Insert</a:t>
            </a:r>
            <a:r>
              <a:rPr lang="en-US" dirty="0"/>
              <a:t> tab and select </a:t>
            </a:r>
            <a:r>
              <a:rPr lang="en-US" b="1" dirty="0"/>
              <a:t>PivotTable</a:t>
            </a:r>
            <a:r>
              <a:rPr lang="en-US" dirty="0"/>
              <a:t>.</a:t>
            </a:r>
          </a:p>
          <a:p>
            <a:pPr marL="285750" indent="-285750">
              <a:buFont typeface="Arial" panose="020B0604020202020204" pitchFamily="34" charset="0"/>
              <a:buChar char="•"/>
            </a:pPr>
            <a:r>
              <a:rPr lang="en-US" dirty="0"/>
              <a:t>Place the PivotTable in a new worksheet or existing worksheet.</a:t>
            </a:r>
          </a:p>
          <a:p>
            <a:r>
              <a:rPr lang="en-US" dirty="0"/>
              <a:t>In the PivotTable Field List:</a:t>
            </a:r>
          </a:p>
          <a:p>
            <a:pPr marL="285750" indent="-285750">
              <a:buFont typeface="Arial" panose="020B0604020202020204" pitchFamily="34" charset="0"/>
              <a:buChar char="•"/>
            </a:pPr>
            <a:r>
              <a:rPr lang="en-US" dirty="0"/>
              <a:t>Drag “</a:t>
            </a:r>
            <a:r>
              <a:rPr lang="en-US" b="1" dirty="0" err="1"/>
              <a:t>employement</a:t>
            </a:r>
            <a:r>
              <a:rPr lang="en-US" dirty="0"/>
              <a:t> </a:t>
            </a:r>
            <a:r>
              <a:rPr lang="en-US" b="1" dirty="0"/>
              <a:t>id” </a:t>
            </a:r>
            <a:r>
              <a:rPr lang="en-US" dirty="0"/>
              <a:t>to the rows area.</a:t>
            </a:r>
          </a:p>
          <a:p>
            <a:pPr marL="285750" indent="-285750">
              <a:buFont typeface="Arial" panose="020B0604020202020204" pitchFamily="34" charset="0"/>
              <a:buChar char="•"/>
            </a:pPr>
            <a:r>
              <a:rPr lang="en-US" dirty="0"/>
              <a:t>Drag </a:t>
            </a:r>
            <a:r>
              <a:rPr lang="en-US" b="1" dirty="0"/>
              <a:t>“first</a:t>
            </a:r>
            <a:r>
              <a:rPr lang="en-US" dirty="0"/>
              <a:t> </a:t>
            </a:r>
            <a:r>
              <a:rPr lang="en-US" b="1" dirty="0"/>
              <a:t>name” </a:t>
            </a:r>
            <a:r>
              <a:rPr lang="en-US" dirty="0"/>
              <a:t>to the columns area.</a:t>
            </a:r>
          </a:p>
          <a:p>
            <a:pPr marL="285750" indent="-285750">
              <a:buFont typeface="Arial" panose="020B0604020202020204" pitchFamily="34" charset="0"/>
              <a:buChar char="•"/>
            </a:pPr>
            <a:r>
              <a:rPr lang="en-US" dirty="0"/>
              <a:t>Drag </a:t>
            </a:r>
            <a:r>
              <a:rPr lang="en-US" b="1" dirty="0"/>
              <a:t>“last</a:t>
            </a:r>
            <a:r>
              <a:rPr lang="en-US" dirty="0"/>
              <a:t> </a:t>
            </a:r>
            <a:r>
              <a:rPr lang="en-US" b="1" dirty="0"/>
              <a:t>name”(</a:t>
            </a:r>
            <a:r>
              <a:rPr lang="en-US" dirty="0"/>
              <a:t>or any other countable field) to the Values area. Ensure it's set to count.</a:t>
            </a:r>
          </a:p>
          <a:p>
            <a:r>
              <a:rPr lang="en-US" dirty="0"/>
              <a:t>You should now have a summary table that shows attendance counts by date and status.</a:t>
            </a:r>
          </a:p>
          <a:p>
            <a:pPr lvl="0" eaLnBrk="0" fontAlgn="base" hangingPunct="0">
              <a:spcBef>
                <a:spcPct val="0"/>
              </a:spcBef>
              <a:spcAft>
                <a:spcPct val="0"/>
              </a:spcAft>
            </a:pPr>
            <a:endParaRPr lang="en-US"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MODELLING</a:t>
            </a:r>
            <a:endParaRPr lang="en-IN" dirty="0"/>
          </a:p>
        </p:txBody>
      </p:sp>
      <p:sp>
        <p:nvSpPr>
          <p:cNvPr id="3" name="Text Placeholder 2"/>
          <p:cNvSpPr>
            <a:spLocks noGrp="1"/>
          </p:cNvSpPr>
          <p:nvPr>
            <p:ph type="body" idx="1"/>
          </p:nvPr>
        </p:nvSpPr>
        <p:spPr>
          <a:xfrm>
            <a:off x="609600" y="1577340"/>
            <a:ext cx="10972800" cy="2492990"/>
          </a:xfrm>
        </p:spPr>
        <p:txBody>
          <a:bodyPr/>
          <a:lstStyle/>
          <a:p>
            <a:r>
              <a:rPr lang="en-US" sz="1600" b="1" dirty="0"/>
              <a:t>3. Insert a Chart</a:t>
            </a:r>
          </a:p>
          <a:p>
            <a:r>
              <a:rPr lang="en-US" sz="1600" dirty="0"/>
              <a:t>With the PivotTable ready, you can now create charts to visualize the trends.</a:t>
            </a:r>
          </a:p>
          <a:p>
            <a:pPr>
              <a:buFont typeface="+mj-lt"/>
              <a:buAutoNum type="arabicPeriod"/>
            </a:pPr>
            <a:r>
              <a:rPr lang="en-US" sz="1600" b="1" dirty="0"/>
              <a:t>Select your PivotTable</a:t>
            </a:r>
            <a:r>
              <a:rPr lang="en-US" sz="1600" dirty="0"/>
              <a:t> (click inside it).</a:t>
            </a:r>
          </a:p>
          <a:p>
            <a:pPr>
              <a:buFont typeface="+mj-lt"/>
              <a:buAutoNum type="arabicPeriod"/>
            </a:pPr>
            <a:r>
              <a:rPr lang="en-US" sz="1600" dirty="0"/>
              <a:t>Go to the </a:t>
            </a:r>
            <a:r>
              <a:rPr lang="en-US" sz="1600" b="1" dirty="0"/>
              <a:t>Insert</a:t>
            </a:r>
            <a:r>
              <a:rPr lang="en-US" sz="1600" dirty="0"/>
              <a:t> tab and choose the type of chart that suits your data. For attendance trends, a </a:t>
            </a:r>
            <a:r>
              <a:rPr lang="en-US" sz="1600" b="1" dirty="0"/>
              <a:t>Line Chart</a:t>
            </a:r>
            <a:r>
              <a:rPr lang="en-US" sz="1600" dirty="0"/>
              <a:t> or    </a:t>
            </a:r>
            <a:r>
              <a:rPr lang="en-US" sz="1600" b="1" dirty="0"/>
              <a:t>Column Chart</a:t>
            </a:r>
            <a:r>
              <a:rPr lang="en-US" sz="1600" dirty="0"/>
              <a:t> is typically useful.</a:t>
            </a:r>
          </a:p>
          <a:p>
            <a:pPr marL="742950" lvl="1" indent="-285750">
              <a:buFont typeface="+mj-lt"/>
              <a:buAutoNum type="arabicPeriod"/>
            </a:pPr>
            <a:r>
              <a:rPr lang="en-US" sz="1600" b="1" dirty="0"/>
              <a:t>Line Chart</a:t>
            </a:r>
            <a:r>
              <a:rPr lang="en-US" sz="1600" dirty="0"/>
              <a:t>: Ideal for showing trends over time.</a:t>
            </a:r>
          </a:p>
          <a:p>
            <a:pPr marL="742950" lvl="1" indent="-285750">
              <a:buFont typeface="+mj-lt"/>
              <a:buAutoNum type="arabicPeriod"/>
            </a:pPr>
            <a:r>
              <a:rPr lang="en-US" sz="1600" b="1" dirty="0"/>
              <a:t>Column Chart</a:t>
            </a:r>
            <a:r>
              <a:rPr lang="en-US" sz="1600" dirty="0"/>
              <a:t>: Useful for comparing different categories or dates.</a:t>
            </a:r>
          </a:p>
          <a:p>
            <a:pPr>
              <a:buFont typeface="+mj-lt"/>
              <a:buAutoNum type="arabicPeriod"/>
            </a:pPr>
            <a:r>
              <a:rPr lang="en-US" sz="1600" dirty="0"/>
              <a:t>After selecting the chart type, Excel will generate a chart based on your PivotTable.</a:t>
            </a:r>
          </a:p>
          <a:p>
            <a:endParaRPr lang="en-US" sz="1600" dirty="0"/>
          </a:p>
          <a:p>
            <a:endParaRPr lang="en-IN" dirty="0"/>
          </a:p>
        </p:txBody>
      </p:sp>
      <p:sp>
        <p:nvSpPr>
          <p:cNvPr id="4" name="Rectangle 3"/>
          <p:cNvSpPr/>
          <p:nvPr/>
        </p:nvSpPr>
        <p:spPr>
          <a:xfrm>
            <a:off x="533400" y="3657600"/>
            <a:ext cx="6096000" cy="2862322"/>
          </a:xfrm>
          <a:prstGeom prst="rect">
            <a:avLst/>
          </a:prstGeom>
        </p:spPr>
        <p:txBody>
          <a:bodyPr>
            <a:spAutoFit/>
          </a:bodyPr>
          <a:lstStyle/>
          <a:p>
            <a:r>
              <a:rPr lang="en-US" b="1" dirty="0"/>
              <a:t>4. Customize Your Chart</a:t>
            </a:r>
          </a:p>
          <a:p>
            <a:r>
              <a:rPr lang="en-US" dirty="0"/>
              <a:t>To make your chart more informative and visually appealing:</a:t>
            </a:r>
          </a:p>
          <a:p>
            <a:pPr>
              <a:buFont typeface="Arial" panose="020B0604020202020204" pitchFamily="34" charset="0"/>
              <a:buChar char="•"/>
            </a:pPr>
            <a:r>
              <a:rPr lang="en-US" b="1" dirty="0"/>
              <a:t>Add Titles</a:t>
            </a:r>
            <a:r>
              <a:rPr lang="en-US" dirty="0"/>
              <a:t>: Click on the chart title to add a descriptive title, such as "Employee Attendance Trends".</a:t>
            </a:r>
          </a:p>
          <a:p>
            <a:pPr>
              <a:buFont typeface="Arial" panose="020B0604020202020204" pitchFamily="34" charset="0"/>
              <a:buChar char="•"/>
            </a:pPr>
            <a:r>
              <a:rPr lang="en-US" b="1" dirty="0"/>
              <a:t>Format Axis Labels</a:t>
            </a:r>
            <a:r>
              <a:rPr lang="en-US" dirty="0"/>
              <a:t>: Ensure dates and attendance statuses are clearly labeled.</a:t>
            </a:r>
          </a:p>
          <a:p>
            <a:pPr>
              <a:buFont typeface="Arial" panose="020B0604020202020204" pitchFamily="34" charset="0"/>
              <a:buChar char="•"/>
            </a:pPr>
            <a:r>
              <a:rPr lang="en-US" b="1" dirty="0"/>
              <a:t>Add Data Labels</a:t>
            </a:r>
            <a:r>
              <a:rPr lang="en-US" dirty="0"/>
              <a:t>: This helps in displaying the exact numbers on the chart.</a:t>
            </a:r>
          </a:p>
          <a:p>
            <a:pPr>
              <a:buFont typeface="Arial" panose="020B0604020202020204" pitchFamily="34" charset="0"/>
              <a:buChar char="•"/>
            </a:pPr>
            <a:r>
              <a:rPr lang="en-US" b="1" dirty="0"/>
              <a:t>Use Color Coding</a:t>
            </a:r>
            <a:r>
              <a:rPr lang="en-US" dirty="0"/>
              <a:t>: Different colors for different attendance statuses can make trends easier to interpret.</a:t>
            </a:r>
            <a:endParaRPr lang="en-US" dirty="0"/>
          </a:p>
        </p:txBody>
      </p:sp>
    </p:spTree>
    <p:extLst>
      <p:ext uri="{BB962C8B-B14F-4D97-AF65-F5344CB8AC3E}">
        <p14:creationId xmlns:p14="http://schemas.microsoft.com/office/powerpoint/2010/main" val="1929592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MODELING</a:t>
            </a:r>
            <a:endParaRPr lang="en-IN" dirty="0"/>
          </a:p>
        </p:txBody>
      </p:sp>
      <p:sp>
        <p:nvSpPr>
          <p:cNvPr id="3" name="Text Placeholder 2"/>
          <p:cNvSpPr>
            <a:spLocks noGrp="1"/>
          </p:cNvSpPr>
          <p:nvPr>
            <p:ph type="body" idx="1"/>
          </p:nvPr>
        </p:nvSpPr>
        <p:spPr>
          <a:xfrm>
            <a:off x="609600" y="1577340"/>
            <a:ext cx="10972800" cy="2215991"/>
          </a:xfrm>
        </p:spPr>
        <p:txBody>
          <a:bodyPr/>
          <a:lstStyle/>
          <a:p>
            <a:r>
              <a:rPr lang="en-US" b="1" dirty="0"/>
              <a:t>5. Analyze Trends</a:t>
            </a:r>
          </a:p>
          <a:p>
            <a:r>
              <a:rPr lang="en-US" dirty="0"/>
              <a:t>Look at your chart to identify patterns:</a:t>
            </a:r>
          </a:p>
          <a:p>
            <a:pPr>
              <a:buFont typeface="Arial" panose="020B0604020202020204" pitchFamily="34" charset="0"/>
              <a:buChar char="•"/>
            </a:pPr>
            <a:r>
              <a:rPr lang="en-US" b="1" dirty="0"/>
              <a:t>Identify Peaks and Troughs</a:t>
            </a:r>
            <a:r>
              <a:rPr lang="en-US" dirty="0"/>
              <a:t>: High and low attendance days or periods.</a:t>
            </a:r>
          </a:p>
          <a:p>
            <a:pPr>
              <a:buFont typeface="Arial" panose="020B0604020202020204" pitchFamily="34" charset="0"/>
              <a:buChar char="•"/>
            </a:pPr>
            <a:r>
              <a:rPr lang="en-US" b="1" dirty="0"/>
              <a:t>Compare Attendance</a:t>
            </a:r>
            <a:r>
              <a:rPr lang="en-US" dirty="0"/>
              <a:t>: See if there are specific times when absences increase or if certain employees have higher absenteeism rates.</a:t>
            </a:r>
          </a:p>
          <a:p>
            <a:pPr>
              <a:buFont typeface="Arial" panose="020B0604020202020204" pitchFamily="34" charset="0"/>
              <a:buChar char="•"/>
            </a:pPr>
            <a:r>
              <a:rPr lang="en-US" b="1" dirty="0"/>
              <a:t>Seasonal Trends</a:t>
            </a:r>
            <a:r>
              <a:rPr lang="en-US" dirty="0"/>
              <a:t>: Observe if there are seasonal or periodic patterns.</a:t>
            </a:r>
          </a:p>
          <a:p>
            <a:endParaRPr lang="en-US" dirty="0"/>
          </a:p>
          <a:p>
            <a:endParaRPr lang="en-IN" dirty="0"/>
          </a:p>
        </p:txBody>
      </p:sp>
    </p:spTree>
    <p:extLst>
      <p:ext uri="{BB962C8B-B14F-4D97-AF65-F5344CB8AC3E}">
        <p14:creationId xmlns:p14="http://schemas.microsoft.com/office/powerpoint/2010/main" val="1161153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77108"/>
          </a:xfrm>
        </p:spPr>
        <p:txBody>
          <a:bodyPr/>
          <a:lstStyle/>
          <a:p>
            <a:r>
              <a:rPr lang="en-GB" sz="4400" dirty="0" smtClean="0">
                <a:latin typeface="Trebuchet MS" panose="020B0603020202020204" pitchFamily="34" charset="0"/>
              </a:rPr>
              <a:t>RESULTS</a:t>
            </a:r>
            <a:endParaRPr lang="en-IN" sz="4400" dirty="0">
              <a:latin typeface="Trebuchet MS" panose="020B0603020202020204" pitchFamily="34" charset="0"/>
            </a:endParaRPr>
          </a:p>
        </p:txBody>
      </p:sp>
      <p:pic>
        <p:nvPicPr>
          <p:cNvPr id="4" name="Picture 3"/>
          <p:cNvPicPr>
            <a:picLocks noChangeAspect="1"/>
          </p:cNvPicPr>
          <p:nvPr/>
        </p:nvPicPr>
        <p:blipFill>
          <a:blip r:embed="rId2"/>
          <a:stretch>
            <a:fillRect/>
          </a:stretch>
        </p:blipFill>
        <p:spPr>
          <a:xfrm>
            <a:off x="755332" y="1295400"/>
            <a:ext cx="8177795" cy="4876800"/>
          </a:xfrm>
          <a:prstGeom prst="rect">
            <a:avLst/>
          </a:prstGeom>
        </p:spPr>
      </p:pic>
    </p:spTree>
    <p:extLst>
      <p:ext uri="{BB962C8B-B14F-4D97-AF65-F5344CB8AC3E}">
        <p14:creationId xmlns:p14="http://schemas.microsoft.com/office/powerpoint/2010/main" val="2834672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2" name="AutoShape 2" descr="blob:https://web.whatsapp.com/509f037a-f4c2-41b7-b7af-50bf37c1d02b"/>
          <p:cNvSpPr>
            <a:spLocks noChangeAspect="1" noChangeArrowheads="1"/>
          </p:cNvSpPr>
          <p:nvPr/>
        </p:nvSpPr>
        <p:spPr bwMode="auto">
          <a:xfrm>
            <a:off x="155574" y="-144463"/>
            <a:ext cx="6321425" cy="38020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Rectangle 7"/>
          <p:cNvSpPr/>
          <p:nvPr/>
        </p:nvSpPr>
        <p:spPr>
          <a:xfrm>
            <a:off x="3048000" y="2967335"/>
            <a:ext cx="6096000" cy="369332"/>
          </a:xfrm>
          <a:prstGeom prst="rect">
            <a:avLst/>
          </a:prstGeom>
        </p:spPr>
        <p:txBody>
          <a:bodyPr>
            <a:spAutoFit/>
          </a:bodyPr>
          <a:lstStyle/>
          <a:p>
            <a:endParaRPr lang="en-IN" dirty="0"/>
          </a:p>
        </p:txBody>
      </p:sp>
      <p:graphicFrame>
        <p:nvGraphicFramePr>
          <p:cNvPr id="11" name="Chart 10"/>
          <p:cNvGraphicFramePr>
            <a:graphicFrameLocks/>
          </p:cNvGraphicFramePr>
          <p:nvPr>
            <p:extLst>
              <p:ext uri="{D42A27DB-BD31-4B8C-83A1-F6EECF244321}">
                <p14:modId xmlns:p14="http://schemas.microsoft.com/office/powerpoint/2010/main" val="234101834"/>
              </p:ext>
            </p:extLst>
          </p:nvPr>
        </p:nvGraphicFramePr>
        <p:xfrm>
          <a:off x="1743075" y="2162175"/>
          <a:ext cx="5943600" cy="3429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rebuchet MS" panose="020B0603020202020204" pitchFamily="34" charset="0"/>
                <a:cs typeface="Times New Roman" panose="02020603050405020304" pitchFamily="18" charset="0"/>
              </a:rPr>
              <a:t>conclusion</a:t>
            </a:r>
            <a:endParaRPr lang="en-IN" dirty="0">
              <a:latin typeface="Trebuchet MS" panose="020B0603020202020204" pitchFamily="34" charset="0"/>
              <a:cs typeface="Times New Roman" panose="02020603050405020304" pitchFamily="18" charset="0"/>
            </a:endParaRPr>
          </a:p>
        </p:txBody>
      </p:sp>
      <p:sp>
        <p:nvSpPr>
          <p:cNvPr id="3" name="Rectangle 2"/>
          <p:cNvSpPr/>
          <p:nvPr/>
        </p:nvSpPr>
        <p:spPr>
          <a:xfrm>
            <a:off x="755332" y="1295400"/>
            <a:ext cx="8312468" cy="2862322"/>
          </a:xfrm>
          <a:prstGeom prst="rect">
            <a:avLst/>
          </a:prstGeom>
        </p:spPr>
        <p:txBody>
          <a:bodyPr wrap="square">
            <a:spAutoFit/>
          </a:bodyPr>
          <a:lstStyle/>
          <a:p>
            <a:pPr algn="just"/>
            <a:r>
              <a:rPr lang="en-GB" dirty="0">
                <a:latin typeface="Arial Rounded MT Bold" panose="020F0704030504030204" pitchFamily="34" charset="0"/>
              </a:rPr>
              <a:t>In conclusion, effectively visualizing employee attendance trends in Excel involves a strategic approach to data organization and presentation. By using pivot tables and dynamic charts such as line, column, and stacked column charts, you can clearly illustrate attendance patterns, compare different data points, and highlight trends over time. Enhancing these visualizations with </a:t>
            </a:r>
            <a:r>
              <a:rPr lang="en-GB" dirty="0" err="1">
                <a:latin typeface="Arial Rounded MT Bold" panose="020F0704030504030204" pitchFamily="34" charset="0"/>
              </a:rPr>
              <a:t>trendlines</a:t>
            </a:r>
            <a:r>
              <a:rPr lang="en-GB" dirty="0">
                <a:latin typeface="Arial Rounded MT Bold" panose="020F0704030504030204" pitchFamily="34" charset="0"/>
              </a:rPr>
              <a:t>, conditional formatting, and interactive dashboards further improves clarity and usability, enabling stakeholders to make informed decisions and identify areas needing attention. This approach not only simplifies complex data but also provides actionable insights into attendance management.</a:t>
            </a:r>
            <a:endParaRPr lang="en-IN" dirty="0">
              <a:latin typeface="Arial Rounded MT Bold" panose="020F0704030504030204" pitchFamily="34"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1540" y="3810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805044" y="2470051"/>
            <a:ext cx="8593228" cy="1446550"/>
          </a:xfrm>
          <a:prstGeom prst="rect">
            <a:avLst/>
          </a:prstGeom>
          <a:noFill/>
        </p:spPr>
        <p:txBody>
          <a:bodyPr wrap="square" rtlCol="0">
            <a:spAutoFit/>
          </a:bodyPr>
          <a:lstStyle/>
          <a:p>
            <a:r>
              <a:rPr lang="en-US" sz="4400" b="1" dirty="0" smtClean="0">
                <a:solidFill>
                  <a:schemeClr val="accent5">
                    <a:lumMod val="50000"/>
                  </a:schemeClr>
                </a:solidFill>
                <a:latin typeface="Tw Cen MT Condensed Extra Bold" panose="020B0803020202020204" pitchFamily="34" charset="0"/>
                <a:cs typeface="Times New Roman" panose="02020603050405020304" pitchFamily="18" charset="0"/>
              </a:rPr>
              <a:t>Visualizing employee attendance </a:t>
            </a:r>
            <a:r>
              <a:rPr lang="en-US" sz="4400" b="1" dirty="0" err="1" smtClean="0">
                <a:solidFill>
                  <a:schemeClr val="accent5">
                    <a:lumMod val="50000"/>
                  </a:schemeClr>
                </a:solidFill>
                <a:latin typeface="Tw Cen MT Condensed Extra Bold" panose="020B0803020202020204" pitchFamily="34" charset="0"/>
                <a:cs typeface="Times New Roman" panose="02020603050405020304" pitchFamily="18" charset="0"/>
              </a:rPr>
              <a:t>trende</a:t>
            </a:r>
            <a:r>
              <a:rPr lang="en-US" sz="4400" b="1" dirty="0" smtClean="0">
                <a:solidFill>
                  <a:schemeClr val="accent5">
                    <a:lumMod val="50000"/>
                  </a:schemeClr>
                </a:solidFill>
                <a:latin typeface="Tw Cen MT Condensed Extra Bold" panose="020B0803020202020204" pitchFamily="34" charset="0"/>
                <a:cs typeface="Times New Roman" panose="02020603050405020304" pitchFamily="18" charset="0"/>
              </a:rPr>
              <a:t> with excel charts</a:t>
            </a:r>
            <a:endParaRPr lang="en-IN" sz="2800" dirty="0">
              <a:solidFill>
                <a:schemeClr val="accent5">
                  <a:lumMod val="50000"/>
                </a:schemeClr>
              </a:solidFill>
              <a:latin typeface="Tw Cen MT Condensed Extra Bold" panose="020B080302020202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22262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rebuchet MS" panose="020B0603020202020204" pitchFamily="34" charset="0"/>
              </a:rPr>
              <a:t>A</a:t>
            </a:r>
            <a:r>
              <a:rPr spc="-5" dirty="0">
                <a:latin typeface="Trebuchet MS" panose="020B0603020202020204" pitchFamily="34" charset="0"/>
              </a:rPr>
              <a:t>G</a:t>
            </a:r>
            <a:r>
              <a:rPr spc="-35" dirty="0">
                <a:latin typeface="Trebuchet MS" panose="020B0603020202020204" pitchFamily="34" charset="0"/>
              </a:rPr>
              <a:t>E</a:t>
            </a:r>
            <a:r>
              <a:rPr spc="15" dirty="0">
                <a:latin typeface="Trebuchet MS" panose="020B0603020202020204" pitchFamily="34" charset="0"/>
              </a:rPr>
              <a:t>N</a:t>
            </a:r>
            <a:r>
              <a:rPr dirty="0">
                <a:latin typeface="Trebuchet MS" panose="020B0603020202020204" pitchFamily="34"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3287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smtClean="0">
                <a:latin typeface="Trebuchet MS" panose="020B0603020202020204" pitchFamily="34" charset="0"/>
              </a:rPr>
              <a:t>P</a:t>
            </a:r>
            <a:r>
              <a:rPr sz="4250" spc="15" dirty="0" smtClean="0">
                <a:latin typeface="Trebuchet MS" panose="020B0603020202020204" pitchFamily="34" charset="0"/>
              </a:rPr>
              <a:t>ROB</a:t>
            </a:r>
            <a:r>
              <a:rPr sz="4250" spc="55" dirty="0" smtClean="0">
                <a:latin typeface="Trebuchet MS" panose="020B0603020202020204" pitchFamily="34" charset="0"/>
              </a:rPr>
              <a:t>L</a:t>
            </a:r>
            <a:r>
              <a:rPr sz="4250" spc="-20" dirty="0" smtClean="0">
                <a:latin typeface="Trebuchet MS" panose="020B0603020202020204" pitchFamily="34" charset="0"/>
              </a:rPr>
              <a:t>E</a:t>
            </a:r>
            <a:r>
              <a:rPr sz="4250" spc="20" dirty="0" smtClean="0">
                <a:latin typeface="Trebuchet MS" panose="020B0603020202020204" pitchFamily="34" charset="0"/>
              </a:rPr>
              <a:t>M</a:t>
            </a:r>
            <a:r>
              <a:rPr lang="en-GB" sz="4250" dirty="0">
                <a:latin typeface="Trebuchet MS" panose="020B0603020202020204" pitchFamily="34" charset="0"/>
              </a:rPr>
              <a:t> </a:t>
            </a:r>
            <a:r>
              <a:rPr sz="4250" spc="10" dirty="0" smtClean="0">
                <a:latin typeface="Trebuchet MS" panose="020B0603020202020204" pitchFamily="34" charset="0"/>
              </a:rPr>
              <a:t>S</a:t>
            </a:r>
            <a:r>
              <a:rPr sz="4250" spc="-370" dirty="0" smtClean="0">
                <a:latin typeface="Trebuchet MS" panose="020B0603020202020204" pitchFamily="34" charset="0"/>
              </a:rPr>
              <a:t>T</a:t>
            </a:r>
            <a:r>
              <a:rPr sz="4250" spc="-375" dirty="0" smtClean="0">
                <a:latin typeface="Trebuchet MS" panose="020B0603020202020204" pitchFamily="34" charset="0"/>
              </a:rPr>
              <a:t>A</a:t>
            </a:r>
            <a:r>
              <a:rPr sz="4250" spc="15" dirty="0" smtClean="0">
                <a:latin typeface="Trebuchet MS" panose="020B0603020202020204" pitchFamily="34" charset="0"/>
              </a:rPr>
              <a:t>T</a:t>
            </a:r>
            <a:r>
              <a:rPr sz="4250" spc="-10" dirty="0" smtClean="0">
                <a:latin typeface="Trebuchet MS" panose="020B0603020202020204" pitchFamily="34" charset="0"/>
              </a:rPr>
              <a:t>E</a:t>
            </a:r>
            <a:r>
              <a:rPr sz="4250" spc="-20" dirty="0" smtClean="0">
                <a:latin typeface="Trebuchet MS" panose="020B0603020202020204" pitchFamily="34" charset="0"/>
              </a:rPr>
              <a:t>ME</a:t>
            </a:r>
            <a:r>
              <a:rPr sz="4250" spc="10" dirty="0" smtClean="0">
                <a:latin typeface="Trebuchet MS" panose="020B0603020202020204" pitchFamily="34" charset="0"/>
              </a:rPr>
              <a:t>NT</a:t>
            </a:r>
            <a:endParaRPr sz="4250" dirty="0">
              <a:latin typeface="Trebuchet MS" panose="020B0603020202020204" pitchFamily="34"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1695450"/>
            <a:ext cx="6096000" cy="2308324"/>
          </a:xfrm>
          <a:prstGeom prst="rect">
            <a:avLst/>
          </a:prstGeom>
        </p:spPr>
        <p:txBody>
          <a:bodyPr wrap="square">
            <a:spAutoFit/>
          </a:bodyPr>
          <a:lstStyle/>
          <a:p>
            <a:r>
              <a:rPr lang="en-IN" sz="2400" dirty="0">
                <a:latin typeface="Arial Narrow" panose="020B0606020202030204" pitchFamily="34" charset="0"/>
              </a:rPr>
              <a:t>In our organization, employee attendance is critical to maintaining productivity and ensuring smooth operations. However, the current approach to monitoring and </a:t>
            </a:r>
            <a:r>
              <a:rPr lang="en-IN" sz="2400" dirty="0" err="1">
                <a:latin typeface="Arial Narrow" panose="020B0606020202030204" pitchFamily="34" charset="0"/>
              </a:rPr>
              <a:t>analyzing</a:t>
            </a:r>
            <a:r>
              <a:rPr lang="en-IN" sz="2400" dirty="0">
                <a:latin typeface="Arial Narrow" panose="020B0606020202030204" pitchFamily="34" charset="0"/>
              </a:rPr>
              <a:t> attendance is primarily manual and lacks a structured, visual method for identifying trends and patterns.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29672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377362" y="2324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r>
              <a:rPr lang="en-GB" sz="2400" dirty="0" smtClean="0">
                <a:solidFill>
                  <a:srgbClr val="0D0D0D"/>
                </a:solidFill>
                <a:latin typeface="Times New Roman" panose="02020603050405020304" pitchFamily="18" charset="0"/>
                <a:cs typeface="Times New Roman" panose="02020603050405020304" pitchFamily="18" charset="0"/>
              </a:rPr>
              <a:t> </a:t>
            </a:r>
            <a:r>
              <a:rPr lang="en-GB" sz="2400" dirty="0">
                <a:solidFill>
                  <a:srgbClr val="0D0D0D"/>
                </a:solidFill>
                <a:latin typeface="Times New Roman" panose="02020603050405020304" pitchFamily="18" charset="0"/>
                <a:cs typeface="Times New Roman" panose="02020603050405020304" pitchFamily="18" charset="0"/>
              </a:rPr>
              <a:t>1)To automate the analysis of employee attendance data</a:t>
            </a:r>
            <a:r>
              <a:rPr lang="en-GB" sz="2400" dirty="0" smtClean="0">
                <a:solidFill>
                  <a:srgbClr val="0D0D0D"/>
                </a:solidFill>
                <a:latin typeface="Times New Roman" panose="02020603050405020304" pitchFamily="18" charset="0"/>
                <a:cs typeface="Times New Roman" panose="02020603050405020304" pitchFamily="18" charset="0"/>
              </a:rPr>
              <a:t>.</a:t>
            </a:r>
          </a:p>
          <a:p>
            <a:r>
              <a:rPr lang="en-GB" sz="2400" dirty="0">
                <a:solidFill>
                  <a:srgbClr val="0D0D0D"/>
                </a:solidFill>
                <a:latin typeface="Times New Roman" panose="02020603050405020304" pitchFamily="18" charset="0"/>
                <a:cs typeface="Times New Roman" panose="02020603050405020304" pitchFamily="18" charset="0"/>
              </a:rPr>
              <a:t> </a:t>
            </a:r>
            <a:r>
              <a:rPr lang="en-GB" sz="2400" dirty="0" smtClean="0">
                <a:solidFill>
                  <a:srgbClr val="0D0D0D"/>
                </a:solidFill>
                <a:latin typeface="Times New Roman" panose="02020603050405020304" pitchFamily="18" charset="0"/>
                <a:cs typeface="Times New Roman" panose="02020603050405020304" pitchFamily="18" charset="0"/>
              </a:rPr>
              <a:t>2)To </a:t>
            </a:r>
            <a:r>
              <a:rPr lang="en-GB" sz="2400" dirty="0">
                <a:solidFill>
                  <a:srgbClr val="0D0D0D"/>
                </a:solidFill>
                <a:latin typeface="Times New Roman" panose="02020603050405020304" pitchFamily="18" charset="0"/>
                <a:cs typeface="Times New Roman" panose="02020603050405020304" pitchFamily="18" charset="0"/>
              </a:rPr>
              <a:t>create easy-to-understand Excel charts that </a:t>
            </a:r>
            <a:r>
              <a:rPr lang="en-GB" sz="2400" dirty="0" smtClean="0">
                <a:solidFill>
                  <a:srgbClr val="0D0D0D"/>
                </a:solidFill>
                <a:latin typeface="Times New Roman" panose="02020603050405020304" pitchFamily="18" charset="0"/>
                <a:cs typeface="Times New Roman" panose="02020603050405020304" pitchFamily="18" charset="0"/>
              </a:rPr>
              <a:t>visualize                 trends </a:t>
            </a:r>
            <a:r>
              <a:rPr lang="en-GB" sz="2400" dirty="0">
                <a:solidFill>
                  <a:srgbClr val="0D0D0D"/>
                </a:solidFill>
                <a:latin typeface="Times New Roman" panose="02020603050405020304" pitchFamily="18" charset="0"/>
                <a:cs typeface="Times New Roman" panose="02020603050405020304" pitchFamily="18" charset="0"/>
              </a:rPr>
              <a:t>in attendance over time</a:t>
            </a:r>
            <a:r>
              <a:rPr lang="en-GB" sz="2400" dirty="0" smtClean="0">
                <a:solidFill>
                  <a:srgbClr val="0D0D0D"/>
                </a:solidFill>
                <a:latin typeface="Times New Roman" panose="02020603050405020304" pitchFamily="18" charset="0"/>
                <a:cs typeface="Times New Roman" panose="02020603050405020304" pitchFamily="18" charset="0"/>
              </a:rPr>
              <a:t>.</a:t>
            </a:r>
          </a:p>
          <a:p>
            <a:r>
              <a:rPr lang="en-GB" sz="2400" dirty="0">
                <a:solidFill>
                  <a:srgbClr val="0D0D0D"/>
                </a:solidFill>
                <a:latin typeface="Times New Roman" panose="02020603050405020304" pitchFamily="18" charset="0"/>
                <a:cs typeface="Times New Roman" panose="02020603050405020304" pitchFamily="18" charset="0"/>
              </a:rPr>
              <a:t> </a:t>
            </a:r>
            <a:r>
              <a:rPr lang="en-GB" sz="2400" dirty="0" smtClean="0">
                <a:solidFill>
                  <a:srgbClr val="0D0D0D"/>
                </a:solidFill>
                <a:latin typeface="Times New Roman" panose="02020603050405020304" pitchFamily="18" charset="0"/>
                <a:cs typeface="Times New Roman" panose="02020603050405020304" pitchFamily="18" charset="0"/>
              </a:rPr>
              <a:t>3)To </a:t>
            </a:r>
            <a:r>
              <a:rPr lang="en-GB" sz="2400" dirty="0">
                <a:solidFill>
                  <a:srgbClr val="0D0D0D"/>
                </a:solidFill>
                <a:latin typeface="Times New Roman" panose="02020603050405020304" pitchFamily="18" charset="0"/>
                <a:cs typeface="Times New Roman" panose="02020603050405020304" pitchFamily="18" charset="0"/>
              </a:rPr>
              <a:t>provide management with actionable insights that support decision-making related to employee scheduling, leave policies, and interventions for improving attendance.</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295400" y="2133600"/>
            <a:ext cx="6096000" cy="3539430"/>
          </a:xfrm>
          <a:prstGeom prst="rect">
            <a:avLst/>
          </a:prstGeom>
        </p:spPr>
        <p:txBody>
          <a:bodyPr>
            <a:spAutoFit/>
          </a:bodyPr>
          <a:lstStyle/>
          <a:p>
            <a:r>
              <a:rPr lang="en-IN" sz="2800" dirty="0" smtClean="0"/>
              <a:t>1 Human </a:t>
            </a:r>
            <a:r>
              <a:rPr lang="en-IN" sz="2800" dirty="0"/>
              <a:t>Resources (HR)  and </a:t>
            </a:r>
            <a:r>
              <a:rPr lang="en-IN" sz="2800" dirty="0" smtClean="0"/>
              <a:t>Managers</a:t>
            </a:r>
          </a:p>
          <a:p>
            <a:r>
              <a:rPr lang="en-IN" sz="2800" dirty="0" smtClean="0"/>
              <a:t>2 Team </a:t>
            </a:r>
            <a:r>
              <a:rPr lang="en-IN" sz="2800" dirty="0"/>
              <a:t>Leaders and </a:t>
            </a:r>
            <a:r>
              <a:rPr lang="en-IN" sz="2800" dirty="0" smtClean="0"/>
              <a:t>Managers</a:t>
            </a:r>
          </a:p>
          <a:p>
            <a:r>
              <a:rPr lang="en-IN" sz="2800" dirty="0" smtClean="0"/>
              <a:t>3 Senior </a:t>
            </a:r>
            <a:r>
              <a:rPr lang="en-IN" sz="2800" dirty="0"/>
              <a:t>Management and </a:t>
            </a:r>
            <a:r>
              <a:rPr lang="en-IN" sz="2800" dirty="0" smtClean="0"/>
              <a:t>Executives</a:t>
            </a:r>
          </a:p>
          <a:p>
            <a:r>
              <a:rPr lang="en-IN" sz="2800" dirty="0" smtClean="0"/>
              <a:t>4 Operations </a:t>
            </a:r>
            <a:r>
              <a:rPr lang="en-IN" sz="2800" dirty="0"/>
              <a:t>and Planning </a:t>
            </a:r>
            <a:r>
              <a:rPr lang="en-IN" sz="2800" dirty="0" smtClean="0"/>
              <a:t>Teams</a:t>
            </a:r>
          </a:p>
          <a:p>
            <a:r>
              <a:rPr lang="en-IN" sz="2800" dirty="0" smtClean="0"/>
              <a:t>5 Finance Department</a:t>
            </a:r>
          </a:p>
          <a:p>
            <a:r>
              <a:rPr lang="en-IN" sz="2800" dirty="0" smtClean="0"/>
              <a:t>6 Employee </a:t>
            </a:r>
            <a:r>
              <a:rPr lang="en-IN" sz="2800" dirty="0"/>
              <a:t>Relations or Engagement </a:t>
            </a:r>
            <a:r>
              <a:rPr lang="en-IN" sz="2800" dirty="0" smtClean="0"/>
              <a:t> Teams</a:t>
            </a:r>
          </a:p>
          <a:p>
            <a:r>
              <a:rPr lang="en-IN" sz="2800" dirty="0" smtClean="0"/>
              <a:t>7 Employees</a:t>
            </a:r>
            <a:endParaRPr lang="en-IN"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690336"/>
            <a:ext cx="6096000" cy="1938992"/>
          </a:xfrm>
          <a:prstGeom prst="rect">
            <a:avLst/>
          </a:prstGeom>
        </p:spPr>
        <p:txBody>
          <a:bodyPr>
            <a:spAutoFit/>
          </a:bodyPr>
          <a:lstStyle/>
          <a:p>
            <a:r>
              <a:rPr lang="en-GB" sz="2000" dirty="0">
                <a:latin typeface="Arial Rounded MT Bold" panose="020F0704030504030204" pitchFamily="34" charset="0"/>
              </a:rPr>
              <a:t>Our solution offers a comprehensive approach to visualizing employee attendance trends using Excel charts. By integrating data analysis with clear graphical representations, we make it easier for organizations to monitor attendance patterns and identify trends over time.</a:t>
            </a:r>
            <a:endParaRPr lang="en-IN" sz="2000"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676400"/>
            <a:ext cx="6096000" cy="2308324"/>
          </a:xfrm>
          <a:prstGeom prst="rect">
            <a:avLst/>
          </a:prstGeom>
        </p:spPr>
        <p:txBody>
          <a:bodyPr>
            <a:spAutoFit/>
          </a:bodyPr>
          <a:lstStyle/>
          <a:p>
            <a:r>
              <a:rPr lang="en-GB" dirty="0">
                <a:latin typeface="Bahnschrift" panose="020B0502040204020203" pitchFamily="34" charset="0"/>
              </a:rPr>
              <a:t>Employee</a:t>
            </a:r>
            <a:r>
              <a:rPr lang="en-GB" dirty="0">
                <a:latin typeface="Algerian" panose="04020705040A02060702" pitchFamily="82" charset="0"/>
              </a:rPr>
              <a:t>= </a:t>
            </a:r>
            <a:r>
              <a:rPr lang="en-GB" dirty="0" smtClean="0">
                <a:latin typeface="Algerian" panose="04020705040A02060702" pitchFamily="82" charset="0"/>
              </a:rPr>
              <a:t>KAGGLE</a:t>
            </a:r>
          </a:p>
          <a:p>
            <a:r>
              <a:rPr lang="en-GB" dirty="0" smtClean="0">
                <a:latin typeface="Algerian" panose="04020705040A02060702" pitchFamily="82" charset="0"/>
              </a:rPr>
              <a:t>26-Features</a:t>
            </a:r>
          </a:p>
          <a:p>
            <a:r>
              <a:rPr lang="en-GB" dirty="0" smtClean="0">
                <a:latin typeface="Algerian" panose="04020705040A02060702" pitchFamily="82" charset="0"/>
              </a:rPr>
              <a:t>9-Features</a:t>
            </a:r>
          </a:p>
          <a:p>
            <a:r>
              <a:rPr lang="en-GB" dirty="0" err="1" smtClean="0">
                <a:latin typeface="Bahnschrift" panose="020B0502040204020203" pitchFamily="34" charset="0"/>
              </a:rPr>
              <a:t>Emp</a:t>
            </a:r>
            <a:r>
              <a:rPr lang="en-GB" dirty="0" smtClean="0">
                <a:latin typeface="Bahnschrift" panose="020B0502040204020203" pitchFamily="34" charset="0"/>
              </a:rPr>
              <a:t> </a:t>
            </a:r>
            <a:r>
              <a:rPr lang="en-GB" dirty="0">
                <a:latin typeface="Bahnschrift" panose="020B0502040204020203" pitchFamily="34" charset="0"/>
              </a:rPr>
              <a:t>Id- </a:t>
            </a:r>
            <a:r>
              <a:rPr lang="en-GB" dirty="0" smtClean="0">
                <a:latin typeface="Bahnschrift" panose="020B0502040204020203" pitchFamily="34" charset="0"/>
              </a:rPr>
              <a:t>Number</a:t>
            </a:r>
          </a:p>
          <a:p>
            <a:r>
              <a:rPr lang="en-GB" dirty="0" smtClean="0">
                <a:latin typeface="Bahnschrift" panose="020B0502040204020203" pitchFamily="34" charset="0"/>
              </a:rPr>
              <a:t>Name Text</a:t>
            </a:r>
          </a:p>
          <a:p>
            <a:r>
              <a:rPr lang="en-GB" dirty="0" err="1" smtClean="0">
                <a:latin typeface="Bahnschrift" panose="020B0502040204020203" pitchFamily="34" charset="0"/>
              </a:rPr>
              <a:t>Emp</a:t>
            </a:r>
            <a:r>
              <a:rPr lang="en-GB" dirty="0" smtClean="0">
                <a:latin typeface="Bahnschrift" panose="020B0502040204020203" pitchFamily="34" charset="0"/>
              </a:rPr>
              <a:t>- Type</a:t>
            </a:r>
          </a:p>
          <a:p>
            <a:r>
              <a:rPr lang="en-GB" dirty="0" smtClean="0">
                <a:latin typeface="Bahnschrift" panose="020B0502040204020203" pitchFamily="34" charset="0"/>
              </a:rPr>
              <a:t>Current </a:t>
            </a:r>
            <a:r>
              <a:rPr lang="en-GB" dirty="0">
                <a:latin typeface="Bahnschrift" panose="020B0502040204020203" pitchFamily="34" charset="0"/>
              </a:rPr>
              <a:t>Employee Rating- </a:t>
            </a:r>
            <a:r>
              <a:rPr lang="en-GB" dirty="0" smtClean="0">
                <a:latin typeface="Bahnschrift" panose="020B0502040204020203" pitchFamily="34" charset="0"/>
              </a:rPr>
              <a:t>Number</a:t>
            </a:r>
          </a:p>
          <a:p>
            <a:r>
              <a:rPr lang="en-GB" dirty="0" smtClean="0">
                <a:latin typeface="Bahnschrift" panose="020B0502040204020203" pitchFamily="34" charset="0"/>
              </a:rPr>
              <a:t>Gender- </a:t>
            </a:r>
            <a:r>
              <a:rPr lang="en-GB" dirty="0">
                <a:latin typeface="Bahnschrift" panose="020B0502040204020203" pitchFamily="34" charset="0"/>
              </a:rPr>
              <a:t>Male </a:t>
            </a:r>
            <a:r>
              <a:rPr lang="en-GB" dirty="0" smtClean="0">
                <a:latin typeface="Bahnschrift" panose="020B0502040204020203" pitchFamily="34" charset="0"/>
              </a:rPr>
              <a:t>Female</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00162" y="1905000"/>
            <a:ext cx="10524743" cy="369332"/>
          </a:xfrm>
          <a:prstGeom prst="rect">
            <a:avLst/>
          </a:prstGeom>
          <a:noFill/>
        </p:spPr>
        <p:txBody>
          <a:bodyPr wrap="square" rtlCol="0">
            <a:spAutoFit/>
          </a:bodyPr>
          <a:lstStyle/>
          <a:p>
            <a:pPr algn="l"/>
            <a:r>
              <a:rPr lang="en-GB" dirty="0" smtClean="0">
                <a:latin typeface="Times New Roman" panose="02020603050405020304" pitchFamily="18" charset="0"/>
                <a:cs typeface="Times New Roman" panose="02020603050405020304" pitchFamily="18" charset="0"/>
              </a:rPr>
              <a:t>=IFS(Z8&gt;=5,”VERY HIGH”,Z8&gt;=4”HIGH”,Z8&gt;=3,”MED”,TRUE,”LOW”).</a:t>
            </a:r>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814</Words>
  <Application>Microsoft Office PowerPoint</Application>
  <PresentationFormat>Widescreen</PresentationFormat>
  <Paragraphs>99</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Algerian</vt:lpstr>
      <vt:lpstr>Arial</vt:lpstr>
      <vt:lpstr>Arial Narrow</vt:lpstr>
      <vt:lpstr>Arial Rounded MT Bold</vt:lpstr>
      <vt:lpstr>Bahnschrift</vt:lpstr>
      <vt:lpstr>Calibri</vt:lpstr>
      <vt:lpstr>Times New Roman</vt:lpstr>
      <vt:lpstr>Trebuchet MS</vt:lpstr>
      <vt:lpstr>Tw Cen MT Condensed Extra Bold</vt:lpstr>
      <vt:lpstr>Office Theme</vt:lpstr>
      <vt:lpstr>VISUALIZING EMPLOYEE ATTENDANCE TRENDS WITH EXCEL CHARTS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27</cp:revision>
  <dcterms:created xsi:type="dcterms:W3CDTF">2024-03-29T15:07:22Z</dcterms:created>
  <dcterms:modified xsi:type="dcterms:W3CDTF">2024-08-30T08:56:14Z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