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League Spartan" charset="1" panose="00000800000000000000"/>
      <p:regular r:id="rId18"/>
    </p:embeddedFont>
    <p:embeddedFont>
      <p:font typeface="Archivo Black" charset="1" panose="020B0A03020202020B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6552354" y="3842051"/>
            <a:ext cx="12752242" cy="8161435"/>
          </a:xfrm>
          <a:custGeom>
            <a:avLst/>
            <a:gdLst/>
            <a:ahLst/>
            <a:cxnLst/>
            <a:rect r="r" b="b" t="t" l="l"/>
            <a:pathLst>
              <a:path h="8161435" w="12752242">
                <a:moveTo>
                  <a:pt x="12752243" y="0"/>
                </a:moveTo>
                <a:lnTo>
                  <a:pt x="0" y="0"/>
                </a:lnTo>
                <a:lnTo>
                  <a:pt x="0" y="8161435"/>
                </a:lnTo>
                <a:lnTo>
                  <a:pt x="12752243" y="8161435"/>
                </a:lnTo>
                <a:lnTo>
                  <a:pt x="1275224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359705" y="868945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90" y="0"/>
                </a:lnTo>
                <a:lnTo>
                  <a:pt x="5568590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6704754" y="3994451"/>
            <a:ext cx="12752242" cy="8161435"/>
          </a:xfrm>
          <a:custGeom>
            <a:avLst/>
            <a:gdLst/>
            <a:ahLst/>
            <a:cxnLst/>
            <a:rect r="r" b="b" t="t" l="l"/>
            <a:pathLst>
              <a:path h="8161435" w="12752242">
                <a:moveTo>
                  <a:pt x="12752243" y="0"/>
                </a:moveTo>
                <a:lnTo>
                  <a:pt x="0" y="0"/>
                </a:lnTo>
                <a:lnTo>
                  <a:pt x="0" y="8161435"/>
                </a:lnTo>
                <a:lnTo>
                  <a:pt x="12752243" y="8161435"/>
                </a:lnTo>
                <a:lnTo>
                  <a:pt x="1275224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0">
            <a:off x="6857154" y="4146851"/>
            <a:ext cx="12752242" cy="8161435"/>
          </a:xfrm>
          <a:custGeom>
            <a:avLst/>
            <a:gdLst/>
            <a:ahLst/>
            <a:cxnLst/>
            <a:rect r="r" b="b" t="t" l="l"/>
            <a:pathLst>
              <a:path h="8161435" w="12752242">
                <a:moveTo>
                  <a:pt x="12752243" y="0"/>
                </a:moveTo>
                <a:lnTo>
                  <a:pt x="0" y="0"/>
                </a:lnTo>
                <a:lnTo>
                  <a:pt x="0" y="8161435"/>
                </a:lnTo>
                <a:lnTo>
                  <a:pt x="12752243" y="8161435"/>
                </a:lnTo>
                <a:lnTo>
                  <a:pt x="1275224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0">
            <a:off x="7009554" y="4299251"/>
            <a:ext cx="12752242" cy="8161435"/>
          </a:xfrm>
          <a:custGeom>
            <a:avLst/>
            <a:gdLst/>
            <a:ahLst/>
            <a:cxnLst/>
            <a:rect r="r" b="b" t="t" l="l"/>
            <a:pathLst>
              <a:path h="8161435" w="12752242">
                <a:moveTo>
                  <a:pt x="12752243" y="0"/>
                </a:moveTo>
                <a:lnTo>
                  <a:pt x="0" y="0"/>
                </a:lnTo>
                <a:lnTo>
                  <a:pt x="0" y="8161435"/>
                </a:lnTo>
                <a:lnTo>
                  <a:pt x="12752243" y="8161435"/>
                </a:lnTo>
                <a:lnTo>
                  <a:pt x="1275224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7161954" y="4451651"/>
            <a:ext cx="12752242" cy="8161435"/>
          </a:xfrm>
          <a:custGeom>
            <a:avLst/>
            <a:gdLst/>
            <a:ahLst/>
            <a:cxnLst/>
            <a:rect r="r" b="b" t="t" l="l"/>
            <a:pathLst>
              <a:path h="8161435" w="12752242">
                <a:moveTo>
                  <a:pt x="12752243" y="0"/>
                </a:moveTo>
                <a:lnTo>
                  <a:pt x="0" y="0"/>
                </a:lnTo>
                <a:lnTo>
                  <a:pt x="0" y="8161435"/>
                </a:lnTo>
                <a:lnTo>
                  <a:pt x="12752243" y="8161435"/>
                </a:lnTo>
                <a:lnTo>
                  <a:pt x="1275224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7314354" y="4604051"/>
            <a:ext cx="12752242" cy="8161435"/>
          </a:xfrm>
          <a:custGeom>
            <a:avLst/>
            <a:gdLst/>
            <a:ahLst/>
            <a:cxnLst/>
            <a:rect r="r" b="b" t="t" l="l"/>
            <a:pathLst>
              <a:path h="8161435" w="12752242">
                <a:moveTo>
                  <a:pt x="12752243" y="0"/>
                </a:moveTo>
                <a:lnTo>
                  <a:pt x="0" y="0"/>
                </a:lnTo>
                <a:lnTo>
                  <a:pt x="0" y="8161435"/>
                </a:lnTo>
                <a:lnTo>
                  <a:pt x="12752243" y="8161435"/>
                </a:lnTo>
                <a:lnTo>
                  <a:pt x="1275224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7466754" y="4756451"/>
            <a:ext cx="12752242" cy="8161435"/>
          </a:xfrm>
          <a:custGeom>
            <a:avLst/>
            <a:gdLst/>
            <a:ahLst/>
            <a:cxnLst/>
            <a:rect r="r" b="b" t="t" l="l"/>
            <a:pathLst>
              <a:path h="8161435" w="12752242">
                <a:moveTo>
                  <a:pt x="12752243" y="0"/>
                </a:moveTo>
                <a:lnTo>
                  <a:pt x="0" y="0"/>
                </a:lnTo>
                <a:lnTo>
                  <a:pt x="0" y="8161435"/>
                </a:lnTo>
                <a:lnTo>
                  <a:pt x="12752243" y="8161435"/>
                </a:lnTo>
                <a:lnTo>
                  <a:pt x="1275224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0">
            <a:off x="7619154" y="4908851"/>
            <a:ext cx="12752242" cy="8161435"/>
          </a:xfrm>
          <a:custGeom>
            <a:avLst/>
            <a:gdLst/>
            <a:ahLst/>
            <a:cxnLst/>
            <a:rect r="r" b="b" t="t" l="l"/>
            <a:pathLst>
              <a:path h="8161435" w="12752242">
                <a:moveTo>
                  <a:pt x="12752243" y="0"/>
                </a:moveTo>
                <a:lnTo>
                  <a:pt x="0" y="0"/>
                </a:lnTo>
                <a:lnTo>
                  <a:pt x="0" y="8161435"/>
                </a:lnTo>
                <a:lnTo>
                  <a:pt x="12752243" y="8161435"/>
                </a:lnTo>
                <a:lnTo>
                  <a:pt x="1275224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0">
            <a:off x="7771554" y="5061251"/>
            <a:ext cx="12752242" cy="8161435"/>
          </a:xfrm>
          <a:custGeom>
            <a:avLst/>
            <a:gdLst/>
            <a:ahLst/>
            <a:cxnLst/>
            <a:rect r="r" b="b" t="t" l="l"/>
            <a:pathLst>
              <a:path h="8161435" w="12752242">
                <a:moveTo>
                  <a:pt x="12752243" y="0"/>
                </a:moveTo>
                <a:lnTo>
                  <a:pt x="0" y="0"/>
                </a:lnTo>
                <a:lnTo>
                  <a:pt x="0" y="8161435"/>
                </a:lnTo>
                <a:lnTo>
                  <a:pt x="12752243" y="8161435"/>
                </a:lnTo>
                <a:lnTo>
                  <a:pt x="1275224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7923954" y="5213651"/>
            <a:ext cx="12752242" cy="8161435"/>
          </a:xfrm>
          <a:custGeom>
            <a:avLst/>
            <a:gdLst/>
            <a:ahLst/>
            <a:cxnLst/>
            <a:rect r="r" b="b" t="t" l="l"/>
            <a:pathLst>
              <a:path h="8161435" w="12752242">
                <a:moveTo>
                  <a:pt x="12752243" y="0"/>
                </a:moveTo>
                <a:lnTo>
                  <a:pt x="0" y="0"/>
                </a:lnTo>
                <a:lnTo>
                  <a:pt x="0" y="8161435"/>
                </a:lnTo>
                <a:lnTo>
                  <a:pt x="12752243" y="8161435"/>
                </a:lnTo>
                <a:lnTo>
                  <a:pt x="1275224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8076354" y="5366051"/>
            <a:ext cx="12752242" cy="8161435"/>
          </a:xfrm>
          <a:custGeom>
            <a:avLst/>
            <a:gdLst/>
            <a:ahLst/>
            <a:cxnLst/>
            <a:rect r="r" b="b" t="t" l="l"/>
            <a:pathLst>
              <a:path h="8161435" w="12752242">
                <a:moveTo>
                  <a:pt x="12752243" y="0"/>
                </a:moveTo>
                <a:lnTo>
                  <a:pt x="0" y="0"/>
                </a:lnTo>
                <a:lnTo>
                  <a:pt x="0" y="8161435"/>
                </a:lnTo>
                <a:lnTo>
                  <a:pt x="12752243" y="8161435"/>
                </a:lnTo>
                <a:lnTo>
                  <a:pt x="1275224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7606977" y="5527340"/>
            <a:ext cx="12752242" cy="8161435"/>
          </a:xfrm>
          <a:custGeom>
            <a:avLst/>
            <a:gdLst/>
            <a:ahLst/>
            <a:cxnLst/>
            <a:rect r="r" b="b" t="t" l="l"/>
            <a:pathLst>
              <a:path h="8161435" w="12752242">
                <a:moveTo>
                  <a:pt x="12752243" y="0"/>
                </a:moveTo>
                <a:lnTo>
                  <a:pt x="0" y="0"/>
                </a:lnTo>
                <a:lnTo>
                  <a:pt x="0" y="8161436"/>
                </a:lnTo>
                <a:lnTo>
                  <a:pt x="12752243" y="8161436"/>
                </a:lnTo>
                <a:lnTo>
                  <a:pt x="1275224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872289" y="2167413"/>
            <a:ext cx="16415711" cy="1774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08681" indent="-554341" lvl="1">
              <a:lnSpc>
                <a:spcPts val="7189"/>
              </a:lnSpc>
              <a:buFont typeface="Arial"/>
              <a:buChar char="•"/>
            </a:pPr>
            <a:r>
              <a:rPr lang="en-US" sz="5135">
                <a:solidFill>
                  <a:srgbClr val="002B5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Interactive portfolio using html css and javascript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45752" y="4747561"/>
            <a:ext cx="7069212" cy="116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4"/>
              </a:lnSpc>
            </a:pPr>
          </a:p>
          <a:p>
            <a:pPr algn="l">
              <a:lnSpc>
                <a:spcPts val="4664"/>
              </a:lnSpc>
              <a:spcBef>
                <a:spcPct val="0"/>
              </a:spcBef>
            </a:pPr>
            <a:r>
              <a:rPr lang="en-US" sz="3331">
                <a:solidFill>
                  <a:srgbClr val="002B58"/>
                </a:solidFill>
                <a:latin typeface="Archivo Black"/>
                <a:ea typeface="Archivo Black"/>
                <a:cs typeface="Archivo Black"/>
                <a:sym typeface="Archivo Black"/>
              </a:rPr>
              <a:t>STUDENT NAME:NISHANTHI.A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45752" y="6298865"/>
            <a:ext cx="12705935" cy="577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3"/>
              </a:lnSpc>
              <a:spcBef>
                <a:spcPct val="0"/>
              </a:spcBef>
            </a:pPr>
            <a:r>
              <a:rPr lang="en-US" sz="3316">
                <a:solidFill>
                  <a:srgbClr val="002B58"/>
                </a:solidFill>
                <a:latin typeface="Archivo Black"/>
                <a:ea typeface="Archivo Black"/>
                <a:cs typeface="Archivo Black"/>
                <a:sym typeface="Archivo Black"/>
              </a:rPr>
              <a:t>REGISTER NUMBER AND NMD:ASTVU35635624U09030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445752" y="7551700"/>
            <a:ext cx="6236929" cy="523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8"/>
              </a:lnSpc>
              <a:spcBef>
                <a:spcPct val="0"/>
              </a:spcBef>
            </a:pPr>
            <a:r>
              <a:rPr lang="en-US" sz="3020">
                <a:solidFill>
                  <a:srgbClr val="002B58"/>
                </a:solidFill>
                <a:latin typeface="Archivo Black"/>
                <a:ea typeface="Archivo Black"/>
                <a:cs typeface="Archivo Black"/>
                <a:sym typeface="Archivo Black"/>
              </a:rPr>
              <a:t>DEPARTMENT:BCA 2ND YEAR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45752" y="8514442"/>
            <a:ext cx="10285573" cy="569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64"/>
              </a:lnSpc>
              <a:spcBef>
                <a:spcPct val="0"/>
              </a:spcBef>
            </a:pPr>
            <a:r>
              <a:rPr lang="en-US" sz="3260">
                <a:solidFill>
                  <a:srgbClr val="002B58"/>
                </a:solidFill>
                <a:latin typeface="Archivo Black"/>
                <a:ea typeface="Archivo Black"/>
                <a:cs typeface="Archivo Black"/>
                <a:sym typeface="Archivo Black"/>
              </a:rPr>
              <a:t>COLLEGE: GASC/THIRUVALLUR UNIVERSITY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874436" y="1377671"/>
            <a:ext cx="10797684" cy="895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1"/>
              </a:lnSpc>
              <a:spcBef>
                <a:spcPct val="0"/>
              </a:spcBef>
            </a:pPr>
            <a:r>
              <a:rPr lang="en-US" sz="514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RESULTS AND SCREENSHOTS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49929" y="3274922"/>
            <a:ext cx="11337814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CI/CD PIPELINE RUNNING WITH SUCCESSFUL BLIND&amp;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57713" y="3839283"/>
            <a:ext cx="4257009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DEPLOYMENT LOGS.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35088" y="2943744"/>
            <a:ext cx="3864063" cy="1186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25"/>
              </a:lnSpc>
              <a:spcBef>
                <a:spcPct val="0"/>
              </a:spcBef>
            </a:pPr>
            <a:r>
              <a:rPr lang="en-US" sz="687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24793" y="3987477"/>
            <a:ext cx="484654" cy="1301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86"/>
              </a:lnSpc>
              <a:spcBef>
                <a:spcPct val="0"/>
              </a:spcBef>
            </a:pPr>
            <a:r>
              <a:rPr lang="en-US" sz="763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49929" y="4418686"/>
            <a:ext cx="10927048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TERRA FORM SCRIPT S CREATING AWS EC2,S3, AND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57713" y="4973016"/>
            <a:ext cx="6647539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NETWORKING AUTOMATICALLY.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24793" y="4981575"/>
            <a:ext cx="519643" cy="1404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58"/>
              </a:lnSpc>
              <a:spcBef>
                <a:spcPct val="0"/>
              </a:spcBef>
            </a:pPr>
            <a:r>
              <a:rPr lang="en-US" sz="818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72182" y="5526578"/>
            <a:ext cx="16002743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KUBERNETES PODS, SERVICE AND LOAD BALANCING 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817769" y="6108714"/>
            <a:ext cx="3263713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SCREENSHOTS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124793" y="6165864"/>
            <a:ext cx="47625" cy="1519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41"/>
              </a:lnSpc>
              <a:spcBef>
                <a:spcPct val="0"/>
              </a:spcBef>
            </a:pPr>
            <a:r>
              <a:rPr lang="en-US" sz="881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02932" y="6767051"/>
            <a:ext cx="9147326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GRAFANA DASHBOARDS SHOWING SYSTEM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02932" y="7498695"/>
            <a:ext cx="5625353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PERFORMANCE MATRICES.</a:t>
            </a:r>
          </a:p>
        </p:txBody>
      </p:sp>
      <p:sp>
        <p:nvSpPr>
          <p:cNvPr name="Freeform 20" id="20"/>
          <p:cNvSpPr/>
          <p:nvPr/>
        </p:nvSpPr>
        <p:spPr>
          <a:xfrm flipH="false" flipV="true" rot="0">
            <a:off x="-1128083" y="-5492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true" rot="0">
            <a:off x="-975683" y="-3968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true" rot="0">
            <a:off x="-823283" y="-2444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false" rot="0">
            <a:off x="10425678" y="51920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14300" y="885825"/>
            <a:ext cx="6810825" cy="118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19"/>
              </a:lnSpc>
              <a:spcBef>
                <a:spcPct val="0"/>
              </a:spcBef>
            </a:pPr>
            <a:r>
              <a:rPr lang="en-US" sz="687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35787" y="2764240"/>
            <a:ext cx="9767851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 A HIGHLIGHTS HOW A CLOUD &amp; DEVOPS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35787" y="3213026"/>
            <a:ext cx="3336201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ENGINEER CAN: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31642" y="4628038"/>
            <a:ext cx="2040346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EFFORTS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31642" y="5301218"/>
            <a:ext cx="11505640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ENSURE SCALABILITY AND  RELIABILITY WITH CLOUD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31642" y="5978605"/>
            <a:ext cx="3335413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-NATIVE TOOLS.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69178" y="6659511"/>
            <a:ext cx="10604967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MONITOR AND OPTIMIZE SYSTEM PERFORMANCE.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64078" y="7479429"/>
            <a:ext cx="10510067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THIS PORTFOLIO  ACTS AS BOTH A LEANING HUB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31642" y="8156815"/>
            <a:ext cx="9810662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AND A RECRUITMENT -READY SHOWCASE FOR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764078" y="8891352"/>
            <a:ext cx="4300169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DEVOPS EXPERTISE.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20144" y="6227710"/>
            <a:ext cx="283162" cy="1542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58"/>
              </a:lnSpc>
              <a:spcBef>
                <a:spcPct val="0"/>
              </a:spcBef>
            </a:pPr>
            <a:r>
              <a:rPr lang="en-US" sz="897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20144" y="6908616"/>
            <a:ext cx="72257" cy="1542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58"/>
              </a:lnSpc>
              <a:spcBef>
                <a:spcPct val="0"/>
              </a:spcBef>
            </a:pPr>
            <a:r>
              <a:rPr lang="en-US" sz="897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772519" y="4896638"/>
            <a:ext cx="47625" cy="1649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55"/>
              </a:lnSpc>
              <a:spcBef>
                <a:spcPct val="0"/>
              </a:spcBef>
            </a:pPr>
            <a:r>
              <a:rPr lang="en-US" sz="961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72519" y="3528463"/>
            <a:ext cx="603872" cy="1643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15"/>
              </a:lnSpc>
              <a:spcBef>
                <a:spcPct val="0"/>
              </a:spcBef>
            </a:pPr>
            <a:r>
              <a:rPr lang="en-US" sz="951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669178" y="4159348"/>
            <a:ext cx="10246465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AUTOMATE DEPLOYMENT AND REDUCE MANUAL </a:t>
            </a:r>
          </a:p>
        </p:txBody>
      </p:sp>
      <p:sp>
        <p:nvSpPr>
          <p:cNvPr name="Freeform 17" id="17"/>
          <p:cNvSpPr/>
          <p:nvPr/>
        </p:nvSpPr>
        <p:spPr>
          <a:xfrm flipH="false" flipV="true" rot="0">
            <a:off x="-823283" y="-2444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10425678" y="51920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09684" y="1512884"/>
            <a:ext cx="7631206" cy="136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  <a:spcBef>
                <a:spcPct val="0"/>
              </a:spcBef>
            </a:pPr>
            <a:r>
              <a:rPr lang="en-US" sz="803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TITLE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4836652"/>
            <a:ext cx="18288000" cy="1917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4"/>
              </a:lnSpc>
              <a:spcBef>
                <a:spcPct val="0"/>
              </a:spcBef>
            </a:pPr>
            <a:r>
              <a:rPr lang="en-US" sz="550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INTERACTIVE PORTFOLIO USING HTML,CSS AND JAVASCRIPT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81265" y="1512884"/>
            <a:ext cx="4633457" cy="136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48"/>
              </a:lnSpc>
              <a:spcBef>
                <a:spcPct val="0"/>
              </a:spcBef>
            </a:pPr>
            <a:r>
              <a:rPr lang="en-US" sz="803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AGENDA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17276" y="3180815"/>
            <a:ext cx="6853448" cy="687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69"/>
              </a:lnSpc>
              <a:spcBef>
                <a:spcPct val="0"/>
              </a:spcBef>
            </a:pPr>
            <a:r>
              <a:rPr lang="en-US" sz="397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1.PROBLAM 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97994" y="4064623"/>
            <a:ext cx="6053273" cy="646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9"/>
              </a:lnSpc>
              <a:spcBef>
                <a:spcPct val="0"/>
              </a:spcBef>
            </a:pPr>
            <a:r>
              <a:rPr lang="en-US" sz="372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2.PROJECT OVERVIEW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697994" y="4768692"/>
            <a:ext cx="3381961" cy="615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9"/>
              </a:lnSpc>
              <a:spcBef>
                <a:spcPct val="0"/>
              </a:spcBef>
            </a:pPr>
            <a:r>
              <a:rPr lang="en-US" sz="357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3.END USERS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717276" y="5480395"/>
            <a:ext cx="7676901" cy="623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78"/>
              </a:lnSpc>
              <a:spcBef>
                <a:spcPct val="0"/>
              </a:spcBef>
            </a:pPr>
            <a:r>
              <a:rPr lang="en-US" sz="362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4.TOOLS AND TECHNOLOGIES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28715" y="6251556"/>
            <a:ext cx="8779493" cy="618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2"/>
              </a:lnSpc>
              <a:spcBef>
                <a:spcPct val="0"/>
              </a:spcBef>
            </a:pPr>
            <a:r>
              <a:rPr lang="en-US" sz="359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5.PORTFOLIO DISIGN AND LAYOUT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704057" y="7017852"/>
            <a:ext cx="8916104" cy="629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5"/>
              </a:lnSpc>
              <a:spcBef>
                <a:spcPct val="0"/>
              </a:spcBef>
            </a:pPr>
            <a:r>
              <a:rPr lang="en-US" sz="36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6.FEATURES AND FUNCTIONALITY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704057" y="7780624"/>
            <a:ext cx="7701507" cy="588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3"/>
              </a:lnSpc>
              <a:spcBef>
                <a:spcPct val="0"/>
              </a:spcBef>
            </a:pPr>
            <a:r>
              <a:rPr lang="en-US" sz="339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7.RESULTS AND SCREENSHOT 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728715" y="8535559"/>
            <a:ext cx="3635271" cy="58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29"/>
              </a:lnSpc>
              <a:spcBef>
                <a:spcPct val="0"/>
              </a:spcBef>
            </a:pPr>
            <a:r>
              <a:rPr lang="en-US" sz="337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8.CONCLUSION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704057" y="9324835"/>
            <a:ext cx="3572312" cy="582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4"/>
              </a:lnSpc>
              <a:spcBef>
                <a:spcPct val="0"/>
              </a:spcBef>
            </a:pPr>
            <a:r>
              <a:rPr lang="en-US" sz="333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7822068" y="4821874"/>
            <a:ext cx="9752858" cy="6241829"/>
          </a:xfrm>
          <a:custGeom>
            <a:avLst/>
            <a:gdLst/>
            <a:ahLst/>
            <a:cxnLst/>
            <a:rect r="r" b="b" t="t" l="l"/>
            <a:pathLst>
              <a:path h="6241829" w="9752858">
                <a:moveTo>
                  <a:pt x="9752857" y="0"/>
                </a:moveTo>
                <a:lnTo>
                  <a:pt x="0" y="0"/>
                </a:lnTo>
                <a:lnTo>
                  <a:pt x="0" y="6241829"/>
                </a:lnTo>
                <a:lnTo>
                  <a:pt x="9752857" y="6241829"/>
                </a:lnTo>
                <a:lnTo>
                  <a:pt x="975285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51205" y="-84784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350341" y="885825"/>
            <a:ext cx="11845873" cy="124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68"/>
              </a:lnSpc>
              <a:spcBef>
                <a:spcPct val="0"/>
              </a:spcBef>
            </a:pPr>
            <a:r>
              <a:rPr lang="en-US" sz="726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 STATEMENT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69578" y="2586207"/>
            <a:ext cx="8225759" cy="1039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MODERN SOFTWARE COMPANIES FACE </a:t>
            </a:r>
          </a:p>
          <a:p>
            <a:pPr algn="ctr">
              <a:lnSpc>
                <a:spcPts val="4138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169578" y="3169196"/>
            <a:ext cx="4416275" cy="456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82"/>
              </a:lnSpc>
              <a:spcBef>
                <a:spcPct val="0"/>
              </a:spcBef>
            </a:pPr>
            <a:r>
              <a:rPr lang="en-US" sz="263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CHALLENGES SUCH AS: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799008" y="3775334"/>
            <a:ext cx="320311" cy="870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1"/>
              </a:lnSpc>
              <a:spcBef>
                <a:spcPct val="0"/>
              </a:spcBef>
            </a:pPr>
            <a:r>
              <a:rPr lang="en-US" sz="504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50341" y="4026545"/>
            <a:ext cx="10673165" cy="432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3"/>
              </a:lnSpc>
              <a:spcBef>
                <a:spcPct val="0"/>
              </a:spcBef>
            </a:pPr>
            <a:r>
              <a:rPr lang="en-US" sz="247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SLOW SOFTWARE DELIVERY DUE TO MANUAL DEPLOYMENTS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99008" y="4415387"/>
            <a:ext cx="320311" cy="870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61"/>
              </a:lnSpc>
              <a:spcBef>
                <a:spcPct val="0"/>
              </a:spcBef>
            </a:pPr>
            <a:r>
              <a:rPr lang="en-US" sz="504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50341" y="4579335"/>
            <a:ext cx="7945270" cy="462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0"/>
              </a:lnSpc>
              <a:spcBef>
                <a:spcPct val="0"/>
              </a:spcBef>
            </a:pPr>
            <a:r>
              <a:rPr lang="en-US" sz="260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HIGH IN FRASTUCTURE COSTS WITH POOR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40838" y="4525706"/>
            <a:ext cx="4418462" cy="444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2"/>
              </a:lnSpc>
              <a:spcBef>
                <a:spcPct val="0"/>
              </a:spcBef>
            </a:pPr>
            <a:r>
              <a:rPr lang="en-US" sz="25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RESEARCH UTILIZATION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789615" y="4937192"/>
            <a:ext cx="343035" cy="925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62"/>
              </a:lnSpc>
              <a:spcBef>
                <a:spcPct val="0"/>
              </a:spcBef>
            </a:pPr>
            <a:r>
              <a:rPr lang="en-US" sz="540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350341" y="5196341"/>
            <a:ext cx="11514717" cy="443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0"/>
              </a:lnSpc>
              <a:spcBef>
                <a:spcPct val="0"/>
              </a:spcBef>
            </a:pPr>
            <a:r>
              <a:rPr lang="en-US" sz="254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LACK OF AUTOMATION IN SCALING AND MONITORING SYSTEMS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697569" y="5428938"/>
            <a:ext cx="523190" cy="961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14"/>
              </a:lnSpc>
              <a:spcBef>
                <a:spcPct val="0"/>
              </a:spcBef>
            </a:pPr>
            <a:r>
              <a:rPr lang="en-US" sz="558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350341" y="5725452"/>
            <a:ext cx="10963706" cy="479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09"/>
              </a:lnSpc>
              <a:spcBef>
                <a:spcPct val="0"/>
              </a:spcBef>
            </a:pPr>
            <a:r>
              <a:rPr lang="en-US" sz="272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COMPLEX MANAGEMENT  OF MULTIPLE ENVIRONMENTS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350341" y="6342344"/>
            <a:ext cx="7750003" cy="465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3"/>
              </a:lnSpc>
              <a:spcBef>
                <a:spcPct val="0"/>
              </a:spcBef>
            </a:pPr>
            <a:r>
              <a:rPr lang="en-US" sz="268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(DEVELOPMENT, STAGING PROTECTION).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-1280483" y="-701623"/>
            <a:ext cx="8523377" cy="5454962"/>
          </a:xfrm>
          <a:custGeom>
            <a:avLst/>
            <a:gdLst/>
            <a:ahLst/>
            <a:cxnLst/>
            <a:rect r="r" b="b" t="t" l="l"/>
            <a:pathLst>
              <a:path h="5454962" w="8523377">
                <a:moveTo>
                  <a:pt x="0" y="5454962"/>
                </a:moveTo>
                <a:lnTo>
                  <a:pt x="8523377" y="5454962"/>
                </a:lnTo>
                <a:lnTo>
                  <a:pt x="8523377" y="0"/>
                </a:lnTo>
                <a:lnTo>
                  <a:pt x="0" y="0"/>
                </a:lnTo>
                <a:lnTo>
                  <a:pt x="0" y="545496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22503" y="835180"/>
            <a:ext cx="9542042" cy="1178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2"/>
              </a:lnSpc>
              <a:spcBef>
                <a:spcPct val="0"/>
              </a:spcBef>
            </a:pPr>
            <a:r>
              <a:rPr lang="en-US" sz="688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PROJECT OVERVIEW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718351" y="2721108"/>
            <a:ext cx="8051205" cy="467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1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 A IS A PERSONAL CLOUD&amp; DEVOPS: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18351" y="3404979"/>
            <a:ext cx="6121780" cy="470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2"/>
              </a:lnSpc>
              <a:spcBef>
                <a:spcPct val="0"/>
              </a:spcBef>
            </a:pPr>
            <a:r>
              <a:rPr lang="en-US" sz="26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PORTFOLIO SYSTEM DESIGN TO: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71368" y="4046835"/>
            <a:ext cx="367369" cy="992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98"/>
              </a:lnSpc>
              <a:spcBef>
                <a:spcPct val="0"/>
              </a:spcBef>
            </a:pPr>
            <a:r>
              <a:rPr lang="en-US" sz="578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37237" y="4297595"/>
            <a:ext cx="10512575" cy="410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5"/>
              </a:lnSpc>
              <a:spcBef>
                <a:spcPct val="0"/>
              </a:spcBef>
            </a:pPr>
            <a:r>
              <a:rPr lang="en-US" sz="232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SHOW CASE REAL-WORLD DEVOPS WORKFLOW(CL/CD PIPELINE,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37237" y="4800964"/>
            <a:ext cx="6054388" cy="420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48"/>
              </a:lnSpc>
              <a:spcBef>
                <a:spcPct val="0"/>
              </a:spcBef>
            </a:pPr>
            <a:r>
              <a:rPr lang="en-US" sz="239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CONTAINERISATION, MONITORING).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41719" y="5485434"/>
            <a:ext cx="9712011" cy="41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95"/>
              </a:lnSpc>
              <a:spcBef>
                <a:spcPct val="0"/>
              </a:spcBef>
            </a:pPr>
            <a:r>
              <a:rPr lang="en-US" sz="242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DEMONSTRATE CLOUD INFRASTRUCTURE AUTOMATION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71368" y="5123484"/>
            <a:ext cx="364389" cy="981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03"/>
              </a:lnSpc>
              <a:spcBef>
                <a:spcPct val="0"/>
              </a:spcBef>
            </a:pPr>
            <a:r>
              <a:rPr lang="en-US" sz="564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41719" y="6158534"/>
            <a:ext cx="3408752" cy="447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5"/>
              </a:lnSpc>
              <a:spcBef>
                <a:spcPct val="0"/>
              </a:spcBef>
            </a:pPr>
            <a:r>
              <a:rPr lang="en-US" sz="25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(AWS,AZURE,GCP).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437237" y="6872869"/>
            <a:ext cx="9771944" cy="444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8"/>
              </a:lnSpc>
              <a:spcBef>
                <a:spcPct val="0"/>
              </a:spcBef>
            </a:pPr>
            <a:r>
              <a:rPr lang="en-US" sz="254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PROVIDE HANDS-ON CASE STUDIES (E.G., DEPLOYING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71368" y="6603264"/>
            <a:ext cx="347533" cy="935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61"/>
              </a:lnSpc>
              <a:spcBef>
                <a:spcPct val="0"/>
              </a:spcBef>
            </a:pPr>
            <a:r>
              <a:rPr lang="en-US" sz="547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437237" y="7481880"/>
            <a:ext cx="10917958" cy="466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7"/>
              </a:lnSpc>
              <a:spcBef>
                <a:spcPct val="0"/>
              </a:spcBef>
            </a:pPr>
            <a:r>
              <a:rPr lang="en-US" sz="269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MICROSERVICES, KUBERNETES CLUSTERS, SERVERLESS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437237" y="8101070"/>
            <a:ext cx="1376222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APPS).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437237" y="8778457"/>
            <a:ext cx="10213890" cy="4664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4"/>
              </a:lnSpc>
              <a:spcBef>
                <a:spcPct val="0"/>
              </a:spcBef>
            </a:pPr>
            <a:r>
              <a:rPr lang="en-US" sz="269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ACT AS AN INTERACTIVE  RESUME FOR RECRUITERS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771368" y="8499958"/>
            <a:ext cx="367369" cy="1002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00"/>
              </a:lnSpc>
              <a:spcBef>
                <a:spcPct val="0"/>
              </a:spcBef>
            </a:pPr>
            <a:r>
              <a:rPr lang="en-US" sz="578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454477" y="9406843"/>
            <a:ext cx="2717964" cy="469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98"/>
              </a:lnSpc>
              <a:spcBef>
                <a:spcPct val="0"/>
              </a:spcBef>
            </a:pPr>
            <a:r>
              <a:rPr lang="en-US" sz="271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AND CLIENTS.</a:t>
            </a:r>
          </a:p>
        </p:txBody>
      </p:sp>
      <p:sp>
        <p:nvSpPr>
          <p:cNvPr name="Freeform 22" id="22"/>
          <p:cNvSpPr/>
          <p:nvPr/>
        </p:nvSpPr>
        <p:spPr>
          <a:xfrm flipH="false" flipV="true" rot="0">
            <a:off x="-1128083" y="-549223"/>
            <a:ext cx="8523377" cy="5454962"/>
          </a:xfrm>
          <a:custGeom>
            <a:avLst/>
            <a:gdLst/>
            <a:ahLst/>
            <a:cxnLst/>
            <a:rect r="r" b="b" t="t" l="l"/>
            <a:pathLst>
              <a:path h="5454962" w="8523377">
                <a:moveTo>
                  <a:pt x="0" y="5454962"/>
                </a:moveTo>
                <a:lnTo>
                  <a:pt x="8523377" y="5454962"/>
                </a:lnTo>
                <a:lnTo>
                  <a:pt x="8523377" y="0"/>
                </a:lnTo>
                <a:lnTo>
                  <a:pt x="0" y="0"/>
                </a:lnTo>
                <a:lnTo>
                  <a:pt x="0" y="545496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9018479" y="3952693"/>
            <a:ext cx="11544304" cy="7388355"/>
          </a:xfrm>
          <a:custGeom>
            <a:avLst/>
            <a:gdLst/>
            <a:ahLst/>
            <a:cxnLst/>
            <a:rect r="r" b="b" t="t" l="l"/>
            <a:pathLst>
              <a:path h="7388355" w="11544304">
                <a:moveTo>
                  <a:pt x="11544304" y="0"/>
                </a:moveTo>
                <a:lnTo>
                  <a:pt x="0" y="0"/>
                </a:lnTo>
                <a:lnTo>
                  <a:pt x="0" y="7388355"/>
                </a:lnTo>
                <a:lnTo>
                  <a:pt x="11544304" y="7388355"/>
                </a:lnTo>
                <a:lnTo>
                  <a:pt x="1154430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06224" y="872839"/>
            <a:ext cx="5318002" cy="1110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sz="649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END USERS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0">
            <a:off x="-2269627" y="-221689"/>
            <a:ext cx="9744306" cy="6236356"/>
          </a:xfrm>
          <a:custGeom>
            <a:avLst/>
            <a:gdLst/>
            <a:ahLst/>
            <a:cxnLst/>
            <a:rect r="r" b="b" t="t" l="l"/>
            <a:pathLst>
              <a:path h="6236356" w="9744306">
                <a:moveTo>
                  <a:pt x="0" y="6236356"/>
                </a:moveTo>
                <a:lnTo>
                  <a:pt x="9744306" y="6236356"/>
                </a:lnTo>
                <a:lnTo>
                  <a:pt x="9744306" y="0"/>
                </a:lnTo>
                <a:lnTo>
                  <a:pt x="0" y="0"/>
                </a:lnTo>
                <a:lnTo>
                  <a:pt x="0" y="623635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467186" y="3012104"/>
            <a:ext cx="11332123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PORTFOLIO TARGETS: RECRUITERS/ EMPLOYERS-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77251" y="2637401"/>
            <a:ext cx="437388" cy="1188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44"/>
              </a:lnSpc>
              <a:spcBef>
                <a:spcPct val="0"/>
              </a:spcBef>
            </a:pPr>
            <a:r>
              <a:rPr lang="en-US" sz="688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67186" y="3661625"/>
            <a:ext cx="11983465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TO ACCESS TECHNICAL EXPERTISE IN DEVOPS&amp; CLOUD.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709696" y="4154795"/>
            <a:ext cx="432980" cy="117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47"/>
              </a:lnSpc>
              <a:spcBef>
                <a:spcPct val="0"/>
              </a:spcBef>
            </a:pPr>
            <a:r>
              <a:rPr lang="en-US" sz="681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602526" y="4524230"/>
            <a:ext cx="16243401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CLIENTS/COMPANIES -TO EXPLORE SCABLE DEPLOYMENTS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467186" y="5173041"/>
            <a:ext cx="2575602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SOLUTIONS.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708246" y="5826883"/>
            <a:ext cx="375397" cy="1021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7"/>
              </a:lnSpc>
              <a:spcBef>
                <a:spcPct val="0"/>
              </a:spcBef>
            </a:pPr>
            <a:r>
              <a:rPr lang="en-US" sz="591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478086" y="5947992"/>
            <a:ext cx="10840728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PEERS&amp;DEVELOPER-TO LEARN AND COLLABORATE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467186" y="6719517"/>
            <a:ext cx="5431263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ON DEVOPS WORKFLOWS.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022784" y="-909240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1"/>
                </a:moveTo>
                <a:lnTo>
                  <a:pt x="9295206" y="5948931"/>
                </a:lnTo>
                <a:lnTo>
                  <a:pt x="9295206" y="0"/>
                </a:lnTo>
                <a:lnTo>
                  <a:pt x="0" y="0"/>
                </a:lnTo>
                <a:lnTo>
                  <a:pt x="0" y="5948931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72376" y="1650735"/>
            <a:ext cx="11456787" cy="1076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00"/>
              </a:lnSpc>
              <a:spcBef>
                <a:spcPct val="0"/>
              </a:spcBef>
            </a:pPr>
            <a:r>
              <a:rPr lang="en-US" sz="621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TOOLS AND TECHNIQUES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09420" y="2977777"/>
            <a:ext cx="515399" cy="1376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61"/>
              </a:lnSpc>
              <a:spcBef>
                <a:spcPct val="0"/>
              </a:spcBef>
            </a:pPr>
            <a:r>
              <a:rPr lang="en-US" sz="811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911018" y="3451393"/>
            <a:ext cx="7602928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CLOUD PLATFORM:AWS, AZURE,GCP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129209" y="3804929"/>
            <a:ext cx="495610" cy="1346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28"/>
              </a:lnSpc>
              <a:spcBef>
                <a:spcPct val="0"/>
              </a:spcBef>
            </a:pPr>
            <a:r>
              <a:rPr lang="en-US" sz="780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11018" y="4288070"/>
            <a:ext cx="11625315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CONTAINERZATION:DOCKER, KUBERNETES,OPENSHIFT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36199" y="4651132"/>
            <a:ext cx="488620" cy="1320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74"/>
              </a:lnSpc>
              <a:spcBef>
                <a:spcPct val="0"/>
              </a:spcBef>
            </a:pPr>
            <a:r>
              <a:rPr lang="en-US" sz="769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911018" y="5109325"/>
            <a:ext cx="12725854" cy="499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79"/>
              </a:lnSpc>
              <a:spcBef>
                <a:spcPct val="0"/>
              </a:spcBef>
            </a:pPr>
            <a:r>
              <a:rPr lang="en-US" sz="291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CI/CD RULES: JENKINS,GITHUB ACTIONS,GITLAB CI,CIRCLECI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36199" y="5427902"/>
            <a:ext cx="556195" cy="1510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64"/>
              </a:lnSpc>
              <a:spcBef>
                <a:spcPct val="0"/>
              </a:spcBef>
            </a:pPr>
            <a:r>
              <a:rPr lang="en-US" sz="876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911018" y="5932727"/>
            <a:ext cx="7270691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VERSION CONTROL :GIT&amp; GITHUB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169986" y="6247094"/>
            <a:ext cx="488620" cy="1320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74"/>
              </a:lnSpc>
              <a:spcBef>
                <a:spcPct val="0"/>
              </a:spcBef>
            </a:pPr>
            <a:r>
              <a:rPr lang="en-US" sz="769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129209" y="6647669"/>
            <a:ext cx="13743121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SCRIPTING&amp; AUTOMATION : PYTHON,BASH,POWERSHALL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203269" y="7010730"/>
            <a:ext cx="472072" cy="1281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09"/>
              </a:lnSpc>
              <a:spcBef>
                <a:spcPct val="0"/>
              </a:spcBef>
            </a:pPr>
            <a:r>
              <a:rPr lang="en-US" sz="743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911018" y="7436424"/>
            <a:ext cx="10711247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HOSTING PLATFORMS:AWS EC2,LAMBDA,NOTLITY 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911018" y="8151910"/>
            <a:ext cx="1647702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VEREEL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0273278" y="5039691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60395" y="914400"/>
            <a:ext cx="12225765" cy="921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45"/>
              </a:lnSpc>
              <a:spcBef>
                <a:spcPct val="0"/>
              </a:spcBef>
            </a:pPr>
            <a:r>
              <a:rPr lang="en-US" sz="53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POTFOLI</a:t>
            </a:r>
            <a:r>
              <a:rPr lang="en-US" sz="53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 DESIGN AND LAYOUT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03968" y="2640596"/>
            <a:ext cx="11421507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PORTFOLIO  DESIGN FOLLOWS A PROFESSIONAL 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03968" y="3409930"/>
            <a:ext cx="6642286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DEVOPS SHOWCASE APPROACH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47586" y="4007057"/>
            <a:ext cx="50385" cy="1550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33"/>
              </a:lnSpc>
              <a:spcBef>
                <a:spcPct val="0"/>
              </a:spcBef>
            </a:pPr>
            <a:r>
              <a:rPr lang="en-US" sz="902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57743" y="4581910"/>
            <a:ext cx="13298055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HOME PAGE: PROFILE INTRODUCTION WITH SKILLS SUMMARY 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81946" y="4840192"/>
            <a:ext cx="770347" cy="1559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98"/>
              </a:lnSpc>
              <a:spcBef>
                <a:spcPct val="0"/>
              </a:spcBef>
            </a:pPr>
            <a:r>
              <a:rPr lang="en-US" sz="914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57743" y="5414500"/>
            <a:ext cx="13867191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ABOUT SECTION : CAREER OBJECTIVE AND DEVOPS PHILOSOPHY.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47586" y="5505543"/>
            <a:ext cx="613167" cy="1666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20"/>
              </a:lnSpc>
              <a:spcBef>
                <a:spcPct val="0"/>
              </a:spcBef>
            </a:pPr>
            <a:r>
              <a:rPr lang="en-US" sz="965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857743" y="6187137"/>
            <a:ext cx="8521898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SECTION:CASE STUDIES WITH: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28776" y="6216095"/>
            <a:ext cx="631978" cy="1711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35"/>
              </a:lnSpc>
              <a:spcBef>
                <a:spcPct val="0"/>
              </a:spcBef>
            </a:pPr>
            <a:r>
              <a:rPr lang="en-US" sz="995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57743" y="6959773"/>
            <a:ext cx="4821243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 STATEMENT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41767" y="6981149"/>
            <a:ext cx="605995" cy="1639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62"/>
              </a:lnSpc>
              <a:spcBef>
                <a:spcPct val="0"/>
              </a:spcBef>
            </a:pPr>
            <a:r>
              <a:rPr lang="en-US" sz="954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7743" y="7605047"/>
            <a:ext cx="2801996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TOOLS USED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072779" y="7765253"/>
            <a:ext cx="583610" cy="1576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68"/>
              </a:lnSpc>
              <a:spcBef>
                <a:spcPct val="0"/>
              </a:spcBef>
            </a:pPr>
            <a:r>
              <a:rPr lang="en-US" sz="919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892849" y="8291958"/>
            <a:ext cx="5533780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ARCHITECTURE DIAGRAM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097972" y="8453433"/>
            <a:ext cx="594356" cy="1611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05"/>
              </a:lnSpc>
              <a:spcBef>
                <a:spcPct val="0"/>
              </a:spcBef>
            </a:pPr>
            <a:r>
              <a:rPr lang="en-US" sz="936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303968" y="9007445"/>
            <a:ext cx="10667366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IMPLEMENTATION STEPSOUTCOME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77" r="0" b="-777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9144000" y="5247309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9295205" y="0"/>
                </a:moveTo>
                <a:lnTo>
                  <a:pt x="0" y="0"/>
                </a:lnTo>
                <a:lnTo>
                  <a:pt x="0" y="5948931"/>
                </a:lnTo>
                <a:lnTo>
                  <a:pt x="9295205" y="5948931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1280483" y="-701623"/>
            <a:ext cx="9295205" cy="5948931"/>
          </a:xfrm>
          <a:custGeom>
            <a:avLst/>
            <a:gdLst/>
            <a:ahLst/>
            <a:cxnLst/>
            <a:rect r="r" b="b" t="t" l="l"/>
            <a:pathLst>
              <a:path h="5948931" w="9295205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0631" y="-3420266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646086" y="6399494"/>
            <a:ext cx="5568589" cy="7775011"/>
          </a:xfrm>
          <a:custGeom>
            <a:avLst/>
            <a:gdLst/>
            <a:ahLst/>
            <a:cxnLst/>
            <a:rect r="r" b="b" t="t" l="l"/>
            <a:pathLst>
              <a:path h="7775011" w="5568589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432800" y="961137"/>
            <a:ext cx="12272668" cy="91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23"/>
              </a:lnSpc>
              <a:spcBef>
                <a:spcPct val="0"/>
              </a:spcBef>
            </a:pPr>
            <a:r>
              <a:rPr lang="en-US" sz="523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FEATURES AND FUNCTIONALITY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37234" y="2063293"/>
            <a:ext cx="659771" cy="1787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547"/>
              </a:lnSpc>
              <a:spcBef>
                <a:spcPct val="0"/>
              </a:spcBef>
            </a:pPr>
            <a:r>
              <a:rPr lang="en-US" sz="1039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83187" y="2770530"/>
            <a:ext cx="12180181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END TO END CI/CD PIPELINE INTEGRATION WITH GITHUB 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83187" y="3334892"/>
            <a:ext cx="4747354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ACTIONS OR JENKINS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40976" y="3192017"/>
            <a:ext cx="656029" cy="1778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65"/>
              </a:lnSpc>
              <a:spcBef>
                <a:spcPct val="0"/>
              </a:spcBef>
            </a:pPr>
            <a:r>
              <a:rPr lang="en-US" sz="1033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13312" y="4063677"/>
            <a:ext cx="12919931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KUBERNETES CLUSTER DEPLOYMENT AND SCALING DEMO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40976" y="4135670"/>
            <a:ext cx="671548" cy="1824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07"/>
              </a:lnSpc>
              <a:spcBef>
                <a:spcPct val="0"/>
              </a:spcBef>
            </a:pPr>
            <a:r>
              <a:rPr lang="en-US" sz="1057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83187" y="4833856"/>
            <a:ext cx="8789963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CLOUD COST OPTIMIZATION WORKFLOWS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183187" y="5669347"/>
            <a:ext cx="12132468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MONITORING DASHBOARDS (PROMETHEUS AND GRAFANA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31345" y="4938505"/>
            <a:ext cx="690811" cy="1889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  <a:spcBef>
                <a:spcPct val="0"/>
              </a:spcBef>
            </a:pPr>
            <a:r>
              <a:rPr lang="en-US" sz="1100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040976" y="5750865"/>
            <a:ext cx="702588" cy="1889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91"/>
              </a:lnSpc>
              <a:spcBef>
                <a:spcPct val="0"/>
              </a:spcBef>
            </a:pPr>
            <a:r>
              <a:rPr lang="en-US" sz="1106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39684" y="6536879"/>
            <a:ext cx="16181715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SHOWCASE WITH ARCHITECTURE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183187" y="7309515"/>
            <a:ext cx="5215025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DIAGRAM+SCREENSHOT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040976" y="7138065"/>
            <a:ext cx="753580" cy="2039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16"/>
              </a:lnSpc>
              <a:spcBef>
                <a:spcPct val="0"/>
              </a:spcBef>
            </a:pPr>
            <a:r>
              <a:rPr lang="en-US" sz="1186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183187" y="7986026"/>
            <a:ext cx="9011105" cy="515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38"/>
              </a:lnSpc>
              <a:spcBef>
                <a:spcPct val="0"/>
              </a:spcBef>
            </a:pPr>
            <a:r>
              <a:rPr lang="en-US" sz="295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LIVE DEMOS HOSTED AN AWS /GCP/AZURE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DAGypQMSEg8</dc:identifier>
  <dcterms:modified xsi:type="dcterms:W3CDTF">2011-08-01T06:04:30Z</dcterms:modified>
  <cp:revision>1</cp:revision>
  <dc:title>Blue Modern Elegant Presentation</dc:title>
</cp:coreProperties>
</file>