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4C73-7C10-E141-1815-C3E52A660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AI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7AE50-A1A9-BB77-185A-B83EB19BB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Nishank</a:t>
            </a:r>
            <a:r>
              <a:rPr lang="en-US" dirty="0"/>
              <a:t> Singhal</a:t>
            </a:r>
          </a:p>
        </p:txBody>
      </p:sp>
    </p:spTree>
    <p:extLst>
      <p:ext uri="{BB962C8B-B14F-4D97-AF65-F5344CB8AC3E}">
        <p14:creationId xmlns:p14="http://schemas.microsoft.com/office/powerpoint/2010/main" val="33065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19F3-1D8A-98A8-26D0-6A0680EB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Reinforcement in solving two type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C0DF-3570-C3CA-16DC-8089EADB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1st One: This employs the Q-Learning and Deep-Q-Learning algorithm to tackle a reinforcement learning task within the Open Gym environment on taxi3 for picking and </a:t>
            </a:r>
            <a:r>
              <a:rPr lang="en-US" dirty="0" err="1">
                <a:solidFill>
                  <a:srgbClr val="1E2B8E"/>
                </a:solidFill>
                <a:latin typeface="Calibri" panose="020F0502020204030204" pitchFamily="34" charset="0"/>
              </a:rPr>
              <a:t>dropingoff</a:t>
            </a: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2nd One: TIC-TAC-TOE USING REINFORCEMENT LEARNING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6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F1E4-DA1D-68CB-115E-B6936CBD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Open Gym environment on taxi3 for picking and </a:t>
            </a:r>
            <a:r>
              <a:rPr lang="en-US" dirty="0" err="1"/>
              <a:t>dropingoff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49FC-D7B2-A753-AB9A-B712B775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72" y="1850887"/>
            <a:ext cx="9014791" cy="431799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This program employs the Q-Learning algorithm to tackle a reinforcement learning task within the </a:t>
            </a:r>
            <a:r>
              <a:rPr lang="en-US" dirty="0" err="1">
                <a:solidFill>
                  <a:srgbClr val="1E2B8E"/>
                </a:solidFill>
                <a:latin typeface="Calibri" panose="020F0502020204030204" pitchFamily="34" charset="0"/>
              </a:rPr>
              <a:t>OpenAI</a:t>
            </a: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 Gym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During each of the 100,000 episodes of the primary loop, the agent selects an action using an epsilon-greedy policy. If a random number is less than the exploration rate (epsilon), the agent picks an action at random from the action space; otherwise, it chooses the action with the highest anticipated reward based on the Q-table. The Q-table is initialized with zeros and updated using the Bellman equation: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Q(</a:t>
            </a:r>
            <a:r>
              <a:rPr lang="en-US" dirty="0" err="1">
                <a:solidFill>
                  <a:srgbClr val="1E2B8E"/>
                </a:solidFill>
                <a:latin typeface="Calibri" panose="020F0502020204030204" pitchFamily="34" charset="0"/>
              </a:rPr>
              <a:t>s,a</a:t>
            </a: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) = (1 - alpha) * Q(</a:t>
            </a:r>
            <a:r>
              <a:rPr lang="en-US" dirty="0" err="1">
                <a:solidFill>
                  <a:srgbClr val="1E2B8E"/>
                </a:solidFill>
                <a:latin typeface="Calibri" panose="020F0502020204030204" pitchFamily="34" charset="0"/>
              </a:rPr>
              <a:t>s,a</a:t>
            </a: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) + alpha * (r + gamma * max(Q(s', a')))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Here, s represents the present state, a is the chosen action, s' denotes the next state, r is the reward, alpha is the learning rate, gamma is the discount factor, and max(Q(s', a')) is the highest anticipated reward for the next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The variables </a:t>
            </a:r>
            <a:r>
              <a:rPr lang="en-US" dirty="0" err="1">
                <a:solidFill>
                  <a:srgbClr val="1E2B8E"/>
                </a:solidFill>
                <a:latin typeface="Calibri" panose="020F0502020204030204" pitchFamily="34" charset="0"/>
              </a:rPr>
              <a:t>all_epochs</a:t>
            </a: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1E2B8E"/>
                </a:solidFill>
                <a:latin typeface="Calibri" panose="020F0502020204030204" pitchFamily="34" charset="0"/>
              </a:rPr>
              <a:t>all_penalties</a:t>
            </a: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 are employed to log the number of steps and penalties (negative rewards) during each episode. These variables are then plotted using the matplotlib library once the training is completed.</a:t>
            </a:r>
          </a:p>
        </p:txBody>
      </p:sp>
    </p:spTree>
    <p:extLst>
      <p:ext uri="{BB962C8B-B14F-4D97-AF65-F5344CB8AC3E}">
        <p14:creationId xmlns:p14="http://schemas.microsoft.com/office/powerpoint/2010/main" val="269039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EBB5-A0BC-ED77-D04E-6A064C03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0419-CB47-B626-0911-D122A1D49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60" y="1345581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 The performance of an agent trained using Q-learning and Deep-Q-learning on an </a:t>
            </a:r>
            <a:r>
              <a:rPr lang="en-US" dirty="0" err="1">
                <a:solidFill>
                  <a:srgbClr val="1E2B8E"/>
                </a:solidFill>
                <a:latin typeface="Calibri" panose="020F0502020204030204" pitchFamily="34" charset="0"/>
              </a:rPr>
              <a:t>OpenAI</a:t>
            </a: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 Gym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The code runs the agent for a specified number of episodes and computes the average number of timesteps and penalties (negative rewards) per episode. In each episode, the agent selects actions based on the learned Q-values and transitions to the next state according to the environment dynamics. If the agent receives a negative reward, it incurs a penalty.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The output of the code shows the average timesteps and penalties per episode for the evaluated agent.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7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BEF-CE15-1ADF-5658-5C438A3F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 USING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EEF1-43D4-9298-87B9-62C820B3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2B8E"/>
                </a:solidFill>
                <a:latin typeface="Calibri" panose="020F0502020204030204" pitchFamily="34" charset="0"/>
              </a:rPr>
              <a:t>The goal of my other project is to develop an intelligent system that can play Tic-Tac-Toe optimally using reinforcement learning. The project consists of two phases: the training phase, where two AI agents play against each other, and the test phase, where the trained AI model competes against a human player. The chosen approach is reinforcement learning, which consists of three components: State, Action, and Reward. The model is rewarded based on the action it takes in a given state. Thus, we first train the model and then evaluate its performance against a human player.</a:t>
            </a:r>
          </a:p>
        </p:txBody>
      </p:sp>
    </p:spTree>
    <p:extLst>
      <p:ext uri="{BB962C8B-B14F-4D97-AF65-F5344CB8AC3E}">
        <p14:creationId xmlns:p14="http://schemas.microsoft.com/office/powerpoint/2010/main" val="393675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06E0-7343-C57B-69DB-9E90EBB0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91359-2B05-8237-2327-91A88E5E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2B8E"/>
                </a:solidFill>
                <a:effectLst/>
                <a:latin typeface="Calibri" panose="020F0502020204030204" pitchFamily="34" charset="0"/>
              </a:rPr>
              <a:t>Reinforcement learning works in the following way. </a:t>
            </a:r>
            <a:endParaRPr lang="en-US" sz="1800" dirty="0">
              <a:solidFill>
                <a:srgbClr val="1E2B8E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2B8E"/>
                </a:solidFill>
                <a:effectLst/>
                <a:latin typeface="Calibri" panose="020F0502020204030204" pitchFamily="34" charset="0"/>
              </a:rPr>
              <a:t>There are certain number of states of any problem to be solved. One of </a:t>
            </a:r>
            <a:endParaRPr lang="en-US" sz="1800" dirty="0">
              <a:solidFill>
                <a:srgbClr val="1E2B8E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2B8E"/>
                </a:solidFill>
                <a:effectLst/>
                <a:latin typeface="Calibri" panose="020F0502020204030204" pitchFamily="34" charset="0"/>
              </a:rPr>
              <a:t>these states is the 'goal' state, which is to be ideally achieved. </a:t>
            </a:r>
            <a:endParaRPr lang="en-US" sz="1800" dirty="0">
              <a:solidFill>
                <a:srgbClr val="1E2B8E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2B8E"/>
                </a:solidFill>
                <a:effectLst/>
                <a:latin typeface="Calibri" panose="020F0502020204030204" pitchFamily="34" charset="0"/>
              </a:rPr>
              <a:t>Then there is another factor called an action, which is taken over a state. The system is supposed to take an action on the current state, which may not may not lead to the goal state. </a:t>
            </a:r>
            <a:endParaRPr lang="en-US" sz="1800" dirty="0">
              <a:solidFill>
                <a:srgbClr val="1E2B8E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2B8E"/>
                </a:solidFill>
                <a:effectLst/>
                <a:latin typeface="Calibri" panose="020F0502020204030204" pitchFamily="34" charset="0"/>
              </a:rPr>
              <a:t>While training, our system takes action, and receives a reward based on whether that action leads to the goal state or not. </a:t>
            </a:r>
            <a:endParaRPr lang="en-US" sz="1800" dirty="0">
              <a:solidFill>
                <a:srgbClr val="1E2B8E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2B8E"/>
                </a:solidFill>
                <a:effectLst/>
                <a:latin typeface="Calibri" panose="020F0502020204030204" pitchFamily="34" charset="0"/>
              </a:rPr>
              <a:t>Based on these rewards, the system learns what actions should be taken on what state. </a:t>
            </a:r>
            <a:endParaRPr lang="en-US" sz="1800" dirty="0">
              <a:solidFill>
                <a:srgbClr val="1E2B8E"/>
              </a:solidFill>
              <a:effectLst/>
              <a:latin typeface="Arial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8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6BFC-6DF8-EF15-7531-6853DFDD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0038-22CA-72CD-E6FD-AEC345967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E2B8E"/>
                </a:solidFill>
                <a:effectLst/>
                <a:latin typeface="Calibri" panose="020F0502020204030204" pitchFamily="34" charset="0"/>
              </a:rPr>
              <a:t>The project can be evaluated based on following criteria: 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2B8E"/>
                </a:solidFill>
                <a:effectLst/>
                <a:latin typeface="Calibri" panose="020F0502020204030204" pitchFamily="34" charset="0"/>
              </a:rPr>
              <a:t>Accurate Functioning of AI agent without any failures during the game. </a:t>
            </a:r>
            <a:endParaRPr lang="en-US" sz="1800" dirty="0">
              <a:solidFill>
                <a:srgbClr val="1E2B8E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2B8E"/>
                </a:solidFill>
                <a:effectLst/>
                <a:latin typeface="Calibri" panose="020F0502020204030204" pitchFamily="34" charset="0"/>
              </a:rPr>
              <a:t>The final goal and actions of the agent should be based on defeating the opponent agent while training and the human/user while actual implementation. </a:t>
            </a:r>
            <a:endParaRPr lang="en-US" sz="1800" dirty="0">
              <a:solidFill>
                <a:srgbClr val="1E2B8E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2B8E"/>
                </a:solidFill>
                <a:effectLst/>
                <a:latin typeface="Calibri" panose="020F0502020204030204" pitchFamily="34" charset="0"/>
              </a:rPr>
              <a:t>The agent should be trained in such a way that while playing with a human player, it should seem as if two human brains are playing. </a:t>
            </a:r>
            <a:endParaRPr lang="en-US" sz="1800" dirty="0">
              <a:solidFill>
                <a:srgbClr val="1E2B8E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2B8E"/>
                </a:solidFill>
                <a:effectLst/>
                <a:latin typeface="Calibri" panose="020F0502020204030204" pitchFamily="34" charset="0"/>
              </a:rPr>
              <a:t>Correct implementation of Reinforcement Learning and algorithms based on it. </a:t>
            </a:r>
            <a:endParaRPr lang="en-US" sz="1800" dirty="0">
              <a:solidFill>
                <a:srgbClr val="1E2B8E"/>
              </a:solidFill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9105443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711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ArialMT</vt:lpstr>
      <vt:lpstr>Calibri</vt:lpstr>
      <vt:lpstr>Trebuchet MS</vt:lpstr>
      <vt:lpstr>Wingdings 3</vt:lpstr>
      <vt:lpstr>Facet</vt:lpstr>
      <vt:lpstr>Advance AI Project</vt:lpstr>
      <vt:lpstr>Using Reinforcement in solving two type of project</vt:lpstr>
      <vt:lpstr>Q-Learning Open Gym environment on taxi3 for picking and dropingoff </vt:lpstr>
      <vt:lpstr>Evaluation</vt:lpstr>
      <vt:lpstr>TIC-TAC-TOE USING REINFORCEMENT LEARNING</vt:lpstr>
      <vt:lpstr>Tic-Tac-Toe</vt:lpstr>
      <vt:lpstr>Evaluation Of Tic-Tac-Toe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AI Project</dc:title>
  <dc:creator>Singhal, Nishank</dc:creator>
  <cp:lastModifiedBy>Singhal, Nishank</cp:lastModifiedBy>
  <cp:revision>1</cp:revision>
  <dcterms:created xsi:type="dcterms:W3CDTF">2023-05-08T20:31:22Z</dcterms:created>
  <dcterms:modified xsi:type="dcterms:W3CDTF">2023-05-08T23:33:08Z</dcterms:modified>
</cp:coreProperties>
</file>