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2" r:id="rId4"/>
    <p:sldId id="260" r:id="rId5"/>
    <p:sldId id="259" r:id="rId6"/>
    <p:sldId id="263" r:id="rId7"/>
    <p:sldId id="265" r:id="rId8"/>
    <p:sldId id="264"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C338-C582-91C7-B561-BF16024D8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92531-163E-E6D2-87AD-1AB9D62A2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7CE984-EA2A-FC99-579C-D7CBBF38B5C5}"/>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5B595119-2E57-1876-C1F0-4812047B7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54308-E403-191B-B24A-A6B1011F7186}"/>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09511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5705-4A36-2D85-92C0-C017875E8A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99614-24EB-C44B-E5BD-0E762972E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5EB04-9509-2014-95BA-A7752B4D10A7}"/>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8C6C7616-557A-2BCB-B4AA-CF5DE6911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B144F-5BE6-2237-DAD8-22A8DDB617B4}"/>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2092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BBD5F-C6BB-1285-462D-A497CC2688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B4C8EC-9AAF-19DB-6D76-A3BB8EA44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5EE31-FC57-4EE6-7AB4-674B99563324}"/>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9D6745E9-A6FC-45BC-F530-A01DAF0A9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6101C-3476-BD6E-3881-368CDD5C4448}"/>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60506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FAF0-2C45-A151-C594-7F5E621DA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1ED23-C8BA-714B-9F9E-E678E408F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99B41-B9A5-B8F7-FF94-B3357695B45B}"/>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3D0DED12-8D47-4912-6147-1D8CFCC62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B6926-58C2-06BD-D945-933294F23A7E}"/>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53883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2B03-0977-69EC-B0C1-D2A2E474F8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F6C6A-7420-C917-329F-013F4E04C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E5650-6AC3-1827-85EC-2C10FE5F6B3E}"/>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089DBE88-6DB9-5FDE-68C7-2151A6717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A136A-CE5E-4BF2-4CB0-684F9D4A8568}"/>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27522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29BB-41BA-F6BA-2E4C-C96C3A245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B471-F5F5-E695-5E13-002AC6E1D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71120A-AC51-AE04-ED87-AABB08DAB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4AA0D3-244B-9BAE-6519-129CFB9B5732}"/>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6" name="Footer Placeholder 5">
            <a:extLst>
              <a:ext uri="{FF2B5EF4-FFF2-40B4-BE49-F238E27FC236}">
                <a16:creationId xmlns:a16="http://schemas.microsoft.com/office/drawing/2014/main" id="{736F7210-2DFA-3EDC-9B06-E2EFF2801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3F00E-771A-54DF-53CC-DE9B59A37AB1}"/>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42367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3379-B066-8EEC-3D3B-542C9EEA6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F75C68-6070-1499-2315-65D6DD442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0211B-FA34-0555-71B7-B5D995A90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3F44ED-A2C1-5D59-D6D7-ABDB42632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DC6FD-59E5-970B-051E-E46186538F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8E105-56DB-E7A2-25E3-54A2B5F5B193}"/>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8" name="Footer Placeholder 7">
            <a:extLst>
              <a:ext uri="{FF2B5EF4-FFF2-40B4-BE49-F238E27FC236}">
                <a16:creationId xmlns:a16="http://schemas.microsoft.com/office/drawing/2014/main" id="{35DB4B38-F088-97D7-8E04-F71F4BD304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66697-E4BC-0C04-79BD-566887491E35}"/>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346624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DF88-43FB-09ED-59A1-E0ECAE5F7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FF254-273E-94F1-25CE-DFD4746B73A5}"/>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4" name="Footer Placeholder 3">
            <a:extLst>
              <a:ext uri="{FF2B5EF4-FFF2-40B4-BE49-F238E27FC236}">
                <a16:creationId xmlns:a16="http://schemas.microsoft.com/office/drawing/2014/main" id="{D6F7403F-BC1F-F0A3-55C4-B9C09F9CB1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B7E31-22D2-FC0E-39BD-13A51F68AE66}"/>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211503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A5139-508E-3210-E125-05F4731AF0E2}"/>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3" name="Footer Placeholder 2">
            <a:extLst>
              <a:ext uri="{FF2B5EF4-FFF2-40B4-BE49-F238E27FC236}">
                <a16:creationId xmlns:a16="http://schemas.microsoft.com/office/drawing/2014/main" id="{5FDCE3C2-D96A-9B6F-8B7C-4CB36BF424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BFAB7-B1AA-5BCB-3D51-22CC97F8140E}"/>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02726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DC72-AED4-5D39-64BF-00AC47F906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E73962-E8E6-56FD-E59B-C5F5BAEA9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250A56-F7BF-7651-48D8-749A1F3DE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FA379-658F-DA59-49E3-E260309C117E}"/>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6" name="Footer Placeholder 5">
            <a:extLst>
              <a:ext uri="{FF2B5EF4-FFF2-40B4-BE49-F238E27FC236}">
                <a16:creationId xmlns:a16="http://schemas.microsoft.com/office/drawing/2014/main" id="{AED301B1-C129-EAEA-CD80-FFD78077A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572A6-F2F8-350E-46EB-D86C47DEBDF5}"/>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286903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69FB-D00B-8C5E-22C1-A51FEE051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5399F-0570-045F-1048-4C3F62F50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2D11A9-71E8-6407-7296-37372EE66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07570-476A-2F66-BF36-11CCD855A84F}"/>
              </a:ext>
            </a:extLst>
          </p:cNvPr>
          <p:cNvSpPr>
            <a:spLocks noGrp="1"/>
          </p:cNvSpPr>
          <p:nvPr>
            <p:ph type="dt" sz="half" idx="10"/>
          </p:nvPr>
        </p:nvSpPr>
        <p:spPr/>
        <p:txBody>
          <a:bodyPr/>
          <a:lstStyle/>
          <a:p>
            <a:fld id="{525C1C34-61DF-844A-82FD-1CC830EBF9D7}" type="datetimeFigureOut">
              <a:rPr lang="en-US" smtClean="0"/>
              <a:t>2/28/23</a:t>
            </a:fld>
            <a:endParaRPr lang="en-US"/>
          </a:p>
        </p:txBody>
      </p:sp>
      <p:sp>
        <p:nvSpPr>
          <p:cNvPr id="6" name="Footer Placeholder 5">
            <a:extLst>
              <a:ext uri="{FF2B5EF4-FFF2-40B4-BE49-F238E27FC236}">
                <a16:creationId xmlns:a16="http://schemas.microsoft.com/office/drawing/2014/main" id="{1486868D-2A1B-FBFC-3341-4F055F122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B298F-02BC-E7D1-B5AB-8A18769623FA}"/>
              </a:ext>
            </a:extLst>
          </p:cNvPr>
          <p:cNvSpPr>
            <a:spLocks noGrp="1"/>
          </p:cNvSpPr>
          <p:nvPr>
            <p:ph type="sldNum" sz="quarter" idx="12"/>
          </p:nvPr>
        </p:nvSpPr>
        <p:spPr/>
        <p:txBody>
          <a:bodyPr/>
          <a:lstStyle/>
          <a:p>
            <a:fld id="{71982AFC-5FD1-CB4A-8574-4FD0741362CF}" type="slidenum">
              <a:rPr lang="en-US" smtClean="0"/>
              <a:t>‹#›</a:t>
            </a:fld>
            <a:endParaRPr lang="en-US"/>
          </a:p>
        </p:txBody>
      </p:sp>
    </p:spTree>
    <p:extLst>
      <p:ext uri="{BB962C8B-B14F-4D97-AF65-F5344CB8AC3E}">
        <p14:creationId xmlns:p14="http://schemas.microsoft.com/office/powerpoint/2010/main" val="163942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E1021-7951-51BB-9CC4-FC2812600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66563-8D9D-8F64-7365-5774330F9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00E37-0DB7-1CD3-A628-A85322512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C1C34-61DF-844A-82FD-1CC830EBF9D7}" type="datetimeFigureOut">
              <a:rPr lang="en-US" smtClean="0"/>
              <a:t>2/28/23</a:t>
            </a:fld>
            <a:endParaRPr lang="en-US"/>
          </a:p>
        </p:txBody>
      </p:sp>
      <p:sp>
        <p:nvSpPr>
          <p:cNvPr id="5" name="Footer Placeholder 4">
            <a:extLst>
              <a:ext uri="{FF2B5EF4-FFF2-40B4-BE49-F238E27FC236}">
                <a16:creationId xmlns:a16="http://schemas.microsoft.com/office/drawing/2014/main" id="{21C0B7F5-69C6-8BC7-4E0C-CFCB3E597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96F89-7EFE-88C0-8BFD-83397281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82AFC-5FD1-CB4A-8574-4FD0741362CF}" type="slidenum">
              <a:rPr lang="en-US" smtClean="0"/>
              <a:t>‹#›</a:t>
            </a:fld>
            <a:endParaRPr lang="en-US"/>
          </a:p>
        </p:txBody>
      </p:sp>
    </p:spTree>
    <p:extLst>
      <p:ext uri="{BB962C8B-B14F-4D97-AF65-F5344CB8AC3E}">
        <p14:creationId xmlns:p14="http://schemas.microsoft.com/office/powerpoint/2010/main" val="2727324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ishank20/Capstone_project.git" TargetMode="External"/><Relationship Id="rId2" Type="http://schemas.openxmlformats.org/officeDocument/2006/relationships/hyperlink" Target="mailto:ns74172n@pac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2">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4" name="Freeform: Shape 13">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4">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5341B662-DEB3-E82F-9845-9AE9FCD1BDDD}"/>
              </a:ext>
            </a:extLst>
          </p:cNvPr>
          <p:cNvSpPr txBox="1"/>
          <p:nvPr/>
        </p:nvSpPr>
        <p:spPr>
          <a:xfrm>
            <a:off x="3033466" y="991261"/>
            <a:ext cx="5754696" cy="18373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b="0" i="0" kern="1200">
                <a:solidFill>
                  <a:schemeClr val="tx2"/>
                </a:solidFill>
                <a:effectLst/>
                <a:latin typeface="+mj-lt"/>
                <a:ea typeface="+mj-ea"/>
                <a:cs typeface="+mj-cs"/>
              </a:rPr>
              <a:t>Food Price Comparison and </a:t>
            </a:r>
            <a:r>
              <a:rPr lang="en-US" sz="3100" kern="1200">
                <a:solidFill>
                  <a:schemeClr val="tx2"/>
                </a:solidFill>
                <a:latin typeface="+mj-lt"/>
                <a:ea typeface="+mj-ea"/>
                <a:cs typeface="+mj-cs"/>
              </a:rPr>
              <a:t>R</a:t>
            </a:r>
            <a:r>
              <a:rPr lang="en-US" sz="3100" b="0" i="0" kern="1200">
                <a:solidFill>
                  <a:schemeClr val="tx2"/>
                </a:solidFill>
                <a:effectLst/>
                <a:latin typeface="+mj-lt"/>
                <a:ea typeface="+mj-ea"/>
                <a:cs typeface="+mj-cs"/>
              </a:rPr>
              <a:t>ecommendation App: That chooses best app for a particular food item</a:t>
            </a:r>
            <a:endParaRPr lang="en-US" sz="3100" kern="1200">
              <a:solidFill>
                <a:schemeClr val="tx2"/>
              </a:solidFill>
              <a:latin typeface="+mj-lt"/>
              <a:ea typeface="+mj-ea"/>
              <a:cs typeface="+mj-cs"/>
            </a:endParaRPr>
          </a:p>
        </p:txBody>
      </p:sp>
      <p:sp>
        <p:nvSpPr>
          <p:cNvPr id="4" name="TextBox 3">
            <a:extLst>
              <a:ext uri="{FF2B5EF4-FFF2-40B4-BE49-F238E27FC236}">
                <a16:creationId xmlns:a16="http://schemas.microsoft.com/office/drawing/2014/main" id="{6BAB4584-E107-F508-D6BC-CD10C96C281B}"/>
              </a:ext>
            </a:extLst>
          </p:cNvPr>
          <p:cNvSpPr txBox="1"/>
          <p:nvPr/>
        </p:nvSpPr>
        <p:spPr>
          <a:xfrm>
            <a:off x="3055954" y="2979336"/>
            <a:ext cx="5952122" cy="2309356"/>
          </a:xfrm>
          <a:prstGeom prst="rect">
            <a:avLst/>
          </a:prstGeom>
        </p:spPr>
        <p:txBody>
          <a:bodyPr vert="horz" lIns="91440" tIns="45720" rIns="91440" bIns="45720" rtlCol="0" anchor="t">
            <a:normAutofit fontScale="77500" lnSpcReduction="20000"/>
          </a:bodyPr>
          <a:lstStyle/>
          <a:p>
            <a:pPr indent="-228600">
              <a:lnSpc>
                <a:spcPct val="90000"/>
              </a:lnSpc>
              <a:spcAft>
                <a:spcPts val="600"/>
              </a:spcAft>
              <a:buFont typeface="Arial" panose="020B0604020202020204" pitchFamily="34" charset="0"/>
              <a:buChar char="•"/>
            </a:pPr>
            <a:r>
              <a:rPr lang="en-US" sz="1700" dirty="0">
                <a:solidFill>
                  <a:schemeClr val="tx2"/>
                </a:solidFill>
              </a:rPr>
              <a:t>By </a:t>
            </a:r>
            <a:r>
              <a:rPr lang="en-US" sz="1700" dirty="0" err="1">
                <a:solidFill>
                  <a:schemeClr val="tx2"/>
                </a:solidFill>
              </a:rPr>
              <a:t>Nishank</a:t>
            </a:r>
            <a:r>
              <a:rPr lang="en-US" sz="1700" dirty="0">
                <a:solidFill>
                  <a:schemeClr val="tx2"/>
                </a:solidFill>
              </a:rPr>
              <a:t> Singhal</a:t>
            </a:r>
          </a:p>
          <a:p>
            <a:pPr indent="-228600">
              <a:lnSpc>
                <a:spcPct val="90000"/>
              </a:lnSpc>
              <a:spcAft>
                <a:spcPts val="600"/>
              </a:spcAft>
              <a:buFont typeface="Arial" panose="020B0604020202020204" pitchFamily="34" charset="0"/>
              <a:buChar char="•"/>
            </a:pPr>
            <a:r>
              <a:rPr lang="en-US" sz="1700" cap="none" dirty="0">
                <a:solidFill>
                  <a:schemeClr val="tx2"/>
                </a:solidFill>
              </a:rPr>
              <a:t>Email: </a:t>
            </a:r>
            <a:r>
              <a:rPr lang="en-US" sz="1700" cap="none" dirty="0">
                <a:solidFill>
                  <a:schemeClr val="tx2"/>
                </a:solidFill>
                <a:hlinkClick r:id="rId2">
                  <a:extLst>
                    <a:ext uri="{A12FA001-AC4F-418D-AE19-62706E023703}">
                      <ahyp:hlinkClr xmlns:ahyp="http://schemas.microsoft.com/office/drawing/2018/hyperlinkcolor" val="tx"/>
                    </a:ext>
                  </a:extLst>
                </a:hlinkClick>
              </a:rPr>
              <a:t>ns74172n@pace.edu</a:t>
            </a:r>
            <a:endParaRPr lang="en-US" sz="1700" cap="none" dirty="0">
              <a:solidFill>
                <a:schemeClr val="tx2"/>
              </a:solidFill>
            </a:endParaRPr>
          </a:p>
          <a:p>
            <a:pPr indent="-228600">
              <a:lnSpc>
                <a:spcPct val="90000"/>
              </a:lnSpc>
              <a:spcAft>
                <a:spcPts val="600"/>
              </a:spcAft>
              <a:buFont typeface="Arial" panose="020B0604020202020204" pitchFamily="34" charset="0"/>
              <a:buChar char="•"/>
            </a:pPr>
            <a:r>
              <a:rPr lang="en-US" sz="1700" cap="none" dirty="0">
                <a:solidFill>
                  <a:schemeClr val="tx2"/>
                </a:solidFill>
              </a:rPr>
              <a:t>GITHUB: </a:t>
            </a:r>
            <a:r>
              <a:rPr lang="en-US" sz="1700" cap="none" dirty="0">
                <a:solidFill>
                  <a:schemeClr val="tx2"/>
                </a:solidFill>
                <a:hlinkClick r:id="rId3">
                  <a:extLst>
                    <a:ext uri="{A12FA001-AC4F-418D-AE19-62706E023703}">
                      <ahyp:hlinkClr xmlns:ahyp="http://schemas.microsoft.com/office/drawing/2018/hyperlinkcolor" val="tx"/>
                    </a:ext>
                  </a:extLst>
                </a:hlinkClick>
              </a:rPr>
              <a:t>https://github.com/nishank20/Capstone_project.git</a:t>
            </a:r>
            <a:endParaRPr lang="en-US" sz="1700" cap="none" dirty="0">
              <a:solidFill>
                <a:schemeClr val="tx2"/>
              </a:solidFill>
            </a:endParaRPr>
          </a:p>
          <a:p>
            <a:pPr indent="-228600">
              <a:lnSpc>
                <a:spcPct val="90000"/>
              </a:lnSpc>
              <a:spcAft>
                <a:spcPts val="600"/>
              </a:spcAft>
              <a:buFont typeface="Arial" panose="020B0604020202020204" pitchFamily="34" charset="0"/>
              <a:buChar char="•"/>
            </a:pPr>
            <a:r>
              <a:rPr lang="en-US" sz="1700" cap="none" dirty="0">
                <a:solidFill>
                  <a:schemeClr val="tx2"/>
                </a:solidFill>
              </a:rPr>
              <a:t>DATASET: GENERATING MY OWN DATASET </a:t>
            </a:r>
          </a:p>
          <a:p>
            <a:pPr indent="-228600">
              <a:lnSpc>
                <a:spcPct val="90000"/>
              </a:lnSpc>
              <a:spcAft>
                <a:spcPts val="600"/>
              </a:spcAft>
              <a:buFont typeface="Arial" panose="020B0604020202020204" pitchFamily="34" charset="0"/>
              <a:buChar char="•"/>
            </a:pPr>
            <a:r>
              <a:rPr lang="en-US" sz="1700" cap="none" dirty="0">
                <a:solidFill>
                  <a:schemeClr val="tx2"/>
                </a:solidFill>
              </a:rPr>
              <a:t>Research Question: </a:t>
            </a:r>
          </a:p>
          <a:p>
            <a:pPr marL="342900" marR="0" lvl="0" indent="-342900">
              <a:spcBef>
                <a:spcPts val="0"/>
              </a:spcBef>
              <a:spcAft>
                <a:spcPts val="0"/>
              </a:spcAft>
              <a:buFont typeface="+mj-lt"/>
              <a:buAutoNum type="arabicPeriod"/>
              <a:tabLst>
                <a:tab pos="457200" algn="l"/>
              </a:tabLst>
            </a:pPr>
            <a:r>
              <a:rPr lang="en-US" sz="1800" dirty="0">
                <a:effectLst/>
                <a:latin typeface="Calibri" panose="020F0502020204030204" pitchFamily="34" charset="0"/>
                <a:ea typeface="Times New Roman" panose="02020603050405020304" pitchFamily="18" charset="0"/>
                <a:cs typeface="Arial" panose="020B0604020202020204" pitchFamily="34" charset="0"/>
              </a:rPr>
              <a:t>What computer vision techniques and algorithms are most effective for accurately extracting the name and price of food items from menu images?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How accurate and reliable is the system in recommending the best food app for a specific food item based on factors such as price?</a:t>
            </a:r>
          </a:p>
          <a:p>
            <a:pPr marR="0" lvl="0">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sz="1700" cap="none" dirty="0">
                <a:solidFill>
                  <a:schemeClr val="tx2"/>
                </a:solidFill>
              </a:rPr>
              <a:t>Motivation: collaborate deep learning with CV</a:t>
            </a:r>
          </a:p>
          <a:p>
            <a:pPr indent="-228600">
              <a:lnSpc>
                <a:spcPct val="90000"/>
              </a:lnSpc>
              <a:spcAft>
                <a:spcPts val="600"/>
              </a:spcAft>
              <a:buFont typeface="Arial" panose="020B0604020202020204" pitchFamily="34" charset="0"/>
              <a:buChar char="•"/>
            </a:pPr>
            <a:endParaRPr lang="en-US" sz="1700" cap="none" dirty="0">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08A7EE7-2CB1-53B7-59AA-D0F533E116AE}"/>
              </a:ext>
            </a:extLst>
          </p:cNvPr>
          <p:cNvSpPr>
            <a:spLocks noGrp="1"/>
          </p:cNvSpPr>
          <p:nvPr>
            <p:ph idx="1"/>
          </p:nvPr>
        </p:nvSpPr>
        <p:spPr>
          <a:xfrm>
            <a:off x="1179073" y="2082012"/>
            <a:ext cx="9833548" cy="2693976"/>
          </a:xfrm>
        </p:spPr>
        <p:txBody>
          <a:bodyPr>
            <a:normAutofit/>
          </a:bodyPr>
          <a:lstStyle/>
          <a:p>
            <a:pPr marL="514350" marR="0" lvl="0" indent="-514350">
              <a:spcBef>
                <a:spcPts val="0"/>
              </a:spcBef>
              <a:spcAft>
                <a:spcPts val="600"/>
              </a:spcAft>
              <a:buFont typeface="+mj-lt"/>
              <a:buAutoNum type="arabicPeriod"/>
              <a:tabLst>
                <a:tab pos="457200" algn="l"/>
              </a:tabLst>
            </a:pPr>
            <a:r>
              <a:rPr lang="en-US" sz="1300" dirty="0">
                <a:solidFill>
                  <a:schemeClr val="tx2"/>
                </a:solidFill>
                <a:effectLst/>
                <a:latin typeface="Söhne"/>
                <a:ea typeface="Times New Roman" panose="02020603050405020304" pitchFamily="18" charset="0"/>
                <a:cs typeface="Times New Roman" panose="02020603050405020304" pitchFamily="18" charset="0"/>
              </a:rPr>
              <a:t>"Optical Character Recognition: A Review" by </a:t>
            </a:r>
            <a:r>
              <a:rPr lang="en-US" sz="1300" dirty="0" err="1">
                <a:solidFill>
                  <a:schemeClr val="tx2"/>
                </a:solidFill>
                <a:effectLst/>
                <a:latin typeface="Söhne"/>
                <a:ea typeface="Times New Roman" panose="02020603050405020304" pitchFamily="18" charset="0"/>
                <a:cs typeface="Times New Roman" panose="02020603050405020304" pitchFamily="18" charset="0"/>
              </a:rPr>
              <a:t>Suhas</a:t>
            </a:r>
            <a:r>
              <a:rPr lang="en-US" sz="1300" dirty="0">
                <a:solidFill>
                  <a:schemeClr val="tx2"/>
                </a:solidFill>
                <a:effectLst/>
                <a:latin typeface="Söhne"/>
                <a:ea typeface="Times New Roman" panose="02020603050405020304" pitchFamily="18" charset="0"/>
                <a:cs typeface="Times New Roman" panose="02020603050405020304" pitchFamily="18" charset="0"/>
              </a:rPr>
              <a:t> Kulkarni and R. V. Kulkarni: This paper provides an overview of the history and current state of OCR technology, as well as its applications and limitations. It can be useful for choosing the appropriate OCR tool for your project.</a:t>
            </a:r>
            <a:endParaRPr lang="en-US" sz="1300" dirty="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L="514350" marR="0" lvl="0" indent="-514350">
              <a:spcBef>
                <a:spcPts val="0"/>
              </a:spcBef>
              <a:spcAft>
                <a:spcPts val="600"/>
              </a:spcAft>
              <a:buFont typeface="+mj-lt"/>
              <a:buAutoNum type="arabicPeriod"/>
              <a:tabLst>
                <a:tab pos="457200" algn="l"/>
              </a:tabLst>
            </a:pPr>
            <a:r>
              <a:rPr lang="en-US" sz="1300" dirty="0">
                <a:solidFill>
                  <a:schemeClr val="tx2"/>
                </a:solidFill>
                <a:effectLst/>
                <a:latin typeface="Söhne"/>
                <a:ea typeface="Times New Roman" panose="02020603050405020304" pitchFamily="18" charset="0"/>
                <a:cs typeface="Times New Roman" panose="02020603050405020304" pitchFamily="18" charset="0"/>
              </a:rPr>
              <a:t>"Object Detection in 20 Years: A Survey" by Shuai Shao et al.: This comprehensive survey covers the evolution of object detection methods, from traditional feature-based approaches to deep learning-based methods. It can be helpful for choosing the appropriate object detection tool for your project.</a:t>
            </a:r>
            <a:endParaRPr lang="en-US" sz="1300" dirty="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L="514350" marR="0" lvl="0" indent="-514350">
              <a:spcBef>
                <a:spcPts val="0"/>
              </a:spcBef>
              <a:spcAft>
                <a:spcPts val="600"/>
              </a:spcAft>
              <a:buFont typeface="+mj-lt"/>
              <a:buAutoNum type="arabicPeriod"/>
              <a:tabLst>
                <a:tab pos="457200" algn="l"/>
              </a:tabLst>
            </a:pPr>
            <a:r>
              <a:rPr lang="en-US" sz="1300" dirty="0">
                <a:solidFill>
                  <a:schemeClr val="tx2"/>
                </a:solidFill>
                <a:effectLst/>
                <a:latin typeface="Söhne"/>
                <a:ea typeface="Times New Roman" panose="02020603050405020304" pitchFamily="18" charset="0"/>
                <a:cs typeface="Times New Roman" panose="02020603050405020304" pitchFamily="18" charset="0"/>
              </a:rPr>
              <a:t>"Deep Learning for Natural Language Processing: A Comprehensive Review" by Yan Zhang et al.: This paper provides an overview of deep learning techniques for natural language processing tasks, such as text classification and named entity recognition. It can be useful for developing a machine learning model to extract food item names and prices from menu images.</a:t>
            </a:r>
          </a:p>
          <a:p>
            <a:pPr marL="514350" marR="0" lvl="0" indent="-514350">
              <a:spcBef>
                <a:spcPts val="0"/>
              </a:spcBef>
              <a:spcAft>
                <a:spcPts val="600"/>
              </a:spcAft>
              <a:buFont typeface="+mj-lt"/>
              <a:buAutoNum type="arabicPeriod"/>
              <a:tabLst>
                <a:tab pos="457200" algn="l"/>
              </a:tabLst>
            </a:pPr>
            <a:r>
              <a:rPr lang="en-US" sz="1300" dirty="0">
                <a:solidFill>
                  <a:schemeClr val="tx2"/>
                </a:solidFill>
                <a:effectLst/>
                <a:latin typeface="Söhne"/>
                <a:ea typeface="Times New Roman" panose="02020603050405020304" pitchFamily="18" charset="0"/>
                <a:cs typeface="Times New Roman" panose="02020603050405020304" pitchFamily="18" charset="0"/>
              </a:rPr>
              <a:t>"Large Scale Image Retrieval with Deep Learning" by Jeff Donahue et al.: This paper discusses techniques for training large-scale image retrieval systems using deep learning. It can be helpful for designing an efficient and accurate image retrieval system for your project.</a:t>
            </a:r>
            <a:endParaRPr lang="en-US" sz="13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409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45" name="Freeform: Shape 44">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50" name="Freeform: Shape 49">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Freeform: Shape 50">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781C555-2C74-6D27-FA93-79D72B9457DB}"/>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Literature Review</a:t>
            </a:r>
          </a:p>
        </p:txBody>
      </p:sp>
      <p:sp>
        <p:nvSpPr>
          <p:cNvPr id="3" name="Content Placeholder 2">
            <a:extLst>
              <a:ext uri="{FF2B5EF4-FFF2-40B4-BE49-F238E27FC236}">
                <a16:creationId xmlns:a16="http://schemas.microsoft.com/office/drawing/2014/main" id="{4FA9CD99-9AD7-9460-F0DE-AD1BD25C4A7E}"/>
              </a:ext>
            </a:extLst>
          </p:cNvPr>
          <p:cNvSpPr>
            <a:spLocks noGrp="1"/>
          </p:cNvSpPr>
          <p:nvPr>
            <p:ph idx="1"/>
          </p:nvPr>
        </p:nvSpPr>
        <p:spPr>
          <a:xfrm>
            <a:off x="1019514" y="2723322"/>
            <a:ext cx="9890906" cy="2544417"/>
          </a:xfrm>
        </p:spPr>
        <p:txBody>
          <a:bodyPr anchor="t">
            <a:noAutofit/>
          </a:bodyPr>
          <a:lstStyle/>
          <a:p>
            <a:r>
              <a:rPr lang="en-US" sz="1400" dirty="0">
                <a:solidFill>
                  <a:schemeClr val="tx2"/>
                </a:solidFill>
                <a:effectLst/>
                <a:latin typeface="Söhne"/>
                <a:ea typeface="Times New Roman" panose="02020603050405020304" pitchFamily="18" charset="0"/>
                <a:cs typeface="Times New Roman" panose="02020603050405020304" pitchFamily="18" charset="0"/>
              </a:rPr>
              <a:t>To achieve the above goals, you can refer to some literature that focuses on computer vision techniques, machine learning, and data processing</a:t>
            </a:r>
            <a:r>
              <a:rPr lang="en-US" sz="1400" dirty="0">
                <a:solidFill>
                  <a:schemeClr val="tx2"/>
                </a:solidFill>
                <a:effectLst/>
              </a:rPr>
              <a:t> .</a:t>
            </a:r>
          </a:p>
          <a:p>
            <a:r>
              <a:rPr lang="en-US" sz="1400" dirty="0">
                <a:solidFill>
                  <a:schemeClr val="tx2"/>
                </a:solidFill>
              </a:rPr>
              <a:t> </a:t>
            </a:r>
            <a:r>
              <a:rPr lang="en-US" sz="1400" dirty="0">
                <a:solidFill>
                  <a:schemeClr val="tx2"/>
                </a:solidFill>
                <a:effectLst/>
                <a:latin typeface="Söhne"/>
                <a:ea typeface="Times New Roman" panose="02020603050405020304" pitchFamily="18" charset="0"/>
                <a:cs typeface="Times New Roman" panose="02020603050405020304" pitchFamily="18" charset="0"/>
              </a:rPr>
              <a:t>In terms of OCR and object detection tools, there are many available libraries and APIs, such as Google Cloud Vision, Amazon </a:t>
            </a:r>
            <a:r>
              <a:rPr lang="en-US" sz="1400" dirty="0" err="1">
                <a:solidFill>
                  <a:schemeClr val="tx2"/>
                </a:solidFill>
                <a:effectLst/>
                <a:latin typeface="Söhne"/>
                <a:ea typeface="Times New Roman" panose="02020603050405020304" pitchFamily="18" charset="0"/>
                <a:cs typeface="Times New Roman" panose="02020603050405020304" pitchFamily="18" charset="0"/>
              </a:rPr>
              <a:t>Rekognition</a:t>
            </a:r>
            <a:r>
              <a:rPr lang="en-US" sz="1400" dirty="0">
                <a:solidFill>
                  <a:schemeClr val="tx2"/>
                </a:solidFill>
                <a:effectLst/>
                <a:latin typeface="Söhne"/>
                <a:ea typeface="Times New Roman" panose="02020603050405020304" pitchFamily="18" charset="0"/>
                <a:cs typeface="Times New Roman" panose="02020603050405020304" pitchFamily="18" charset="0"/>
              </a:rPr>
              <a:t>, and Tesseract OCR. Choosing the most appropriate tool will depend on factors such as the type of menus being analyzed, the quality of the images, and the desired level of accuracy.</a:t>
            </a:r>
            <a:endParaRPr lang="en-US" sz="1400" dirty="0">
              <a:solidFill>
                <a:schemeClr val="tx2"/>
              </a:solidFill>
              <a:effectLst/>
            </a:endParaRPr>
          </a:p>
          <a:p>
            <a:r>
              <a:rPr lang="en-US" sz="1400" dirty="0">
                <a:solidFill>
                  <a:schemeClr val="tx2"/>
                </a:solidFill>
                <a:effectLst/>
                <a:latin typeface="Söhne"/>
                <a:ea typeface="Times New Roman" panose="02020603050405020304" pitchFamily="18" charset="0"/>
                <a:cs typeface="Times New Roman" panose="02020603050405020304" pitchFamily="18" charset="0"/>
              </a:rPr>
              <a:t>In developing the machine learning model, there are various approaches that can be taken, such as deep learning architectures like convolutional neural networks (CNNs) or recurrent neural networks (RNNs), or more traditional machine learning algorithms like decision trees or support vector machines. The choice of approach will depend on the specific requirements and constraints of the project.</a:t>
            </a:r>
          </a:p>
        </p:txBody>
      </p:sp>
    </p:spTree>
    <p:extLst>
      <p:ext uri="{BB962C8B-B14F-4D97-AF65-F5344CB8AC3E}">
        <p14:creationId xmlns:p14="http://schemas.microsoft.com/office/powerpoint/2010/main" val="19698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F832C49-0E72-906F-C95D-1AB8AE9268F1}"/>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OCR</a:t>
            </a:r>
          </a:p>
        </p:txBody>
      </p:sp>
      <p:sp>
        <p:nvSpPr>
          <p:cNvPr id="3" name="Content Placeholder 2">
            <a:extLst>
              <a:ext uri="{FF2B5EF4-FFF2-40B4-BE49-F238E27FC236}">
                <a16:creationId xmlns:a16="http://schemas.microsoft.com/office/drawing/2014/main" id="{16CC7229-BA16-36D7-4896-FF4AD6054AC1}"/>
              </a:ext>
            </a:extLst>
          </p:cNvPr>
          <p:cNvSpPr>
            <a:spLocks noGrp="1"/>
          </p:cNvSpPr>
          <p:nvPr>
            <p:ph idx="1"/>
          </p:nvPr>
        </p:nvSpPr>
        <p:spPr>
          <a:xfrm>
            <a:off x="149087" y="2276060"/>
            <a:ext cx="12042608" cy="3110949"/>
          </a:xfrm>
        </p:spPr>
        <p:txBody>
          <a:bodyPr anchor="t">
            <a:normAutofit/>
          </a:bodyPr>
          <a:lstStyle/>
          <a:p>
            <a:pPr>
              <a:spcAft>
                <a:spcPts val="600"/>
              </a:spcAft>
              <a:tabLst>
                <a:tab pos="457200" algn="l"/>
              </a:tabLst>
            </a:pPr>
            <a:r>
              <a:rPr lang="en-US" sz="1600" dirty="0">
                <a:solidFill>
                  <a:schemeClr val="tx2"/>
                </a:solidFill>
                <a:latin typeface="Söhne"/>
                <a:cs typeface="Times New Roman" panose="02020603050405020304" pitchFamily="18" charset="0"/>
              </a:rPr>
              <a:t>Extracting information from menu images has been the subject of various research studies. Researchers have used different techniques such as OCR, computer vision, and machine learning to extract the relevant information from menu images. For example, Wang et al. (2018) proposed a system that uses deep learning techniques to recognize text from menu images. Similarly, Shridhar et al. (2020) proposed a system that uses OCR and image processing techniques to extract food items and their prices from menu images.</a:t>
            </a:r>
          </a:p>
          <a:p>
            <a:r>
              <a:rPr lang="en-US" sz="1600" dirty="0">
                <a:solidFill>
                  <a:schemeClr val="tx2"/>
                </a:solidFill>
                <a:latin typeface="Söhne"/>
                <a:cs typeface="Times New Roman" panose="02020603050405020304" pitchFamily="18" charset="0"/>
              </a:rPr>
              <a:t>Extracting information from menu images has been the subject of various research studies. Researchers have used different techniques such as OCR, computer vision, and machine learning to extract the relevant information from menu images. For example, Wang et al. (2018) proposed a system that uses deep learning techniques to recognize text from menu images. Similarly, Shridhar et al. (2020) proposed a system that uses OCR and image processing techniques to extract food items and their prices from menu images.</a:t>
            </a:r>
          </a:p>
          <a:p>
            <a:r>
              <a:rPr lang="en-US" sz="1600" dirty="0">
                <a:solidFill>
                  <a:schemeClr val="tx2"/>
                </a:solidFill>
                <a:latin typeface="Söhne"/>
                <a:cs typeface="Times New Roman" panose="02020603050405020304" pitchFamily="18" charset="0"/>
              </a:rPr>
              <a:t>one study developed a system for extracting menu information from online restaurant reviews, including dish names and prices, and used this information to recommend dishes to users based on their preferences (Zhao et al., 2016). Another study used computer vision techniques to recognize food items in images and estimate their calories and nutritional content (Chen et al., 2019). </a:t>
            </a:r>
          </a:p>
        </p:txBody>
      </p:sp>
    </p:spTree>
    <p:extLst>
      <p:ext uri="{BB962C8B-B14F-4D97-AF65-F5344CB8AC3E}">
        <p14:creationId xmlns:p14="http://schemas.microsoft.com/office/powerpoint/2010/main" val="324630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4" name="Freeform: Shape 13">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1">
            <a:extLst>
              <a:ext uri="{FF2B5EF4-FFF2-40B4-BE49-F238E27FC236}">
                <a16:creationId xmlns:a16="http://schemas.microsoft.com/office/drawing/2014/main" id="{9F3DC136-030F-1140-D8E3-D9081C168650}"/>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Comparing</a:t>
            </a:r>
          </a:p>
        </p:txBody>
      </p:sp>
      <p:sp>
        <p:nvSpPr>
          <p:cNvPr id="3" name="Content Placeholder 2">
            <a:extLst>
              <a:ext uri="{FF2B5EF4-FFF2-40B4-BE49-F238E27FC236}">
                <a16:creationId xmlns:a16="http://schemas.microsoft.com/office/drawing/2014/main" id="{935ED0B4-DD42-1CC7-674B-CB43FD057D9F}"/>
              </a:ext>
            </a:extLst>
          </p:cNvPr>
          <p:cNvSpPr>
            <a:spLocks noGrp="1"/>
          </p:cNvSpPr>
          <p:nvPr>
            <p:ph idx="1"/>
          </p:nvPr>
        </p:nvSpPr>
        <p:spPr>
          <a:xfrm>
            <a:off x="218661" y="2266121"/>
            <a:ext cx="11757991" cy="4124740"/>
          </a:xfrm>
        </p:spPr>
        <p:txBody>
          <a:bodyPr anchor="t">
            <a:noAutofit/>
          </a:bodyPr>
          <a:lstStyle/>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Regarding comparing food prices and recommending the best app for a food item, you can refer to "An Intelligent Agent-Based Recommender System for Online Food Ordering" by Khalil et al. (2021), which describes a system that recommends the best food app based on user preferences and ratings. You can also refer to "Price Comparison for Online Grocery Shopping: Challenges and Opportunities" by Nguyen et al. (2020) to understand the challenges involved in comparing food prices from different sources.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Addressing a real-world problem: The use of food apps for ordering food has become increasingly popular in recent years. However, customers often face the problem of finding the cheapest option for a specific food item from among the various food apps available. A study by Ghimire et al. (2020) proposed a system that uses machine learning techniques to recommend the cheapest food app for a specific food item based on factors such as price and distance. The results showed that the system could save customers up to 30% on their food orders.</a:t>
            </a:r>
          </a:p>
          <a:p>
            <a:pPr marR="0">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Comparing food prices has also been a popular research topic in the field of food technology. Researchers have used various techniques to compare food prices, such as web scraping, data mining, and machine learning. For instance, Jain et al. (2019) proposed a system that uses machine learning to compare the prices of food items across different online food platforms.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Comparing food prices has also been a popular research topic in the field of food technology. Researchers have used various techniques to compare food prices, such as web scraping, data mining, and machine learning. For instance, Jain et al. (2019) proposed a system that uses machine learning to compare the prices of food items across different online food platforms.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Extracting information from menu images: There has been significant progress in the field of computer vision, and several studies have focused on using OCR and object detection techniques to extract information from menu images. For instance, in a study by Liu et al. (2018), the authors proposed a system that uses OCR to recognize and extract text from menu images, and then uses deep learning techniques for food item recognition. The results showed that the system achieved an accuracy of over 90% in extracting food item names and prices.</a:t>
            </a:r>
          </a:p>
        </p:txBody>
      </p:sp>
    </p:spTree>
    <p:extLst>
      <p:ext uri="{BB962C8B-B14F-4D97-AF65-F5344CB8AC3E}">
        <p14:creationId xmlns:p14="http://schemas.microsoft.com/office/powerpoint/2010/main" val="370053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4" name="Freeform: Shape 13">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9" name="Freeform: Shape 18">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1">
            <a:extLst>
              <a:ext uri="{FF2B5EF4-FFF2-40B4-BE49-F238E27FC236}">
                <a16:creationId xmlns:a16="http://schemas.microsoft.com/office/drawing/2014/main" id="{CCD93BC7-9C0E-91DA-F94C-35BDFA09708C}"/>
              </a:ext>
            </a:extLst>
          </p:cNvPr>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Deep Learning and Recommendation</a:t>
            </a:r>
          </a:p>
        </p:txBody>
      </p:sp>
      <p:sp>
        <p:nvSpPr>
          <p:cNvPr id="3" name="Content Placeholder 2">
            <a:extLst>
              <a:ext uri="{FF2B5EF4-FFF2-40B4-BE49-F238E27FC236}">
                <a16:creationId xmlns:a16="http://schemas.microsoft.com/office/drawing/2014/main" id="{9565682D-3891-0900-D6C8-E7C3573C7A38}"/>
              </a:ext>
            </a:extLst>
          </p:cNvPr>
          <p:cNvSpPr>
            <a:spLocks noGrp="1"/>
          </p:cNvSpPr>
          <p:nvPr>
            <p:ph idx="1"/>
          </p:nvPr>
        </p:nvSpPr>
        <p:spPr>
          <a:xfrm>
            <a:off x="129208" y="2735913"/>
            <a:ext cx="11777869" cy="3130826"/>
          </a:xfrm>
        </p:spPr>
        <p:txBody>
          <a:bodyPr anchor="t">
            <a:noAutofit/>
          </a:bodyPr>
          <a:lstStyle/>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"Deep Learning for Computer Vision: A Brief Review" by Huang et al. (2021) provides an overview of deep learning techniques that can be useful for developing a machine learning model to recognize food items and extract their names and prices from menu images.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Recommending the best app for a food item is another area of research that has gained considerable attention. Researchers have used various techniques, such as recommendation systems and machine learning, to recommend the best food app for a specific food item. For example, Zhao et al. (2020) proposed a system that uses machine learning to recommend the best food app based on user preferences.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Recommending the best app for a food item: Recommender systems have been widely used in the food industry to recommend dishes to customers. However, there is limited research on using machine learning to recommend the best food app for a specific food item. A study by Jain et al. (2020) proposed a system that uses a combination of collaborative filtering and content-based filtering techniques to recommend the best food app for a specific food item. The results showed that the system achieved an accuracy of over 90% in recommending the best food app.</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Recommending the best app for a food item is another area of research that has gained considerable attention. Researchers have used various techniques, such as recommendation systems and machine learning, to recommend the best food app for a specific food item. For example, Zhao et al. (2020) proposed a system that uses machine learning to recommend the best food app based on user preferences.</a:t>
            </a:r>
          </a:p>
          <a:p>
            <a:endParaRPr lang="en-US" sz="16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solidFill>
                <a:schemeClr val="tx2"/>
              </a:solidFill>
              <a:effectLst/>
              <a:latin typeface="Söhne"/>
              <a:ea typeface="Times New Roman" panose="02020603050405020304" pitchFamily="18" charset="0"/>
              <a:cs typeface="Times New Roman" panose="02020603050405020304" pitchFamily="18" charset="0"/>
            </a:endParaRPr>
          </a:p>
          <a:p>
            <a:endParaRPr lang="en-US" sz="16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solidFill>
                <a:schemeClr val="tx2"/>
              </a:solidFill>
            </a:endParaRPr>
          </a:p>
        </p:txBody>
      </p:sp>
    </p:spTree>
    <p:extLst>
      <p:ext uri="{BB962C8B-B14F-4D97-AF65-F5344CB8AC3E}">
        <p14:creationId xmlns:p14="http://schemas.microsoft.com/office/powerpoint/2010/main" val="193263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A194408-44AB-3272-02D5-5462F0F98AD9}"/>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Apps related to my ideas</a:t>
            </a:r>
          </a:p>
        </p:txBody>
      </p:sp>
      <p:sp>
        <p:nvSpPr>
          <p:cNvPr id="3" name="Content Placeholder 2">
            <a:extLst>
              <a:ext uri="{FF2B5EF4-FFF2-40B4-BE49-F238E27FC236}">
                <a16:creationId xmlns:a16="http://schemas.microsoft.com/office/drawing/2014/main" id="{8704328F-4501-AA3F-CD4D-CA106DECDBE2}"/>
              </a:ext>
            </a:extLst>
          </p:cNvPr>
          <p:cNvSpPr>
            <a:spLocks noGrp="1"/>
          </p:cNvSpPr>
          <p:nvPr>
            <p:ph idx="1"/>
          </p:nvPr>
        </p:nvSpPr>
        <p:spPr>
          <a:xfrm>
            <a:off x="119270" y="2494721"/>
            <a:ext cx="12072730" cy="4359294"/>
          </a:xfrm>
        </p:spPr>
        <p:txBody>
          <a:bodyPr anchor="t">
            <a:normAutofit lnSpcReduction="10000"/>
          </a:bodyPr>
          <a:lstStyle/>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"Menu Recognition and Parsing Using Deep Learning" by </a:t>
            </a:r>
            <a:r>
              <a:rPr lang="en-US" sz="1600" dirty="0" err="1">
                <a:solidFill>
                  <a:schemeClr val="tx2"/>
                </a:solidFill>
                <a:latin typeface="Söhne"/>
                <a:cs typeface="Times New Roman" panose="02020603050405020304" pitchFamily="18" charset="0"/>
              </a:rPr>
              <a:t>Xiaofeng</a:t>
            </a:r>
            <a:r>
              <a:rPr lang="en-US" sz="1600" dirty="0">
                <a:solidFill>
                  <a:schemeClr val="tx2"/>
                </a:solidFill>
                <a:latin typeface="Söhne"/>
                <a:cs typeface="Times New Roman" panose="02020603050405020304" pitchFamily="18" charset="0"/>
              </a:rPr>
              <a:t> He, </a:t>
            </a:r>
            <a:r>
              <a:rPr lang="en-US" sz="1600" dirty="0" err="1">
                <a:solidFill>
                  <a:schemeClr val="tx2"/>
                </a:solidFill>
                <a:latin typeface="Söhne"/>
                <a:cs typeface="Times New Roman" panose="02020603050405020304" pitchFamily="18" charset="0"/>
              </a:rPr>
              <a:t>Yizhang</a:t>
            </a:r>
            <a:r>
              <a:rPr lang="en-US" sz="1600" dirty="0">
                <a:solidFill>
                  <a:schemeClr val="tx2"/>
                </a:solidFill>
                <a:latin typeface="Söhne"/>
                <a:cs typeface="Times New Roman" panose="02020603050405020304" pitchFamily="18" charset="0"/>
              </a:rPr>
              <a:t> Wu, and </a:t>
            </a:r>
            <a:r>
              <a:rPr lang="en-US" sz="1600" dirty="0" err="1">
                <a:solidFill>
                  <a:schemeClr val="tx2"/>
                </a:solidFill>
                <a:latin typeface="Söhne"/>
                <a:cs typeface="Times New Roman" panose="02020603050405020304" pitchFamily="18" charset="0"/>
              </a:rPr>
              <a:t>Shuqiang</a:t>
            </a:r>
            <a:r>
              <a:rPr lang="en-US" sz="1600" dirty="0">
                <a:solidFill>
                  <a:schemeClr val="tx2"/>
                </a:solidFill>
                <a:latin typeface="Söhne"/>
                <a:cs typeface="Times New Roman" panose="02020603050405020304" pitchFamily="18" charset="0"/>
              </a:rPr>
              <a:t> Jiang. In this paper, the authors present a deep learning approach to menu recognition and parsing, which involves extracting text and structured data from menu images.</a:t>
            </a:r>
          </a:p>
          <a:p>
            <a:pPr marR="0" lvl="0">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a:t>
            </a:r>
            <a:r>
              <a:rPr lang="en-US" sz="1600" dirty="0" err="1">
                <a:solidFill>
                  <a:schemeClr val="tx2"/>
                </a:solidFill>
                <a:latin typeface="Söhne"/>
                <a:cs typeface="Times New Roman" panose="02020603050405020304" pitchFamily="18" charset="0"/>
              </a:rPr>
              <a:t>MenuMatch</a:t>
            </a:r>
            <a:r>
              <a:rPr lang="en-US" sz="1600" dirty="0">
                <a:solidFill>
                  <a:schemeClr val="tx2"/>
                </a:solidFill>
                <a:latin typeface="Söhne"/>
                <a:cs typeface="Times New Roman" panose="02020603050405020304" pitchFamily="18" charset="0"/>
              </a:rPr>
              <a:t>: A Mobile Restaurant Recommender System" by Max Harper, Daniel Frank, and Joseph </a:t>
            </a:r>
            <a:r>
              <a:rPr lang="en-US" sz="1600" dirty="0" err="1">
                <a:solidFill>
                  <a:schemeClr val="tx2"/>
                </a:solidFill>
                <a:latin typeface="Söhne"/>
                <a:cs typeface="Times New Roman" panose="02020603050405020304" pitchFamily="18" charset="0"/>
              </a:rPr>
              <a:t>Konstan</a:t>
            </a:r>
            <a:r>
              <a:rPr lang="en-US" sz="1600" dirty="0">
                <a:solidFill>
                  <a:schemeClr val="tx2"/>
                </a:solidFill>
                <a:latin typeface="Söhne"/>
                <a:cs typeface="Times New Roman" panose="02020603050405020304" pitchFamily="18" charset="0"/>
              </a:rPr>
              <a:t>. This paper describes the development of a mobile restaurant recommender system that takes into account a user's food preferences, location, and budget to recommend nearby restaurants and menu items.</a:t>
            </a:r>
          </a:p>
          <a:p>
            <a:pPr marR="0" lvl="0">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a:t>
            </a:r>
            <a:r>
              <a:rPr lang="en-US" sz="1600" dirty="0" err="1">
                <a:solidFill>
                  <a:schemeClr val="tx2"/>
                </a:solidFill>
                <a:latin typeface="Söhne"/>
                <a:cs typeface="Times New Roman" panose="02020603050405020304" pitchFamily="18" charset="0"/>
              </a:rPr>
              <a:t>MenuNet</a:t>
            </a:r>
            <a:r>
              <a:rPr lang="en-US" sz="1600" dirty="0">
                <a:solidFill>
                  <a:schemeClr val="tx2"/>
                </a:solidFill>
                <a:latin typeface="Söhne"/>
                <a:cs typeface="Times New Roman" panose="02020603050405020304" pitchFamily="18" charset="0"/>
              </a:rPr>
              <a:t>: Restaurant Menu Recognition using Graph Convolutional Networks" by </a:t>
            </a:r>
            <a:r>
              <a:rPr lang="en-US" sz="1600" dirty="0" err="1">
                <a:solidFill>
                  <a:schemeClr val="tx2"/>
                </a:solidFill>
                <a:latin typeface="Söhne"/>
                <a:cs typeface="Times New Roman" panose="02020603050405020304" pitchFamily="18" charset="0"/>
              </a:rPr>
              <a:t>Jianming</a:t>
            </a:r>
            <a:r>
              <a:rPr lang="en-US" sz="1600" dirty="0">
                <a:solidFill>
                  <a:schemeClr val="tx2"/>
                </a:solidFill>
                <a:latin typeface="Söhne"/>
                <a:cs typeface="Times New Roman" panose="02020603050405020304" pitchFamily="18" charset="0"/>
              </a:rPr>
              <a:t> Zhang et al. This paper presents a method for recognizing text in menu images using graph convolutional networks. It achieves state-of-the-art results on several benchmark datasets.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"Menu-Match: A Food Recommendation System for Exploring Restaurant Menus" by </a:t>
            </a:r>
            <a:r>
              <a:rPr lang="en-US" sz="1600" dirty="0" err="1">
                <a:solidFill>
                  <a:schemeClr val="tx2"/>
                </a:solidFill>
                <a:latin typeface="Söhne"/>
                <a:cs typeface="Times New Roman" panose="02020603050405020304" pitchFamily="18" charset="0"/>
              </a:rPr>
              <a:t>Alzahrani</a:t>
            </a:r>
            <a:r>
              <a:rPr lang="en-US" sz="1600" dirty="0">
                <a:solidFill>
                  <a:schemeClr val="tx2"/>
                </a:solidFill>
                <a:latin typeface="Söhne"/>
                <a:cs typeface="Times New Roman" panose="02020603050405020304" pitchFamily="18" charset="0"/>
              </a:rPr>
              <a:t> et al. (2020) - This paper describes a food recommendation system that uses natural language processing techniques to analyze menu descriptions and can provide insights into how to design a recommendation system for food apps based on menu information.</a:t>
            </a:r>
          </a:p>
          <a:p>
            <a:pPr marR="0" lvl="0">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"Comparing Prices on Online Food Delivery Platforms: Evidence from New York City" by Jonathan V. Hall et al. This paper analyzes the pricing strategies of different food delivery platforms in New York City, and compares the prices of the same food items across platforms.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a:t>
            </a:r>
            <a:r>
              <a:rPr lang="en-US" sz="1600" dirty="0" err="1">
                <a:solidFill>
                  <a:schemeClr val="tx2"/>
                </a:solidFill>
                <a:latin typeface="Söhne"/>
                <a:cs typeface="Times New Roman" panose="02020603050405020304" pitchFamily="18" charset="0"/>
              </a:rPr>
              <a:t>MenuSense</a:t>
            </a:r>
            <a:r>
              <a:rPr lang="en-US" sz="1600" dirty="0">
                <a:solidFill>
                  <a:schemeClr val="tx2"/>
                </a:solidFill>
                <a:latin typeface="Söhne"/>
                <a:cs typeface="Times New Roman" panose="02020603050405020304" pitchFamily="18" charset="0"/>
              </a:rPr>
              <a:t>: Restaurant Menu Understanding Using Multimodal Dense Contextual Semantic Embeddings" by Aniket Roy et al., published in the Proceedings of the 2019 Conference on Empirical Methods in Natural Language Processing and the 9th International Joint Conference on Natural Language Processing, presents a method for automatically extracting structured data from restaurant menus.</a:t>
            </a:r>
          </a:p>
          <a:p>
            <a:pPr>
              <a:lnSpc>
                <a:spcPct val="70000"/>
              </a:lnSpc>
              <a:spcAft>
                <a:spcPts val="600"/>
              </a:spcAft>
              <a:tabLst>
                <a:tab pos="457200" algn="l"/>
              </a:tabLst>
            </a:pPr>
            <a:r>
              <a:rPr lang="en-US" sz="1600" dirty="0">
                <a:solidFill>
                  <a:schemeClr val="tx2"/>
                </a:solidFill>
                <a:latin typeface="Söhne"/>
                <a:cs typeface="Times New Roman" panose="02020603050405020304" pitchFamily="18" charset="0"/>
              </a:rPr>
              <a:t> "A Comparison of Deep Learning Techniques for Recognition of Restaurant Menus" by N. Poudyal et al. This paper compares the performance of several deep learning techniques for menu recognition, including convolutional neural networks and recurrent neural networks.</a:t>
            </a:r>
          </a:p>
          <a:p>
            <a:pPr marL="342900" marR="0" lvl="0" indent="-342900">
              <a:spcBef>
                <a:spcPts val="0"/>
              </a:spcBef>
              <a:spcAft>
                <a:spcPts val="600"/>
              </a:spcAft>
              <a:buFont typeface="+mj-lt"/>
              <a:buAutoNum type="arabicPeriod"/>
              <a:tabLst>
                <a:tab pos="457200" algn="l"/>
              </a:tabLst>
            </a:pPr>
            <a:endParaRPr lang="en-US" sz="7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094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10F43-BA4F-9BA2-6818-1137F8C39B78}"/>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Appendix</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76E104F-4551-95B3-32A5-CBC233871F6D}"/>
              </a:ext>
            </a:extLst>
          </p:cNvPr>
          <p:cNvSpPr>
            <a:spLocks noGrp="1"/>
          </p:cNvSpPr>
          <p:nvPr>
            <p:ph idx="1"/>
          </p:nvPr>
        </p:nvSpPr>
        <p:spPr>
          <a:xfrm>
            <a:off x="3050412" y="2979336"/>
            <a:ext cx="5709721" cy="2430864"/>
          </a:xfrm>
        </p:spPr>
        <p:txBody>
          <a:bodyPr anchor="t">
            <a:normAutofit/>
          </a:bodyPr>
          <a:lstStyle/>
          <a:p>
            <a:pPr marL="342900" marR="0" lvl="0" indent="-342900">
              <a:spcBef>
                <a:spcPts val="0"/>
              </a:spcBef>
              <a:spcAft>
                <a:spcPts val="0"/>
              </a:spcAft>
              <a:buFont typeface="+mj-lt"/>
              <a:buAutoNum type="arabicPeriod"/>
              <a:tabLst>
                <a:tab pos="457200" algn="l"/>
              </a:tabLst>
            </a:pPr>
            <a:r>
              <a:rPr lang="en-US" sz="170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"Text Detection and Recognition in Imagery: A Survey" by Niblack et al. (2006) - This paper provides an overview of text detection and recognition techniques for images and can help you identify methods for extracting text from food menu images.</a:t>
            </a:r>
            <a:endParaRPr lang="en-US" sz="170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buFont typeface="+mj-lt"/>
              <a:buAutoNum type="arabicPeriod"/>
              <a:tabLst>
                <a:tab pos="457200" algn="l"/>
              </a:tabLst>
            </a:pPr>
            <a:r>
              <a:rPr lang="en-US" sz="1700">
                <a:solidFill>
                  <a:schemeClr val="tx2"/>
                </a:solidFill>
                <a:effectLst/>
                <a:latin typeface="Times New Roman" panose="02020603050405020304" pitchFamily="18" charset="0"/>
                <a:ea typeface="Times New Roman" panose="02020603050405020304" pitchFamily="18" charset="0"/>
                <a:cs typeface="Arial" panose="020B0604020202020204" pitchFamily="34" charset="0"/>
              </a:rPr>
              <a:t>"Object Detection in 20 Years: A Survey" by Liu et al. (2019) - This paper provides an overview of object detection techniques for images and can help you identify methods for identifying and locating food items in menu images.</a:t>
            </a:r>
            <a:r>
              <a:rPr lang="en-US" sz="1700">
                <a:solidFill>
                  <a:schemeClr val="tx2"/>
                </a:solidFill>
                <a:latin typeface="Calibri" panose="020F0502020204030204" pitchFamily="34" charset="0"/>
                <a:ea typeface="Times New Roman" panose="02020603050405020304" pitchFamily="18" charset="0"/>
                <a:cs typeface="Arial" panose="020B0604020202020204" pitchFamily="34" charset="0"/>
              </a:rPr>
              <a:t> </a:t>
            </a:r>
          </a:p>
          <a:p>
            <a:endParaRPr lang="en-US" sz="1700">
              <a:solidFill>
                <a:schemeClr val="tx2"/>
              </a:solidFill>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899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844CA-7B48-60F1-1AA8-D2523A83DA10}"/>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OCR</a:t>
            </a:r>
          </a:p>
        </p:txBody>
      </p:sp>
      <p:grpSp>
        <p:nvGrpSpPr>
          <p:cNvPr id="26" name="Group 25">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040399F-3BFB-AA1C-C92D-6CDA550088F3}"/>
              </a:ext>
            </a:extLst>
          </p:cNvPr>
          <p:cNvSpPr>
            <a:spLocks noGrp="1"/>
          </p:cNvSpPr>
          <p:nvPr>
            <p:ph idx="1"/>
          </p:nvPr>
        </p:nvSpPr>
        <p:spPr>
          <a:xfrm>
            <a:off x="3050412" y="2979336"/>
            <a:ext cx="5709721" cy="2430864"/>
          </a:xfrm>
        </p:spPr>
        <p:txBody>
          <a:bodyPr anchor="t">
            <a:normAutofit/>
          </a:bodyPr>
          <a:lstStyle/>
          <a:p>
            <a:pPr marR="0" lvl="0">
              <a:spcAft>
                <a:spcPts val="600"/>
              </a:spcAft>
              <a:tabLst>
                <a:tab pos="457200" algn="l"/>
              </a:tabLst>
            </a:pPr>
            <a:r>
              <a:rPr lang="en-US" sz="1100">
                <a:solidFill>
                  <a:schemeClr val="tx2"/>
                </a:solidFill>
                <a:latin typeface="Söhne"/>
                <a:cs typeface="Times New Roman" panose="02020603050405020304" pitchFamily="18" charset="0"/>
              </a:rPr>
              <a:t>"A Survey on Optical Character Recognition and Its Applications to Document Analysis" by Noura Hamze et al. This paper provides an overview of optical character recognition (OCR) technology and its applications in document analysis, including menu recognition.</a:t>
            </a:r>
          </a:p>
          <a:p>
            <a:pPr marR="0" lvl="0">
              <a:spcAft>
                <a:spcPts val="600"/>
              </a:spcAft>
              <a:tabLst>
                <a:tab pos="457200" algn="l"/>
              </a:tabLst>
            </a:pPr>
            <a:r>
              <a:rPr lang="en-US" sz="1100">
                <a:solidFill>
                  <a:schemeClr val="tx2"/>
                </a:solidFill>
                <a:effectLst/>
                <a:latin typeface="Söhne"/>
                <a:ea typeface="Times New Roman" panose="02020603050405020304" pitchFamily="18" charset="0"/>
                <a:cs typeface="Times New Roman" panose="02020603050405020304" pitchFamily="18" charset="0"/>
              </a:rPr>
              <a:t>"A Survey on Optical Character Recognition Techniques" by Pooja and Sangeeta, published in the International Journal of Computer Science and Information Security, provides an overview of different OCR techniques and their applications.</a:t>
            </a:r>
            <a:endParaRPr lang="en-US" sz="1100">
              <a:solidFill>
                <a:schemeClr val="tx2"/>
              </a:solidFill>
              <a:latin typeface="Calibri" panose="020F0502020204030204" pitchFamily="34" charset="0"/>
              <a:ea typeface="Times New Roman" panose="02020603050405020304" pitchFamily="18" charset="0"/>
              <a:cs typeface="Arial" panose="020B0604020202020204" pitchFamily="34" charset="0"/>
            </a:endParaRPr>
          </a:p>
          <a:p>
            <a:pPr marR="0" lvl="0">
              <a:spcAft>
                <a:spcPts val="600"/>
              </a:spcAft>
              <a:tabLst>
                <a:tab pos="457200" algn="l"/>
              </a:tabLst>
            </a:pPr>
            <a:r>
              <a:rPr lang="en-US" sz="1100">
                <a:solidFill>
                  <a:schemeClr val="tx2"/>
                </a:solidFill>
                <a:effectLst/>
                <a:latin typeface="Söhne"/>
                <a:ea typeface="Times New Roman" panose="02020603050405020304" pitchFamily="18" charset="0"/>
                <a:cs typeface="Times New Roman" panose="02020603050405020304" pitchFamily="18" charset="0"/>
              </a:rPr>
              <a:t>"Object Detection with Deep Learning: A Review" by Tariq Mahmood and Seong-O Shim, published in the Journal of Electronic Imaging, provides an overview of different object detection algorithms and their applications.</a:t>
            </a:r>
            <a:endParaRPr lang="en-US" sz="11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33" name="Freeform: Shape 32">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387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03C24E3-BC8A-B44D-0880-28821063406F}"/>
              </a:ext>
            </a:extLst>
          </p:cNvPr>
          <p:cNvSpPr>
            <a:spLocks noGrp="1"/>
          </p:cNvSpPr>
          <p:nvPr>
            <p:ph idx="1"/>
          </p:nvPr>
        </p:nvSpPr>
        <p:spPr>
          <a:xfrm>
            <a:off x="1179073" y="2335695"/>
            <a:ext cx="9833548" cy="2693976"/>
          </a:xfrm>
        </p:spPr>
        <p:txBody>
          <a:bodyPr>
            <a:normAutofit/>
          </a:bodyPr>
          <a:lstStyle/>
          <a:p>
            <a:pPr marL="342900" marR="0" lvl="0" indent="-342900">
              <a:spcBef>
                <a:spcPts val="0"/>
              </a:spcBef>
              <a:spcAft>
                <a:spcPts val="600"/>
              </a:spcAft>
              <a:buFont typeface="+mj-lt"/>
              <a:buAutoNum type="arabicPeriod"/>
              <a:tabLst>
                <a:tab pos="457200" algn="l"/>
              </a:tabLst>
            </a:pPr>
            <a:r>
              <a:rPr lang="en-US" sz="1700" dirty="0">
                <a:solidFill>
                  <a:schemeClr val="tx2"/>
                </a:solidFill>
                <a:effectLst/>
                <a:latin typeface="Söhne"/>
                <a:ea typeface="Times New Roman" panose="02020603050405020304" pitchFamily="18" charset="0"/>
                <a:cs typeface="Times New Roman" panose="02020603050405020304" pitchFamily="18" charset="0"/>
              </a:rPr>
              <a:t>"Optical Character Recognition: A Review" by </a:t>
            </a:r>
            <a:r>
              <a:rPr lang="en-US" sz="1700" dirty="0" err="1">
                <a:solidFill>
                  <a:schemeClr val="tx2"/>
                </a:solidFill>
                <a:effectLst/>
                <a:latin typeface="Söhne"/>
                <a:ea typeface="Times New Roman" panose="02020603050405020304" pitchFamily="18" charset="0"/>
                <a:cs typeface="Times New Roman" panose="02020603050405020304" pitchFamily="18" charset="0"/>
              </a:rPr>
              <a:t>Suhas</a:t>
            </a:r>
            <a:r>
              <a:rPr lang="en-US" sz="1700" dirty="0">
                <a:solidFill>
                  <a:schemeClr val="tx2"/>
                </a:solidFill>
                <a:effectLst/>
                <a:latin typeface="Söhne"/>
                <a:ea typeface="Times New Roman" panose="02020603050405020304" pitchFamily="18" charset="0"/>
                <a:cs typeface="Times New Roman" panose="02020603050405020304" pitchFamily="18" charset="0"/>
              </a:rPr>
              <a:t> Kulkarni and R. V. Kulkarni: This paper provides an overview of the history and current state of OCR technology, as well as its applications and limitations. It can be useful for choosing the appropriate OCR tool for your project.</a:t>
            </a:r>
            <a:endParaRPr lang="en-US" sz="17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a:tabLst>
                <a:tab pos="457200" algn="l"/>
              </a:tabLst>
            </a:pPr>
            <a:r>
              <a:rPr lang="en-US" sz="1700" dirty="0">
                <a:solidFill>
                  <a:schemeClr val="tx2"/>
                </a:solidFill>
                <a:effectLst/>
                <a:latin typeface="Söhne"/>
                <a:ea typeface="Times New Roman" panose="02020603050405020304" pitchFamily="18" charset="0"/>
                <a:cs typeface="Times New Roman" panose="02020603050405020304" pitchFamily="18" charset="0"/>
              </a:rPr>
              <a:t>"Object Detection in 20 Years: A Survey" by Shuai Shao et al.: This comprehensive survey covers the evolution of object detection methods, from traditional feature-based approaches to deep learning-based methods. It can be helpful for choosing the appropriate object detection tool for your project.</a:t>
            </a:r>
          </a:p>
          <a:p>
            <a:pPr marL="342900" marR="0" lvl="0" indent="-342900">
              <a:spcBef>
                <a:spcPts val="0"/>
              </a:spcBef>
              <a:spcAft>
                <a:spcPts val="600"/>
              </a:spcAft>
              <a:buFont typeface="+mj-lt"/>
              <a:buAutoNum type="arabicPeriod"/>
              <a:tabLst>
                <a:tab pos="457200" algn="l"/>
              </a:tabLst>
            </a:pPr>
            <a:r>
              <a:rPr lang="en-US" sz="1700" dirty="0">
                <a:solidFill>
                  <a:schemeClr val="tx2"/>
                </a:solidFill>
                <a:effectLst/>
                <a:latin typeface="Söhne"/>
                <a:ea typeface="Times New Roman" panose="02020603050405020304" pitchFamily="18" charset="0"/>
                <a:cs typeface="Times New Roman" panose="02020603050405020304" pitchFamily="18" charset="0"/>
              </a:rPr>
              <a:t>"Deep Learning for Natural Language Processing: A Comprehensive Review" by Yan Zhang et al.: This paper provides an overview of deep learning techniques for natural language processing tasks, such as text classification and named entity recognition. It can be useful for developing a machine learning model to extract food item names and prices from menu images.</a:t>
            </a:r>
            <a:endParaRPr lang="en-US" sz="17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3200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2202</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Literature Review</vt:lpstr>
      <vt:lpstr>OCR</vt:lpstr>
      <vt:lpstr>Comparing</vt:lpstr>
      <vt:lpstr>Deep Learning and Recommendation</vt:lpstr>
      <vt:lpstr>Apps related to my ideas</vt:lpstr>
      <vt:lpstr>Appendix</vt:lpstr>
      <vt:lpstr>OCR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Singhal, Nishank</dc:creator>
  <cp:lastModifiedBy>Singhal, Nishank</cp:lastModifiedBy>
  <cp:revision>1</cp:revision>
  <dcterms:created xsi:type="dcterms:W3CDTF">2023-02-28T18:14:26Z</dcterms:created>
  <dcterms:modified xsi:type="dcterms:W3CDTF">2023-02-28T19:44:22Z</dcterms:modified>
</cp:coreProperties>
</file>