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43891200"/>
  <p:notesSz cx="6715125"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0" d="100"/>
          <a:sy n="30" d="100"/>
        </p:scale>
        <p:origin x="84" y="-3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8600" b="0" strike="noStrike" spc="-1">
                <a:solidFill>
                  <a:srgbClr val="000000"/>
                </a:solidFill>
                <a:latin typeface="Arial"/>
              </a:rPr>
              <a:t>Click to move the slide</a:t>
            </a:r>
          </a:p>
        </p:txBody>
      </p:sp>
      <p:sp>
        <p:nvSpPr>
          <p:cNvPr id="40"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41"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42"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lstStyle/>
          <a:p>
            <a:pPr algn="r"/>
            <a:fld id="{F02EF40D-4476-467C-9F75-C63F20BE3ED6}"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242786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3803760" y="8775720"/>
            <a:ext cx="2909520" cy="461520"/>
          </a:xfrm>
          <a:prstGeom prst="rect">
            <a:avLst/>
          </a:prstGeom>
          <a:noFill/>
          <a:ln w="9360">
            <a:noFill/>
          </a:ln>
        </p:spPr>
        <p:txBody>
          <a:bodyPr anchor="b"/>
          <a:lstStyle/>
          <a:p>
            <a:pPr algn="r">
              <a:lnSpc>
                <a:spcPct val="100000"/>
              </a:lnSpc>
            </a:pPr>
            <a:fld id="{AD4709E8-BC8A-4AC5-B010-E70DC9000FF7}" type="slidenum">
              <a:rPr lang="en-IN" sz="1200" b="0" strike="noStrike" spc="-1">
                <a:latin typeface="Times New Roman"/>
              </a:rPr>
              <a:t>1</a:t>
            </a:fld>
            <a:endParaRPr lang="en-IN" sz="1200" b="0" strike="noStrike" spc="-1">
              <a:latin typeface="Times New Roman"/>
            </a:endParaRPr>
          </a:p>
        </p:txBody>
      </p:sp>
      <p:sp>
        <p:nvSpPr>
          <p:cNvPr id="71" name="PlaceHolder 2"/>
          <p:cNvSpPr>
            <a:spLocks noGrp="1" noRot="1" noChangeAspect="1"/>
          </p:cNvSpPr>
          <p:nvPr>
            <p:ph type="sldImg"/>
          </p:nvPr>
        </p:nvSpPr>
        <p:spPr>
          <a:xfrm>
            <a:off x="2058988" y="692150"/>
            <a:ext cx="2598737" cy="3465513"/>
          </a:xfrm>
          <a:prstGeom prst="rect">
            <a:avLst/>
          </a:prstGeom>
        </p:spPr>
      </p:sp>
      <p:sp>
        <p:nvSpPr>
          <p:cNvPr id="72" name="PlaceHolder 3"/>
          <p:cNvSpPr>
            <a:spLocks noGrp="1"/>
          </p:cNvSpPr>
          <p:nvPr>
            <p:ph type="body"/>
          </p:nvPr>
        </p:nvSpPr>
        <p:spPr>
          <a:xfrm>
            <a:off x="671400" y="4389480"/>
            <a:ext cx="5371920" cy="4157280"/>
          </a:xfrm>
          <a:prstGeom prst="rect">
            <a:avLst/>
          </a:prstGeom>
        </p:spPr>
        <p:txBody>
          <a:bodyPr/>
          <a:lstStyle/>
          <a:p>
            <a:endParaRPr lang="en-IN" sz="2000" b="0" strike="noStrike" spc="-1">
              <a:latin typeface="Arial"/>
            </a:endParaRPr>
          </a:p>
        </p:txBody>
      </p:sp>
    </p:spTree>
    <p:extLst>
      <p:ext uri="{BB962C8B-B14F-4D97-AF65-F5344CB8AC3E}">
        <p14:creationId xmlns:p14="http://schemas.microsoft.com/office/powerpoint/2010/main" val="90833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
        <p:nvSpPr>
          <p:cNvPr id="25" name="PlaceHolder 2"/>
          <p:cNvSpPr>
            <a:spLocks noGrp="1"/>
          </p:cNvSpPr>
          <p:nvPr>
            <p:ph type="body"/>
          </p:nvPr>
        </p:nvSpPr>
        <p:spPr>
          <a:xfrm>
            <a:off x="1645920" y="10270440"/>
            <a:ext cx="2962620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26" name="PlaceHolder 3"/>
          <p:cNvSpPr>
            <a:spLocks noGrp="1"/>
          </p:cNvSpPr>
          <p:nvPr>
            <p:ph type="body"/>
          </p:nvPr>
        </p:nvSpPr>
        <p:spPr>
          <a:xfrm>
            <a:off x="1645920" y="23566680"/>
            <a:ext cx="29626200" cy="12142440"/>
          </a:xfrm>
          <a:prstGeom prst="rect">
            <a:avLst/>
          </a:prstGeom>
        </p:spPr>
        <p:txBody>
          <a:bodyPr lIns="0" tIns="0" rIns="0" bIns="0">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
        <p:nvSpPr>
          <p:cNvPr id="28" name="PlaceHolder 2"/>
          <p:cNvSpPr>
            <a:spLocks noGrp="1"/>
          </p:cNvSpPr>
          <p:nvPr>
            <p:ph type="body"/>
          </p:nvPr>
        </p:nvSpPr>
        <p:spPr>
          <a:xfrm>
            <a:off x="1645920" y="1027044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29" name="PlaceHolder 3"/>
          <p:cNvSpPr>
            <a:spLocks noGrp="1"/>
          </p:cNvSpPr>
          <p:nvPr>
            <p:ph type="body"/>
          </p:nvPr>
        </p:nvSpPr>
        <p:spPr>
          <a:xfrm>
            <a:off x="16826400" y="1027044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30" name="PlaceHolder 4"/>
          <p:cNvSpPr>
            <a:spLocks noGrp="1"/>
          </p:cNvSpPr>
          <p:nvPr>
            <p:ph type="body"/>
          </p:nvPr>
        </p:nvSpPr>
        <p:spPr>
          <a:xfrm>
            <a:off x="1645920" y="2356668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31" name="PlaceHolder 5"/>
          <p:cNvSpPr>
            <a:spLocks noGrp="1"/>
          </p:cNvSpPr>
          <p:nvPr>
            <p:ph type="body"/>
          </p:nvPr>
        </p:nvSpPr>
        <p:spPr>
          <a:xfrm>
            <a:off x="16826400" y="2356668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
        <p:nvSpPr>
          <p:cNvPr id="33" name="PlaceHolder 2"/>
          <p:cNvSpPr>
            <a:spLocks noGrp="1"/>
          </p:cNvSpPr>
          <p:nvPr>
            <p:ph type="body"/>
          </p:nvPr>
        </p:nvSpPr>
        <p:spPr>
          <a:xfrm>
            <a:off x="1645920" y="10270440"/>
            <a:ext cx="953928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34" name="PlaceHolder 3"/>
          <p:cNvSpPr>
            <a:spLocks noGrp="1"/>
          </p:cNvSpPr>
          <p:nvPr>
            <p:ph type="body"/>
          </p:nvPr>
        </p:nvSpPr>
        <p:spPr>
          <a:xfrm>
            <a:off x="11662560" y="10270440"/>
            <a:ext cx="953928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35" name="PlaceHolder 4"/>
          <p:cNvSpPr>
            <a:spLocks noGrp="1"/>
          </p:cNvSpPr>
          <p:nvPr>
            <p:ph type="body"/>
          </p:nvPr>
        </p:nvSpPr>
        <p:spPr>
          <a:xfrm>
            <a:off x="21679200" y="10270440"/>
            <a:ext cx="953928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36" name="PlaceHolder 5"/>
          <p:cNvSpPr>
            <a:spLocks noGrp="1"/>
          </p:cNvSpPr>
          <p:nvPr>
            <p:ph type="body"/>
          </p:nvPr>
        </p:nvSpPr>
        <p:spPr>
          <a:xfrm>
            <a:off x="1645920" y="23566680"/>
            <a:ext cx="953928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37" name="PlaceHolder 6"/>
          <p:cNvSpPr>
            <a:spLocks noGrp="1"/>
          </p:cNvSpPr>
          <p:nvPr>
            <p:ph type="body"/>
          </p:nvPr>
        </p:nvSpPr>
        <p:spPr>
          <a:xfrm>
            <a:off x="11662560" y="23566680"/>
            <a:ext cx="953928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38" name="PlaceHolder 7"/>
          <p:cNvSpPr>
            <a:spLocks noGrp="1"/>
          </p:cNvSpPr>
          <p:nvPr>
            <p:ph type="body"/>
          </p:nvPr>
        </p:nvSpPr>
        <p:spPr>
          <a:xfrm>
            <a:off x="21679200" y="23566680"/>
            <a:ext cx="9539280" cy="12142440"/>
          </a:xfrm>
          <a:prstGeom prst="rect">
            <a:avLst/>
          </a:prstGeom>
        </p:spPr>
        <p:txBody>
          <a:bodyPr lIns="0" tIns="0" rIns="0" bIns="0">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
        <p:nvSpPr>
          <p:cNvPr id="4" name="PlaceHolder 2"/>
          <p:cNvSpPr>
            <a:spLocks noGrp="1"/>
          </p:cNvSpPr>
          <p:nvPr>
            <p:ph type="subTitle"/>
          </p:nvPr>
        </p:nvSpPr>
        <p:spPr>
          <a:xfrm>
            <a:off x="1645920" y="10270440"/>
            <a:ext cx="29626200" cy="254563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
        <p:nvSpPr>
          <p:cNvPr id="6" name="PlaceHolder 2"/>
          <p:cNvSpPr>
            <a:spLocks noGrp="1"/>
          </p:cNvSpPr>
          <p:nvPr>
            <p:ph type="body"/>
          </p:nvPr>
        </p:nvSpPr>
        <p:spPr>
          <a:xfrm>
            <a:off x="1645920" y="10270440"/>
            <a:ext cx="29626200" cy="25456320"/>
          </a:xfrm>
          <a:prstGeom prst="rect">
            <a:avLst/>
          </a:prstGeom>
        </p:spPr>
        <p:txBody>
          <a:bodyPr lIns="0" tIns="0" rIns="0" bIns="0">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
        <p:nvSpPr>
          <p:cNvPr id="8" name="PlaceHolder 2"/>
          <p:cNvSpPr>
            <a:spLocks noGrp="1"/>
          </p:cNvSpPr>
          <p:nvPr>
            <p:ph type="body"/>
          </p:nvPr>
        </p:nvSpPr>
        <p:spPr>
          <a:xfrm>
            <a:off x="1645920" y="10270440"/>
            <a:ext cx="14457240" cy="2545632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9" name="PlaceHolder 3"/>
          <p:cNvSpPr>
            <a:spLocks noGrp="1"/>
          </p:cNvSpPr>
          <p:nvPr>
            <p:ph type="body"/>
          </p:nvPr>
        </p:nvSpPr>
        <p:spPr>
          <a:xfrm>
            <a:off x="16826400" y="10270440"/>
            <a:ext cx="14457240" cy="25456320"/>
          </a:xfrm>
          <a:prstGeom prst="rect">
            <a:avLst/>
          </a:prstGeom>
        </p:spPr>
        <p:txBody>
          <a:bodyPr lIns="0" tIns="0" rIns="0" bIns="0">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645920" y="1751040"/>
            <a:ext cx="29626200" cy="339753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
        <p:nvSpPr>
          <p:cNvPr id="13" name="PlaceHolder 2"/>
          <p:cNvSpPr>
            <a:spLocks noGrp="1"/>
          </p:cNvSpPr>
          <p:nvPr>
            <p:ph type="body"/>
          </p:nvPr>
        </p:nvSpPr>
        <p:spPr>
          <a:xfrm>
            <a:off x="1645920" y="1027044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14" name="PlaceHolder 3"/>
          <p:cNvSpPr>
            <a:spLocks noGrp="1"/>
          </p:cNvSpPr>
          <p:nvPr>
            <p:ph type="body"/>
          </p:nvPr>
        </p:nvSpPr>
        <p:spPr>
          <a:xfrm>
            <a:off x="16826400" y="10270440"/>
            <a:ext cx="14457240" cy="2545632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15" name="PlaceHolder 4"/>
          <p:cNvSpPr>
            <a:spLocks noGrp="1"/>
          </p:cNvSpPr>
          <p:nvPr>
            <p:ph type="body"/>
          </p:nvPr>
        </p:nvSpPr>
        <p:spPr>
          <a:xfrm>
            <a:off x="1645920" y="2356668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
        <p:nvSpPr>
          <p:cNvPr id="17" name="PlaceHolder 2"/>
          <p:cNvSpPr>
            <a:spLocks noGrp="1"/>
          </p:cNvSpPr>
          <p:nvPr>
            <p:ph type="body"/>
          </p:nvPr>
        </p:nvSpPr>
        <p:spPr>
          <a:xfrm>
            <a:off x="1645920" y="10270440"/>
            <a:ext cx="14457240" cy="2545632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18" name="PlaceHolder 3"/>
          <p:cNvSpPr>
            <a:spLocks noGrp="1"/>
          </p:cNvSpPr>
          <p:nvPr>
            <p:ph type="body"/>
          </p:nvPr>
        </p:nvSpPr>
        <p:spPr>
          <a:xfrm>
            <a:off x="16826400" y="1027044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19" name="PlaceHolder 4"/>
          <p:cNvSpPr>
            <a:spLocks noGrp="1"/>
          </p:cNvSpPr>
          <p:nvPr>
            <p:ph type="body"/>
          </p:nvPr>
        </p:nvSpPr>
        <p:spPr>
          <a:xfrm>
            <a:off x="16826400" y="2356668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645920" y="1751040"/>
            <a:ext cx="29626200" cy="7329240"/>
          </a:xfrm>
          <a:prstGeom prst="rect">
            <a:avLst/>
          </a:prstGeom>
        </p:spPr>
        <p:txBody>
          <a:bodyPr lIns="0" tIns="0" rIns="0" bIns="0" anchor="ctr"/>
          <a:lstStyle/>
          <a:p>
            <a:pPr algn="ctr"/>
            <a:endParaRPr lang="en-US" sz="8600" b="0" strike="noStrike" spc="-1">
              <a:solidFill>
                <a:srgbClr val="000000"/>
              </a:solidFill>
              <a:latin typeface="Arial"/>
            </a:endParaRPr>
          </a:p>
        </p:txBody>
      </p:sp>
      <p:sp>
        <p:nvSpPr>
          <p:cNvPr id="21" name="PlaceHolder 2"/>
          <p:cNvSpPr>
            <a:spLocks noGrp="1"/>
          </p:cNvSpPr>
          <p:nvPr>
            <p:ph type="body"/>
          </p:nvPr>
        </p:nvSpPr>
        <p:spPr>
          <a:xfrm>
            <a:off x="1645920" y="1027044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22" name="PlaceHolder 3"/>
          <p:cNvSpPr>
            <a:spLocks noGrp="1"/>
          </p:cNvSpPr>
          <p:nvPr>
            <p:ph type="body"/>
          </p:nvPr>
        </p:nvSpPr>
        <p:spPr>
          <a:xfrm>
            <a:off x="16826400" y="10270440"/>
            <a:ext cx="14457240" cy="12142440"/>
          </a:xfrm>
          <a:prstGeom prst="rect">
            <a:avLst/>
          </a:prstGeom>
        </p:spPr>
        <p:txBody>
          <a:bodyPr lIns="0" tIns="0" rIns="0" bIns="0">
            <a:normAutofit/>
          </a:bodyPr>
          <a:lstStyle/>
          <a:p>
            <a:endParaRPr lang="en-US" sz="15400" b="0" strike="noStrike" spc="-1">
              <a:solidFill>
                <a:srgbClr val="000000"/>
              </a:solidFill>
              <a:latin typeface="Arial"/>
            </a:endParaRPr>
          </a:p>
        </p:txBody>
      </p:sp>
      <p:sp>
        <p:nvSpPr>
          <p:cNvPr id="23" name="PlaceHolder 4"/>
          <p:cNvSpPr>
            <a:spLocks noGrp="1"/>
          </p:cNvSpPr>
          <p:nvPr>
            <p:ph type="body"/>
          </p:nvPr>
        </p:nvSpPr>
        <p:spPr>
          <a:xfrm>
            <a:off x="1645920" y="23566680"/>
            <a:ext cx="29626200" cy="12142440"/>
          </a:xfrm>
          <a:prstGeom prst="rect">
            <a:avLst/>
          </a:prstGeom>
        </p:spPr>
        <p:txBody>
          <a:bodyPr lIns="0" tIns="0" rIns="0" bIns="0">
            <a:normAutofit/>
          </a:bodyPr>
          <a:lstStyle/>
          <a:p>
            <a:endParaRPr lang="en-US" sz="15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pic>
        <p:nvPicPr>
          <p:cNvPr id="3" name="Picture 4"/>
          <p:cNvPicPr/>
          <p:nvPr/>
        </p:nvPicPr>
        <p:blipFill>
          <a:blip r:embed="rId14"/>
          <a:srcRect r="38729"/>
          <a:stretch/>
        </p:blipFill>
        <p:spPr>
          <a:xfrm>
            <a:off x="24904080" y="43215480"/>
            <a:ext cx="4141440" cy="212400"/>
          </a:xfrm>
          <a:prstGeom prst="rect">
            <a:avLst/>
          </a:prstGeom>
          <a:ln>
            <a:noFill/>
          </a:ln>
        </p:spPr>
      </p:pic>
      <p:sp>
        <p:nvSpPr>
          <p:cNvPr id="4" name="CustomShape 1"/>
          <p:cNvSpPr/>
          <p:nvPr/>
        </p:nvSpPr>
        <p:spPr>
          <a:xfrm>
            <a:off x="29057400" y="43138440"/>
            <a:ext cx="2360520" cy="3337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600" b="0" strike="noStrike" spc="-1">
                <a:solidFill>
                  <a:srgbClr val="FFFFFF"/>
                </a:solidFill>
                <a:latin typeface="Arial"/>
              </a:rPr>
              <a:t>www.postersession.com</a:t>
            </a:r>
            <a:endParaRPr lang="en-IN" sz="1600" b="0" strike="noStrike" spc="-1">
              <a:latin typeface="Arial"/>
            </a:endParaRPr>
          </a:p>
        </p:txBody>
      </p:sp>
      <p:sp>
        <p:nvSpPr>
          <p:cNvPr id="2" name="CustomShape 2"/>
          <p:cNvSpPr/>
          <p:nvPr/>
        </p:nvSpPr>
        <p:spPr>
          <a:xfrm>
            <a:off x="154080" y="43781400"/>
            <a:ext cx="478440" cy="120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00" b="1" strike="noStrike" spc="-1">
                <a:solidFill>
                  <a:srgbClr val="003064"/>
                </a:solidFill>
                <a:latin typeface="Arial"/>
              </a:rPr>
              <a:t>www.postersession.com</a:t>
            </a:r>
            <a:endParaRPr lang="en-IN" sz="2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16783200" y="8166240"/>
            <a:ext cx="15487200" cy="34645320"/>
          </a:xfrm>
          <a:prstGeom prst="roundRect">
            <a:avLst>
              <a:gd name="adj" fmla="val 7000"/>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46" name="CustomShape 2"/>
          <p:cNvSpPr/>
          <p:nvPr/>
        </p:nvSpPr>
        <p:spPr>
          <a:xfrm>
            <a:off x="571680" y="8128080"/>
            <a:ext cx="15487200" cy="34645320"/>
          </a:xfrm>
          <a:prstGeom prst="roundRect">
            <a:avLst>
              <a:gd name="adj" fmla="val 7000"/>
            </a:avLst>
          </a:prstGeom>
          <a:solidFill>
            <a:schemeClr val="bg1"/>
          </a:solidFill>
          <a:ln w="9360">
            <a:solidFill>
              <a:schemeClr val="tx1"/>
            </a:solidFill>
            <a:round/>
          </a:ln>
        </p:spPr>
        <p:style>
          <a:lnRef idx="0">
            <a:scrgbClr r="0" g="0" b="0"/>
          </a:lnRef>
          <a:fillRef idx="0">
            <a:scrgbClr r="0" g="0" b="0"/>
          </a:fillRef>
          <a:effectRef idx="0">
            <a:scrgbClr r="0" g="0" b="0"/>
          </a:effectRef>
          <a:fontRef idx="minor"/>
        </p:style>
      </p:sp>
      <p:sp>
        <p:nvSpPr>
          <p:cNvPr id="47" name="CustomShape 3"/>
          <p:cNvSpPr/>
          <p:nvPr/>
        </p:nvSpPr>
        <p:spPr>
          <a:xfrm>
            <a:off x="790560" y="10348920"/>
            <a:ext cx="14934960" cy="64573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95000"/>
              </a:lnSpc>
            </a:pPr>
            <a:r>
              <a:rPr lang="en-IN" sz="4000" b="0" strike="noStrike" spc="-1" dirty="0" smtClean="0">
                <a:solidFill>
                  <a:srgbClr val="000000"/>
                </a:solidFill>
                <a:latin typeface="Times New Roman"/>
              </a:rPr>
              <a:t>	The </a:t>
            </a:r>
            <a:r>
              <a:rPr lang="en-IN" sz="4000" b="0" strike="noStrike" spc="-1" dirty="0">
                <a:solidFill>
                  <a:srgbClr val="000000"/>
                </a:solidFill>
                <a:latin typeface="Times New Roman"/>
              </a:rPr>
              <a:t>paper aims at identifying whether a sitting or standing posture of a person is correct or incorrect using image processing and deep learning approach. The approach includes: (</a:t>
            </a:r>
            <a:r>
              <a:rPr lang="en-IN" sz="4000" b="0" strike="noStrike" spc="-1" dirty="0" err="1">
                <a:solidFill>
                  <a:srgbClr val="000000"/>
                </a:solidFill>
                <a:latin typeface="Times New Roman"/>
              </a:rPr>
              <a:t>i</a:t>
            </a:r>
            <a:r>
              <a:rPr lang="en-IN" sz="4000" b="0" strike="noStrike" spc="-1" dirty="0">
                <a:solidFill>
                  <a:srgbClr val="000000"/>
                </a:solidFill>
                <a:latin typeface="Times New Roman"/>
              </a:rPr>
              <a:t>) to check whether a person is present or not in the image read (ii) if present, then detect whether the person is sitting or standing (iii) in case of sitting, identify whether the posture is correct or incorrect (iv) in case of standing, identify whether the posture is correct or incorrect. In accomplishing the task, an overall accuracy of 91.3% is achieved. The method has been evaluated by </a:t>
            </a:r>
            <a:r>
              <a:rPr lang="en-IN" sz="4000" b="0" strike="noStrike" spc="-1" dirty="0" smtClean="0">
                <a:solidFill>
                  <a:srgbClr val="000000"/>
                </a:solidFill>
                <a:latin typeface="Times New Roman"/>
              </a:rPr>
              <a:t>testing with </a:t>
            </a:r>
            <a:r>
              <a:rPr lang="en-IN" sz="4000" b="0" strike="noStrike" spc="-1" dirty="0">
                <a:solidFill>
                  <a:srgbClr val="000000"/>
                </a:solidFill>
                <a:latin typeface="Times New Roman"/>
              </a:rPr>
              <a:t>a real time video feed thereby demonstrating the efficiency of the model and the wonderful power of Convolutional Neural Network (CNN)</a:t>
            </a:r>
            <a:endParaRPr lang="en-IN" sz="4000" b="0" strike="noStrike" spc="-1" dirty="0">
              <a:latin typeface="Arial"/>
            </a:endParaRPr>
          </a:p>
        </p:txBody>
      </p:sp>
      <p:sp>
        <p:nvSpPr>
          <p:cNvPr id="48" name="CustomShape 4"/>
          <p:cNvSpPr/>
          <p:nvPr/>
        </p:nvSpPr>
        <p:spPr>
          <a:xfrm>
            <a:off x="3456000" y="26967240"/>
            <a:ext cx="10224000" cy="1400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4300"/>
              </a:spcBef>
            </a:pPr>
            <a:r>
              <a:rPr lang="en-IN" sz="8600" b="1" strike="noStrike" spc="-1">
                <a:solidFill>
                  <a:srgbClr val="000000"/>
                </a:solidFill>
                <a:latin typeface="Arial"/>
              </a:rPr>
              <a:t>Problem Statement</a:t>
            </a:r>
            <a:endParaRPr lang="en-IN" sz="8600" b="0" strike="noStrike" spc="-1">
              <a:latin typeface="Arial"/>
            </a:endParaRPr>
          </a:p>
        </p:txBody>
      </p:sp>
      <p:sp>
        <p:nvSpPr>
          <p:cNvPr id="49" name="CustomShape 5"/>
          <p:cNvSpPr/>
          <p:nvPr/>
        </p:nvSpPr>
        <p:spPr>
          <a:xfrm>
            <a:off x="20541600" y="23621400"/>
            <a:ext cx="7372080" cy="1400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4300"/>
              </a:spcBef>
            </a:pPr>
            <a:r>
              <a:rPr lang="en-IN" sz="8600" b="1" strike="noStrike" spc="-1">
                <a:solidFill>
                  <a:srgbClr val="000000"/>
                </a:solidFill>
                <a:latin typeface="Arial"/>
              </a:rPr>
              <a:t>Conclusion</a:t>
            </a:r>
            <a:endParaRPr lang="en-IN" sz="8600" b="0" strike="noStrike" spc="-1">
              <a:latin typeface="Arial"/>
            </a:endParaRPr>
          </a:p>
        </p:txBody>
      </p:sp>
      <p:sp>
        <p:nvSpPr>
          <p:cNvPr id="50" name="CustomShape 6"/>
          <p:cNvSpPr/>
          <p:nvPr/>
        </p:nvSpPr>
        <p:spPr>
          <a:xfrm>
            <a:off x="514440" y="507960"/>
            <a:ext cx="31889520" cy="7009920"/>
          </a:xfrm>
          <a:prstGeom prst="roundRect">
            <a:avLst>
              <a:gd name="adj" fmla="val 10870"/>
            </a:avLst>
          </a:prstGeom>
          <a:gradFill rotWithShape="0">
            <a:gsLst>
              <a:gs pos="0">
                <a:srgbClr val="A7C4FF"/>
              </a:gs>
              <a:gs pos="100000">
                <a:schemeClr val="bg1"/>
              </a:gs>
            </a:gsLst>
            <a:lin ang="5400000"/>
          </a:gradFill>
          <a:ln w="9360">
            <a:solidFill>
              <a:schemeClr val="tx1"/>
            </a:solidFill>
            <a:round/>
          </a:ln>
        </p:spPr>
        <p:style>
          <a:lnRef idx="0">
            <a:scrgbClr r="0" g="0" b="0"/>
          </a:lnRef>
          <a:fillRef idx="0">
            <a:scrgbClr r="0" g="0" b="0"/>
          </a:fillRef>
          <a:effectRef idx="0">
            <a:scrgbClr r="0" g="0" b="0"/>
          </a:effectRef>
          <a:fontRef idx="minor"/>
        </p:style>
      </p:sp>
      <p:sp>
        <p:nvSpPr>
          <p:cNvPr id="51" name="CustomShape 7"/>
          <p:cNvSpPr/>
          <p:nvPr/>
        </p:nvSpPr>
        <p:spPr>
          <a:xfrm>
            <a:off x="1085760" y="1778040"/>
            <a:ext cx="30689280" cy="5819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6250"/>
              </a:spcBef>
            </a:pPr>
            <a:r>
              <a:rPr lang="en-IN" sz="7200" b="1" strike="noStrike" spc="-1" dirty="0">
                <a:solidFill>
                  <a:srgbClr val="000000"/>
                </a:solidFill>
                <a:latin typeface="Arial"/>
              </a:rPr>
              <a:t>Application of Convolutional Neural Network to Classify Sitting and Standing Postures</a:t>
            </a:r>
            <a:endParaRPr lang="en-IN" sz="7200" b="0" strike="noStrike" spc="-1" dirty="0">
              <a:latin typeface="Arial"/>
            </a:endParaRPr>
          </a:p>
          <a:p>
            <a:pPr algn="ctr">
              <a:lnSpc>
                <a:spcPct val="100000"/>
              </a:lnSpc>
              <a:spcBef>
                <a:spcPts val="961"/>
              </a:spcBef>
            </a:pPr>
            <a:r>
              <a:rPr lang="en-IN" sz="4800" b="1" strike="noStrike" spc="-1" dirty="0" err="1">
                <a:solidFill>
                  <a:srgbClr val="000000"/>
                </a:solidFill>
                <a:latin typeface="Arial"/>
              </a:rPr>
              <a:t>Nishank</a:t>
            </a:r>
            <a:r>
              <a:rPr lang="en-IN" sz="4800" b="1" strike="noStrike" spc="-1" dirty="0">
                <a:solidFill>
                  <a:srgbClr val="000000"/>
                </a:solidFill>
                <a:latin typeface="Arial"/>
              </a:rPr>
              <a:t> </a:t>
            </a:r>
            <a:r>
              <a:rPr lang="en-IN" sz="4800" b="1" strike="noStrike" spc="-1" dirty="0" err="1" smtClean="0">
                <a:solidFill>
                  <a:srgbClr val="000000"/>
                </a:solidFill>
                <a:latin typeface="Arial"/>
              </a:rPr>
              <a:t>Singhal</a:t>
            </a:r>
            <a:r>
              <a:rPr lang="en-IN" sz="4800" b="1" strike="noStrike" spc="-1" dirty="0" smtClean="0">
                <a:solidFill>
                  <a:srgbClr val="000000"/>
                </a:solidFill>
                <a:latin typeface="Arial"/>
              </a:rPr>
              <a:t>*, Srishti*, </a:t>
            </a:r>
            <a:r>
              <a:rPr lang="en-IN" sz="4800" b="1" strike="noStrike" spc="-1" dirty="0">
                <a:solidFill>
                  <a:srgbClr val="000000"/>
                </a:solidFill>
                <a:latin typeface="Arial"/>
              </a:rPr>
              <a:t>and V. </a:t>
            </a:r>
            <a:r>
              <a:rPr lang="en-IN" sz="4800" b="1" strike="noStrike" spc="-1" dirty="0" err="1" smtClean="0">
                <a:solidFill>
                  <a:srgbClr val="000000"/>
                </a:solidFill>
                <a:latin typeface="Arial"/>
              </a:rPr>
              <a:t>Kalaichelvi</a:t>
            </a:r>
            <a:r>
              <a:rPr lang="en-IN" sz="4800" b="1" strike="noStrike" spc="-1" dirty="0" smtClean="0">
                <a:solidFill>
                  <a:srgbClr val="000000"/>
                </a:solidFill>
                <a:latin typeface="Arial"/>
              </a:rPr>
              <a:t>**</a:t>
            </a:r>
            <a:endParaRPr lang="en-IN" sz="4800" b="0" strike="noStrike" spc="-1" dirty="0">
              <a:latin typeface="Arial"/>
            </a:endParaRPr>
          </a:p>
          <a:p>
            <a:pPr algn="ctr">
              <a:lnSpc>
                <a:spcPct val="100000"/>
              </a:lnSpc>
              <a:spcBef>
                <a:spcPts val="961"/>
              </a:spcBef>
            </a:pPr>
            <a:r>
              <a:rPr lang="en-IN" sz="4800" b="1" strike="noStrike" spc="-1" dirty="0" smtClean="0">
                <a:solidFill>
                  <a:srgbClr val="000000"/>
                </a:solidFill>
                <a:latin typeface="Arial"/>
              </a:rPr>
              <a:t>*Department of Computer Science, BITS </a:t>
            </a:r>
            <a:r>
              <a:rPr lang="en-IN" sz="4800" b="1" strike="noStrike" spc="-1" dirty="0" err="1" smtClean="0">
                <a:solidFill>
                  <a:srgbClr val="000000"/>
                </a:solidFill>
                <a:latin typeface="Arial"/>
              </a:rPr>
              <a:t>Pilani</a:t>
            </a:r>
            <a:r>
              <a:rPr lang="en-IN" sz="4800" b="1" strike="noStrike" spc="-1" dirty="0" smtClean="0">
                <a:solidFill>
                  <a:srgbClr val="000000"/>
                </a:solidFill>
                <a:latin typeface="Arial"/>
              </a:rPr>
              <a:t>, Dubai Campus, U.A.E.</a:t>
            </a:r>
          </a:p>
          <a:p>
            <a:pPr algn="ctr">
              <a:lnSpc>
                <a:spcPct val="100000"/>
              </a:lnSpc>
              <a:spcBef>
                <a:spcPts val="961"/>
              </a:spcBef>
            </a:pPr>
            <a:r>
              <a:rPr lang="en-IN" sz="4800" b="1" spc="-1" dirty="0" smtClean="0">
                <a:solidFill>
                  <a:srgbClr val="000000"/>
                </a:solidFill>
                <a:latin typeface="Arial"/>
              </a:rPr>
              <a:t>**Department of Electrical and Electronics Engineering, BITS </a:t>
            </a:r>
            <a:r>
              <a:rPr lang="en-IN" sz="4800" b="1" spc="-1" dirty="0" err="1" smtClean="0">
                <a:solidFill>
                  <a:srgbClr val="000000"/>
                </a:solidFill>
                <a:latin typeface="Arial"/>
              </a:rPr>
              <a:t>Pilani</a:t>
            </a:r>
            <a:r>
              <a:rPr lang="en-IN" sz="4800" b="1" spc="-1" dirty="0" smtClean="0">
                <a:solidFill>
                  <a:srgbClr val="000000"/>
                </a:solidFill>
                <a:latin typeface="Arial"/>
              </a:rPr>
              <a:t>, Dubai Campus, U.A.E</a:t>
            </a:r>
            <a:endParaRPr lang="en-US" sz="4800" dirty="0"/>
          </a:p>
          <a:p>
            <a:pPr algn="ctr">
              <a:lnSpc>
                <a:spcPct val="100000"/>
              </a:lnSpc>
              <a:spcBef>
                <a:spcPts val="961"/>
              </a:spcBef>
            </a:pPr>
            <a:endParaRPr lang="en-IN" sz="4800" b="0" strike="noStrike" spc="-1" dirty="0">
              <a:latin typeface="Arial"/>
            </a:endParaRPr>
          </a:p>
          <a:p>
            <a:pPr algn="ctr">
              <a:lnSpc>
                <a:spcPct val="100000"/>
              </a:lnSpc>
            </a:pPr>
            <a:endParaRPr lang="en-IN" sz="4800" b="0" strike="noStrike" spc="-1" dirty="0">
              <a:latin typeface="Arial"/>
            </a:endParaRPr>
          </a:p>
        </p:txBody>
      </p:sp>
      <p:sp>
        <p:nvSpPr>
          <p:cNvPr id="52" name="CustomShape 8"/>
          <p:cNvSpPr/>
          <p:nvPr/>
        </p:nvSpPr>
        <p:spPr>
          <a:xfrm>
            <a:off x="514440" y="2946240"/>
            <a:ext cx="4114440" cy="200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4300"/>
              </a:spcBef>
            </a:pPr>
            <a:endParaRPr lang="en-IN" sz="1800" b="0" strike="noStrike" spc="-1">
              <a:latin typeface="Arial"/>
            </a:endParaRPr>
          </a:p>
          <a:p>
            <a:pPr algn="ctr">
              <a:lnSpc>
                <a:spcPct val="100000"/>
              </a:lnSpc>
              <a:spcBef>
                <a:spcPts val="1400"/>
              </a:spcBef>
            </a:pPr>
            <a:endParaRPr lang="en-IN" sz="1800" b="0" strike="noStrike" spc="-1">
              <a:latin typeface="Arial"/>
            </a:endParaRPr>
          </a:p>
        </p:txBody>
      </p:sp>
      <p:sp>
        <p:nvSpPr>
          <p:cNvPr id="53" name="CustomShape 9"/>
          <p:cNvSpPr/>
          <p:nvPr/>
        </p:nvSpPr>
        <p:spPr>
          <a:xfrm>
            <a:off x="21202920" y="31608000"/>
            <a:ext cx="6229080" cy="10807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3251"/>
              </a:spcBef>
            </a:pPr>
            <a:r>
              <a:rPr lang="en-IN" sz="6500" b="0" strike="noStrike" spc="-1" dirty="0" smtClean="0">
                <a:solidFill>
                  <a:srgbClr val="000000"/>
                </a:solidFill>
                <a:latin typeface="Arial"/>
              </a:rPr>
              <a:t>References</a:t>
            </a:r>
            <a:endParaRPr lang="en-IN" sz="6500" b="0" strike="noStrike" spc="-1" dirty="0">
              <a:latin typeface="Arial"/>
            </a:endParaRPr>
          </a:p>
        </p:txBody>
      </p:sp>
      <p:sp>
        <p:nvSpPr>
          <p:cNvPr id="54" name="CustomShape 10"/>
          <p:cNvSpPr/>
          <p:nvPr/>
        </p:nvSpPr>
        <p:spPr>
          <a:xfrm>
            <a:off x="933480" y="28638360"/>
            <a:ext cx="14382360" cy="2955960"/>
          </a:xfrm>
          <a:prstGeom prst="rect">
            <a:avLst/>
          </a:prstGeom>
          <a:noFill/>
          <a:ln w="57240">
            <a:noFill/>
          </a:ln>
        </p:spPr>
        <p:style>
          <a:lnRef idx="0">
            <a:scrgbClr r="0" g="0" b="0"/>
          </a:lnRef>
          <a:fillRef idx="0">
            <a:scrgbClr r="0" g="0" b="0"/>
          </a:fillRef>
          <a:effectRef idx="0">
            <a:scrgbClr r="0" g="0" b="0"/>
          </a:effectRef>
          <a:fontRef idx="minor"/>
        </p:style>
        <p:txBody>
          <a:bodyPr lIns="61200" tIns="30600" rIns="61200" bIns="30600"/>
          <a:lstStyle/>
          <a:p>
            <a:pPr algn="just">
              <a:lnSpc>
                <a:spcPct val="95000"/>
              </a:lnSpc>
            </a:pPr>
            <a:r>
              <a:rPr lang="en-IN" sz="4000" b="0" strike="noStrike" spc="-1">
                <a:solidFill>
                  <a:srgbClr val="000000"/>
                </a:solidFill>
                <a:latin typeface="Times New Roman"/>
              </a:rPr>
              <a:t>The two major tasks of the problem involve: estimation of craniovertebral angle and posture classification. Image processing techniques help in identifying the points of interest for finding out craniovertebral angle . This is followed by employing CNN as a training technique</a:t>
            </a:r>
            <a:endParaRPr lang="en-IN" sz="4000" b="0" strike="noStrike" spc="-1">
              <a:latin typeface="Arial"/>
            </a:endParaRPr>
          </a:p>
        </p:txBody>
      </p:sp>
      <p:sp>
        <p:nvSpPr>
          <p:cNvPr id="55" name="CustomShape 11"/>
          <p:cNvSpPr/>
          <p:nvPr/>
        </p:nvSpPr>
        <p:spPr>
          <a:xfrm>
            <a:off x="17064000" y="32809230"/>
            <a:ext cx="14976000" cy="9619560"/>
          </a:xfrm>
          <a:prstGeom prst="rect">
            <a:avLst/>
          </a:prstGeom>
          <a:noFill/>
          <a:ln w="57240">
            <a:noFill/>
          </a:ln>
        </p:spPr>
        <p:style>
          <a:lnRef idx="0">
            <a:scrgbClr r="0" g="0" b="0"/>
          </a:lnRef>
          <a:fillRef idx="0">
            <a:scrgbClr r="0" g="0" b="0"/>
          </a:fillRef>
          <a:effectRef idx="0">
            <a:scrgbClr r="0" g="0" b="0"/>
          </a:effectRef>
          <a:fontRef idx="minor"/>
        </p:style>
        <p:txBody>
          <a:bodyPr lIns="61200" tIns="30600" rIns="61200" bIns="30600"/>
          <a:lstStyle/>
          <a:p>
            <a:pPr marL="343080" indent="-342720" algn="just">
              <a:lnSpc>
                <a:spcPct val="95000"/>
              </a:lnSpc>
            </a:pPr>
            <a:r>
              <a:rPr lang="en-IN" sz="2800" b="1" strike="noStrike" spc="-1" dirty="0" smtClean="0">
                <a:solidFill>
                  <a:srgbClr val="000000"/>
                </a:solidFill>
                <a:uFillTx/>
                <a:latin typeface="Times New Roman"/>
              </a:rPr>
              <a:t>Michal </a:t>
            </a:r>
            <a:r>
              <a:rPr lang="en-IN" sz="2800" b="1" strike="noStrike" spc="-1" dirty="0" err="1">
                <a:solidFill>
                  <a:srgbClr val="000000"/>
                </a:solidFill>
                <a:uFillTx/>
                <a:latin typeface="Times New Roman"/>
              </a:rPr>
              <a:t>Latalski</a:t>
            </a:r>
            <a:r>
              <a:rPr lang="en-IN" sz="2800" b="1" strike="noStrike" spc="-1" dirty="0">
                <a:solidFill>
                  <a:srgbClr val="000000"/>
                </a:solidFill>
                <a:uFillTx/>
                <a:latin typeface="Times New Roman"/>
              </a:rPr>
              <a:t>, Jerzy </a:t>
            </a:r>
            <a:r>
              <a:rPr lang="en-IN" sz="2800" b="1" strike="noStrike" spc="-1" dirty="0" err="1">
                <a:solidFill>
                  <a:srgbClr val="000000"/>
                </a:solidFill>
                <a:uFillTx/>
                <a:latin typeface="Times New Roman"/>
              </a:rPr>
              <a:t>Bylina</a:t>
            </a:r>
            <a:r>
              <a:rPr lang="en-IN" sz="2800" b="1" strike="noStrike" spc="-1" dirty="0">
                <a:solidFill>
                  <a:srgbClr val="000000"/>
                </a:solidFill>
                <a:uFillTx/>
                <a:latin typeface="Times New Roman"/>
              </a:rPr>
              <a:t>, </a:t>
            </a:r>
            <a:r>
              <a:rPr lang="en-IN" sz="2800" b="1" strike="noStrike" spc="-1" dirty="0" err="1">
                <a:solidFill>
                  <a:srgbClr val="000000"/>
                </a:solidFill>
                <a:uFillTx/>
                <a:latin typeface="Times New Roman"/>
              </a:rPr>
              <a:t>Marek</a:t>
            </a:r>
            <a:r>
              <a:rPr lang="en-IN" sz="2800" b="1" strike="noStrike" spc="-1" dirty="0">
                <a:solidFill>
                  <a:srgbClr val="000000"/>
                </a:solidFill>
                <a:uFillTx/>
                <a:latin typeface="Times New Roman"/>
              </a:rPr>
              <a:t> </a:t>
            </a:r>
            <a:r>
              <a:rPr lang="en-IN" sz="2800" b="1" strike="noStrike" spc="-1" dirty="0" err="1">
                <a:solidFill>
                  <a:srgbClr val="000000"/>
                </a:solidFill>
                <a:uFillTx/>
                <a:latin typeface="Times New Roman"/>
              </a:rPr>
              <a:t>Fatyga</a:t>
            </a:r>
            <a:r>
              <a:rPr lang="en-IN" sz="2800" b="1" strike="noStrike" spc="-1" dirty="0">
                <a:solidFill>
                  <a:srgbClr val="000000"/>
                </a:solidFill>
                <a:uFillTx/>
                <a:latin typeface="Times New Roman"/>
              </a:rPr>
              <a:t> and </a:t>
            </a:r>
            <a:r>
              <a:rPr lang="en-IN" sz="2800" b="1" strike="noStrike" spc="-1" dirty="0" err="1">
                <a:solidFill>
                  <a:srgbClr val="000000"/>
                </a:solidFill>
                <a:uFillTx/>
                <a:latin typeface="Times New Roman"/>
              </a:rPr>
              <a:t>Tadeusz</a:t>
            </a:r>
            <a:r>
              <a:rPr lang="en-IN" sz="2800" b="1" strike="noStrike" spc="-1" dirty="0">
                <a:solidFill>
                  <a:srgbClr val="000000"/>
                </a:solidFill>
                <a:uFillTx/>
                <a:latin typeface="Times New Roman"/>
              </a:rPr>
              <a:t> </a:t>
            </a:r>
            <a:r>
              <a:rPr lang="en-IN" sz="2800" b="1" strike="noStrike" spc="-1" dirty="0" err="1">
                <a:solidFill>
                  <a:srgbClr val="000000"/>
                </a:solidFill>
                <a:uFillTx/>
                <a:latin typeface="Times New Roman"/>
              </a:rPr>
              <a:t>Trzpis</a:t>
            </a:r>
            <a:r>
              <a:rPr lang="en-IN" sz="2800" b="1" strike="noStrike" spc="-1" dirty="0">
                <a:solidFill>
                  <a:srgbClr val="000000"/>
                </a:solidFill>
                <a:uFillTx/>
                <a:latin typeface="Times New Roman"/>
              </a:rPr>
              <a:t>, “Risk </a:t>
            </a:r>
            <a:r>
              <a:rPr lang="en-IN" sz="2800" b="1" strike="noStrike" spc="-1" dirty="0" smtClean="0">
                <a:solidFill>
                  <a:srgbClr val="000000"/>
                </a:solidFill>
                <a:uFillTx/>
                <a:latin typeface="Times New Roman"/>
              </a:rPr>
              <a:t>Factors </a:t>
            </a:r>
            <a:r>
              <a:rPr lang="en-IN" sz="2800" b="1" strike="noStrike" spc="-1" dirty="0">
                <a:solidFill>
                  <a:srgbClr val="000000"/>
                </a:solidFill>
                <a:uFillTx/>
                <a:latin typeface="Times New Roman"/>
              </a:rPr>
              <a:t>of </a:t>
            </a:r>
            <a:r>
              <a:rPr lang="en-IN" sz="2800" b="1" strike="noStrike" spc="-1" dirty="0" smtClean="0">
                <a:solidFill>
                  <a:srgbClr val="000000"/>
                </a:solidFill>
                <a:uFillTx/>
                <a:latin typeface="Times New Roman"/>
              </a:rPr>
              <a:t>Postural Defects </a:t>
            </a:r>
            <a:r>
              <a:rPr lang="en-IN" sz="2800" b="1" strike="noStrike" spc="-1" dirty="0">
                <a:solidFill>
                  <a:srgbClr val="000000"/>
                </a:solidFill>
                <a:uFillTx/>
                <a:latin typeface="Times New Roman"/>
              </a:rPr>
              <a:t>in </a:t>
            </a:r>
            <a:r>
              <a:rPr lang="en-IN" sz="2800" b="1" strike="noStrike" spc="-1" dirty="0" smtClean="0">
                <a:solidFill>
                  <a:srgbClr val="000000"/>
                </a:solidFill>
                <a:uFillTx/>
                <a:latin typeface="Times New Roman"/>
              </a:rPr>
              <a:t>Children </a:t>
            </a:r>
            <a:r>
              <a:rPr lang="en-IN" sz="2800" b="1" strike="noStrike" spc="-1" dirty="0">
                <a:solidFill>
                  <a:srgbClr val="000000"/>
                </a:solidFill>
                <a:uFillTx/>
                <a:latin typeface="Times New Roman"/>
              </a:rPr>
              <a:t>at </a:t>
            </a:r>
            <a:r>
              <a:rPr lang="en-IN" sz="2800" b="1" strike="noStrike" spc="-1" dirty="0" smtClean="0">
                <a:solidFill>
                  <a:srgbClr val="000000"/>
                </a:solidFill>
                <a:uFillTx/>
                <a:latin typeface="Times New Roman"/>
              </a:rPr>
              <a:t>School </a:t>
            </a:r>
            <a:r>
              <a:rPr lang="en-IN" sz="2800" b="1" spc="-1" dirty="0">
                <a:solidFill>
                  <a:srgbClr val="000000"/>
                </a:solidFill>
                <a:latin typeface="Times New Roman"/>
              </a:rPr>
              <a:t>A</a:t>
            </a:r>
            <a:r>
              <a:rPr lang="en-IN" sz="2800" b="1" strike="noStrike" spc="-1" dirty="0" smtClean="0">
                <a:solidFill>
                  <a:srgbClr val="000000"/>
                </a:solidFill>
                <a:uFillTx/>
                <a:latin typeface="Times New Roman"/>
              </a:rPr>
              <a:t>ges</a:t>
            </a:r>
            <a:r>
              <a:rPr lang="en-IN" sz="2800" b="1" strike="noStrike" spc="-1" dirty="0">
                <a:solidFill>
                  <a:srgbClr val="000000"/>
                </a:solidFill>
                <a:uFillTx/>
                <a:latin typeface="Times New Roman"/>
              </a:rPr>
              <a:t>,” Annals of Agricultural and Environmental Medicine (AAEM), </a:t>
            </a:r>
            <a:r>
              <a:rPr lang="en-IN" sz="2800" b="1" strike="noStrike" spc="-1" dirty="0" smtClean="0">
                <a:solidFill>
                  <a:srgbClr val="000000"/>
                </a:solidFill>
                <a:uFillTx/>
                <a:latin typeface="Times New Roman"/>
              </a:rPr>
              <a:t>Vol</a:t>
            </a:r>
            <a:r>
              <a:rPr lang="en-IN" sz="2800" b="1" strike="noStrike" spc="-1" dirty="0">
                <a:solidFill>
                  <a:srgbClr val="000000"/>
                </a:solidFill>
                <a:uFillTx/>
                <a:latin typeface="Times New Roman"/>
              </a:rPr>
              <a:t>. 20, </a:t>
            </a:r>
            <a:r>
              <a:rPr lang="en-IN" sz="2800" b="1" strike="noStrike" spc="-1" dirty="0" smtClean="0">
                <a:solidFill>
                  <a:srgbClr val="000000"/>
                </a:solidFill>
                <a:uFillTx/>
                <a:latin typeface="Times New Roman"/>
              </a:rPr>
              <a:t>No</a:t>
            </a:r>
            <a:r>
              <a:rPr lang="en-IN" sz="2800" b="1" strike="noStrike" spc="-1" dirty="0">
                <a:solidFill>
                  <a:srgbClr val="000000"/>
                </a:solidFill>
                <a:uFillTx/>
                <a:latin typeface="Times New Roman"/>
              </a:rPr>
              <a:t>. 3, pp. 583-587, 2013</a:t>
            </a:r>
            <a:r>
              <a:rPr lang="en-IN" sz="2800" b="1" strike="noStrike" spc="-1" dirty="0" smtClean="0">
                <a:solidFill>
                  <a:srgbClr val="000000"/>
                </a:solidFill>
                <a:uFillTx/>
                <a:latin typeface="Times New Roman"/>
              </a:rPr>
              <a:t>.</a:t>
            </a:r>
          </a:p>
          <a:p>
            <a:pPr marL="343080" indent="-342720" algn="just">
              <a:lnSpc>
                <a:spcPct val="95000"/>
              </a:lnSpc>
            </a:pPr>
            <a:endParaRPr lang="en-IN" sz="2800" b="0" strike="noStrike" spc="-1" dirty="0">
              <a:latin typeface="Arial"/>
            </a:endParaRPr>
          </a:p>
          <a:p>
            <a:pPr marL="343080" indent="-342720" algn="just">
              <a:lnSpc>
                <a:spcPct val="95000"/>
              </a:lnSpc>
            </a:pPr>
            <a:r>
              <a:rPr lang="en-IN" sz="2800" b="1" strike="noStrike" spc="-1" dirty="0" smtClean="0">
                <a:solidFill>
                  <a:srgbClr val="000000"/>
                </a:solidFill>
                <a:uFillTx/>
                <a:latin typeface="Times New Roman"/>
              </a:rPr>
              <a:t>Esther </a:t>
            </a:r>
            <a:r>
              <a:rPr lang="en-IN" sz="2800" b="1" strike="noStrike" spc="-1" dirty="0" err="1">
                <a:solidFill>
                  <a:srgbClr val="000000"/>
                </a:solidFill>
                <a:uFillTx/>
                <a:latin typeface="Times New Roman"/>
              </a:rPr>
              <a:t>Liyanage</a:t>
            </a:r>
            <a:r>
              <a:rPr lang="en-IN" sz="2800" b="1" strike="noStrike" spc="-1" dirty="0">
                <a:solidFill>
                  <a:srgbClr val="000000"/>
                </a:solidFill>
                <a:uFillTx/>
                <a:latin typeface="Times New Roman"/>
              </a:rPr>
              <a:t>, </a:t>
            </a:r>
            <a:r>
              <a:rPr lang="en-IN" sz="2800" b="1" strike="noStrike" spc="-1" dirty="0" err="1">
                <a:solidFill>
                  <a:srgbClr val="000000"/>
                </a:solidFill>
                <a:uFillTx/>
                <a:latin typeface="Times New Roman"/>
              </a:rPr>
              <a:t>Indrajith</a:t>
            </a:r>
            <a:r>
              <a:rPr lang="en-IN" sz="2800" b="1" strike="noStrike" spc="-1" dirty="0">
                <a:solidFill>
                  <a:srgbClr val="000000"/>
                </a:solidFill>
                <a:uFillTx/>
                <a:latin typeface="Times New Roman"/>
              </a:rPr>
              <a:t> </a:t>
            </a:r>
            <a:r>
              <a:rPr lang="en-IN" sz="2800" b="1" strike="noStrike" spc="-1" dirty="0" err="1">
                <a:solidFill>
                  <a:srgbClr val="000000"/>
                </a:solidFill>
                <a:uFillTx/>
                <a:latin typeface="Times New Roman"/>
              </a:rPr>
              <a:t>Liyanage</a:t>
            </a:r>
            <a:r>
              <a:rPr lang="en-IN" sz="2800" b="1" strike="noStrike" spc="-1" dirty="0">
                <a:solidFill>
                  <a:srgbClr val="000000"/>
                </a:solidFill>
                <a:uFillTx/>
                <a:latin typeface="Times New Roman"/>
              </a:rPr>
              <a:t> and </a:t>
            </a:r>
            <a:r>
              <a:rPr lang="en-IN" sz="2800" b="1" strike="noStrike" spc="-1" dirty="0" err="1">
                <a:solidFill>
                  <a:srgbClr val="000000"/>
                </a:solidFill>
                <a:uFillTx/>
                <a:latin typeface="Times New Roman"/>
              </a:rPr>
              <a:t>Masih</a:t>
            </a:r>
            <a:r>
              <a:rPr lang="en-IN" sz="2800" b="1" strike="noStrike" spc="-1" dirty="0">
                <a:solidFill>
                  <a:srgbClr val="000000"/>
                </a:solidFill>
                <a:uFillTx/>
                <a:latin typeface="Times New Roman"/>
              </a:rPr>
              <a:t> Khan, “Efficacy of Isometric Neck exercises and </a:t>
            </a:r>
            <a:r>
              <a:rPr lang="en-IN" sz="2800" b="1" strike="noStrike" spc="-1" dirty="0" smtClean="0">
                <a:solidFill>
                  <a:srgbClr val="000000"/>
                </a:solidFill>
                <a:uFillTx/>
                <a:latin typeface="Times New Roman"/>
              </a:rPr>
              <a:t>Stretching </a:t>
            </a:r>
            <a:r>
              <a:rPr lang="en-IN" sz="2800" b="1" strike="noStrike" spc="-1" dirty="0">
                <a:solidFill>
                  <a:srgbClr val="000000"/>
                </a:solidFill>
                <a:uFillTx/>
                <a:latin typeface="Times New Roman"/>
              </a:rPr>
              <a:t>with </a:t>
            </a:r>
            <a:r>
              <a:rPr lang="en-IN" sz="2800" b="1" strike="noStrike" spc="-1" dirty="0" smtClean="0">
                <a:solidFill>
                  <a:srgbClr val="000000"/>
                </a:solidFill>
                <a:uFillTx/>
                <a:latin typeface="Times New Roman"/>
              </a:rPr>
              <a:t>Ergonomics </a:t>
            </a:r>
            <a:r>
              <a:rPr lang="en-IN" sz="2800" b="1" spc="-1" dirty="0">
                <a:solidFill>
                  <a:srgbClr val="000000"/>
                </a:solidFill>
                <a:latin typeface="Times New Roman"/>
              </a:rPr>
              <a:t>O</a:t>
            </a:r>
            <a:r>
              <a:rPr lang="en-IN" sz="2800" b="1" strike="noStrike" spc="-1" dirty="0" smtClean="0">
                <a:solidFill>
                  <a:srgbClr val="000000"/>
                </a:solidFill>
                <a:uFillTx/>
                <a:latin typeface="Times New Roman"/>
              </a:rPr>
              <a:t>ver </a:t>
            </a:r>
            <a:r>
              <a:rPr lang="en-IN" sz="2800" b="1" spc="-1" dirty="0">
                <a:solidFill>
                  <a:srgbClr val="000000"/>
                </a:solidFill>
                <a:latin typeface="Times New Roman"/>
              </a:rPr>
              <a:t>E</a:t>
            </a:r>
            <a:r>
              <a:rPr lang="en-IN" sz="2800" b="1" strike="noStrike" spc="-1" dirty="0" smtClean="0">
                <a:solidFill>
                  <a:srgbClr val="000000"/>
                </a:solidFill>
                <a:uFillTx/>
                <a:latin typeface="Times New Roman"/>
              </a:rPr>
              <a:t>rgonomics </a:t>
            </a:r>
            <a:r>
              <a:rPr lang="en-IN" sz="2800" b="1" spc="-1" dirty="0">
                <a:solidFill>
                  <a:srgbClr val="000000"/>
                </a:solidFill>
                <a:latin typeface="Times New Roman"/>
              </a:rPr>
              <a:t>A</a:t>
            </a:r>
            <a:r>
              <a:rPr lang="en-IN" sz="2800" b="1" strike="noStrike" spc="-1" dirty="0" smtClean="0">
                <a:solidFill>
                  <a:srgbClr val="000000"/>
                </a:solidFill>
                <a:uFillTx/>
                <a:latin typeface="Times New Roman"/>
              </a:rPr>
              <a:t>lone </a:t>
            </a:r>
            <a:r>
              <a:rPr lang="en-IN" sz="2800" b="1" strike="noStrike" spc="-1" dirty="0">
                <a:solidFill>
                  <a:srgbClr val="000000"/>
                </a:solidFill>
                <a:uFillTx/>
                <a:latin typeface="Times New Roman"/>
              </a:rPr>
              <a:t>in Computer Professionals,” International Journal of Scientific and Research Publications (IJSRP), </a:t>
            </a:r>
            <a:r>
              <a:rPr lang="en-IN" sz="2800" b="1" strike="noStrike" spc="-1" dirty="0" smtClean="0">
                <a:solidFill>
                  <a:srgbClr val="000000"/>
                </a:solidFill>
                <a:uFillTx/>
                <a:latin typeface="Times New Roman"/>
              </a:rPr>
              <a:t>Vol</a:t>
            </a:r>
            <a:r>
              <a:rPr lang="en-IN" sz="2800" b="1" strike="noStrike" spc="-1" dirty="0">
                <a:solidFill>
                  <a:srgbClr val="000000"/>
                </a:solidFill>
                <a:uFillTx/>
                <a:latin typeface="Times New Roman"/>
              </a:rPr>
              <a:t>. 4, </a:t>
            </a:r>
            <a:r>
              <a:rPr lang="en-IN" sz="2800" b="1" strike="noStrike" spc="-1" dirty="0" smtClean="0">
                <a:solidFill>
                  <a:srgbClr val="000000"/>
                </a:solidFill>
                <a:uFillTx/>
                <a:latin typeface="Times New Roman"/>
              </a:rPr>
              <a:t>No</a:t>
            </a:r>
            <a:r>
              <a:rPr lang="en-IN" sz="2800" b="1" strike="noStrike" spc="-1" dirty="0">
                <a:solidFill>
                  <a:srgbClr val="000000"/>
                </a:solidFill>
                <a:uFillTx/>
                <a:latin typeface="Times New Roman"/>
              </a:rPr>
              <a:t>. 9, Sep. 2014</a:t>
            </a:r>
            <a:r>
              <a:rPr lang="en-IN" sz="2800" b="1" strike="noStrike" spc="-1" dirty="0" smtClean="0">
                <a:solidFill>
                  <a:srgbClr val="000000"/>
                </a:solidFill>
                <a:uFillTx/>
                <a:latin typeface="Times New Roman"/>
              </a:rPr>
              <a:t>.</a:t>
            </a:r>
          </a:p>
          <a:p>
            <a:pPr marL="343080" indent="-342720" algn="just">
              <a:lnSpc>
                <a:spcPct val="95000"/>
              </a:lnSpc>
            </a:pPr>
            <a:endParaRPr lang="en-IN" sz="2800" b="0" strike="noStrike" spc="-1" dirty="0">
              <a:latin typeface="Arial"/>
            </a:endParaRPr>
          </a:p>
          <a:p>
            <a:pPr marL="343080" indent="-342720" algn="just">
              <a:lnSpc>
                <a:spcPct val="95000"/>
              </a:lnSpc>
            </a:pPr>
            <a:r>
              <a:rPr lang="en-IN" sz="2800" b="1" strike="noStrike" spc="-1" dirty="0" smtClean="0">
                <a:solidFill>
                  <a:srgbClr val="000000"/>
                </a:solidFill>
                <a:uFillTx/>
                <a:latin typeface="Times New Roman"/>
              </a:rPr>
              <a:t>Wang </a:t>
            </a:r>
            <a:r>
              <a:rPr lang="en-IN" sz="2800" b="1" strike="noStrike" spc="-1" dirty="0">
                <a:solidFill>
                  <a:srgbClr val="000000"/>
                </a:solidFill>
                <a:uFillTx/>
                <a:latin typeface="Times New Roman"/>
              </a:rPr>
              <a:t>C, </a:t>
            </a:r>
            <a:r>
              <a:rPr lang="en-IN" sz="2800" b="1" strike="noStrike" spc="-1" dirty="0" err="1">
                <a:solidFill>
                  <a:srgbClr val="000000"/>
                </a:solidFill>
                <a:uFillTx/>
                <a:latin typeface="Times New Roman"/>
              </a:rPr>
              <a:t>Tian</a:t>
            </a:r>
            <a:r>
              <a:rPr lang="en-IN" sz="2800" b="1" strike="noStrike" spc="-1" dirty="0">
                <a:solidFill>
                  <a:srgbClr val="000000"/>
                </a:solidFill>
                <a:uFillTx/>
                <a:latin typeface="Times New Roman"/>
              </a:rPr>
              <a:t> F, Zhou Y, He W and </a:t>
            </a:r>
            <a:r>
              <a:rPr lang="en-IN" sz="2800" b="1" strike="noStrike" spc="-1" dirty="0" err="1">
                <a:solidFill>
                  <a:srgbClr val="000000"/>
                </a:solidFill>
                <a:uFillTx/>
                <a:latin typeface="Times New Roman"/>
              </a:rPr>
              <a:t>Cai</a:t>
            </a:r>
            <a:r>
              <a:rPr lang="en-IN" sz="2800" b="1" strike="noStrike" spc="-1" dirty="0">
                <a:solidFill>
                  <a:srgbClr val="000000"/>
                </a:solidFill>
                <a:uFillTx/>
                <a:latin typeface="Times New Roman"/>
              </a:rPr>
              <a:t> Z, </a:t>
            </a:r>
            <a:r>
              <a:rPr lang="en-IN" sz="2800" b="1" strike="noStrike" spc="-1" dirty="0" smtClean="0">
                <a:solidFill>
                  <a:srgbClr val="000000"/>
                </a:solidFill>
                <a:uFillTx/>
                <a:latin typeface="Times New Roman"/>
              </a:rPr>
              <a:t>“The Incidence Of Cervical </a:t>
            </a:r>
            <a:r>
              <a:rPr lang="en-IN" sz="2800" b="1" strike="noStrike" spc="-1" dirty="0" err="1" smtClean="0">
                <a:solidFill>
                  <a:srgbClr val="000000"/>
                </a:solidFill>
                <a:uFillTx/>
                <a:latin typeface="Times New Roman"/>
              </a:rPr>
              <a:t>Spondylosis</a:t>
            </a:r>
            <a:r>
              <a:rPr lang="en-IN" sz="2800" b="1" strike="noStrike" spc="-1" dirty="0" smtClean="0">
                <a:solidFill>
                  <a:srgbClr val="000000"/>
                </a:solidFill>
                <a:uFillTx/>
                <a:latin typeface="Times New Roman"/>
              </a:rPr>
              <a:t> Decreases with Aging in the Elderly, and Increases with Aging in </a:t>
            </a:r>
            <a:r>
              <a:rPr lang="en-IN" sz="2800" b="1" spc="-1" dirty="0">
                <a:solidFill>
                  <a:srgbClr val="000000"/>
                </a:solidFill>
                <a:latin typeface="Times New Roman"/>
              </a:rPr>
              <a:t>t</a:t>
            </a:r>
            <a:r>
              <a:rPr lang="en-IN" sz="2800" b="1" strike="noStrike" spc="-1" dirty="0" smtClean="0">
                <a:solidFill>
                  <a:srgbClr val="000000"/>
                </a:solidFill>
                <a:uFillTx/>
                <a:latin typeface="Times New Roman"/>
              </a:rPr>
              <a:t>he Young and Adult Population: A Hospital Based Clinical Analysis,” </a:t>
            </a:r>
            <a:r>
              <a:rPr lang="en-IN" sz="2800" b="1" strike="noStrike" spc="-1" dirty="0">
                <a:solidFill>
                  <a:srgbClr val="000000"/>
                </a:solidFill>
                <a:uFillTx/>
                <a:latin typeface="Times New Roman"/>
              </a:rPr>
              <a:t>Clinical Interventions in Aging, </a:t>
            </a:r>
            <a:r>
              <a:rPr lang="en-IN" sz="2800" b="1" strike="noStrike" spc="-1" dirty="0" smtClean="0">
                <a:solidFill>
                  <a:srgbClr val="000000"/>
                </a:solidFill>
                <a:uFillTx/>
                <a:latin typeface="Times New Roman"/>
              </a:rPr>
              <a:t>Vol</a:t>
            </a:r>
            <a:r>
              <a:rPr lang="en-IN" sz="2800" b="1" strike="noStrike" spc="-1" dirty="0">
                <a:solidFill>
                  <a:srgbClr val="000000"/>
                </a:solidFill>
                <a:uFillTx/>
                <a:latin typeface="Times New Roman"/>
              </a:rPr>
              <a:t>. 11, </a:t>
            </a:r>
            <a:r>
              <a:rPr lang="en-IN" sz="2800" b="1" strike="noStrike" spc="-1" dirty="0" smtClean="0">
                <a:solidFill>
                  <a:srgbClr val="000000"/>
                </a:solidFill>
                <a:uFillTx/>
                <a:latin typeface="Times New Roman"/>
              </a:rPr>
              <a:t>No</a:t>
            </a:r>
            <a:r>
              <a:rPr lang="en-IN" sz="2800" b="1" strike="noStrike" spc="-1" dirty="0">
                <a:solidFill>
                  <a:srgbClr val="000000"/>
                </a:solidFill>
                <a:uFillTx/>
                <a:latin typeface="Times New Roman"/>
              </a:rPr>
              <a:t>. 11, pp. 47-53, </a:t>
            </a:r>
            <a:r>
              <a:rPr lang="en-IN" sz="2800" b="1" strike="noStrike" spc="-1" dirty="0" smtClean="0">
                <a:solidFill>
                  <a:srgbClr val="000000"/>
                </a:solidFill>
                <a:uFillTx/>
                <a:latin typeface="Times New Roman"/>
              </a:rPr>
              <a:t>2016</a:t>
            </a:r>
          </a:p>
          <a:p>
            <a:pPr marL="343080" indent="-342720" algn="just">
              <a:lnSpc>
                <a:spcPct val="95000"/>
              </a:lnSpc>
            </a:pPr>
            <a:endParaRPr lang="en-IN" sz="2800" b="1" strike="noStrike" spc="-1" dirty="0" smtClean="0">
              <a:solidFill>
                <a:srgbClr val="000000"/>
              </a:solidFill>
              <a:uFillTx/>
              <a:latin typeface="Times New Roman"/>
            </a:endParaRPr>
          </a:p>
          <a:p>
            <a:pPr marL="343080" indent="-342720" algn="just">
              <a:lnSpc>
                <a:spcPct val="95000"/>
              </a:lnSpc>
            </a:pPr>
            <a:r>
              <a:rPr lang="en-US" sz="2800" b="1" spc="-1" dirty="0">
                <a:solidFill>
                  <a:srgbClr val="000000"/>
                </a:solidFill>
                <a:latin typeface="Times New Roman"/>
              </a:rPr>
              <a:t>Max </a:t>
            </a:r>
            <a:r>
              <a:rPr lang="en-US" sz="2800" b="1" spc="-1" dirty="0" err="1">
                <a:solidFill>
                  <a:srgbClr val="000000"/>
                </a:solidFill>
                <a:latin typeface="Times New Roman"/>
              </a:rPr>
              <a:t>Jaderberg</a:t>
            </a:r>
            <a:r>
              <a:rPr lang="en-US" sz="2800" b="1" spc="-1" dirty="0">
                <a:solidFill>
                  <a:srgbClr val="000000"/>
                </a:solidFill>
                <a:latin typeface="Times New Roman"/>
              </a:rPr>
              <a:t>, Karen </a:t>
            </a:r>
            <a:r>
              <a:rPr lang="en-US" sz="2800" b="1" spc="-1" dirty="0" err="1">
                <a:solidFill>
                  <a:srgbClr val="000000"/>
                </a:solidFill>
                <a:latin typeface="Times New Roman"/>
              </a:rPr>
              <a:t>Simonyan</a:t>
            </a:r>
            <a:r>
              <a:rPr lang="en-US" sz="2800" b="1" spc="-1" dirty="0">
                <a:solidFill>
                  <a:srgbClr val="000000"/>
                </a:solidFill>
                <a:latin typeface="Times New Roman"/>
              </a:rPr>
              <a:t>, Andrew </a:t>
            </a:r>
            <a:r>
              <a:rPr lang="en-US" sz="2800" b="1" spc="-1" dirty="0" err="1">
                <a:solidFill>
                  <a:srgbClr val="000000"/>
                </a:solidFill>
                <a:latin typeface="Times New Roman"/>
              </a:rPr>
              <a:t>Zisserman</a:t>
            </a:r>
            <a:r>
              <a:rPr lang="en-US" sz="2800" b="1" spc="-1" dirty="0">
                <a:solidFill>
                  <a:srgbClr val="000000"/>
                </a:solidFill>
                <a:latin typeface="Times New Roman"/>
              </a:rPr>
              <a:t> and </a:t>
            </a:r>
            <a:r>
              <a:rPr lang="en-US" sz="2800" b="1" spc="-1" dirty="0" err="1">
                <a:solidFill>
                  <a:srgbClr val="000000"/>
                </a:solidFill>
                <a:latin typeface="Times New Roman"/>
              </a:rPr>
              <a:t>Koray</a:t>
            </a:r>
            <a:r>
              <a:rPr lang="en-US" sz="2800" b="1" spc="-1" dirty="0">
                <a:solidFill>
                  <a:srgbClr val="000000"/>
                </a:solidFill>
                <a:latin typeface="Times New Roman"/>
              </a:rPr>
              <a:t> </a:t>
            </a:r>
            <a:r>
              <a:rPr lang="en-US" sz="2800" b="1" spc="-1" dirty="0" err="1">
                <a:solidFill>
                  <a:srgbClr val="000000"/>
                </a:solidFill>
                <a:latin typeface="Times New Roman"/>
              </a:rPr>
              <a:t>Kavukcuoglu</a:t>
            </a:r>
            <a:r>
              <a:rPr lang="en-US" sz="2800" b="1" spc="-1" dirty="0">
                <a:solidFill>
                  <a:srgbClr val="000000"/>
                </a:solidFill>
                <a:latin typeface="Times New Roman"/>
              </a:rPr>
              <a:t>, “Spatial Transformer Networks,” 28th International Conference on Neural Information Processing </a:t>
            </a:r>
            <a:r>
              <a:rPr lang="en-US" sz="2800" b="1" spc="-1" dirty="0" smtClean="0">
                <a:solidFill>
                  <a:srgbClr val="000000"/>
                </a:solidFill>
                <a:latin typeface="Times New Roman"/>
              </a:rPr>
              <a:t>Systems </a:t>
            </a:r>
            <a:r>
              <a:rPr lang="en-US" sz="2800" b="1" spc="-1" dirty="0">
                <a:solidFill>
                  <a:srgbClr val="000000"/>
                </a:solidFill>
                <a:latin typeface="Times New Roman"/>
              </a:rPr>
              <a:t>(NIPS’15), pp. 2017-2025, </a:t>
            </a:r>
            <a:r>
              <a:rPr lang="en-US" sz="2800" b="1" spc="-1" dirty="0" smtClean="0">
                <a:solidFill>
                  <a:srgbClr val="000000"/>
                </a:solidFill>
                <a:latin typeface="Times New Roman"/>
              </a:rPr>
              <a:t>2015</a:t>
            </a:r>
          </a:p>
          <a:p>
            <a:pPr marL="343080" indent="-342720" algn="just">
              <a:lnSpc>
                <a:spcPct val="95000"/>
              </a:lnSpc>
            </a:pPr>
            <a:endParaRPr lang="en-US" sz="2800" b="1" spc="-1" dirty="0" smtClean="0">
              <a:solidFill>
                <a:srgbClr val="000000"/>
              </a:solidFill>
              <a:latin typeface="Times New Roman"/>
            </a:endParaRPr>
          </a:p>
          <a:p>
            <a:pPr marL="343080" indent="-342720" algn="just">
              <a:lnSpc>
                <a:spcPct val="95000"/>
              </a:lnSpc>
            </a:pPr>
            <a:r>
              <a:rPr lang="en-US" sz="2800" b="1" spc="-1" dirty="0" err="1">
                <a:solidFill>
                  <a:srgbClr val="000000"/>
                </a:solidFill>
                <a:latin typeface="Times New Roman"/>
              </a:rPr>
              <a:t>Jianxin</a:t>
            </a:r>
            <a:r>
              <a:rPr lang="en-US" sz="2800" b="1" spc="-1" dirty="0">
                <a:solidFill>
                  <a:srgbClr val="000000"/>
                </a:solidFill>
                <a:latin typeface="Times New Roman"/>
              </a:rPr>
              <a:t> Wu, Introduction to Convolutional Neural Networks, LAMDA Group National Key Lab for Novel Software Technology Nanjing University, China, </a:t>
            </a:r>
            <a:r>
              <a:rPr lang="en-US" sz="2800" b="1" spc="-1" dirty="0" smtClean="0">
                <a:solidFill>
                  <a:srgbClr val="000000"/>
                </a:solidFill>
                <a:latin typeface="Times New Roman"/>
              </a:rPr>
              <a:t>2017</a:t>
            </a:r>
          </a:p>
          <a:p>
            <a:pPr marL="343080" indent="-342720" algn="just">
              <a:lnSpc>
                <a:spcPct val="95000"/>
              </a:lnSpc>
            </a:pPr>
            <a:endParaRPr lang="en-US" sz="2800" b="1" spc="-1" dirty="0">
              <a:solidFill>
                <a:srgbClr val="000000"/>
              </a:solidFill>
              <a:latin typeface="Times New Roman"/>
            </a:endParaRPr>
          </a:p>
          <a:p>
            <a:pPr marL="343080" indent="-342720" algn="just">
              <a:lnSpc>
                <a:spcPct val="95000"/>
              </a:lnSpc>
            </a:pPr>
            <a:r>
              <a:rPr lang="en-US" sz="2800" b="1" spc="-1" dirty="0" err="1">
                <a:solidFill>
                  <a:srgbClr val="000000"/>
                </a:solidFill>
                <a:latin typeface="Times New Roman"/>
              </a:rPr>
              <a:t>Swapnil</a:t>
            </a:r>
            <a:r>
              <a:rPr lang="en-US" sz="2800" b="1" spc="-1" dirty="0">
                <a:solidFill>
                  <a:srgbClr val="000000"/>
                </a:solidFill>
                <a:latin typeface="Times New Roman"/>
              </a:rPr>
              <a:t> V </a:t>
            </a:r>
            <a:r>
              <a:rPr lang="en-US" sz="2800" b="1" spc="-1" dirty="0" err="1">
                <a:solidFill>
                  <a:srgbClr val="000000"/>
                </a:solidFill>
                <a:latin typeface="Times New Roman"/>
              </a:rPr>
              <a:t>Tathe</a:t>
            </a:r>
            <a:r>
              <a:rPr lang="en-US" sz="2800" b="1" spc="-1" dirty="0">
                <a:solidFill>
                  <a:srgbClr val="000000"/>
                </a:solidFill>
                <a:latin typeface="Times New Roman"/>
              </a:rPr>
              <a:t> and </a:t>
            </a:r>
            <a:r>
              <a:rPr lang="en-US" sz="2800" b="1" spc="-1" dirty="0" err="1">
                <a:solidFill>
                  <a:srgbClr val="000000"/>
                </a:solidFill>
                <a:latin typeface="Times New Roman"/>
              </a:rPr>
              <a:t>Sandipan</a:t>
            </a:r>
            <a:r>
              <a:rPr lang="en-US" sz="2800" b="1" spc="-1" dirty="0">
                <a:solidFill>
                  <a:srgbClr val="000000"/>
                </a:solidFill>
                <a:latin typeface="Times New Roman"/>
              </a:rPr>
              <a:t> P </a:t>
            </a:r>
            <a:r>
              <a:rPr lang="en-US" sz="2800" b="1" spc="-1" dirty="0" err="1">
                <a:solidFill>
                  <a:srgbClr val="000000"/>
                </a:solidFill>
                <a:latin typeface="Times New Roman"/>
              </a:rPr>
              <a:t>Narote</a:t>
            </a:r>
            <a:r>
              <a:rPr lang="en-US" sz="2800" b="1" spc="-1" dirty="0">
                <a:solidFill>
                  <a:srgbClr val="000000"/>
                </a:solidFill>
                <a:latin typeface="Times New Roman"/>
              </a:rPr>
              <a:t>, “Face Recognition in Videos using Gabor Filter,” IOSR Journal of Computer Engineering (IOSRJCE), pp. 75-81, </a:t>
            </a:r>
            <a:r>
              <a:rPr lang="en-US" sz="2800" b="1" spc="-1" dirty="0" smtClean="0">
                <a:solidFill>
                  <a:srgbClr val="000000"/>
                </a:solidFill>
                <a:latin typeface="Times New Roman"/>
              </a:rPr>
              <a:t>2017</a:t>
            </a:r>
            <a:endParaRPr lang="en-IN" sz="2800" b="1" spc="-1" dirty="0">
              <a:solidFill>
                <a:srgbClr val="000000"/>
              </a:solidFill>
              <a:latin typeface="Times New Roman"/>
            </a:endParaRPr>
          </a:p>
        </p:txBody>
      </p:sp>
      <p:sp>
        <p:nvSpPr>
          <p:cNvPr id="56" name="CustomShape 12"/>
          <p:cNvSpPr/>
          <p:nvPr/>
        </p:nvSpPr>
        <p:spPr>
          <a:xfrm>
            <a:off x="17136000" y="25344000"/>
            <a:ext cx="14525280" cy="6264000"/>
          </a:xfrm>
          <a:prstGeom prst="rect">
            <a:avLst/>
          </a:prstGeom>
          <a:noFill/>
          <a:ln w="57240">
            <a:noFill/>
          </a:ln>
        </p:spPr>
        <p:style>
          <a:lnRef idx="0">
            <a:scrgbClr r="0" g="0" b="0"/>
          </a:lnRef>
          <a:fillRef idx="0">
            <a:scrgbClr r="0" g="0" b="0"/>
          </a:fillRef>
          <a:effectRef idx="0">
            <a:scrgbClr r="0" g="0" b="0"/>
          </a:effectRef>
          <a:fontRef idx="minor"/>
        </p:style>
        <p:txBody>
          <a:bodyPr lIns="61200" tIns="30600" rIns="61200" bIns="30600"/>
          <a:lstStyle/>
          <a:p>
            <a:pPr algn="just">
              <a:lnSpc>
                <a:spcPct val="95000"/>
              </a:lnSpc>
            </a:pPr>
            <a:r>
              <a:rPr lang="en-IN" sz="4000" b="0" strike="noStrike" spc="-1" dirty="0">
                <a:solidFill>
                  <a:srgbClr val="000000"/>
                </a:solidFill>
                <a:latin typeface="Times New Roman"/>
              </a:rPr>
              <a:t>The above results suggest what a promising tool CNNs can be, especially to solve visual recognition tasks. With such competitive simulation time and easy implementation, CNNs have an added advantage of their holistic construct which offers local connectivity and parameter sharing which makes them all the more a preferred choice for such Computer Vision tasks. The present work shows how postures can be classified by modelling the problem with a CNN. The work’s application of CNN on posture classification achieves results to the extent of 91.3% accuracy on real time environment situations with a simplified approach.</a:t>
            </a:r>
            <a:endParaRPr lang="en-IN" sz="4000" b="0" strike="noStrike" spc="-1" dirty="0">
              <a:latin typeface="Arial"/>
            </a:endParaRPr>
          </a:p>
          <a:p>
            <a:pPr algn="just">
              <a:lnSpc>
                <a:spcPct val="95000"/>
              </a:lnSpc>
            </a:pPr>
            <a:endParaRPr lang="en-IN" sz="4000" b="0" strike="noStrike" spc="-1" dirty="0">
              <a:latin typeface="Arial"/>
            </a:endParaRPr>
          </a:p>
          <a:p>
            <a:pPr algn="just">
              <a:lnSpc>
                <a:spcPct val="95000"/>
              </a:lnSpc>
            </a:pPr>
            <a:endParaRPr lang="en-IN" sz="4000" b="0" strike="noStrike" spc="-1" dirty="0">
              <a:latin typeface="Arial"/>
            </a:endParaRPr>
          </a:p>
        </p:txBody>
      </p:sp>
      <p:sp>
        <p:nvSpPr>
          <p:cNvPr id="57" name="CustomShape 13"/>
          <p:cNvSpPr/>
          <p:nvPr/>
        </p:nvSpPr>
        <p:spPr>
          <a:xfrm>
            <a:off x="4400640" y="8737560"/>
            <a:ext cx="7372080" cy="1400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4300"/>
              </a:spcBef>
            </a:pPr>
            <a:r>
              <a:rPr lang="en-IN" sz="8600" b="1" strike="noStrike" spc="-1">
                <a:solidFill>
                  <a:srgbClr val="000000"/>
                </a:solidFill>
                <a:latin typeface="Arial"/>
              </a:rPr>
              <a:t>Abstract</a:t>
            </a:r>
            <a:endParaRPr lang="en-IN" sz="8600" b="0" strike="noStrike" spc="-1">
              <a:latin typeface="Arial"/>
            </a:endParaRPr>
          </a:p>
        </p:txBody>
      </p:sp>
      <p:sp>
        <p:nvSpPr>
          <p:cNvPr id="58" name="CustomShape 14"/>
          <p:cNvSpPr/>
          <p:nvPr/>
        </p:nvSpPr>
        <p:spPr>
          <a:xfrm>
            <a:off x="20631240" y="8751960"/>
            <a:ext cx="7372080" cy="1400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4300"/>
              </a:spcBef>
            </a:pPr>
            <a:r>
              <a:rPr lang="en-IN" sz="8600" b="1" strike="noStrike" spc="-1">
                <a:solidFill>
                  <a:srgbClr val="000000"/>
                </a:solidFill>
                <a:latin typeface="Arial"/>
              </a:rPr>
              <a:t>Results</a:t>
            </a:r>
            <a:endParaRPr lang="en-IN" sz="8600" b="0" strike="noStrike" spc="-1">
              <a:latin typeface="Arial"/>
            </a:endParaRPr>
          </a:p>
        </p:txBody>
      </p:sp>
      <p:sp>
        <p:nvSpPr>
          <p:cNvPr id="59" name="CustomShape 15"/>
          <p:cNvSpPr/>
          <p:nvPr/>
        </p:nvSpPr>
        <p:spPr>
          <a:xfrm>
            <a:off x="28459080" y="2984400"/>
            <a:ext cx="3828600" cy="20052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4300"/>
              </a:spcBef>
            </a:pPr>
            <a:endParaRPr lang="en-IN" sz="1800" b="0" strike="noStrike" spc="-1">
              <a:latin typeface="Arial"/>
            </a:endParaRPr>
          </a:p>
          <a:p>
            <a:pPr algn="ctr">
              <a:lnSpc>
                <a:spcPct val="100000"/>
              </a:lnSpc>
              <a:spcBef>
                <a:spcPts val="1400"/>
              </a:spcBef>
            </a:pPr>
            <a:endParaRPr lang="en-IN" sz="1800" b="0" strike="noStrike" spc="-1">
              <a:latin typeface="Arial"/>
            </a:endParaRPr>
          </a:p>
        </p:txBody>
      </p:sp>
      <p:sp>
        <p:nvSpPr>
          <p:cNvPr id="60" name="CustomShape 16"/>
          <p:cNvSpPr/>
          <p:nvPr/>
        </p:nvSpPr>
        <p:spPr>
          <a:xfrm>
            <a:off x="18883440" y="15019200"/>
            <a:ext cx="9575280" cy="2284920"/>
          </a:xfrm>
          <a:prstGeom prst="rect">
            <a:avLst/>
          </a:prstGeom>
          <a:noFill/>
          <a:ln w="9360">
            <a:noFill/>
          </a:ln>
          <a:effectLst>
            <a:outerShdw blurRad="50800" dist="38100" dir="2700000" algn="tl" rotWithShape="0">
              <a:srgbClr val="000000">
                <a:alpha val="25000"/>
              </a:srgbClr>
            </a:outerShdw>
          </a:effectLst>
        </p:spPr>
        <p:style>
          <a:lnRef idx="0">
            <a:scrgbClr r="0" g="0" b="0"/>
          </a:lnRef>
          <a:fillRef idx="0">
            <a:scrgbClr r="0" g="0" b="0"/>
          </a:fillRef>
          <a:effectRef idx="0">
            <a:scrgbClr r="0" g="0" b="0"/>
          </a:effectRef>
          <a:fontRef idx="minor"/>
        </p:style>
      </p:sp>
      <p:sp>
        <p:nvSpPr>
          <p:cNvPr id="61" name="CustomShape 17"/>
          <p:cNvSpPr/>
          <p:nvPr/>
        </p:nvSpPr>
        <p:spPr>
          <a:xfrm>
            <a:off x="-37440" y="43881480"/>
            <a:ext cx="32955480" cy="1004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2999"/>
              </a:spcBef>
            </a:pPr>
            <a:endParaRPr lang="en-IN" sz="6000" b="0" strike="noStrike" spc="-1" dirty="0">
              <a:latin typeface="Arial"/>
            </a:endParaRPr>
          </a:p>
        </p:txBody>
      </p:sp>
      <p:pic>
        <p:nvPicPr>
          <p:cNvPr id="62" name="Picture 91"/>
          <p:cNvPicPr/>
          <p:nvPr/>
        </p:nvPicPr>
        <p:blipFill>
          <a:blip r:embed="rId3"/>
          <a:stretch/>
        </p:blipFill>
        <p:spPr>
          <a:xfrm>
            <a:off x="1085760" y="3312000"/>
            <a:ext cx="2313360" cy="3147480"/>
          </a:xfrm>
          <a:prstGeom prst="rect">
            <a:avLst/>
          </a:prstGeom>
          <a:ln>
            <a:solidFill>
              <a:schemeClr val="tx1"/>
            </a:solidFill>
          </a:ln>
        </p:spPr>
      </p:pic>
      <p:pic>
        <p:nvPicPr>
          <p:cNvPr id="63" name="Picture 62"/>
          <p:cNvPicPr/>
          <p:nvPr/>
        </p:nvPicPr>
        <p:blipFill>
          <a:blip r:embed="rId4"/>
          <a:stretch/>
        </p:blipFill>
        <p:spPr>
          <a:xfrm>
            <a:off x="28459080" y="3456000"/>
            <a:ext cx="3384000" cy="2536920"/>
          </a:xfrm>
          <a:prstGeom prst="rect">
            <a:avLst/>
          </a:prstGeom>
          <a:ln>
            <a:noFill/>
          </a:ln>
        </p:spPr>
      </p:pic>
      <p:sp>
        <p:nvSpPr>
          <p:cNvPr id="64" name="CustomShape 18"/>
          <p:cNvSpPr/>
          <p:nvPr/>
        </p:nvSpPr>
        <p:spPr>
          <a:xfrm>
            <a:off x="4392000" y="17136000"/>
            <a:ext cx="7372080" cy="1400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4300"/>
              </a:spcBef>
            </a:pPr>
            <a:r>
              <a:rPr lang="en-IN" sz="8600" b="1" strike="noStrike" spc="-1">
                <a:solidFill>
                  <a:srgbClr val="000000"/>
                </a:solidFill>
                <a:latin typeface="Arial"/>
              </a:rPr>
              <a:t>Introduction</a:t>
            </a:r>
            <a:endParaRPr lang="en-IN" sz="8600" b="0" strike="noStrike" spc="-1">
              <a:latin typeface="Arial"/>
            </a:endParaRPr>
          </a:p>
        </p:txBody>
      </p:sp>
      <p:sp>
        <p:nvSpPr>
          <p:cNvPr id="65" name="CustomShape 19"/>
          <p:cNvSpPr/>
          <p:nvPr/>
        </p:nvSpPr>
        <p:spPr>
          <a:xfrm>
            <a:off x="761040" y="18814680"/>
            <a:ext cx="14934960" cy="761580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just">
              <a:lnSpc>
                <a:spcPct val="95000"/>
              </a:lnSpc>
            </a:pPr>
            <a:r>
              <a:rPr lang="en-IN" sz="4000" spc="-1" dirty="0" smtClean="0">
                <a:solidFill>
                  <a:srgbClr val="000000"/>
                </a:solidFill>
                <a:latin typeface="Times New Roman"/>
              </a:rPr>
              <a:t>	The</a:t>
            </a:r>
            <a:r>
              <a:rPr lang="en-IN" sz="4000" b="0" strike="noStrike" spc="-1" dirty="0" smtClean="0">
                <a:solidFill>
                  <a:srgbClr val="000000"/>
                </a:solidFill>
                <a:latin typeface="Times New Roman"/>
              </a:rPr>
              <a:t> </a:t>
            </a:r>
            <a:r>
              <a:rPr lang="en-IN" sz="4000" b="0" strike="noStrike" spc="-1" dirty="0">
                <a:solidFill>
                  <a:srgbClr val="000000"/>
                </a:solidFill>
                <a:latin typeface="Times New Roman"/>
              </a:rPr>
              <a:t>goal of this paper is to estimate a 2D human upper body posture by involving the identifications of the key points of the neck joints . It is important to clarify here what the term posture means as different professionals define it differently. According to Yasmeen, </a:t>
            </a:r>
            <a:r>
              <a:rPr lang="en-IN" sz="4000" b="0" strike="noStrike" spc="-1" dirty="0" err="1">
                <a:solidFill>
                  <a:srgbClr val="000000"/>
                </a:solidFill>
                <a:latin typeface="Times New Roman"/>
              </a:rPr>
              <a:t>Shahrukh</a:t>
            </a:r>
            <a:r>
              <a:rPr lang="en-IN" sz="4000" b="0" strike="noStrike" spc="-1" dirty="0">
                <a:solidFill>
                  <a:srgbClr val="000000"/>
                </a:solidFill>
                <a:latin typeface="Times New Roman"/>
              </a:rPr>
              <a:t>, and </a:t>
            </a:r>
            <a:r>
              <a:rPr lang="en-IN" sz="4000" b="0" strike="noStrike" spc="-1" dirty="0" err="1">
                <a:solidFill>
                  <a:srgbClr val="000000"/>
                </a:solidFill>
                <a:latin typeface="Times New Roman"/>
              </a:rPr>
              <a:t>Farooqui</a:t>
            </a:r>
            <a:r>
              <a:rPr lang="en-IN" sz="4000" b="0" strike="noStrike" spc="-1" dirty="0">
                <a:solidFill>
                  <a:srgbClr val="000000"/>
                </a:solidFill>
                <a:latin typeface="Times New Roman"/>
              </a:rPr>
              <a:t>, posture is the position in which one holds their body against gravity while sitting or </a:t>
            </a:r>
            <a:r>
              <a:rPr lang="en-IN" sz="4000" b="0" strike="noStrike" spc="-1" dirty="0" smtClean="0">
                <a:solidFill>
                  <a:srgbClr val="000000"/>
                </a:solidFill>
                <a:latin typeface="Times New Roman"/>
              </a:rPr>
              <a:t>standing. </a:t>
            </a:r>
            <a:r>
              <a:rPr lang="en-IN" sz="4000" b="0" strike="noStrike" spc="-1" dirty="0">
                <a:solidFill>
                  <a:srgbClr val="000000"/>
                </a:solidFill>
                <a:latin typeface="Times New Roman"/>
              </a:rPr>
              <a:t>With change in times, where spine and neck related problems were mainly associated with adults a decade ago, today are also associated with school-aged and </a:t>
            </a:r>
            <a:r>
              <a:rPr lang="en-IN" sz="4000" b="0" strike="noStrike" spc="-1" dirty="0" smtClean="0">
                <a:solidFill>
                  <a:srgbClr val="000000"/>
                </a:solidFill>
                <a:latin typeface="Times New Roman"/>
              </a:rPr>
              <a:t>university aged </a:t>
            </a:r>
            <a:r>
              <a:rPr lang="en-IN" sz="4000" b="0" strike="noStrike" spc="-1" dirty="0">
                <a:solidFill>
                  <a:srgbClr val="000000"/>
                </a:solidFill>
                <a:latin typeface="Times New Roman"/>
              </a:rPr>
              <a:t>students. One of the causes is having poor </a:t>
            </a:r>
            <a:r>
              <a:rPr lang="en-IN" sz="4000" b="0" strike="noStrike" spc="-1" dirty="0" smtClean="0">
                <a:solidFill>
                  <a:srgbClr val="000000"/>
                </a:solidFill>
                <a:latin typeface="Times New Roman"/>
              </a:rPr>
              <a:t>posture often </a:t>
            </a:r>
            <a:r>
              <a:rPr lang="en-IN" sz="4000" b="0" strike="noStrike" spc="-1" dirty="0">
                <a:solidFill>
                  <a:srgbClr val="000000"/>
                </a:solidFill>
                <a:latin typeface="Times New Roman"/>
              </a:rPr>
              <a:t>about which students are not </a:t>
            </a:r>
            <a:r>
              <a:rPr lang="en-IN" sz="4000" b="0" strike="noStrike" spc="-1" dirty="0" smtClean="0">
                <a:solidFill>
                  <a:srgbClr val="000000"/>
                </a:solidFill>
                <a:latin typeface="Times New Roman"/>
              </a:rPr>
              <a:t>aware. </a:t>
            </a:r>
            <a:r>
              <a:rPr lang="en-IN" sz="4000" b="0" strike="noStrike" spc="-1" dirty="0">
                <a:solidFill>
                  <a:srgbClr val="000000"/>
                </a:solidFill>
                <a:latin typeface="Times New Roman"/>
              </a:rPr>
              <a:t>Even young computer professionals due to their sedentary lifestyle fall victim to the pain which may be trivial in the early stages of their life, but may grow as they grow older because of their bad </a:t>
            </a:r>
            <a:r>
              <a:rPr lang="en-IN" sz="4000" b="0" strike="noStrike" spc="-1" dirty="0" smtClean="0">
                <a:solidFill>
                  <a:srgbClr val="000000"/>
                </a:solidFill>
                <a:latin typeface="Times New Roman"/>
              </a:rPr>
              <a:t>posture.</a:t>
            </a:r>
            <a:endParaRPr lang="en-IN" sz="4000" b="0" strike="noStrike" spc="-1" dirty="0">
              <a:latin typeface="Arial"/>
            </a:endParaRPr>
          </a:p>
        </p:txBody>
      </p:sp>
      <p:sp>
        <p:nvSpPr>
          <p:cNvPr id="66" name="CustomShape 20"/>
          <p:cNvSpPr/>
          <p:nvPr/>
        </p:nvSpPr>
        <p:spPr>
          <a:xfrm>
            <a:off x="3240000" y="32328000"/>
            <a:ext cx="10224000" cy="1400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4300"/>
              </a:spcBef>
            </a:pPr>
            <a:r>
              <a:rPr lang="en-IN" sz="8600" b="1" strike="noStrike" spc="-1" dirty="0">
                <a:solidFill>
                  <a:srgbClr val="000000"/>
                </a:solidFill>
                <a:latin typeface="Arial"/>
              </a:rPr>
              <a:t>Implementation</a:t>
            </a:r>
            <a:endParaRPr lang="en-IN" sz="8600" b="0" strike="noStrike" spc="-1" dirty="0">
              <a:latin typeface="Arial"/>
            </a:endParaRPr>
          </a:p>
        </p:txBody>
      </p:sp>
      <p:pic>
        <p:nvPicPr>
          <p:cNvPr id="68" name="Picture 67"/>
          <p:cNvPicPr/>
          <p:nvPr/>
        </p:nvPicPr>
        <p:blipFill>
          <a:blip r:embed="rId5"/>
          <a:stretch/>
        </p:blipFill>
        <p:spPr>
          <a:xfrm>
            <a:off x="16920000" y="11088000"/>
            <a:ext cx="15302520" cy="11808000"/>
          </a:xfrm>
          <a:prstGeom prst="rect">
            <a:avLst/>
          </a:prstGeom>
          <a:ln>
            <a:noFill/>
          </a:ln>
        </p:spPr>
      </p:pic>
      <p:sp>
        <p:nvSpPr>
          <p:cNvPr id="69" name="TextShape 21"/>
          <p:cNvSpPr txBox="1"/>
          <p:nvPr/>
        </p:nvSpPr>
        <p:spPr>
          <a:xfrm>
            <a:off x="1656000" y="720000"/>
            <a:ext cx="29736000" cy="720000"/>
          </a:xfrm>
          <a:prstGeom prst="rect">
            <a:avLst/>
          </a:prstGeom>
          <a:noFill/>
          <a:ln>
            <a:noFill/>
          </a:ln>
        </p:spPr>
        <p:txBody>
          <a:bodyPr lIns="90000" tIns="45000" rIns="90000" bIns="45000"/>
          <a:lstStyle/>
          <a:p>
            <a:r>
              <a:rPr lang="en-IN" sz="3600" b="0" strike="noStrike" spc="-1">
                <a:latin typeface="Arial"/>
              </a:rPr>
              <a:t>Proceedings of the World Congress on Engineering and Computer Science 2017 Vol I WCECS 2017, October 25-27, 2017, San Francisco, USA</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3480" y="33802200"/>
            <a:ext cx="14605368" cy="840905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212167"/>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212167"/>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475</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DejaVu Sans</vt:lpstr>
      <vt:lpstr>Times New Roman</vt:lpstr>
      <vt:lpstr>Office Theme</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subject/>
  <dc:creator>Ethan Shulda;www.postersession.com</dc:creator>
  <cp:keywords>www.postersession.com</cp:keywords>
  <dc:description>©MegaPrint Inc. 2009</dc:description>
  <cp:lastModifiedBy>Srishti Kumar</cp:lastModifiedBy>
  <cp:revision>42</cp:revision>
  <dcterms:created xsi:type="dcterms:W3CDTF">2008-12-04T00:20:37Z</dcterms:created>
  <dcterms:modified xsi:type="dcterms:W3CDTF">2019-03-26T07:40:16Z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MegaPrint Inc.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y fmtid="{D5CDD505-2E9C-101B-9397-08002B2CF9AE}" pid="13" name="category">
    <vt:lpwstr>Research Poster</vt:lpwstr>
  </property>
</Properties>
</file>