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9" r:id="rId15"/>
    <p:sldId id="270" r:id="rId16"/>
    <p:sldId id="271" r:id="rId17"/>
    <p:sldId id="272" r:id="rId18"/>
    <p:sldId id="273" r:id="rId19"/>
    <p:sldId id="274" r:id="rId20"/>
    <p:sldId id="276" r:id="rId21"/>
    <p:sldId id="277" r:id="rId22"/>
    <p:sldId id="278" r:id="rId23"/>
    <p:sldId id="279" r:id="rId24"/>
    <p:sldId id="281" r:id="rId25"/>
    <p:sldId id="282" r:id="rId26"/>
    <p:sldId id="283" r:id="rId27"/>
    <p:sldId id="284" r:id="rId28"/>
    <p:sldId id="29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280" r:id="rId46"/>
    <p:sldId id="302" r:id="rId47"/>
    <p:sldId id="303" r:id="rId48"/>
    <p:sldId id="304" r:id="rId49"/>
    <p:sldId id="305" r:id="rId50"/>
    <p:sldId id="306" r:id="rId51"/>
    <p:sldId id="307" r:id="rId52"/>
    <p:sldId id="309" r:id="rId53"/>
    <p:sldId id="310" r:id="rId54"/>
    <p:sldId id="308" r:id="rId55"/>
    <p:sldId id="311" r:id="rId56"/>
    <p:sldId id="312" r:id="rId57"/>
    <p:sldId id="313" r:id="rId58"/>
    <p:sldId id="314" r:id="rId59"/>
    <p:sldId id="315" r:id="rId60"/>
    <p:sldId id="316" r:id="rId61"/>
    <p:sldId id="317" r:id="rId62"/>
    <p:sldId id="318" r:id="rId63"/>
    <p:sldId id="319" r:id="rId64"/>
    <p:sldId id="320" r:id="rId65"/>
    <p:sldId id="321" r:id="rId66"/>
    <p:sldId id="334" r:id="rId67"/>
    <p:sldId id="335" r:id="rId68"/>
    <p:sldId id="336" r:id="rId69"/>
    <p:sldId id="322" r:id="rId70"/>
    <p:sldId id="323" r:id="rId71"/>
    <p:sldId id="326" r:id="rId72"/>
    <p:sldId id="324" r:id="rId73"/>
    <p:sldId id="327" r:id="rId74"/>
    <p:sldId id="328" r:id="rId75"/>
    <p:sldId id="325" r:id="rId76"/>
    <p:sldId id="330" r:id="rId77"/>
    <p:sldId id="329" r:id="rId78"/>
    <p:sldId id="331" r:id="rId79"/>
    <p:sldId id="333" r:id="rId80"/>
    <p:sldId id="332"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15" autoAdjust="0"/>
  </p:normalViewPr>
  <p:slideViewPr>
    <p:cSldViewPr>
      <p:cViewPr varScale="1">
        <p:scale>
          <a:sx n="71" d="100"/>
          <a:sy n="71" d="100"/>
        </p:scale>
        <p:origin x="-1344" y="-90"/>
      </p:cViewPr>
      <p:guideLst>
        <p:guide orient="horz" pos="2160"/>
        <p:guide pos="2880"/>
      </p:guideLst>
    </p:cSldViewPr>
  </p:slideViewPr>
  <p:notesTextViewPr>
    <p:cViewPr>
      <p:scale>
        <a:sx n="1" d="1"/>
        <a:sy n="1" d="1"/>
      </p:scale>
      <p:origin x="0" y="0"/>
    </p:cViewPr>
  </p:notesTextViewPr>
  <p:sorterViewPr>
    <p:cViewPr>
      <p:scale>
        <a:sx n="200" d="100"/>
        <a:sy n="2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96D222-6CD7-48C6-AA2C-92878CCA08AE}" type="datetimeFigureOut">
              <a:rPr lang="en-US" smtClean="0"/>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B609A-8C40-4341-BB57-0BD90E2B8653}" type="slidenum">
              <a:rPr lang="en-US" smtClean="0"/>
              <a:t>‹#›</a:t>
            </a:fld>
            <a:endParaRPr lang="en-US"/>
          </a:p>
        </p:txBody>
      </p:sp>
    </p:spTree>
    <p:extLst>
      <p:ext uri="{BB962C8B-B14F-4D97-AF65-F5344CB8AC3E}">
        <p14:creationId xmlns:p14="http://schemas.microsoft.com/office/powerpoint/2010/main" val="10401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B609A-8C40-4341-BB57-0BD90E2B8653}" type="slidenum">
              <a:rPr lang="en-US" smtClean="0"/>
              <a:t>36</a:t>
            </a:fld>
            <a:endParaRPr lang="en-US"/>
          </a:p>
        </p:txBody>
      </p:sp>
    </p:spTree>
    <p:extLst>
      <p:ext uri="{BB962C8B-B14F-4D97-AF65-F5344CB8AC3E}">
        <p14:creationId xmlns:p14="http://schemas.microsoft.com/office/powerpoint/2010/main" val="24194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54E478-764E-40F9-8DCA-182EEAC41E84}" type="datetime1">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334306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71ACC-072C-4D2E-BF73-AA5717725C61}" type="datetime1">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89472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26913-C978-4C8F-8036-AAC504F82D2D}" type="datetime1">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111676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818E5-62A0-45F2-867E-C0C418F4AF40}" type="datetime1">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329422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D7FB0-0200-486A-8CF3-446884D9103D}" type="datetime1">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181148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593977-3D89-4736-A9DE-AAA7E781B48A}" type="datetime1">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234649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CABF1-8CF3-4A13-8957-8B7567261B02}" type="datetime1">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62756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D99B5E-3835-4F45-AD6A-4BC6317DCB9C}" type="datetime1">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22097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1EE58-AA0B-4985-A652-508D942143A7}" type="datetime1">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260520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A4C4C-9EA1-4D38-B1DB-21350DBBBC38}" type="datetime1">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5637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8E96D-0D27-4C59-8941-B9E1E41342D9}" type="datetime1">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F914D-0174-4187-8DD3-49359FB387FD}" type="slidenum">
              <a:rPr lang="en-US" smtClean="0"/>
              <a:t>‹#›</a:t>
            </a:fld>
            <a:endParaRPr lang="en-US"/>
          </a:p>
        </p:txBody>
      </p:sp>
    </p:spTree>
    <p:extLst>
      <p:ext uri="{BB962C8B-B14F-4D97-AF65-F5344CB8AC3E}">
        <p14:creationId xmlns:p14="http://schemas.microsoft.com/office/powerpoint/2010/main" val="46311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3B49B-7E42-4268-B9E8-3BCC9E9D389F}" type="datetime1">
              <a:rPr lang="en-US" smtClean="0"/>
              <a:t>11/26/2016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F914D-0174-4187-8DD3-49359FB387FD}" type="slidenum">
              <a:rPr lang="en-US" smtClean="0"/>
              <a:t>‹#›</a:t>
            </a:fld>
            <a:endParaRPr lang="en-US"/>
          </a:p>
        </p:txBody>
      </p:sp>
    </p:spTree>
    <p:extLst>
      <p:ext uri="{BB962C8B-B14F-4D97-AF65-F5344CB8AC3E}">
        <p14:creationId xmlns:p14="http://schemas.microsoft.com/office/powerpoint/2010/main" val="123712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841375"/>
          </a:xfrm>
        </p:spPr>
        <p:txBody>
          <a:bodyPr>
            <a:normAutofit fontScale="90000"/>
          </a:bodyPr>
          <a:lstStyle/>
          <a:p>
            <a:r>
              <a:rPr lang="en-US" b="1" dirty="0" smtClean="0"/>
              <a:t>Unit 3: The Client Tier (10 Hrs.)</a:t>
            </a:r>
            <a:r>
              <a:rPr lang="en-US" dirty="0" smtClean="0"/>
              <a:t/>
            </a:r>
            <a:br>
              <a:rPr lang="en-US" dirty="0" smtClean="0"/>
            </a:br>
            <a:endParaRPr lang="en-US" dirty="0"/>
          </a:p>
        </p:txBody>
      </p:sp>
      <p:sp>
        <p:nvSpPr>
          <p:cNvPr id="3" name="Subtitle 2"/>
          <p:cNvSpPr>
            <a:spLocks noGrp="1"/>
          </p:cNvSpPr>
          <p:nvPr>
            <p:ph type="subTitle" idx="1"/>
          </p:nvPr>
        </p:nvSpPr>
        <p:spPr>
          <a:xfrm>
            <a:off x="1371600" y="1219200"/>
            <a:ext cx="6400800" cy="4419600"/>
          </a:xfrm>
        </p:spPr>
        <p:txBody>
          <a:bodyPr>
            <a:normAutofit fontScale="85000" lnSpcReduction="20000"/>
          </a:bodyPr>
          <a:lstStyle/>
          <a:p>
            <a:pPr algn="just"/>
            <a:r>
              <a:rPr lang="en-US" dirty="0" smtClean="0"/>
              <a:t>Representing </a:t>
            </a:r>
            <a:r>
              <a:rPr lang="en-US" dirty="0"/>
              <a:t>content; Introduction to XML; Elements and Attributes; Rules for Writing XML; Namespaces; Schema: Simple Types and Complex Types, XSD attributes, default and fixed values, Facets, Use of Patterns, order indicators(All, Choice, Sequences), Occurrence Indicators ( </a:t>
            </a:r>
            <a:r>
              <a:rPr lang="en-US" dirty="0" err="1"/>
              <a:t>MaxOccurs</a:t>
            </a:r>
            <a:r>
              <a:rPr lang="en-US" dirty="0"/>
              <a:t>, </a:t>
            </a:r>
            <a:r>
              <a:rPr lang="en-US" dirty="0" err="1"/>
              <a:t>MinOccurs</a:t>
            </a:r>
            <a:r>
              <a:rPr lang="en-US" dirty="0"/>
              <a:t>), DTD: Internal Declaration, Private External Declaration, Public External Declaration, Defining Elements and Attributes; XSL/XSLT; </a:t>
            </a:r>
            <a:r>
              <a:rPr lang="en-US" dirty="0" err="1"/>
              <a:t>XPath</a:t>
            </a:r>
            <a:r>
              <a:rPr lang="en-US" dirty="0"/>
              <a:t>; XQuery; SAX; DOM</a:t>
            </a:r>
          </a:p>
          <a:p>
            <a:pPr algn="just"/>
            <a:endParaRPr lang="en-US" dirty="0"/>
          </a:p>
        </p:txBody>
      </p:sp>
    </p:spTree>
    <p:extLst>
      <p:ext uri="{BB962C8B-B14F-4D97-AF65-F5344CB8AC3E}">
        <p14:creationId xmlns:p14="http://schemas.microsoft.com/office/powerpoint/2010/main" val="1768309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Refer </a:t>
            </a:r>
            <a:r>
              <a:rPr lang="en-US" dirty="0"/>
              <a:t>to an external DTD by using either </a:t>
            </a:r>
            <a:r>
              <a:rPr lang="en-US" b="1" dirty="0"/>
              <a:t>system identifiers</a:t>
            </a:r>
            <a:r>
              <a:rPr lang="en-US" dirty="0"/>
              <a:t> or </a:t>
            </a:r>
            <a:r>
              <a:rPr lang="en-US" b="1" dirty="0"/>
              <a:t>public identifiers</a:t>
            </a:r>
            <a:r>
              <a:rPr lang="en-US" dirty="0" smtClean="0"/>
              <a:t>.</a:t>
            </a:r>
          </a:p>
          <a:p>
            <a:r>
              <a:rPr lang="en-US" b="1" cap="all" dirty="0"/>
              <a:t>SYSTEM IDENTIFIERS</a:t>
            </a:r>
          </a:p>
          <a:p>
            <a:pPr marL="0" indent="0">
              <a:buNone/>
            </a:pPr>
            <a:r>
              <a:rPr lang="en-US" dirty="0"/>
              <a:t>A system identifier enables you to specify the location of an external file containing DTD declarations. </a:t>
            </a:r>
            <a:endParaRPr lang="en-US" dirty="0" smtClean="0"/>
          </a:p>
          <a:p>
            <a:pPr marL="0" indent="0">
              <a:buNone/>
            </a:pPr>
            <a:r>
              <a:rPr lang="en-US" dirty="0" smtClean="0"/>
              <a:t>Syntax:</a:t>
            </a:r>
            <a:endParaRPr lang="en-US" dirty="0"/>
          </a:p>
          <a:p>
            <a:pPr marL="0" indent="0">
              <a:buNone/>
            </a:pPr>
            <a:r>
              <a:rPr lang="en-US" dirty="0"/>
              <a:t>&lt;!DOCTYPE name SYSTEM "address.dtd" [...]&gt;</a:t>
            </a:r>
          </a:p>
        </p:txBody>
      </p:sp>
      <p:sp>
        <p:nvSpPr>
          <p:cNvPr id="4" name="Slide Number Placeholder 3"/>
          <p:cNvSpPr>
            <a:spLocks noGrp="1"/>
          </p:cNvSpPr>
          <p:nvPr>
            <p:ph type="sldNum" sz="quarter" idx="12"/>
          </p:nvPr>
        </p:nvSpPr>
        <p:spPr/>
        <p:txBody>
          <a:bodyPr/>
          <a:lstStyle/>
          <a:p>
            <a:fld id="{133F914D-0174-4187-8DD3-49359FB387FD}" type="slidenum">
              <a:rPr lang="en-US" smtClean="0"/>
              <a:t>10</a:t>
            </a:fld>
            <a:endParaRPr lang="en-US"/>
          </a:p>
        </p:txBody>
      </p:sp>
    </p:spTree>
    <p:extLst>
      <p:ext uri="{BB962C8B-B14F-4D97-AF65-F5344CB8AC3E}">
        <p14:creationId xmlns:p14="http://schemas.microsoft.com/office/powerpoint/2010/main" val="179480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cap="all" dirty="0"/>
              <a:t>PUBLIC IDENTIFIERS</a:t>
            </a:r>
          </a:p>
          <a:p>
            <a:pPr marL="0" indent="0">
              <a:buNone/>
            </a:pPr>
            <a:r>
              <a:rPr lang="en-US" dirty="0"/>
              <a:t>Public identifiers provide a mechanism to locate DTD resources and are written as below:</a:t>
            </a:r>
          </a:p>
          <a:p>
            <a:pPr marL="0" indent="0">
              <a:buNone/>
            </a:pPr>
            <a:r>
              <a:rPr lang="en-US" dirty="0"/>
              <a:t>&lt;!DOCTYPE name PUBLIC "-//Beginning XML//DTD Address Example//EN</a:t>
            </a:r>
            <a:r>
              <a:rPr lang="en-US" dirty="0" smtClean="0"/>
              <a:t>"&gt;</a:t>
            </a:r>
          </a:p>
          <a:p>
            <a:pPr marL="0" indent="0">
              <a:buNone/>
            </a:pPr>
            <a:endParaRPr lang="en-US" dirty="0" smtClean="0"/>
          </a:p>
          <a:p>
            <a:r>
              <a:rPr lang="en-US" dirty="0" smtClean="0"/>
              <a:t>Followed </a:t>
            </a:r>
            <a:r>
              <a:rPr lang="en-US" dirty="0"/>
              <a:t>by a specialized identifier. </a:t>
            </a:r>
            <a:endParaRPr lang="en-US" dirty="0" smtClean="0"/>
          </a:p>
          <a:p>
            <a:r>
              <a:rPr lang="en-US" dirty="0" smtClean="0"/>
              <a:t>Public </a:t>
            </a:r>
            <a:r>
              <a:rPr lang="en-US" dirty="0"/>
              <a:t>identifiers are used to identify an entry in a catalog. </a:t>
            </a:r>
            <a:endParaRPr lang="en-US" dirty="0" smtClean="0"/>
          </a:p>
          <a:p>
            <a:r>
              <a:rPr lang="en-US" dirty="0" smtClean="0"/>
              <a:t>Public </a:t>
            </a:r>
            <a:r>
              <a:rPr lang="en-US" dirty="0"/>
              <a:t>identifiers can follow any format, however, a commonly used format is called </a:t>
            </a:r>
            <a:r>
              <a:rPr lang="en-US" i="1" dirty="0"/>
              <a:t>Formal Public Identifiers, or FPIs.</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11</a:t>
            </a:fld>
            <a:endParaRPr lang="en-US"/>
          </a:p>
        </p:txBody>
      </p:sp>
    </p:spTree>
    <p:extLst>
      <p:ext uri="{BB962C8B-B14F-4D97-AF65-F5344CB8AC3E}">
        <p14:creationId xmlns:p14="http://schemas.microsoft.com/office/powerpoint/2010/main" val="1172372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Also known as XML Schema Definition (XSD).</a:t>
            </a:r>
          </a:p>
          <a:p>
            <a:r>
              <a:rPr lang="en-US" dirty="0" smtClean="0"/>
              <a:t>Used </a:t>
            </a:r>
            <a:r>
              <a:rPr lang="en-US" dirty="0"/>
              <a:t>to describe and validate the structure and the content of XML data</a:t>
            </a:r>
            <a:r>
              <a:rPr lang="en-US" dirty="0" smtClean="0"/>
              <a:t>.</a:t>
            </a:r>
          </a:p>
          <a:p>
            <a:r>
              <a:rPr lang="en-US" dirty="0" smtClean="0"/>
              <a:t>Defines </a:t>
            </a:r>
            <a:r>
              <a:rPr lang="en-US" dirty="0"/>
              <a:t>the elements, attributes and data types</a:t>
            </a:r>
            <a:r>
              <a:rPr lang="en-US" dirty="0" smtClean="0"/>
              <a:t>.</a:t>
            </a:r>
          </a:p>
          <a:p>
            <a:r>
              <a:rPr lang="en-US" dirty="0"/>
              <a:t>Schema element supports Namespaces</a:t>
            </a:r>
            <a:r>
              <a:rPr lang="en-US" dirty="0" smtClean="0"/>
              <a:t>.</a:t>
            </a:r>
          </a:p>
          <a:p>
            <a:r>
              <a:rPr lang="en-US" dirty="0" smtClean="0"/>
              <a:t>Similar </a:t>
            </a:r>
            <a:r>
              <a:rPr lang="en-US" dirty="0"/>
              <a:t>to a database schema that describes the data in a database</a:t>
            </a:r>
            <a:r>
              <a:rPr lang="en-US" dirty="0" smtClean="0"/>
              <a:t>.</a:t>
            </a:r>
          </a:p>
          <a:p>
            <a:r>
              <a:rPr lang="en-US" dirty="0" smtClean="0"/>
              <a:t>Describe </a:t>
            </a:r>
            <a:r>
              <a:rPr lang="en-US" dirty="0"/>
              <a:t>the legitimate format that an XML document can take.</a:t>
            </a:r>
          </a:p>
        </p:txBody>
      </p:sp>
      <p:sp>
        <p:nvSpPr>
          <p:cNvPr id="4" name="Slide Number Placeholder 3"/>
          <p:cNvSpPr>
            <a:spLocks noGrp="1"/>
          </p:cNvSpPr>
          <p:nvPr>
            <p:ph type="sldNum" sz="quarter" idx="12"/>
          </p:nvPr>
        </p:nvSpPr>
        <p:spPr/>
        <p:txBody>
          <a:bodyPr/>
          <a:lstStyle/>
          <a:p>
            <a:fld id="{133F914D-0174-4187-8DD3-49359FB387FD}" type="slidenum">
              <a:rPr lang="en-US" smtClean="0"/>
              <a:t>12</a:t>
            </a:fld>
            <a:endParaRPr lang="en-US"/>
          </a:p>
        </p:txBody>
      </p:sp>
    </p:spTree>
    <p:extLst>
      <p:ext uri="{BB962C8B-B14F-4D97-AF65-F5344CB8AC3E}">
        <p14:creationId xmlns:p14="http://schemas.microsoft.com/office/powerpoint/2010/main" val="300997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7500" lnSpcReduction="20000"/>
          </a:bodyPr>
          <a:lstStyle/>
          <a:p>
            <a:pPr marL="0" indent="0">
              <a:buNone/>
            </a:pPr>
            <a:r>
              <a:rPr lang="en-US" dirty="0" smtClean="0"/>
              <a:t>Syntax:</a:t>
            </a:r>
          </a:p>
          <a:p>
            <a:pPr marL="0" indent="0">
              <a:buNone/>
            </a:pPr>
            <a:r>
              <a:rPr lang="en-US" dirty="0" smtClean="0"/>
              <a:t>&lt;</a:t>
            </a:r>
            <a:r>
              <a:rPr lang="en-US" dirty="0" err="1" smtClean="0"/>
              <a:t>xs:schema</a:t>
            </a:r>
            <a:r>
              <a:rPr lang="en-US" dirty="0" smtClean="0">
                <a:effectLst/>
              </a:rPr>
              <a:t> </a:t>
            </a:r>
            <a:r>
              <a:rPr lang="en-US" dirty="0" err="1" smtClean="0"/>
              <a:t>xmlns:xs</a:t>
            </a:r>
            <a:r>
              <a:rPr lang="en-US" dirty="0" smtClean="0"/>
              <a:t>="http://www.w3.org/2001/XMLSchema"&gt;</a:t>
            </a:r>
          </a:p>
          <a:p>
            <a:pPr marL="0" indent="0">
              <a:buNone/>
            </a:pPr>
            <a:endParaRPr lang="en-US" dirty="0" smtClean="0"/>
          </a:p>
          <a:p>
            <a:pPr marL="0" indent="0">
              <a:buNone/>
            </a:pPr>
            <a:r>
              <a:rPr lang="en-US" dirty="0" smtClean="0"/>
              <a:t>Example</a:t>
            </a:r>
          </a:p>
          <a:p>
            <a:pPr marL="0" indent="0">
              <a:buNone/>
            </a:pPr>
            <a:r>
              <a:rPr lang="en-US" dirty="0" smtClean="0"/>
              <a:t>&lt;?</a:t>
            </a:r>
            <a:r>
              <a:rPr lang="en-US" dirty="0" smtClean="0">
                <a:effectLst/>
              </a:rPr>
              <a:t>xml version</a:t>
            </a:r>
            <a:r>
              <a:rPr lang="en-US" dirty="0" smtClean="0"/>
              <a:t>="1.0"</a:t>
            </a:r>
            <a:r>
              <a:rPr lang="en-US" dirty="0" smtClean="0">
                <a:effectLst/>
              </a:rPr>
              <a:t> encoding</a:t>
            </a:r>
            <a:r>
              <a:rPr lang="en-US" dirty="0" smtClean="0"/>
              <a:t>="UTF-8"?&gt;</a:t>
            </a:r>
          </a:p>
          <a:p>
            <a:pPr marL="0" indent="0">
              <a:buNone/>
            </a:pPr>
            <a:r>
              <a:rPr lang="en-US" dirty="0" smtClean="0">
                <a:effectLst/>
              </a:rPr>
              <a:t> </a:t>
            </a:r>
            <a:r>
              <a:rPr lang="en-US" dirty="0" smtClean="0"/>
              <a:t>&lt;</a:t>
            </a:r>
            <a:r>
              <a:rPr lang="en-US" dirty="0" err="1" smtClean="0"/>
              <a:t>xs:schema</a:t>
            </a:r>
            <a:r>
              <a:rPr lang="en-US" dirty="0" smtClean="0">
                <a:effectLst/>
              </a:rPr>
              <a:t> </a:t>
            </a:r>
            <a:r>
              <a:rPr lang="en-US" dirty="0" err="1" smtClean="0"/>
              <a:t>xmlns:xs</a:t>
            </a:r>
            <a:r>
              <a:rPr lang="en-US" dirty="0" smtClean="0"/>
              <a:t>="http://www.w3.org/2001/XMLSchema"&gt;</a:t>
            </a:r>
            <a:r>
              <a:rPr lang="en-US" dirty="0" smtClean="0">
                <a:effectLst/>
              </a:rPr>
              <a:t> </a:t>
            </a:r>
          </a:p>
          <a:p>
            <a:pPr marL="400050" lvl="1" indent="0">
              <a:buNone/>
            </a:pPr>
            <a:r>
              <a:rPr lang="en-US" dirty="0" smtClean="0"/>
              <a:t>&lt;</a:t>
            </a:r>
            <a:r>
              <a:rPr lang="en-US" dirty="0" err="1" smtClean="0"/>
              <a:t>xs:element</a:t>
            </a:r>
            <a:r>
              <a:rPr lang="en-US" dirty="0" smtClean="0">
                <a:effectLst/>
              </a:rPr>
              <a:t> </a:t>
            </a:r>
            <a:r>
              <a:rPr lang="en-US" dirty="0" smtClean="0"/>
              <a:t>name="contact"&gt;</a:t>
            </a:r>
            <a:r>
              <a:rPr lang="en-US" dirty="0" smtClean="0">
                <a:effectLst/>
              </a:rPr>
              <a:t> </a:t>
            </a:r>
          </a:p>
          <a:p>
            <a:pPr marL="800100" lvl="2" indent="0">
              <a:buNone/>
            </a:pPr>
            <a:r>
              <a:rPr lang="en-US" dirty="0" smtClean="0"/>
              <a:t>&lt;</a:t>
            </a:r>
            <a:r>
              <a:rPr lang="en-US" dirty="0" err="1" smtClean="0"/>
              <a:t>xs:complexType</a:t>
            </a:r>
            <a:r>
              <a:rPr lang="en-US" dirty="0" smtClean="0"/>
              <a:t>&gt;</a:t>
            </a:r>
            <a:r>
              <a:rPr lang="en-US" dirty="0" smtClean="0">
                <a:effectLst/>
              </a:rPr>
              <a:t> </a:t>
            </a:r>
          </a:p>
          <a:p>
            <a:pPr marL="1257300" lvl="3" indent="0">
              <a:buNone/>
            </a:pPr>
            <a:r>
              <a:rPr lang="en-US" dirty="0" smtClean="0"/>
              <a:t>&lt;</a:t>
            </a:r>
            <a:r>
              <a:rPr lang="en-US" dirty="0" err="1" smtClean="0"/>
              <a:t>xs:sequence</a:t>
            </a:r>
            <a:r>
              <a:rPr lang="en-US" dirty="0" smtClean="0"/>
              <a:t>&gt;</a:t>
            </a:r>
          </a:p>
          <a:p>
            <a:pPr marL="1714500" lvl="4" indent="0">
              <a:buNone/>
            </a:pPr>
            <a:r>
              <a:rPr lang="en-US" dirty="0" smtClean="0"/>
              <a:t>&lt;</a:t>
            </a:r>
            <a:r>
              <a:rPr lang="en-US" dirty="0" err="1" smtClean="0"/>
              <a:t>xs:element</a:t>
            </a:r>
            <a:r>
              <a:rPr lang="en-US" dirty="0" smtClean="0">
                <a:effectLst/>
              </a:rPr>
              <a:t> </a:t>
            </a:r>
            <a:r>
              <a:rPr lang="en-US" dirty="0" smtClean="0"/>
              <a:t>name="name"</a:t>
            </a:r>
            <a:r>
              <a:rPr lang="en-US" dirty="0" smtClean="0">
                <a:effectLst/>
              </a:rPr>
              <a:t> </a:t>
            </a:r>
            <a:r>
              <a:rPr lang="en-US" dirty="0" smtClean="0"/>
              <a:t>type="</a:t>
            </a:r>
            <a:r>
              <a:rPr lang="en-US" dirty="0" err="1" smtClean="0"/>
              <a:t>xs:string</a:t>
            </a:r>
            <a:r>
              <a:rPr lang="en-US" dirty="0" smtClean="0"/>
              <a:t>"</a:t>
            </a:r>
            <a:r>
              <a:rPr lang="en-US" dirty="0" smtClean="0">
                <a:effectLst/>
              </a:rPr>
              <a:t> </a:t>
            </a:r>
            <a:r>
              <a:rPr lang="en-US" dirty="0" smtClean="0"/>
              <a:t>/&gt;</a:t>
            </a:r>
            <a:r>
              <a:rPr lang="en-US" dirty="0" smtClean="0">
                <a:effectLst/>
              </a:rPr>
              <a:t> </a:t>
            </a:r>
          </a:p>
          <a:p>
            <a:pPr marL="1714500" lvl="4" indent="0">
              <a:buNone/>
            </a:pPr>
            <a:r>
              <a:rPr lang="en-US" dirty="0" smtClean="0"/>
              <a:t>&lt;</a:t>
            </a:r>
            <a:r>
              <a:rPr lang="en-US" dirty="0" err="1" smtClean="0"/>
              <a:t>xs:element</a:t>
            </a:r>
            <a:r>
              <a:rPr lang="en-US" dirty="0" smtClean="0">
                <a:effectLst/>
              </a:rPr>
              <a:t> </a:t>
            </a:r>
            <a:r>
              <a:rPr lang="en-US" dirty="0" smtClean="0"/>
              <a:t>name="company"</a:t>
            </a:r>
            <a:r>
              <a:rPr lang="en-US" dirty="0" smtClean="0">
                <a:effectLst/>
              </a:rPr>
              <a:t> </a:t>
            </a:r>
            <a:r>
              <a:rPr lang="en-US" dirty="0" smtClean="0"/>
              <a:t>type="</a:t>
            </a:r>
            <a:r>
              <a:rPr lang="en-US" dirty="0" err="1" smtClean="0"/>
              <a:t>xs:string</a:t>
            </a:r>
            <a:r>
              <a:rPr lang="en-US" dirty="0" smtClean="0"/>
              <a:t>"</a:t>
            </a:r>
            <a:r>
              <a:rPr lang="en-US" dirty="0" smtClean="0">
                <a:effectLst/>
              </a:rPr>
              <a:t> </a:t>
            </a:r>
            <a:r>
              <a:rPr lang="en-US" dirty="0" smtClean="0"/>
              <a:t>/&gt;</a:t>
            </a:r>
            <a:r>
              <a:rPr lang="en-US" dirty="0" smtClean="0">
                <a:effectLst/>
              </a:rPr>
              <a:t> </a:t>
            </a:r>
          </a:p>
          <a:p>
            <a:pPr marL="1714500" lvl="4" indent="0">
              <a:buNone/>
            </a:pPr>
            <a:r>
              <a:rPr lang="en-US" dirty="0" smtClean="0"/>
              <a:t>&lt;</a:t>
            </a:r>
            <a:r>
              <a:rPr lang="en-US" dirty="0" err="1" smtClean="0"/>
              <a:t>xs:element</a:t>
            </a:r>
            <a:r>
              <a:rPr lang="en-US" dirty="0" smtClean="0">
                <a:effectLst/>
              </a:rPr>
              <a:t> </a:t>
            </a:r>
            <a:r>
              <a:rPr lang="en-US" dirty="0" smtClean="0"/>
              <a:t>name="phone"</a:t>
            </a:r>
            <a:r>
              <a:rPr lang="en-US" dirty="0" smtClean="0">
                <a:effectLst/>
              </a:rPr>
              <a:t> </a:t>
            </a:r>
            <a:r>
              <a:rPr lang="en-US" dirty="0" smtClean="0"/>
              <a:t>type="</a:t>
            </a:r>
            <a:r>
              <a:rPr lang="en-US" dirty="0" err="1" smtClean="0"/>
              <a:t>xs:int</a:t>
            </a:r>
            <a:r>
              <a:rPr lang="en-US" dirty="0" smtClean="0"/>
              <a:t>"</a:t>
            </a:r>
            <a:r>
              <a:rPr lang="en-US" dirty="0" smtClean="0">
                <a:effectLst/>
              </a:rPr>
              <a:t> </a:t>
            </a:r>
            <a:r>
              <a:rPr lang="en-US" dirty="0" smtClean="0"/>
              <a:t>/&gt;</a:t>
            </a:r>
          </a:p>
          <a:p>
            <a:pPr marL="1257300" lvl="3" indent="0">
              <a:buNone/>
            </a:pPr>
            <a:r>
              <a:rPr lang="en-US" dirty="0" smtClean="0"/>
              <a:t>&lt;/</a:t>
            </a:r>
            <a:r>
              <a:rPr lang="en-US" dirty="0" err="1" smtClean="0"/>
              <a:t>xs:sequence</a:t>
            </a:r>
            <a:r>
              <a:rPr lang="en-US" dirty="0" smtClean="0"/>
              <a:t>&gt;</a:t>
            </a:r>
            <a:r>
              <a:rPr lang="en-US" dirty="0" smtClean="0">
                <a:effectLst/>
              </a:rPr>
              <a:t> </a:t>
            </a:r>
          </a:p>
          <a:p>
            <a:pPr marL="800100" lvl="2" indent="0">
              <a:buNone/>
            </a:pPr>
            <a:r>
              <a:rPr lang="en-US" dirty="0" smtClean="0"/>
              <a:t>&lt;/</a:t>
            </a:r>
            <a:r>
              <a:rPr lang="en-US" dirty="0" err="1" smtClean="0"/>
              <a:t>xs:complexType</a:t>
            </a:r>
            <a:r>
              <a:rPr lang="en-US" dirty="0" smtClean="0"/>
              <a:t>&gt;</a:t>
            </a:r>
            <a:r>
              <a:rPr lang="en-US" dirty="0" smtClean="0">
                <a:effectLst/>
              </a:rPr>
              <a:t> </a:t>
            </a:r>
          </a:p>
          <a:p>
            <a:pPr marL="400050" lvl="1" indent="0">
              <a:buNone/>
            </a:pPr>
            <a:r>
              <a:rPr lang="en-US" dirty="0" smtClean="0"/>
              <a:t>&lt;/</a:t>
            </a:r>
            <a:r>
              <a:rPr lang="en-US" dirty="0" err="1" smtClean="0"/>
              <a:t>xs:element</a:t>
            </a:r>
            <a:r>
              <a:rPr lang="en-US" dirty="0" smtClean="0"/>
              <a:t>&gt;</a:t>
            </a:r>
          </a:p>
          <a:p>
            <a:pPr marL="0" indent="0">
              <a:buNone/>
            </a:pPr>
            <a:r>
              <a:rPr lang="en-US" dirty="0" smtClean="0">
                <a:effectLst/>
              </a:rPr>
              <a:t> </a:t>
            </a:r>
            <a:r>
              <a:rPr lang="en-US" dirty="0" smtClean="0"/>
              <a:t>&lt;/</a:t>
            </a:r>
            <a:r>
              <a:rPr lang="en-US" dirty="0" err="1" smtClean="0"/>
              <a:t>xs:schema</a:t>
            </a:r>
            <a:r>
              <a:rPr lang="en-US" dirty="0" smtClean="0"/>
              <a:t>&gt;</a:t>
            </a:r>
          </a:p>
          <a:p>
            <a:pPr marL="0" indent="0">
              <a:buNone/>
            </a:pP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13</a:t>
            </a:fld>
            <a:endParaRPr lang="en-US"/>
          </a:p>
        </p:txBody>
      </p:sp>
    </p:spTree>
    <p:extLst>
      <p:ext uri="{BB962C8B-B14F-4D97-AF65-F5344CB8AC3E}">
        <p14:creationId xmlns:p14="http://schemas.microsoft.com/office/powerpoint/2010/main" val="2656174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Defined </a:t>
            </a:r>
            <a:r>
              <a:rPr lang="en-US" dirty="0"/>
              <a:t>as building blocks of an XML</a:t>
            </a:r>
            <a:r>
              <a:rPr lang="en-US" dirty="0" smtClean="0"/>
              <a:t>.</a:t>
            </a:r>
          </a:p>
          <a:p>
            <a:r>
              <a:rPr lang="en-US" dirty="0" smtClean="0"/>
              <a:t>Elements </a:t>
            </a:r>
            <a:r>
              <a:rPr lang="en-US" dirty="0"/>
              <a:t>can behave as containers to hold text, elements, attributes, media objects or all of these</a:t>
            </a:r>
            <a:r>
              <a:rPr lang="en-US" dirty="0" smtClean="0"/>
              <a:t>.</a:t>
            </a:r>
          </a:p>
          <a:p>
            <a:pPr marL="0" indent="0">
              <a:buNone/>
            </a:pPr>
            <a:endParaRPr lang="en-US" dirty="0" smtClean="0"/>
          </a:p>
          <a:p>
            <a:pPr marL="0" indent="0">
              <a:buNone/>
            </a:pPr>
            <a:r>
              <a:rPr lang="en-US" dirty="0" smtClean="0"/>
              <a:t>An </a:t>
            </a:r>
            <a:r>
              <a:rPr lang="en-US" dirty="0"/>
              <a:t>element can be defined within an XSD as follows:</a:t>
            </a:r>
          </a:p>
          <a:p>
            <a:pPr marL="0" indent="0">
              <a:buNone/>
            </a:pPr>
            <a:r>
              <a:rPr lang="en-US" dirty="0"/>
              <a:t>&lt;</a:t>
            </a:r>
            <a:r>
              <a:rPr lang="en-US" dirty="0" err="1"/>
              <a:t>xs:element</a:t>
            </a:r>
            <a:r>
              <a:rPr lang="en-US" dirty="0" smtClean="0">
                <a:effectLst/>
              </a:rPr>
              <a:t> </a:t>
            </a:r>
            <a:r>
              <a:rPr lang="en-US" dirty="0"/>
              <a:t>name="x"</a:t>
            </a:r>
            <a:r>
              <a:rPr lang="en-US" dirty="0" smtClean="0">
                <a:effectLst/>
              </a:rPr>
              <a:t> </a:t>
            </a:r>
            <a:r>
              <a:rPr lang="en-US" dirty="0"/>
              <a:t>type="y</a:t>
            </a:r>
            <a:r>
              <a:rPr lang="en-US" dirty="0" smtClean="0"/>
              <a:t>"/&gt;</a:t>
            </a:r>
          </a:p>
          <a:p>
            <a:pPr marL="0" indent="0">
              <a:buNone/>
            </a:pPr>
            <a:endParaRPr lang="en-US" dirty="0" smtClean="0"/>
          </a:p>
          <a:p>
            <a:r>
              <a:rPr lang="en-US" dirty="0"/>
              <a:t>XML Schema has a lot of built-in data types. The most common types </a:t>
            </a:r>
            <a:r>
              <a:rPr lang="en-US" dirty="0" smtClean="0"/>
              <a:t>are: </a:t>
            </a:r>
            <a:r>
              <a:rPr lang="en-US" dirty="0" err="1" smtClean="0"/>
              <a:t>xs:string</a:t>
            </a:r>
            <a:r>
              <a:rPr lang="en-US" dirty="0" smtClean="0"/>
              <a:t>, </a:t>
            </a:r>
            <a:r>
              <a:rPr lang="en-US" dirty="0" err="1" smtClean="0"/>
              <a:t>xs:decimal</a:t>
            </a:r>
            <a:r>
              <a:rPr lang="en-US" dirty="0" smtClean="0"/>
              <a:t>, </a:t>
            </a:r>
            <a:r>
              <a:rPr lang="en-US" dirty="0" err="1" smtClean="0"/>
              <a:t>xs:integer</a:t>
            </a:r>
            <a:r>
              <a:rPr lang="en-US" dirty="0" smtClean="0"/>
              <a:t>, </a:t>
            </a:r>
            <a:r>
              <a:rPr lang="en-US" dirty="0" err="1" smtClean="0"/>
              <a:t>xs:boolean</a:t>
            </a:r>
            <a:r>
              <a:rPr lang="en-US" dirty="0" smtClean="0"/>
              <a:t>, </a:t>
            </a:r>
            <a:r>
              <a:rPr lang="en-US" dirty="0" err="1" smtClean="0"/>
              <a:t>xs:date</a:t>
            </a:r>
            <a:r>
              <a:rPr lang="en-US" dirty="0" smtClean="0"/>
              <a:t>, </a:t>
            </a:r>
            <a:r>
              <a:rPr lang="en-US" dirty="0" err="1" smtClean="0"/>
              <a:t>xs:time</a:t>
            </a:r>
            <a:r>
              <a:rPr lang="en-US" dirty="0" smtClean="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14</a:t>
            </a:fld>
            <a:endParaRPr lang="en-US"/>
          </a:p>
        </p:txBody>
      </p:sp>
    </p:spTree>
    <p:extLst>
      <p:ext uri="{BB962C8B-B14F-4D97-AF65-F5344CB8AC3E}">
        <p14:creationId xmlns:p14="http://schemas.microsoft.com/office/powerpoint/2010/main" val="4257325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Definition </a:t>
            </a:r>
            <a:r>
              <a:rPr lang="en-US" sz="3600" dirty="0" smtClean="0"/>
              <a:t>Types of XML Schema Elements</a:t>
            </a:r>
            <a:r>
              <a:rPr lang="en-US" sz="3600" dirty="0"/>
              <a:t/>
            </a:r>
            <a:br>
              <a:rPr lang="en-US" sz="3600" dirty="0"/>
            </a:b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Simple Type:</a:t>
            </a:r>
          </a:p>
          <a:p>
            <a:r>
              <a:rPr lang="en-US" dirty="0" smtClean="0"/>
              <a:t>Used </a:t>
            </a:r>
            <a:r>
              <a:rPr lang="en-US" dirty="0"/>
              <a:t>only in the context of the </a:t>
            </a:r>
            <a:r>
              <a:rPr lang="en-US" dirty="0" smtClean="0"/>
              <a:t>text.</a:t>
            </a:r>
          </a:p>
          <a:p>
            <a:r>
              <a:rPr lang="en-US" dirty="0" smtClean="0"/>
              <a:t>Some of predefined simple types are: </a:t>
            </a:r>
            <a:r>
              <a:rPr lang="en-US" dirty="0" err="1" smtClean="0"/>
              <a:t>xs:integer</a:t>
            </a:r>
            <a:r>
              <a:rPr lang="en-US" dirty="0" smtClean="0"/>
              <a:t>, </a:t>
            </a:r>
            <a:r>
              <a:rPr lang="en-US" dirty="0" err="1" smtClean="0"/>
              <a:t>xs:boolean</a:t>
            </a:r>
            <a:r>
              <a:rPr lang="en-US" dirty="0" smtClean="0"/>
              <a:t>, </a:t>
            </a:r>
            <a:r>
              <a:rPr lang="en-US" dirty="0" err="1" smtClean="0"/>
              <a:t>xs:string</a:t>
            </a:r>
            <a:r>
              <a:rPr lang="en-US" dirty="0" smtClean="0"/>
              <a:t>, </a:t>
            </a:r>
            <a:r>
              <a:rPr lang="en-US" dirty="0" err="1" smtClean="0"/>
              <a:t>xs:date</a:t>
            </a:r>
            <a:r>
              <a:rPr lang="en-US" dirty="0" smtClean="0"/>
              <a:t>. </a:t>
            </a:r>
          </a:p>
          <a:p>
            <a:r>
              <a:rPr lang="en-US" dirty="0" smtClean="0"/>
              <a:t>For </a:t>
            </a:r>
            <a:r>
              <a:rPr lang="en-US" dirty="0"/>
              <a:t>example:</a:t>
            </a:r>
          </a:p>
          <a:p>
            <a:pPr marL="0" indent="0">
              <a:buNone/>
            </a:pPr>
            <a:r>
              <a:rPr lang="en-US" dirty="0"/>
              <a:t>&lt;</a:t>
            </a:r>
            <a:r>
              <a:rPr lang="en-US" dirty="0" err="1"/>
              <a:t>xs:element</a:t>
            </a:r>
            <a:r>
              <a:rPr lang="en-US" dirty="0" smtClean="0">
                <a:effectLst/>
              </a:rPr>
              <a:t> </a:t>
            </a:r>
            <a:r>
              <a:rPr lang="en-US" dirty="0"/>
              <a:t>name="</a:t>
            </a:r>
            <a:r>
              <a:rPr lang="en-US" dirty="0" err="1"/>
              <a:t>phone_number</a:t>
            </a:r>
            <a:r>
              <a:rPr lang="en-US" dirty="0"/>
              <a:t>"</a:t>
            </a:r>
            <a:r>
              <a:rPr lang="en-US" dirty="0" smtClean="0">
                <a:effectLst/>
              </a:rPr>
              <a:t> </a:t>
            </a:r>
            <a:r>
              <a:rPr lang="en-US" dirty="0"/>
              <a:t>type="</a:t>
            </a:r>
            <a:r>
              <a:rPr lang="en-US" dirty="0" err="1"/>
              <a:t>xs:int</a:t>
            </a:r>
            <a:r>
              <a:rPr lang="en-US" dirty="0"/>
              <a:t>"</a:t>
            </a:r>
            <a:r>
              <a:rPr lang="en-US" dirty="0" smtClean="0">
                <a:effectLst/>
              </a:rPr>
              <a:t> </a:t>
            </a:r>
            <a:r>
              <a:rPr lang="en-US" dirty="0"/>
              <a:t>/&gt;</a:t>
            </a:r>
          </a:p>
        </p:txBody>
      </p:sp>
      <p:sp>
        <p:nvSpPr>
          <p:cNvPr id="4" name="Slide Number Placeholder 3"/>
          <p:cNvSpPr>
            <a:spLocks noGrp="1"/>
          </p:cNvSpPr>
          <p:nvPr>
            <p:ph type="sldNum" sz="quarter" idx="12"/>
          </p:nvPr>
        </p:nvSpPr>
        <p:spPr/>
        <p:txBody>
          <a:bodyPr/>
          <a:lstStyle/>
          <a:p>
            <a:fld id="{133F914D-0174-4187-8DD3-49359FB387FD}" type="slidenum">
              <a:rPr lang="en-US" smtClean="0"/>
              <a:t>15</a:t>
            </a:fld>
            <a:endParaRPr lang="en-US"/>
          </a:p>
        </p:txBody>
      </p:sp>
    </p:spTree>
    <p:extLst>
      <p:ext uri="{BB962C8B-B14F-4D97-AF65-F5344CB8AC3E}">
        <p14:creationId xmlns:p14="http://schemas.microsoft.com/office/powerpoint/2010/main" val="3933031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77500" lnSpcReduction="20000"/>
          </a:bodyPr>
          <a:lstStyle/>
          <a:p>
            <a:pPr marL="0" indent="0">
              <a:buNone/>
            </a:pPr>
            <a:r>
              <a:rPr lang="en-US" dirty="0" smtClean="0"/>
              <a:t>2. </a:t>
            </a:r>
            <a:r>
              <a:rPr lang="en-US" b="1" dirty="0"/>
              <a:t>Complex </a:t>
            </a:r>
            <a:r>
              <a:rPr lang="en-US" b="1" dirty="0" smtClean="0"/>
              <a:t>Type:</a:t>
            </a:r>
          </a:p>
          <a:p>
            <a:r>
              <a:rPr lang="en-US" dirty="0" smtClean="0"/>
              <a:t>It is </a:t>
            </a:r>
            <a:r>
              <a:rPr lang="en-US" dirty="0"/>
              <a:t>a container for other element definitions</a:t>
            </a:r>
            <a:r>
              <a:rPr lang="en-US" dirty="0" smtClean="0"/>
              <a:t>.</a:t>
            </a:r>
          </a:p>
          <a:p>
            <a:r>
              <a:rPr lang="en-US" dirty="0" smtClean="0"/>
              <a:t>Allows to </a:t>
            </a:r>
            <a:r>
              <a:rPr lang="en-US" dirty="0"/>
              <a:t>specify which child elements an element can contain and to provide some structure within </a:t>
            </a:r>
            <a:r>
              <a:rPr lang="en-US" dirty="0" smtClean="0"/>
              <a:t>XML </a:t>
            </a:r>
            <a:r>
              <a:rPr lang="en-US" dirty="0"/>
              <a:t>documents</a:t>
            </a:r>
            <a:r>
              <a:rPr lang="en-US" dirty="0" smtClean="0"/>
              <a:t>.</a:t>
            </a:r>
          </a:p>
          <a:p>
            <a:pPr marL="0" indent="0">
              <a:buNone/>
            </a:pPr>
            <a:r>
              <a:rPr lang="en-US" dirty="0" smtClean="0"/>
              <a:t>Example:</a:t>
            </a:r>
          </a:p>
          <a:p>
            <a:pPr marL="0" indent="0">
              <a:buNone/>
            </a:pPr>
            <a:r>
              <a:rPr lang="en-US" dirty="0"/>
              <a:t>&lt;</a:t>
            </a:r>
            <a:r>
              <a:rPr lang="en-US" dirty="0" err="1"/>
              <a:t>xs:element</a:t>
            </a:r>
            <a:r>
              <a:rPr lang="en-US" dirty="0" smtClean="0">
                <a:effectLst/>
              </a:rPr>
              <a:t> </a:t>
            </a:r>
            <a:r>
              <a:rPr lang="en-US" dirty="0"/>
              <a:t>name="Address"&gt;</a:t>
            </a:r>
            <a:r>
              <a:rPr lang="en-US" dirty="0" smtClean="0">
                <a:effectLst/>
              </a:rPr>
              <a:t> </a:t>
            </a:r>
          </a:p>
          <a:p>
            <a:pPr marL="400050" lvl="1" indent="0">
              <a:buNone/>
            </a:pPr>
            <a:r>
              <a:rPr lang="en-US" dirty="0" smtClean="0"/>
              <a:t>&lt;</a:t>
            </a:r>
            <a:r>
              <a:rPr lang="en-US" dirty="0" err="1"/>
              <a:t>xs:complexType</a:t>
            </a:r>
            <a:r>
              <a:rPr lang="en-US" dirty="0"/>
              <a:t>&gt;</a:t>
            </a:r>
            <a:r>
              <a:rPr lang="en-US" dirty="0" smtClean="0">
                <a:effectLst/>
              </a:rPr>
              <a:t> </a:t>
            </a:r>
          </a:p>
          <a:p>
            <a:pPr marL="800100" lvl="2" indent="0">
              <a:buNone/>
            </a:pPr>
            <a:r>
              <a:rPr lang="en-US" dirty="0" smtClean="0"/>
              <a:t>&lt;</a:t>
            </a:r>
            <a:r>
              <a:rPr lang="en-US" dirty="0" err="1"/>
              <a:t>xs:sequence</a:t>
            </a:r>
            <a:r>
              <a:rPr lang="en-US" dirty="0"/>
              <a:t>&gt;</a:t>
            </a:r>
            <a:r>
              <a:rPr lang="en-US" dirty="0" smtClean="0">
                <a:effectLst/>
              </a:rPr>
              <a:t> </a:t>
            </a:r>
          </a:p>
          <a:p>
            <a:pPr marL="1257300" lvl="3" indent="0">
              <a:buNone/>
            </a:pPr>
            <a:r>
              <a:rPr lang="en-US" dirty="0" smtClean="0"/>
              <a:t>&lt;</a:t>
            </a:r>
            <a:r>
              <a:rPr lang="en-US" dirty="0" err="1"/>
              <a:t>xs:element</a:t>
            </a:r>
            <a:r>
              <a:rPr lang="en-US" dirty="0" smtClean="0">
                <a:effectLst/>
              </a:rPr>
              <a:t> </a:t>
            </a:r>
            <a:r>
              <a:rPr lang="en-US" dirty="0"/>
              <a:t>name="name"</a:t>
            </a:r>
            <a:r>
              <a:rPr lang="en-US" dirty="0" smtClean="0">
                <a:effectLst/>
              </a:rPr>
              <a:t> </a:t>
            </a:r>
            <a:r>
              <a:rPr lang="en-US" dirty="0"/>
              <a:t>type="</a:t>
            </a:r>
            <a:r>
              <a:rPr lang="en-US" dirty="0" err="1"/>
              <a:t>xs:string</a:t>
            </a:r>
            <a:r>
              <a:rPr lang="en-US" dirty="0"/>
              <a:t>"</a:t>
            </a:r>
            <a:r>
              <a:rPr lang="en-US" dirty="0" smtClean="0">
                <a:effectLst/>
              </a:rPr>
              <a:t> </a:t>
            </a:r>
            <a:r>
              <a:rPr lang="en-US" dirty="0"/>
              <a:t>/&gt;</a:t>
            </a:r>
            <a:r>
              <a:rPr lang="en-US" dirty="0" smtClean="0">
                <a:effectLst/>
              </a:rPr>
              <a:t> </a:t>
            </a:r>
          </a:p>
          <a:p>
            <a:pPr marL="1257300" lvl="3" indent="0">
              <a:buNone/>
            </a:pPr>
            <a:r>
              <a:rPr lang="en-US" dirty="0" smtClean="0"/>
              <a:t>&lt;</a:t>
            </a:r>
            <a:r>
              <a:rPr lang="en-US" dirty="0" err="1"/>
              <a:t>xs:element</a:t>
            </a:r>
            <a:r>
              <a:rPr lang="en-US" dirty="0" smtClean="0">
                <a:effectLst/>
              </a:rPr>
              <a:t> </a:t>
            </a:r>
            <a:r>
              <a:rPr lang="en-US" dirty="0"/>
              <a:t>name="company"</a:t>
            </a:r>
            <a:r>
              <a:rPr lang="en-US" dirty="0" smtClean="0">
                <a:effectLst/>
              </a:rPr>
              <a:t> </a:t>
            </a:r>
            <a:r>
              <a:rPr lang="en-US" dirty="0"/>
              <a:t>type="</a:t>
            </a:r>
            <a:r>
              <a:rPr lang="en-US" dirty="0" err="1"/>
              <a:t>xs:string</a:t>
            </a:r>
            <a:r>
              <a:rPr lang="en-US" dirty="0"/>
              <a:t>"</a:t>
            </a:r>
            <a:r>
              <a:rPr lang="en-US" dirty="0" smtClean="0">
                <a:effectLst/>
              </a:rPr>
              <a:t> </a:t>
            </a:r>
            <a:r>
              <a:rPr lang="en-US" dirty="0"/>
              <a:t>/&gt;</a:t>
            </a:r>
            <a:r>
              <a:rPr lang="en-US" dirty="0" smtClean="0">
                <a:effectLst/>
              </a:rPr>
              <a:t> </a:t>
            </a:r>
          </a:p>
          <a:p>
            <a:pPr marL="1257300" lvl="3" indent="0">
              <a:buNone/>
            </a:pPr>
            <a:r>
              <a:rPr lang="en-US" dirty="0" smtClean="0"/>
              <a:t>&lt;</a:t>
            </a:r>
            <a:r>
              <a:rPr lang="en-US" dirty="0" err="1"/>
              <a:t>xs:element</a:t>
            </a:r>
            <a:r>
              <a:rPr lang="en-US" dirty="0" smtClean="0">
                <a:effectLst/>
              </a:rPr>
              <a:t> </a:t>
            </a:r>
            <a:r>
              <a:rPr lang="en-US" dirty="0"/>
              <a:t>name="phone"</a:t>
            </a:r>
            <a:r>
              <a:rPr lang="en-US" dirty="0" smtClean="0">
                <a:effectLst/>
              </a:rPr>
              <a:t> </a:t>
            </a:r>
            <a:r>
              <a:rPr lang="en-US" dirty="0"/>
              <a:t>type="</a:t>
            </a:r>
            <a:r>
              <a:rPr lang="en-US" dirty="0" err="1"/>
              <a:t>xs:int</a:t>
            </a:r>
            <a:r>
              <a:rPr lang="en-US" dirty="0"/>
              <a:t>"</a:t>
            </a:r>
            <a:r>
              <a:rPr lang="en-US" dirty="0" smtClean="0">
                <a:effectLst/>
              </a:rPr>
              <a:t> </a:t>
            </a:r>
            <a:r>
              <a:rPr lang="en-US" dirty="0"/>
              <a:t>/&gt;</a:t>
            </a:r>
            <a:r>
              <a:rPr lang="en-US" dirty="0" smtClean="0">
                <a:effectLst/>
              </a:rPr>
              <a:t> </a:t>
            </a:r>
          </a:p>
          <a:p>
            <a:pPr marL="800100" lvl="2" indent="0">
              <a:buNone/>
            </a:pPr>
            <a:r>
              <a:rPr lang="en-US" dirty="0" smtClean="0"/>
              <a:t>&lt;/</a:t>
            </a:r>
            <a:r>
              <a:rPr lang="en-US" dirty="0" err="1"/>
              <a:t>xs:sequence</a:t>
            </a:r>
            <a:r>
              <a:rPr lang="en-US" dirty="0"/>
              <a:t>&gt;</a:t>
            </a:r>
            <a:r>
              <a:rPr lang="en-US" dirty="0" smtClean="0">
                <a:effectLst/>
              </a:rPr>
              <a:t> </a:t>
            </a:r>
          </a:p>
          <a:p>
            <a:pPr marL="400050" lvl="1" indent="0">
              <a:buNone/>
            </a:pPr>
            <a:r>
              <a:rPr lang="en-US" dirty="0" smtClean="0"/>
              <a:t>&lt;/</a:t>
            </a:r>
            <a:r>
              <a:rPr lang="en-US" dirty="0" err="1"/>
              <a:t>xs:complexType</a:t>
            </a:r>
            <a:r>
              <a:rPr lang="en-US" dirty="0"/>
              <a:t>&gt;</a:t>
            </a:r>
            <a:r>
              <a:rPr lang="en-US" dirty="0" smtClean="0">
                <a:effectLst/>
              </a:rPr>
              <a:t> </a:t>
            </a:r>
          </a:p>
          <a:p>
            <a:pPr marL="0" indent="0">
              <a:buNone/>
            </a:pPr>
            <a:r>
              <a:rPr lang="en-US" dirty="0" smtClean="0"/>
              <a:t>&lt;/</a:t>
            </a:r>
            <a:r>
              <a:rPr lang="en-US" dirty="0" err="1"/>
              <a:t>xs:element</a:t>
            </a:r>
            <a:r>
              <a:rPr lang="en-US" dirty="0"/>
              <a:t>&gt;</a:t>
            </a:r>
            <a:r>
              <a:rPr lang="en-US" dirty="0" smtClean="0">
                <a:effectLst/>
              </a:rPr>
              <a:t> </a:t>
            </a:r>
          </a:p>
          <a:p>
            <a:pPr marL="0" indent="0">
              <a:buNone/>
            </a:pPr>
            <a:r>
              <a:rPr lang="en-US" dirty="0" smtClean="0"/>
              <a:t>Here, </a:t>
            </a:r>
            <a:r>
              <a:rPr lang="en-US" i="1" dirty="0" smtClean="0"/>
              <a:t>Address</a:t>
            </a:r>
            <a:r>
              <a:rPr lang="en-US" dirty="0"/>
              <a:t> element consists of child elements. This is a container for other &lt;</a:t>
            </a:r>
            <a:r>
              <a:rPr lang="en-US" dirty="0" err="1"/>
              <a:t>xs:element</a:t>
            </a:r>
            <a:r>
              <a:rPr lang="en-US" dirty="0"/>
              <a:t>&gt; definitions, that allows to build a simple hierarchy of elements in the XML document.</a:t>
            </a:r>
          </a:p>
        </p:txBody>
      </p:sp>
      <p:sp>
        <p:nvSpPr>
          <p:cNvPr id="4" name="Slide Number Placeholder 3"/>
          <p:cNvSpPr>
            <a:spLocks noGrp="1"/>
          </p:cNvSpPr>
          <p:nvPr>
            <p:ph type="sldNum" sz="quarter" idx="12"/>
          </p:nvPr>
        </p:nvSpPr>
        <p:spPr/>
        <p:txBody>
          <a:bodyPr/>
          <a:lstStyle/>
          <a:p>
            <a:fld id="{133F914D-0174-4187-8DD3-49359FB387FD}" type="slidenum">
              <a:rPr lang="en-US" smtClean="0"/>
              <a:t>16</a:t>
            </a:fld>
            <a:endParaRPr lang="en-US"/>
          </a:p>
        </p:txBody>
      </p:sp>
    </p:spTree>
    <p:extLst>
      <p:ext uri="{BB962C8B-B14F-4D97-AF65-F5344CB8AC3E}">
        <p14:creationId xmlns:p14="http://schemas.microsoft.com/office/powerpoint/2010/main" val="182967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US" dirty="0" smtClean="0"/>
              <a:t>3. </a:t>
            </a:r>
            <a:r>
              <a:rPr lang="en-US" b="1" dirty="0"/>
              <a:t>Global </a:t>
            </a:r>
            <a:r>
              <a:rPr lang="en-US" b="1" dirty="0" smtClean="0"/>
              <a:t>Types</a:t>
            </a:r>
          </a:p>
          <a:p>
            <a:r>
              <a:rPr lang="en-US" dirty="0" smtClean="0"/>
              <a:t>Defining  </a:t>
            </a:r>
            <a:r>
              <a:rPr lang="en-US" dirty="0"/>
              <a:t>a single type in </a:t>
            </a:r>
            <a:r>
              <a:rPr lang="en-US" dirty="0" smtClean="0"/>
              <a:t>document</a:t>
            </a:r>
            <a:r>
              <a:rPr lang="en-US" dirty="0"/>
              <a:t>, which can be used by all other references</a:t>
            </a:r>
            <a:r>
              <a:rPr lang="en-US" dirty="0" smtClean="0"/>
              <a:t>.</a:t>
            </a:r>
          </a:p>
          <a:p>
            <a:pPr marL="0" indent="0">
              <a:buNone/>
            </a:pPr>
            <a:r>
              <a:rPr lang="en-US" dirty="0" smtClean="0"/>
              <a:t>Example: To generalize the</a:t>
            </a:r>
            <a:r>
              <a:rPr lang="en-US" dirty="0"/>
              <a:t> </a:t>
            </a:r>
            <a:r>
              <a:rPr lang="en-US" i="1" dirty="0" smtClean="0"/>
              <a:t>person</a:t>
            </a:r>
            <a:r>
              <a:rPr lang="en-US" dirty="0"/>
              <a:t> </a:t>
            </a:r>
            <a:r>
              <a:rPr lang="en-US" dirty="0" smtClean="0"/>
              <a:t>and </a:t>
            </a:r>
            <a:r>
              <a:rPr lang="en-US" i="1" dirty="0" smtClean="0"/>
              <a:t>company</a:t>
            </a:r>
            <a:endParaRPr lang="en-US" dirty="0" smtClean="0"/>
          </a:p>
          <a:p>
            <a:pPr marL="0" indent="0">
              <a:buNone/>
            </a:pPr>
            <a:r>
              <a:rPr lang="en-US" dirty="0" smtClean="0"/>
              <a:t>for </a:t>
            </a:r>
            <a:r>
              <a:rPr lang="en-US" dirty="0"/>
              <a:t>different addresses of the company. In such case, </a:t>
            </a:r>
            <a:r>
              <a:rPr lang="en-US" dirty="0" smtClean="0"/>
              <a:t>we define </a:t>
            </a:r>
            <a:r>
              <a:rPr lang="en-US" dirty="0"/>
              <a:t>a general type as below</a:t>
            </a:r>
            <a:r>
              <a:rPr lang="en-US" dirty="0" smtClean="0"/>
              <a:t>:</a:t>
            </a:r>
          </a:p>
          <a:p>
            <a:pPr marL="0" indent="0">
              <a:buNone/>
            </a:pPr>
            <a:r>
              <a:rPr lang="en-US" dirty="0"/>
              <a:t>&lt;</a:t>
            </a:r>
            <a:r>
              <a:rPr lang="en-US" dirty="0" err="1"/>
              <a:t>xs:element</a:t>
            </a:r>
            <a:r>
              <a:rPr lang="en-US" dirty="0" smtClean="0">
                <a:effectLst/>
              </a:rPr>
              <a:t> </a:t>
            </a:r>
            <a:r>
              <a:rPr lang="en-US" dirty="0"/>
              <a:t>name="</a:t>
            </a:r>
            <a:r>
              <a:rPr lang="en-US" dirty="0" err="1"/>
              <a:t>AddressType</a:t>
            </a:r>
            <a:r>
              <a:rPr lang="en-US" dirty="0"/>
              <a:t>"&gt;</a:t>
            </a:r>
            <a:r>
              <a:rPr lang="en-US" dirty="0" smtClean="0">
                <a:effectLst/>
              </a:rPr>
              <a:t> </a:t>
            </a:r>
          </a:p>
          <a:p>
            <a:pPr marL="400050" lvl="1" indent="0">
              <a:buNone/>
            </a:pPr>
            <a:r>
              <a:rPr lang="en-US" dirty="0" smtClean="0"/>
              <a:t>&lt;</a:t>
            </a:r>
            <a:r>
              <a:rPr lang="en-US" dirty="0" err="1"/>
              <a:t>xs:complexType</a:t>
            </a:r>
            <a:r>
              <a:rPr lang="en-US" dirty="0"/>
              <a:t>&gt;</a:t>
            </a:r>
            <a:r>
              <a:rPr lang="en-US" dirty="0" smtClean="0">
                <a:effectLst/>
              </a:rPr>
              <a:t> </a:t>
            </a:r>
          </a:p>
          <a:p>
            <a:pPr marL="800100" lvl="2" indent="0">
              <a:buNone/>
            </a:pPr>
            <a:r>
              <a:rPr lang="en-US" dirty="0" smtClean="0"/>
              <a:t>&lt;</a:t>
            </a:r>
            <a:r>
              <a:rPr lang="en-US" dirty="0" err="1"/>
              <a:t>xs:sequence</a:t>
            </a:r>
            <a:r>
              <a:rPr lang="en-US" dirty="0"/>
              <a:t>&gt;</a:t>
            </a:r>
            <a:r>
              <a:rPr lang="en-US" dirty="0" smtClean="0">
                <a:effectLst/>
              </a:rPr>
              <a:t> </a:t>
            </a:r>
          </a:p>
          <a:p>
            <a:pPr marL="1257300" lvl="3" indent="0">
              <a:buNone/>
            </a:pPr>
            <a:r>
              <a:rPr lang="en-US" dirty="0" smtClean="0"/>
              <a:t>&lt;</a:t>
            </a:r>
            <a:r>
              <a:rPr lang="en-US" dirty="0" err="1"/>
              <a:t>xs:element</a:t>
            </a:r>
            <a:r>
              <a:rPr lang="en-US" dirty="0" smtClean="0">
                <a:effectLst/>
              </a:rPr>
              <a:t> </a:t>
            </a:r>
            <a:r>
              <a:rPr lang="en-US" dirty="0"/>
              <a:t>name="name"</a:t>
            </a:r>
            <a:r>
              <a:rPr lang="en-US" dirty="0" smtClean="0">
                <a:effectLst/>
              </a:rPr>
              <a:t> </a:t>
            </a:r>
            <a:r>
              <a:rPr lang="en-US" dirty="0"/>
              <a:t>type="</a:t>
            </a:r>
            <a:r>
              <a:rPr lang="en-US" dirty="0" err="1"/>
              <a:t>xs:string</a:t>
            </a:r>
            <a:r>
              <a:rPr lang="en-US" dirty="0"/>
              <a:t>"</a:t>
            </a:r>
            <a:r>
              <a:rPr lang="en-US" dirty="0" smtClean="0">
                <a:effectLst/>
              </a:rPr>
              <a:t> </a:t>
            </a:r>
            <a:r>
              <a:rPr lang="en-US" dirty="0"/>
              <a:t>/&gt;</a:t>
            </a:r>
            <a:r>
              <a:rPr lang="en-US" dirty="0" smtClean="0">
                <a:effectLst/>
              </a:rPr>
              <a:t> </a:t>
            </a:r>
          </a:p>
          <a:p>
            <a:pPr marL="1257300" lvl="3" indent="0">
              <a:buNone/>
            </a:pPr>
            <a:r>
              <a:rPr lang="en-US" dirty="0" smtClean="0"/>
              <a:t>&lt;</a:t>
            </a:r>
            <a:r>
              <a:rPr lang="en-US" dirty="0" err="1"/>
              <a:t>xs:element</a:t>
            </a:r>
            <a:r>
              <a:rPr lang="en-US" dirty="0" smtClean="0">
                <a:effectLst/>
              </a:rPr>
              <a:t> </a:t>
            </a:r>
            <a:r>
              <a:rPr lang="en-US" dirty="0"/>
              <a:t>name="company"</a:t>
            </a:r>
            <a:r>
              <a:rPr lang="en-US" dirty="0" smtClean="0">
                <a:effectLst/>
              </a:rPr>
              <a:t> </a:t>
            </a:r>
            <a:r>
              <a:rPr lang="en-US" dirty="0"/>
              <a:t>type="</a:t>
            </a:r>
            <a:r>
              <a:rPr lang="en-US" dirty="0" err="1"/>
              <a:t>xs:string</a:t>
            </a:r>
            <a:r>
              <a:rPr lang="en-US" dirty="0"/>
              <a:t>"</a:t>
            </a:r>
            <a:r>
              <a:rPr lang="en-US" dirty="0" smtClean="0">
                <a:effectLst/>
              </a:rPr>
              <a:t> </a:t>
            </a:r>
            <a:r>
              <a:rPr lang="en-US" dirty="0"/>
              <a:t>/&gt;</a:t>
            </a:r>
            <a:r>
              <a:rPr lang="en-US" dirty="0" smtClean="0">
                <a:effectLst/>
              </a:rPr>
              <a:t> </a:t>
            </a:r>
          </a:p>
          <a:p>
            <a:pPr marL="800100" lvl="2" indent="0">
              <a:buNone/>
            </a:pPr>
            <a:r>
              <a:rPr lang="en-US" dirty="0" smtClean="0"/>
              <a:t>&lt;/</a:t>
            </a:r>
            <a:r>
              <a:rPr lang="en-US" dirty="0" err="1"/>
              <a:t>xs:sequence</a:t>
            </a:r>
            <a:r>
              <a:rPr lang="en-US" dirty="0"/>
              <a:t>&gt;</a:t>
            </a:r>
            <a:r>
              <a:rPr lang="en-US" dirty="0" smtClean="0">
                <a:effectLst/>
              </a:rPr>
              <a:t> </a:t>
            </a:r>
          </a:p>
          <a:p>
            <a:pPr marL="400050" lvl="1" indent="0">
              <a:buNone/>
            </a:pPr>
            <a:r>
              <a:rPr lang="en-US" dirty="0" smtClean="0"/>
              <a:t>&lt;/</a:t>
            </a:r>
            <a:r>
              <a:rPr lang="en-US" dirty="0" err="1"/>
              <a:t>xs:complexType</a:t>
            </a:r>
            <a:r>
              <a:rPr lang="en-US" dirty="0"/>
              <a:t>&gt;</a:t>
            </a:r>
            <a:r>
              <a:rPr lang="en-US" dirty="0" smtClean="0">
                <a:effectLst/>
              </a:rPr>
              <a:t> </a:t>
            </a:r>
          </a:p>
          <a:p>
            <a:pPr marL="0" indent="0">
              <a:buNone/>
            </a:pPr>
            <a:r>
              <a:rPr lang="en-US" dirty="0" smtClean="0"/>
              <a:t>&lt;/</a:t>
            </a:r>
            <a:r>
              <a:rPr lang="en-US" dirty="0" err="1"/>
              <a:t>xs:element</a:t>
            </a:r>
            <a:r>
              <a:rPr lang="en-US" dirty="0"/>
              <a:t>&gt;</a:t>
            </a:r>
            <a:r>
              <a:rPr lang="en-US" dirty="0" smtClean="0">
                <a:effectLst/>
              </a:rPr>
              <a:t> </a:t>
            </a:r>
          </a:p>
        </p:txBody>
      </p:sp>
      <p:sp>
        <p:nvSpPr>
          <p:cNvPr id="4" name="Slide Number Placeholder 3"/>
          <p:cNvSpPr>
            <a:spLocks noGrp="1"/>
          </p:cNvSpPr>
          <p:nvPr>
            <p:ph type="sldNum" sz="quarter" idx="12"/>
          </p:nvPr>
        </p:nvSpPr>
        <p:spPr/>
        <p:txBody>
          <a:bodyPr/>
          <a:lstStyle/>
          <a:p>
            <a:fld id="{133F914D-0174-4187-8DD3-49359FB387FD}" type="slidenum">
              <a:rPr lang="en-US" smtClean="0"/>
              <a:t>17</a:t>
            </a:fld>
            <a:endParaRPr lang="en-US"/>
          </a:p>
        </p:txBody>
      </p:sp>
    </p:spTree>
    <p:extLst>
      <p:ext uri="{BB962C8B-B14F-4D97-AF65-F5344CB8AC3E}">
        <p14:creationId xmlns:p14="http://schemas.microsoft.com/office/powerpoint/2010/main" val="211692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pPr marL="0" indent="0">
              <a:buNone/>
            </a:pPr>
            <a:r>
              <a:rPr lang="en-US" dirty="0" smtClean="0"/>
              <a:t>&lt;</a:t>
            </a:r>
            <a:r>
              <a:rPr lang="en-US" dirty="0" err="1" smtClean="0"/>
              <a:t>xs:element</a:t>
            </a:r>
            <a:r>
              <a:rPr lang="en-US" dirty="0" smtClean="0">
                <a:effectLst/>
              </a:rPr>
              <a:t> </a:t>
            </a:r>
            <a:r>
              <a:rPr lang="en-US" dirty="0" smtClean="0"/>
              <a:t>name="Address1"&gt;</a:t>
            </a:r>
            <a:r>
              <a:rPr lang="en-US" dirty="0" smtClean="0">
                <a:effectLst/>
              </a:rPr>
              <a:t> </a:t>
            </a:r>
          </a:p>
          <a:p>
            <a:pPr marL="400050" lvl="1" indent="0">
              <a:buNone/>
            </a:pPr>
            <a:r>
              <a:rPr lang="en-US" dirty="0" smtClean="0"/>
              <a:t>&lt;</a:t>
            </a:r>
            <a:r>
              <a:rPr lang="en-US" dirty="0" err="1" smtClean="0"/>
              <a:t>xs:complexType</a:t>
            </a:r>
            <a:r>
              <a:rPr lang="en-US" dirty="0" smtClean="0"/>
              <a:t>&gt;</a:t>
            </a:r>
            <a:r>
              <a:rPr lang="en-US" dirty="0" smtClean="0">
                <a:effectLst/>
              </a:rPr>
              <a:t> </a:t>
            </a:r>
          </a:p>
          <a:p>
            <a:pPr marL="800100" lvl="2" indent="0">
              <a:buNone/>
            </a:pPr>
            <a:r>
              <a:rPr lang="en-US" dirty="0" smtClean="0"/>
              <a:t>&lt;</a:t>
            </a:r>
            <a:r>
              <a:rPr lang="en-US" dirty="0" err="1" smtClean="0"/>
              <a:t>xs:sequence</a:t>
            </a:r>
            <a:r>
              <a:rPr lang="en-US" dirty="0" smtClean="0"/>
              <a:t>&gt;</a:t>
            </a:r>
            <a:r>
              <a:rPr lang="en-US" dirty="0" smtClean="0">
                <a:effectLst/>
              </a:rPr>
              <a:t> </a:t>
            </a:r>
          </a:p>
          <a:p>
            <a:pPr marL="1257300" lvl="3" indent="0">
              <a:buNone/>
            </a:pPr>
            <a:r>
              <a:rPr lang="en-US" dirty="0" smtClean="0"/>
              <a:t>&lt;</a:t>
            </a:r>
            <a:r>
              <a:rPr lang="en-US" dirty="0" err="1" smtClean="0"/>
              <a:t>xs:element</a:t>
            </a:r>
            <a:r>
              <a:rPr lang="en-US" dirty="0" smtClean="0">
                <a:effectLst/>
              </a:rPr>
              <a:t> </a:t>
            </a:r>
            <a:r>
              <a:rPr lang="en-US" dirty="0" smtClean="0"/>
              <a:t>name="address"</a:t>
            </a:r>
            <a:r>
              <a:rPr lang="en-US" dirty="0" smtClean="0">
                <a:effectLst/>
              </a:rPr>
              <a:t> </a:t>
            </a:r>
            <a:r>
              <a:rPr lang="en-US" dirty="0" smtClean="0"/>
              <a:t>type="</a:t>
            </a:r>
            <a:r>
              <a:rPr lang="en-US" dirty="0" err="1" smtClean="0"/>
              <a:t>AddressType</a:t>
            </a:r>
            <a:r>
              <a:rPr lang="en-US" dirty="0" smtClean="0"/>
              <a:t>"</a:t>
            </a:r>
            <a:r>
              <a:rPr lang="en-US" dirty="0" smtClean="0">
                <a:effectLst/>
              </a:rPr>
              <a:t> </a:t>
            </a:r>
            <a:r>
              <a:rPr lang="en-US" dirty="0" smtClean="0"/>
              <a:t>/&gt;</a:t>
            </a:r>
            <a:r>
              <a:rPr lang="en-US" dirty="0" smtClean="0">
                <a:effectLst/>
              </a:rPr>
              <a:t> </a:t>
            </a:r>
          </a:p>
          <a:p>
            <a:pPr marL="1257300" lvl="3" indent="0">
              <a:buNone/>
            </a:pPr>
            <a:r>
              <a:rPr lang="en-US" dirty="0" smtClean="0"/>
              <a:t>&lt;</a:t>
            </a:r>
            <a:r>
              <a:rPr lang="en-US" dirty="0" err="1" smtClean="0"/>
              <a:t>xs:element</a:t>
            </a:r>
            <a:r>
              <a:rPr lang="en-US" dirty="0" smtClean="0">
                <a:effectLst/>
              </a:rPr>
              <a:t> </a:t>
            </a:r>
            <a:r>
              <a:rPr lang="en-US" dirty="0" smtClean="0"/>
              <a:t>name="phone1"</a:t>
            </a:r>
            <a:r>
              <a:rPr lang="en-US" dirty="0" smtClean="0">
                <a:effectLst/>
              </a:rPr>
              <a:t> </a:t>
            </a:r>
            <a:r>
              <a:rPr lang="en-US" dirty="0" smtClean="0"/>
              <a:t>type="</a:t>
            </a:r>
            <a:r>
              <a:rPr lang="en-US" dirty="0" err="1" smtClean="0"/>
              <a:t>xs:int</a:t>
            </a:r>
            <a:r>
              <a:rPr lang="en-US" dirty="0" smtClean="0"/>
              <a:t>"</a:t>
            </a:r>
            <a:r>
              <a:rPr lang="en-US" dirty="0" smtClean="0">
                <a:effectLst/>
              </a:rPr>
              <a:t> </a:t>
            </a:r>
            <a:r>
              <a:rPr lang="en-US" dirty="0" smtClean="0"/>
              <a:t>/&gt;</a:t>
            </a:r>
            <a:r>
              <a:rPr lang="en-US" dirty="0" smtClean="0">
                <a:effectLst/>
              </a:rPr>
              <a:t> </a:t>
            </a:r>
          </a:p>
          <a:p>
            <a:pPr marL="800100" lvl="2" indent="0">
              <a:buNone/>
            </a:pPr>
            <a:r>
              <a:rPr lang="en-US" dirty="0" smtClean="0"/>
              <a:t>&lt;/</a:t>
            </a:r>
            <a:r>
              <a:rPr lang="en-US" dirty="0" err="1" smtClean="0"/>
              <a:t>xs:sequence</a:t>
            </a:r>
            <a:r>
              <a:rPr lang="en-US" dirty="0" smtClean="0"/>
              <a:t>&gt;</a:t>
            </a:r>
            <a:r>
              <a:rPr lang="en-US" dirty="0" smtClean="0">
                <a:effectLst/>
              </a:rPr>
              <a:t> </a:t>
            </a:r>
          </a:p>
          <a:p>
            <a:pPr marL="400050" lvl="1" indent="0">
              <a:buNone/>
            </a:pPr>
            <a:r>
              <a:rPr lang="en-US" dirty="0" smtClean="0"/>
              <a:t>&lt;/</a:t>
            </a:r>
            <a:r>
              <a:rPr lang="en-US" dirty="0" err="1" smtClean="0"/>
              <a:t>xs:complexType</a:t>
            </a:r>
            <a:r>
              <a:rPr lang="en-US" dirty="0" smtClean="0"/>
              <a:t>&gt;</a:t>
            </a:r>
            <a:r>
              <a:rPr lang="en-US" dirty="0" smtClean="0">
                <a:effectLst/>
              </a:rPr>
              <a:t> </a:t>
            </a:r>
          </a:p>
          <a:p>
            <a:pPr marL="0" indent="0">
              <a:buNone/>
            </a:pPr>
            <a:r>
              <a:rPr lang="en-US" dirty="0" smtClean="0"/>
              <a:t>&lt;/</a:t>
            </a:r>
            <a:r>
              <a:rPr lang="en-US" dirty="0" err="1" smtClean="0"/>
              <a:t>xs:element</a:t>
            </a:r>
            <a:r>
              <a:rPr lang="en-US" dirty="0" smtClean="0"/>
              <a:t>&gt;</a:t>
            </a:r>
            <a:r>
              <a:rPr lang="en-US" dirty="0" smtClean="0">
                <a:effectLst/>
              </a:rPr>
              <a:t> </a:t>
            </a:r>
          </a:p>
          <a:p>
            <a:pPr marL="0" indent="0">
              <a:buNone/>
            </a:pPr>
            <a:r>
              <a:rPr lang="en-US" dirty="0" smtClean="0"/>
              <a:t>&lt;</a:t>
            </a:r>
            <a:r>
              <a:rPr lang="en-US" dirty="0" err="1" smtClean="0"/>
              <a:t>xs:element</a:t>
            </a:r>
            <a:r>
              <a:rPr lang="en-US" dirty="0" smtClean="0">
                <a:effectLst/>
              </a:rPr>
              <a:t> </a:t>
            </a:r>
            <a:r>
              <a:rPr lang="en-US" dirty="0" smtClean="0"/>
              <a:t>name="Address2"&gt;</a:t>
            </a:r>
            <a:r>
              <a:rPr lang="en-US" dirty="0" smtClean="0">
                <a:effectLst/>
              </a:rPr>
              <a:t> </a:t>
            </a:r>
          </a:p>
          <a:p>
            <a:pPr marL="400050" lvl="1" indent="0">
              <a:buNone/>
            </a:pPr>
            <a:r>
              <a:rPr lang="en-US" dirty="0" smtClean="0"/>
              <a:t>&lt;</a:t>
            </a:r>
            <a:r>
              <a:rPr lang="en-US" dirty="0" err="1" smtClean="0"/>
              <a:t>xs:complexType</a:t>
            </a:r>
            <a:r>
              <a:rPr lang="en-US" dirty="0" smtClean="0"/>
              <a:t>&gt;</a:t>
            </a:r>
            <a:r>
              <a:rPr lang="en-US" dirty="0" smtClean="0">
                <a:effectLst/>
              </a:rPr>
              <a:t> </a:t>
            </a:r>
          </a:p>
          <a:p>
            <a:pPr marL="800100" lvl="2" indent="0">
              <a:buNone/>
            </a:pPr>
            <a:r>
              <a:rPr lang="en-US" dirty="0" smtClean="0"/>
              <a:t>&lt;</a:t>
            </a:r>
            <a:r>
              <a:rPr lang="en-US" dirty="0" err="1" smtClean="0"/>
              <a:t>xs:sequence</a:t>
            </a:r>
            <a:r>
              <a:rPr lang="en-US" dirty="0" smtClean="0"/>
              <a:t>&gt;</a:t>
            </a:r>
          </a:p>
          <a:p>
            <a:pPr marL="1257300" lvl="3" indent="0">
              <a:buNone/>
            </a:pPr>
            <a:r>
              <a:rPr lang="en-US" dirty="0" smtClean="0">
                <a:effectLst/>
              </a:rPr>
              <a:t> </a:t>
            </a:r>
            <a:r>
              <a:rPr lang="en-US" dirty="0" smtClean="0"/>
              <a:t>&lt;</a:t>
            </a:r>
            <a:r>
              <a:rPr lang="en-US" dirty="0" err="1" smtClean="0"/>
              <a:t>xs:element</a:t>
            </a:r>
            <a:r>
              <a:rPr lang="en-US" dirty="0" smtClean="0">
                <a:effectLst/>
              </a:rPr>
              <a:t> </a:t>
            </a:r>
            <a:r>
              <a:rPr lang="en-US" dirty="0" smtClean="0"/>
              <a:t>name="address"</a:t>
            </a:r>
            <a:r>
              <a:rPr lang="en-US" dirty="0" smtClean="0">
                <a:effectLst/>
              </a:rPr>
              <a:t> </a:t>
            </a:r>
            <a:r>
              <a:rPr lang="en-US" dirty="0" smtClean="0"/>
              <a:t>type="</a:t>
            </a:r>
            <a:r>
              <a:rPr lang="en-US" dirty="0" err="1" smtClean="0"/>
              <a:t>AddressType</a:t>
            </a:r>
            <a:r>
              <a:rPr lang="en-US" dirty="0" smtClean="0"/>
              <a:t>"</a:t>
            </a:r>
            <a:r>
              <a:rPr lang="en-US" dirty="0" smtClean="0">
                <a:effectLst/>
              </a:rPr>
              <a:t> </a:t>
            </a:r>
            <a:r>
              <a:rPr lang="en-US" dirty="0" smtClean="0"/>
              <a:t>/&gt;</a:t>
            </a:r>
            <a:r>
              <a:rPr lang="en-US" dirty="0" smtClean="0">
                <a:effectLst/>
              </a:rPr>
              <a:t> </a:t>
            </a:r>
          </a:p>
          <a:p>
            <a:pPr marL="1257300" lvl="3" indent="0">
              <a:buNone/>
            </a:pPr>
            <a:r>
              <a:rPr lang="en-US" dirty="0" smtClean="0"/>
              <a:t>&lt;</a:t>
            </a:r>
            <a:r>
              <a:rPr lang="en-US" dirty="0" err="1" smtClean="0"/>
              <a:t>xs:element</a:t>
            </a:r>
            <a:r>
              <a:rPr lang="en-US" dirty="0" smtClean="0">
                <a:effectLst/>
              </a:rPr>
              <a:t> </a:t>
            </a:r>
            <a:r>
              <a:rPr lang="en-US" dirty="0" smtClean="0"/>
              <a:t>name="phone2"</a:t>
            </a:r>
            <a:r>
              <a:rPr lang="en-US" dirty="0" smtClean="0">
                <a:effectLst/>
              </a:rPr>
              <a:t> </a:t>
            </a:r>
            <a:r>
              <a:rPr lang="en-US" dirty="0" smtClean="0"/>
              <a:t>type="</a:t>
            </a:r>
            <a:r>
              <a:rPr lang="en-US" dirty="0" err="1" smtClean="0"/>
              <a:t>xs:int</a:t>
            </a:r>
            <a:r>
              <a:rPr lang="en-US" dirty="0" smtClean="0"/>
              <a:t>"</a:t>
            </a:r>
            <a:r>
              <a:rPr lang="en-US" dirty="0" smtClean="0">
                <a:effectLst/>
              </a:rPr>
              <a:t> </a:t>
            </a:r>
            <a:r>
              <a:rPr lang="en-US" dirty="0" smtClean="0"/>
              <a:t>/&gt;</a:t>
            </a:r>
            <a:r>
              <a:rPr lang="en-US" dirty="0" smtClean="0">
                <a:effectLst/>
              </a:rPr>
              <a:t> </a:t>
            </a:r>
          </a:p>
          <a:p>
            <a:pPr marL="800100" lvl="2" indent="0">
              <a:buNone/>
            </a:pPr>
            <a:r>
              <a:rPr lang="en-US" dirty="0" smtClean="0"/>
              <a:t>&lt;/</a:t>
            </a:r>
            <a:r>
              <a:rPr lang="en-US" dirty="0" err="1" smtClean="0"/>
              <a:t>xs:sequence</a:t>
            </a:r>
            <a:r>
              <a:rPr lang="en-US" dirty="0" smtClean="0"/>
              <a:t>&gt;</a:t>
            </a:r>
            <a:r>
              <a:rPr lang="en-US" dirty="0" smtClean="0">
                <a:effectLst/>
              </a:rPr>
              <a:t> </a:t>
            </a:r>
          </a:p>
          <a:p>
            <a:pPr marL="400050" lvl="1" indent="0">
              <a:buNone/>
            </a:pPr>
            <a:r>
              <a:rPr lang="en-US" dirty="0" smtClean="0"/>
              <a:t>&lt;/</a:t>
            </a:r>
            <a:r>
              <a:rPr lang="en-US" dirty="0" err="1" smtClean="0"/>
              <a:t>xs:complexType</a:t>
            </a:r>
            <a:r>
              <a:rPr lang="en-US" dirty="0" smtClean="0"/>
              <a:t>&gt;</a:t>
            </a:r>
            <a:r>
              <a:rPr lang="en-US" dirty="0" smtClean="0">
                <a:effectLst/>
              </a:rPr>
              <a:t> </a:t>
            </a:r>
          </a:p>
          <a:p>
            <a:pPr marL="0" indent="0">
              <a:buNone/>
            </a:pPr>
            <a:r>
              <a:rPr lang="en-US" dirty="0" smtClean="0"/>
              <a:t>&lt;/</a:t>
            </a:r>
            <a:r>
              <a:rPr lang="en-US" dirty="0" err="1" smtClean="0"/>
              <a:t>xs:element</a:t>
            </a:r>
            <a:r>
              <a:rPr lang="en-US" dirty="0" smtClean="0"/>
              <a:t>&gt;</a:t>
            </a:r>
            <a:r>
              <a:rPr lang="en-US" dirty="0" smtClean="0">
                <a:effectLst/>
              </a:rPr>
              <a:t> </a:t>
            </a:r>
          </a:p>
          <a:p>
            <a:pPr marL="0" indent="0">
              <a:buNone/>
            </a:pPr>
            <a:endParaRPr lang="en-US" dirty="0"/>
          </a:p>
          <a:p>
            <a:pPr marL="0" indent="0">
              <a:buNone/>
            </a:pPr>
            <a:r>
              <a:rPr lang="en-US" dirty="0"/>
              <a:t>Instead of having to define the name and the company twice (once for </a:t>
            </a:r>
            <a:r>
              <a:rPr lang="en-US" i="1" dirty="0"/>
              <a:t>Address1</a:t>
            </a:r>
            <a:r>
              <a:rPr lang="en-US" dirty="0"/>
              <a:t> and once for </a:t>
            </a:r>
            <a:r>
              <a:rPr lang="en-US" i="1" dirty="0"/>
              <a:t>Address2</a:t>
            </a:r>
            <a:r>
              <a:rPr lang="en-US" dirty="0"/>
              <a:t>), we now have a single definition. This makes maintenance simpler, i.e., if you decide to add "Postcode" elements to the address, you need to add them at just one place.</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18</a:t>
            </a:fld>
            <a:endParaRPr lang="en-US"/>
          </a:p>
        </p:txBody>
      </p:sp>
    </p:spTree>
    <p:extLst>
      <p:ext uri="{BB962C8B-B14F-4D97-AF65-F5344CB8AC3E}">
        <p14:creationId xmlns:p14="http://schemas.microsoft.com/office/powerpoint/2010/main" val="2331342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Attributes in XSD provide extra information within an element. </a:t>
            </a:r>
            <a:endParaRPr lang="en-US" dirty="0" smtClean="0"/>
          </a:p>
          <a:p>
            <a:r>
              <a:rPr lang="en-US" dirty="0" smtClean="0"/>
              <a:t>Attributes </a:t>
            </a:r>
            <a:r>
              <a:rPr lang="en-US" dirty="0"/>
              <a:t>have </a:t>
            </a:r>
            <a:r>
              <a:rPr lang="en-US" i="1" dirty="0"/>
              <a:t>name</a:t>
            </a:r>
            <a:r>
              <a:rPr lang="en-US" dirty="0"/>
              <a:t> and </a:t>
            </a:r>
            <a:r>
              <a:rPr lang="en-US" i="1" dirty="0"/>
              <a:t>type</a:t>
            </a:r>
            <a:r>
              <a:rPr lang="en-US" dirty="0"/>
              <a:t> </a:t>
            </a:r>
            <a:r>
              <a:rPr lang="en-US" dirty="0" smtClean="0"/>
              <a:t>property </a:t>
            </a:r>
            <a:r>
              <a:rPr lang="en-US" dirty="0"/>
              <a:t>as shown below:</a:t>
            </a:r>
          </a:p>
          <a:p>
            <a:pPr marL="0" indent="0">
              <a:buNone/>
            </a:pPr>
            <a:r>
              <a:rPr lang="en-US" dirty="0"/>
              <a:t>&lt;</a:t>
            </a:r>
            <a:r>
              <a:rPr lang="en-US" dirty="0" err="1"/>
              <a:t>xs:attribute</a:t>
            </a:r>
            <a:r>
              <a:rPr lang="en-US" dirty="0" smtClean="0">
                <a:effectLst/>
              </a:rPr>
              <a:t> </a:t>
            </a:r>
            <a:r>
              <a:rPr lang="en-US" dirty="0"/>
              <a:t>name="x"</a:t>
            </a:r>
            <a:r>
              <a:rPr lang="en-US" dirty="0" smtClean="0">
                <a:effectLst/>
              </a:rPr>
              <a:t> </a:t>
            </a:r>
            <a:r>
              <a:rPr lang="en-US" dirty="0"/>
              <a:t>type="y</a:t>
            </a:r>
            <a:r>
              <a:rPr lang="en-US" dirty="0" smtClean="0"/>
              <a:t>"/&gt;</a:t>
            </a:r>
          </a:p>
          <a:p>
            <a:pPr marL="0" indent="0">
              <a:buNone/>
            </a:pPr>
            <a:endParaRPr lang="en-US" dirty="0" smtClean="0"/>
          </a:p>
          <a:p>
            <a:pPr marL="0" indent="0">
              <a:buNone/>
            </a:pPr>
            <a:r>
              <a:rPr lang="en-US" dirty="0" smtClean="0"/>
              <a:t>Example:</a:t>
            </a:r>
            <a:endParaRPr lang="en-US" dirty="0"/>
          </a:p>
          <a:p>
            <a:pPr marL="0" indent="0">
              <a:buNone/>
            </a:pPr>
            <a:r>
              <a:rPr lang="en-US" dirty="0"/>
              <a:t>XML element with an attribute:</a:t>
            </a:r>
          </a:p>
          <a:p>
            <a:pPr marL="0" indent="0">
              <a:buNone/>
            </a:pPr>
            <a:r>
              <a:rPr lang="en-US" dirty="0"/>
              <a:t>&lt;</a:t>
            </a:r>
            <a:r>
              <a:rPr lang="en-US" dirty="0" err="1"/>
              <a:t>lastname</a:t>
            </a:r>
            <a:r>
              <a:rPr lang="en-US" dirty="0"/>
              <a:t> </a:t>
            </a:r>
            <a:r>
              <a:rPr lang="en-US" dirty="0" err="1"/>
              <a:t>lang</a:t>
            </a:r>
            <a:r>
              <a:rPr lang="en-US" dirty="0"/>
              <a:t>="EN"&gt;Smith&lt;/</a:t>
            </a:r>
            <a:r>
              <a:rPr lang="en-US" dirty="0" err="1"/>
              <a:t>lastname</a:t>
            </a:r>
            <a:r>
              <a:rPr lang="en-US" dirty="0"/>
              <a:t>&gt;</a:t>
            </a:r>
          </a:p>
          <a:p>
            <a:pPr marL="0" indent="0">
              <a:buNone/>
            </a:pPr>
            <a:r>
              <a:rPr lang="en-US" dirty="0"/>
              <a:t>And </a:t>
            </a:r>
            <a:r>
              <a:rPr lang="en-US" dirty="0" smtClean="0"/>
              <a:t>corresponding </a:t>
            </a:r>
            <a:r>
              <a:rPr lang="en-US" dirty="0"/>
              <a:t>attribute definition:</a:t>
            </a:r>
          </a:p>
          <a:p>
            <a:pPr marL="0" indent="0">
              <a:buNone/>
            </a:pPr>
            <a:r>
              <a:rPr lang="en-US" dirty="0"/>
              <a:t>&lt;</a:t>
            </a:r>
            <a:r>
              <a:rPr lang="en-US" dirty="0" err="1"/>
              <a:t>xs:attribute</a:t>
            </a:r>
            <a:r>
              <a:rPr lang="en-US" dirty="0"/>
              <a:t> name="</a:t>
            </a:r>
            <a:r>
              <a:rPr lang="en-US" dirty="0" err="1"/>
              <a:t>lang</a:t>
            </a:r>
            <a:r>
              <a:rPr lang="en-US" dirty="0"/>
              <a:t>" type="</a:t>
            </a:r>
            <a:r>
              <a:rPr lang="en-US" dirty="0" err="1"/>
              <a:t>xs:string</a:t>
            </a:r>
            <a:r>
              <a:rPr lang="en-US" dirty="0"/>
              <a:t>"/&gt;</a:t>
            </a:r>
          </a:p>
          <a:p>
            <a:pPr marL="0" indent="0">
              <a:buNone/>
            </a:pP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19</a:t>
            </a:fld>
            <a:endParaRPr lang="en-US"/>
          </a:p>
        </p:txBody>
      </p:sp>
    </p:spTree>
    <p:extLst>
      <p:ext uri="{BB962C8B-B14F-4D97-AF65-F5344CB8AC3E}">
        <p14:creationId xmlns:p14="http://schemas.microsoft.com/office/powerpoint/2010/main" val="502841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smtClean="0"/>
              <a:t>XML- DTD (Document </a:t>
            </a:r>
            <a:r>
              <a:rPr lang="en-US" sz="3700" dirty="0"/>
              <a:t>Type </a:t>
            </a:r>
            <a:r>
              <a:rPr lang="en-US" sz="3700" dirty="0" smtClean="0"/>
              <a:t>Declaration)</a:t>
            </a:r>
            <a:endParaRPr lang="en-US" sz="3700" dirty="0"/>
          </a:p>
        </p:txBody>
      </p:sp>
      <p:sp>
        <p:nvSpPr>
          <p:cNvPr id="3" name="Content Placeholder 2"/>
          <p:cNvSpPr>
            <a:spLocks noGrp="1"/>
          </p:cNvSpPr>
          <p:nvPr>
            <p:ph idx="1"/>
          </p:nvPr>
        </p:nvSpPr>
        <p:spPr/>
        <p:txBody>
          <a:bodyPr/>
          <a:lstStyle/>
          <a:p>
            <a:r>
              <a:rPr lang="en-US" dirty="0" smtClean="0"/>
              <a:t>Describe </a:t>
            </a:r>
            <a:r>
              <a:rPr lang="en-US" dirty="0"/>
              <a:t>XML language </a:t>
            </a:r>
            <a:r>
              <a:rPr lang="en-US" dirty="0" smtClean="0"/>
              <a:t>precisely.</a:t>
            </a:r>
          </a:p>
          <a:p>
            <a:r>
              <a:rPr lang="en-US" dirty="0" smtClean="0"/>
              <a:t>Check </a:t>
            </a:r>
            <a:r>
              <a:rPr lang="en-US" dirty="0"/>
              <a:t>vocabulary and validity of the structure of XML documents against grammatical rules of appropriate XML language</a:t>
            </a:r>
            <a:r>
              <a:rPr lang="en-US" dirty="0" smtClean="0"/>
              <a:t>.</a:t>
            </a:r>
          </a:p>
          <a:p>
            <a:r>
              <a:rPr lang="en-US" dirty="0" smtClean="0"/>
              <a:t>Can </a:t>
            </a:r>
            <a:r>
              <a:rPr lang="en-US" dirty="0"/>
              <a:t>be either specified inside the document, or it can be kept in a separate document and then liked separately.</a:t>
            </a:r>
            <a:endParaRPr lang="en-US" dirty="0" smtClean="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2</a:t>
            </a:fld>
            <a:endParaRPr lang="en-US"/>
          </a:p>
        </p:txBody>
      </p:sp>
    </p:spTree>
    <p:extLst>
      <p:ext uri="{BB962C8B-B14F-4D97-AF65-F5344CB8AC3E}">
        <p14:creationId xmlns:p14="http://schemas.microsoft.com/office/powerpoint/2010/main" val="597642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Default </a:t>
            </a:r>
            <a:r>
              <a:rPr lang="en-US" dirty="0" smtClean="0"/>
              <a:t>Values </a:t>
            </a:r>
            <a:r>
              <a:rPr lang="en-US" dirty="0"/>
              <a:t>for Attributes</a:t>
            </a:r>
            <a:br>
              <a:rPr lang="en-US" dirty="0"/>
            </a:br>
            <a:endParaRPr lang="en-US" dirty="0"/>
          </a:p>
        </p:txBody>
      </p:sp>
      <p:sp>
        <p:nvSpPr>
          <p:cNvPr id="3" name="Content Placeholder 2"/>
          <p:cNvSpPr>
            <a:spLocks noGrp="1"/>
          </p:cNvSpPr>
          <p:nvPr>
            <p:ph idx="1"/>
          </p:nvPr>
        </p:nvSpPr>
        <p:spPr/>
        <p:txBody>
          <a:bodyPr/>
          <a:lstStyle/>
          <a:p>
            <a:r>
              <a:rPr lang="en-US" dirty="0"/>
              <a:t>A default value is automatically assigned to the attribute when no other value is specified</a:t>
            </a:r>
            <a:r>
              <a:rPr lang="en-US" dirty="0" smtClean="0"/>
              <a:t>.</a:t>
            </a:r>
          </a:p>
          <a:p>
            <a:pPr marL="0" indent="0">
              <a:buNone/>
            </a:pPr>
            <a:endParaRPr lang="en-US" dirty="0" smtClean="0"/>
          </a:p>
          <a:p>
            <a:pPr marL="0" indent="0">
              <a:buNone/>
            </a:pPr>
            <a:r>
              <a:rPr lang="en-US" dirty="0" smtClean="0"/>
              <a:t>Example: </a:t>
            </a:r>
          </a:p>
          <a:p>
            <a:pPr marL="0" indent="0">
              <a:buNone/>
            </a:pPr>
            <a:r>
              <a:rPr lang="en-US" dirty="0" smtClean="0"/>
              <a:t>&lt;</a:t>
            </a:r>
            <a:r>
              <a:rPr lang="en-US" dirty="0" err="1"/>
              <a:t>xs:attribute</a:t>
            </a:r>
            <a:r>
              <a:rPr lang="en-US" dirty="0"/>
              <a:t> name="</a:t>
            </a:r>
            <a:r>
              <a:rPr lang="en-US" dirty="0" err="1"/>
              <a:t>lang</a:t>
            </a:r>
            <a:r>
              <a:rPr lang="en-US" dirty="0"/>
              <a:t>" type="</a:t>
            </a:r>
            <a:r>
              <a:rPr lang="en-US" dirty="0" err="1"/>
              <a:t>xs:string</a:t>
            </a:r>
            <a:r>
              <a:rPr lang="en-US" dirty="0"/>
              <a:t>" default="EN</a:t>
            </a:r>
            <a:r>
              <a:rPr lang="en-US" dirty="0" smtClean="0"/>
              <a:t>"/&gt;</a:t>
            </a:r>
          </a:p>
          <a:p>
            <a:pPr marL="0" indent="0">
              <a:buNone/>
            </a:pPr>
            <a:r>
              <a:rPr lang="en-US" dirty="0" smtClean="0"/>
              <a:t>The default value is "EN"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20</a:t>
            </a:fld>
            <a:endParaRPr lang="en-US"/>
          </a:p>
        </p:txBody>
      </p:sp>
    </p:spTree>
    <p:extLst>
      <p:ext uri="{BB962C8B-B14F-4D97-AF65-F5344CB8AC3E}">
        <p14:creationId xmlns:p14="http://schemas.microsoft.com/office/powerpoint/2010/main" val="2591093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Fixed Values for Attributes</a:t>
            </a:r>
            <a:br>
              <a:rPr lang="en-US" dirty="0" smtClean="0"/>
            </a:br>
            <a:endParaRPr lang="en-US" dirty="0"/>
          </a:p>
        </p:txBody>
      </p:sp>
      <p:sp>
        <p:nvSpPr>
          <p:cNvPr id="3" name="Content Placeholder 2"/>
          <p:cNvSpPr>
            <a:spLocks noGrp="1"/>
          </p:cNvSpPr>
          <p:nvPr>
            <p:ph idx="1"/>
          </p:nvPr>
        </p:nvSpPr>
        <p:spPr/>
        <p:txBody>
          <a:bodyPr/>
          <a:lstStyle/>
          <a:p>
            <a:r>
              <a:rPr lang="en-US" dirty="0"/>
              <a:t>A fixed value is also automatically assigned to the attribute, and you cannot specify another value</a:t>
            </a:r>
            <a:r>
              <a:rPr lang="en-US" dirty="0" smtClean="0"/>
              <a:t>.</a:t>
            </a:r>
          </a:p>
          <a:p>
            <a:pPr marL="0" indent="0">
              <a:buNone/>
            </a:pPr>
            <a:endParaRPr lang="en-US" dirty="0"/>
          </a:p>
          <a:p>
            <a:pPr marL="0" indent="0">
              <a:buNone/>
            </a:pPr>
            <a:r>
              <a:rPr lang="en-US" dirty="0" smtClean="0"/>
              <a:t>Example:</a:t>
            </a:r>
          </a:p>
          <a:p>
            <a:pPr marL="0" indent="0">
              <a:buNone/>
            </a:pPr>
            <a:r>
              <a:rPr lang="en-US" dirty="0" smtClean="0"/>
              <a:t>&lt;</a:t>
            </a:r>
            <a:r>
              <a:rPr lang="en-US" dirty="0" err="1"/>
              <a:t>xs:attribute</a:t>
            </a:r>
            <a:r>
              <a:rPr lang="en-US" dirty="0"/>
              <a:t> name="</a:t>
            </a:r>
            <a:r>
              <a:rPr lang="en-US" dirty="0" err="1"/>
              <a:t>lang</a:t>
            </a:r>
            <a:r>
              <a:rPr lang="en-US" dirty="0"/>
              <a:t>" type="</a:t>
            </a:r>
            <a:r>
              <a:rPr lang="en-US" dirty="0" err="1"/>
              <a:t>xs:string</a:t>
            </a:r>
            <a:r>
              <a:rPr lang="en-US" dirty="0"/>
              <a:t>" fixed="EN</a:t>
            </a:r>
            <a:r>
              <a:rPr lang="en-US" dirty="0" smtClean="0"/>
              <a:t>"/&gt;</a:t>
            </a:r>
          </a:p>
          <a:p>
            <a:pPr marL="0" indent="0">
              <a:buNone/>
            </a:pPr>
            <a:r>
              <a:rPr lang="en-US" dirty="0" smtClean="0"/>
              <a:t>The fixed value is "EN"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21</a:t>
            </a:fld>
            <a:endParaRPr lang="en-US"/>
          </a:p>
        </p:txBody>
      </p:sp>
    </p:spTree>
    <p:extLst>
      <p:ext uri="{BB962C8B-B14F-4D97-AF65-F5344CB8AC3E}">
        <p14:creationId xmlns:p14="http://schemas.microsoft.com/office/powerpoint/2010/main" val="1836216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Optional and Required Attributes</a:t>
            </a:r>
            <a:br>
              <a:rPr lang="en-US" dirty="0" smtClean="0"/>
            </a:br>
            <a:endParaRPr lang="en-US" dirty="0"/>
          </a:p>
        </p:txBody>
      </p:sp>
      <p:sp>
        <p:nvSpPr>
          <p:cNvPr id="3" name="Content Placeholder 2"/>
          <p:cNvSpPr>
            <a:spLocks noGrp="1"/>
          </p:cNvSpPr>
          <p:nvPr>
            <p:ph idx="1"/>
          </p:nvPr>
        </p:nvSpPr>
        <p:spPr/>
        <p:txBody>
          <a:bodyPr/>
          <a:lstStyle/>
          <a:p>
            <a:r>
              <a:rPr lang="en-US" dirty="0" smtClean="0"/>
              <a:t>Attributes </a:t>
            </a:r>
            <a:r>
              <a:rPr lang="en-US" dirty="0"/>
              <a:t>are optional by default. </a:t>
            </a:r>
            <a:endParaRPr lang="en-US" dirty="0" smtClean="0"/>
          </a:p>
          <a:p>
            <a:r>
              <a:rPr lang="en-US" dirty="0" smtClean="0"/>
              <a:t>To </a:t>
            </a:r>
            <a:r>
              <a:rPr lang="en-US" dirty="0"/>
              <a:t>specify that the attribute </a:t>
            </a:r>
            <a:r>
              <a:rPr lang="en-US" dirty="0" smtClean="0"/>
              <a:t>to </a:t>
            </a:r>
            <a:r>
              <a:rPr lang="en-US" dirty="0"/>
              <a:t>required, use the "use" attribute:</a:t>
            </a:r>
          </a:p>
          <a:p>
            <a:pPr marL="0" indent="0">
              <a:buNone/>
            </a:pPr>
            <a:r>
              <a:rPr lang="en-US" dirty="0"/>
              <a:t>&lt;</a:t>
            </a:r>
            <a:r>
              <a:rPr lang="en-US" dirty="0" err="1"/>
              <a:t>xs:attribute</a:t>
            </a:r>
            <a:r>
              <a:rPr lang="en-US" dirty="0"/>
              <a:t> name="</a:t>
            </a:r>
            <a:r>
              <a:rPr lang="en-US" dirty="0" err="1"/>
              <a:t>lang</a:t>
            </a:r>
            <a:r>
              <a:rPr lang="en-US" dirty="0"/>
              <a:t>" type="</a:t>
            </a:r>
            <a:r>
              <a:rPr lang="en-US" dirty="0" err="1"/>
              <a:t>xs:string</a:t>
            </a:r>
            <a:r>
              <a:rPr lang="en-US" dirty="0"/>
              <a:t>" use="required"/&gt;</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22</a:t>
            </a:fld>
            <a:endParaRPr lang="en-US"/>
          </a:p>
        </p:txBody>
      </p:sp>
    </p:spTree>
    <p:extLst>
      <p:ext uri="{BB962C8B-B14F-4D97-AF65-F5344CB8AC3E}">
        <p14:creationId xmlns:p14="http://schemas.microsoft.com/office/powerpoint/2010/main" val="3157625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Facets</a:t>
            </a:r>
            <a:endParaRPr lang="en-US" dirty="0"/>
          </a:p>
        </p:txBody>
      </p:sp>
      <p:sp>
        <p:nvSpPr>
          <p:cNvPr id="3" name="Content Placeholder 2"/>
          <p:cNvSpPr>
            <a:spLocks noGrp="1"/>
          </p:cNvSpPr>
          <p:nvPr>
            <p:ph idx="1"/>
          </p:nvPr>
        </p:nvSpPr>
        <p:spPr/>
        <p:txBody>
          <a:bodyPr>
            <a:normAutofit lnSpcReduction="10000"/>
          </a:bodyPr>
          <a:lstStyle/>
          <a:p>
            <a:r>
              <a:rPr lang="en-US" dirty="0"/>
              <a:t>Restrictions on XML </a:t>
            </a:r>
            <a:r>
              <a:rPr lang="en-US" dirty="0" smtClean="0"/>
              <a:t>elements.</a:t>
            </a:r>
          </a:p>
          <a:p>
            <a:r>
              <a:rPr lang="en-US" dirty="0"/>
              <a:t>Restrictions are used to define acceptable values for XML elements or attributes</a:t>
            </a:r>
            <a:r>
              <a:rPr lang="en-US" dirty="0" smtClean="0"/>
              <a:t>.</a:t>
            </a:r>
          </a:p>
          <a:p>
            <a:r>
              <a:rPr lang="en-US" dirty="0"/>
              <a:t>If an XML element is of type "</a:t>
            </a:r>
            <a:r>
              <a:rPr lang="en-US" dirty="0" err="1"/>
              <a:t>xs:date</a:t>
            </a:r>
            <a:r>
              <a:rPr lang="en-US" dirty="0"/>
              <a:t>" and contains a string like "Hello World", the element will not validate</a:t>
            </a:r>
            <a:r>
              <a:rPr lang="en-US" dirty="0" smtClean="0"/>
              <a:t>.</a:t>
            </a:r>
          </a:p>
          <a:p>
            <a:r>
              <a:rPr lang="en-US" dirty="0"/>
              <a:t>With XML Schemas, you can also add your own restrictions to your XML elements and attributes. </a:t>
            </a:r>
          </a:p>
        </p:txBody>
      </p:sp>
      <p:sp>
        <p:nvSpPr>
          <p:cNvPr id="4" name="Slide Number Placeholder 3"/>
          <p:cNvSpPr>
            <a:spLocks noGrp="1"/>
          </p:cNvSpPr>
          <p:nvPr>
            <p:ph type="sldNum" sz="quarter" idx="12"/>
          </p:nvPr>
        </p:nvSpPr>
        <p:spPr/>
        <p:txBody>
          <a:bodyPr/>
          <a:lstStyle/>
          <a:p>
            <a:fld id="{133F914D-0174-4187-8DD3-49359FB387FD}" type="slidenum">
              <a:rPr lang="en-US" smtClean="0"/>
              <a:t>23</a:t>
            </a:fld>
            <a:endParaRPr lang="en-US"/>
          </a:p>
        </p:txBody>
      </p:sp>
    </p:spTree>
    <p:extLst>
      <p:ext uri="{BB962C8B-B14F-4D97-AF65-F5344CB8AC3E}">
        <p14:creationId xmlns:p14="http://schemas.microsoft.com/office/powerpoint/2010/main" val="919796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Restrictions </a:t>
            </a:r>
            <a:r>
              <a:rPr lang="en-US" dirty="0"/>
              <a:t>on Values </a:t>
            </a:r>
          </a:p>
        </p:txBody>
      </p:sp>
      <p:sp>
        <p:nvSpPr>
          <p:cNvPr id="3" name="Content Placeholder 2"/>
          <p:cNvSpPr>
            <a:spLocks noGrp="1"/>
          </p:cNvSpPr>
          <p:nvPr>
            <p:ph idx="1"/>
          </p:nvPr>
        </p:nvSpPr>
        <p:spPr/>
        <p:txBody>
          <a:bodyPr>
            <a:normAutofit fontScale="92500" lnSpcReduction="20000"/>
          </a:bodyPr>
          <a:lstStyle/>
          <a:p>
            <a:r>
              <a:rPr lang="en-US" dirty="0"/>
              <a:t>The following example defines an element called "age" with a restriction. The value of age cannot be lower than 0 or greater than 120: </a:t>
            </a:r>
          </a:p>
          <a:p>
            <a:pPr marL="0" indent="0">
              <a:buNone/>
            </a:pPr>
            <a:r>
              <a:rPr lang="en-US" dirty="0"/>
              <a:t>&lt;</a:t>
            </a:r>
            <a:r>
              <a:rPr lang="en-US" dirty="0" err="1"/>
              <a:t>xs:element</a:t>
            </a:r>
            <a:r>
              <a:rPr lang="en-US" dirty="0"/>
              <a:t> name="age"&gt; </a:t>
            </a:r>
            <a:endParaRPr lang="en-US" dirty="0" smtClean="0"/>
          </a:p>
          <a:p>
            <a:pPr marL="400050" lvl="1" indent="0">
              <a:buNone/>
            </a:pPr>
            <a:r>
              <a:rPr lang="en-US" dirty="0" smtClean="0"/>
              <a:t>&lt;</a:t>
            </a:r>
            <a:r>
              <a:rPr lang="en-US" dirty="0" err="1"/>
              <a:t>xs:simpleType</a:t>
            </a:r>
            <a:r>
              <a:rPr lang="en-US" dirty="0"/>
              <a:t>&gt; </a:t>
            </a:r>
            <a:endParaRPr lang="en-US" dirty="0" smtClean="0"/>
          </a:p>
          <a:p>
            <a:pPr marL="800100" lvl="2" indent="0">
              <a:buNone/>
            </a:pPr>
            <a:r>
              <a:rPr lang="en-US" dirty="0" smtClean="0"/>
              <a:t>&lt;</a:t>
            </a:r>
            <a:r>
              <a:rPr lang="en-US" dirty="0" err="1"/>
              <a:t>xs:restriction</a:t>
            </a:r>
            <a:r>
              <a:rPr lang="en-US" dirty="0"/>
              <a:t> base="</a:t>
            </a:r>
            <a:r>
              <a:rPr lang="en-US" dirty="0" err="1"/>
              <a:t>xs:integer</a:t>
            </a:r>
            <a:r>
              <a:rPr lang="en-US" dirty="0"/>
              <a:t>"&gt; </a:t>
            </a:r>
            <a:endParaRPr lang="en-US" dirty="0" smtClean="0"/>
          </a:p>
          <a:p>
            <a:pPr marL="1257300" lvl="3" indent="0">
              <a:buNone/>
            </a:pPr>
            <a:r>
              <a:rPr lang="en-US" dirty="0" smtClean="0"/>
              <a:t>&lt;</a:t>
            </a:r>
            <a:r>
              <a:rPr lang="en-US" dirty="0" err="1"/>
              <a:t>xs:minInclusive</a:t>
            </a:r>
            <a:r>
              <a:rPr lang="en-US" dirty="0"/>
              <a:t> value="0"/&gt; </a:t>
            </a:r>
            <a:endParaRPr lang="en-US" dirty="0" smtClean="0"/>
          </a:p>
          <a:p>
            <a:pPr marL="1257300" lvl="3" indent="0">
              <a:buNone/>
            </a:pPr>
            <a:r>
              <a:rPr lang="en-US" dirty="0" smtClean="0"/>
              <a:t>&lt;</a:t>
            </a:r>
            <a:r>
              <a:rPr lang="en-US" dirty="0" err="1"/>
              <a:t>xs:maxInclusive</a:t>
            </a:r>
            <a:r>
              <a:rPr lang="en-US" dirty="0"/>
              <a:t> value="120"/&gt; </a:t>
            </a:r>
            <a:endParaRPr lang="en-US" dirty="0" smtClean="0"/>
          </a:p>
          <a:p>
            <a:pPr marL="800100" lvl="2" indent="0">
              <a:buNone/>
            </a:pPr>
            <a:r>
              <a:rPr lang="en-US" dirty="0" smtClean="0"/>
              <a:t>&lt;/</a:t>
            </a:r>
            <a:r>
              <a:rPr lang="en-US" dirty="0" err="1"/>
              <a:t>xs:restriction</a:t>
            </a:r>
            <a:r>
              <a:rPr lang="en-US" dirty="0"/>
              <a:t>&gt; </a:t>
            </a:r>
            <a:endParaRPr lang="en-US" dirty="0" smtClean="0"/>
          </a:p>
          <a:p>
            <a:pPr marL="400050" lvl="1" indent="0">
              <a:buNone/>
            </a:pPr>
            <a:r>
              <a:rPr lang="en-US" dirty="0" smtClean="0"/>
              <a:t>&lt;/</a:t>
            </a:r>
            <a:r>
              <a:rPr lang="en-US" dirty="0" err="1"/>
              <a:t>xs:simpleType</a:t>
            </a:r>
            <a:r>
              <a:rPr lang="en-US" dirty="0"/>
              <a:t>&gt; </a:t>
            </a:r>
            <a:endParaRPr lang="en-US" dirty="0" smtClean="0"/>
          </a:p>
          <a:p>
            <a:pPr marL="0" indent="0">
              <a:buNone/>
            </a:pPr>
            <a:r>
              <a:rPr lang="en-US" dirty="0" smtClean="0"/>
              <a:t>&lt;/</a:t>
            </a:r>
            <a:r>
              <a:rPr lang="en-US" dirty="0" err="1"/>
              <a:t>xs:element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24</a:t>
            </a:fld>
            <a:endParaRPr lang="en-US"/>
          </a:p>
        </p:txBody>
      </p:sp>
    </p:spTree>
    <p:extLst>
      <p:ext uri="{BB962C8B-B14F-4D97-AF65-F5344CB8AC3E}">
        <p14:creationId xmlns:p14="http://schemas.microsoft.com/office/powerpoint/2010/main" val="3799292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Restrictions </a:t>
            </a:r>
            <a:r>
              <a:rPr lang="en-US" dirty="0"/>
              <a:t>on a Set of Values </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a:t>To limit the content of an XML element to a set of acceptable values, we would use the enumeration constraint</a:t>
            </a:r>
            <a:r>
              <a:rPr lang="en-US" dirty="0" smtClean="0"/>
              <a:t>.</a:t>
            </a:r>
          </a:p>
          <a:p>
            <a:r>
              <a:rPr lang="en-US" dirty="0"/>
              <a:t>The example below defines an element called "car" with a restriction. The only acceptable values are: Audi, Golf, BMW: </a:t>
            </a:r>
            <a:endParaRPr lang="en-US" dirty="0" smtClean="0"/>
          </a:p>
          <a:p>
            <a:pPr marL="0" indent="0">
              <a:buNone/>
            </a:pPr>
            <a:r>
              <a:rPr lang="en-US" dirty="0"/>
              <a:t>&lt;</a:t>
            </a:r>
            <a:r>
              <a:rPr lang="en-US" dirty="0" err="1"/>
              <a:t>xs:element</a:t>
            </a:r>
            <a:r>
              <a:rPr lang="en-US" dirty="0"/>
              <a:t> name="car"&gt; </a:t>
            </a:r>
            <a:endParaRPr lang="en-US" dirty="0" smtClean="0"/>
          </a:p>
          <a:p>
            <a:pPr marL="400050" lvl="1" indent="0">
              <a:buNone/>
            </a:pPr>
            <a:r>
              <a:rPr lang="en-US" dirty="0" smtClean="0"/>
              <a:t>&lt;</a:t>
            </a:r>
            <a:r>
              <a:rPr lang="en-US" dirty="0" err="1"/>
              <a:t>xs:simpleType</a:t>
            </a:r>
            <a:r>
              <a:rPr lang="en-US" dirty="0"/>
              <a:t>&gt; </a:t>
            </a:r>
            <a:endParaRPr lang="en-US" dirty="0" smtClean="0"/>
          </a:p>
          <a:p>
            <a:pPr marL="800100" lvl="2" indent="0">
              <a:buNone/>
            </a:pPr>
            <a:r>
              <a:rPr lang="en-US" dirty="0" smtClean="0"/>
              <a:t>&lt;</a:t>
            </a:r>
            <a:r>
              <a:rPr lang="en-US" dirty="0" err="1"/>
              <a:t>xs:restriction</a:t>
            </a:r>
            <a:r>
              <a:rPr lang="en-US" dirty="0"/>
              <a:t> base="</a:t>
            </a:r>
            <a:r>
              <a:rPr lang="en-US" dirty="0" err="1"/>
              <a:t>xs:string</a:t>
            </a:r>
            <a:r>
              <a:rPr lang="en-US" dirty="0"/>
              <a:t>"&gt; </a:t>
            </a:r>
            <a:endParaRPr lang="en-US" dirty="0" smtClean="0"/>
          </a:p>
          <a:p>
            <a:pPr marL="1257300" lvl="3" indent="0">
              <a:buNone/>
            </a:pPr>
            <a:r>
              <a:rPr lang="en-US" dirty="0" smtClean="0"/>
              <a:t>&lt;</a:t>
            </a:r>
            <a:r>
              <a:rPr lang="en-US" dirty="0" err="1"/>
              <a:t>xs:enumeration</a:t>
            </a:r>
            <a:r>
              <a:rPr lang="en-US" dirty="0"/>
              <a:t> value="Audi"/&gt; </a:t>
            </a:r>
            <a:endParaRPr lang="en-US" dirty="0" smtClean="0"/>
          </a:p>
          <a:p>
            <a:pPr marL="1257300" lvl="3" indent="0">
              <a:buNone/>
            </a:pPr>
            <a:r>
              <a:rPr lang="en-US" dirty="0"/>
              <a:t>&lt;</a:t>
            </a:r>
            <a:r>
              <a:rPr lang="en-US" dirty="0" err="1"/>
              <a:t>xs:enumeration</a:t>
            </a:r>
            <a:r>
              <a:rPr lang="en-US" dirty="0"/>
              <a:t> value="Golf"/&gt; </a:t>
            </a:r>
            <a:endParaRPr lang="en-US" dirty="0" smtClean="0"/>
          </a:p>
          <a:p>
            <a:pPr marL="1257300" lvl="3" indent="0">
              <a:buNone/>
            </a:pPr>
            <a:r>
              <a:rPr lang="en-US" dirty="0" smtClean="0"/>
              <a:t>&lt;</a:t>
            </a:r>
            <a:r>
              <a:rPr lang="en-US" dirty="0" err="1"/>
              <a:t>xs:enumeration</a:t>
            </a:r>
            <a:r>
              <a:rPr lang="en-US" dirty="0"/>
              <a:t> value="BMW"/&gt; </a:t>
            </a:r>
            <a:endParaRPr lang="en-US" dirty="0" smtClean="0"/>
          </a:p>
          <a:p>
            <a:pPr marL="800100" lvl="2" indent="0">
              <a:buNone/>
            </a:pPr>
            <a:r>
              <a:rPr lang="en-US" dirty="0" smtClean="0"/>
              <a:t>&lt;/</a:t>
            </a:r>
            <a:r>
              <a:rPr lang="en-US" dirty="0" err="1"/>
              <a:t>xs:restriction</a:t>
            </a:r>
            <a:r>
              <a:rPr lang="en-US" dirty="0"/>
              <a:t>&gt; </a:t>
            </a:r>
            <a:endParaRPr lang="en-US" dirty="0" smtClean="0"/>
          </a:p>
          <a:p>
            <a:pPr marL="400050" lvl="1" indent="0">
              <a:buNone/>
            </a:pPr>
            <a:r>
              <a:rPr lang="en-US" dirty="0" smtClean="0"/>
              <a:t>&lt;/</a:t>
            </a:r>
            <a:r>
              <a:rPr lang="en-US" dirty="0" err="1"/>
              <a:t>xs:simpleType</a:t>
            </a:r>
            <a:r>
              <a:rPr lang="en-US" dirty="0"/>
              <a:t>&gt; </a:t>
            </a:r>
            <a:endParaRPr lang="en-US" dirty="0" smtClean="0"/>
          </a:p>
          <a:p>
            <a:pPr marL="0" indent="0">
              <a:buNone/>
            </a:pPr>
            <a:r>
              <a:rPr lang="en-US" dirty="0" smtClean="0"/>
              <a:t>&lt;/</a:t>
            </a:r>
            <a:r>
              <a:rPr lang="en-US" dirty="0" err="1"/>
              <a:t>xs:element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25</a:t>
            </a:fld>
            <a:endParaRPr lang="en-US"/>
          </a:p>
        </p:txBody>
      </p:sp>
    </p:spTree>
    <p:extLst>
      <p:ext uri="{BB962C8B-B14F-4D97-AF65-F5344CB8AC3E}">
        <p14:creationId xmlns:p14="http://schemas.microsoft.com/office/powerpoint/2010/main" val="4263479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Restrictions </a:t>
            </a:r>
            <a:r>
              <a:rPr lang="en-US" dirty="0"/>
              <a:t>on a Series of Values </a:t>
            </a:r>
          </a:p>
        </p:txBody>
      </p:sp>
      <p:sp>
        <p:nvSpPr>
          <p:cNvPr id="3" name="Content Placeholder 2"/>
          <p:cNvSpPr>
            <a:spLocks noGrp="1"/>
          </p:cNvSpPr>
          <p:nvPr>
            <p:ph idx="1"/>
          </p:nvPr>
        </p:nvSpPr>
        <p:spPr/>
        <p:txBody>
          <a:bodyPr>
            <a:normAutofit fontScale="77500" lnSpcReduction="20000"/>
          </a:bodyPr>
          <a:lstStyle/>
          <a:p>
            <a:r>
              <a:rPr lang="en-US" dirty="0"/>
              <a:t>To limit the content of an XML element to define a series of numbers or letters that can be used, we would use the pattern constraint</a:t>
            </a:r>
            <a:r>
              <a:rPr lang="en-US" dirty="0" smtClean="0"/>
              <a:t>.</a:t>
            </a:r>
          </a:p>
          <a:p>
            <a:r>
              <a:rPr lang="en-US" dirty="0"/>
              <a:t>The example below defines an element called "letter" with a restriction. The only acceptable value is ONE of the LOWERCASE letters from a to z: </a:t>
            </a:r>
          </a:p>
          <a:p>
            <a:pPr marL="0" indent="0">
              <a:buNone/>
            </a:pPr>
            <a:r>
              <a:rPr lang="en-US" dirty="0"/>
              <a:t>&lt;</a:t>
            </a:r>
            <a:r>
              <a:rPr lang="en-US" dirty="0" err="1"/>
              <a:t>xs:element</a:t>
            </a:r>
            <a:r>
              <a:rPr lang="en-US" dirty="0"/>
              <a:t> name="letter"&gt; </a:t>
            </a:r>
            <a:endParaRPr lang="en-US" dirty="0" smtClean="0"/>
          </a:p>
          <a:p>
            <a:pPr marL="400050" lvl="1" indent="0">
              <a:buNone/>
            </a:pPr>
            <a:r>
              <a:rPr lang="en-US" dirty="0" smtClean="0"/>
              <a:t>&lt;</a:t>
            </a:r>
            <a:r>
              <a:rPr lang="en-US" dirty="0" err="1"/>
              <a:t>xs:simpleType</a:t>
            </a:r>
            <a:r>
              <a:rPr lang="en-US" dirty="0"/>
              <a:t>&gt; </a:t>
            </a:r>
            <a:endParaRPr lang="en-US" dirty="0" smtClean="0"/>
          </a:p>
          <a:p>
            <a:pPr marL="800100" lvl="2" indent="0">
              <a:buNone/>
            </a:pPr>
            <a:r>
              <a:rPr lang="en-US" dirty="0" smtClean="0"/>
              <a:t>&lt;</a:t>
            </a:r>
            <a:r>
              <a:rPr lang="en-US" dirty="0" err="1"/>
              <a:t>xs:restriction</a:t>
            </a:r>
            <a:r>
              <a:rPr lang="en-US" dirty="0"/>
              <a:t> base="</a:t>
            </a:r>
            <a:r>
              <a:rPr lang="en-US" dirty="0" err="1"/>
              <a:t>xs:string</a:t>
            </a:r>
            <a:r>
              <a:rPr lang="en-US" dirty="0"/>
              <a:t>"&gt; </a:t>
            </a:r>
            <a:endParaRPr lang="en-US" dirty="0" smtClean="0"/>
          </a:p>
          <a:p>
            <a:pPr marL="1257300" lvl="3" indent="0">
              <a:buNone/>
            </a:pPr>
            <a:r>
              <a:rPr lang="en-US" dirty="0" smtClean="0"/>
              <a:t>&lt;</a:t>
            </a:r>
            <a:r>
              <a:rPr lang="en-US" dirty="0" err="1"/>
              <a:t>xs:pattern</a:t>
            </a:r>
            <a:r>
              <a:rPr lang="en-US" dirty="0"/>
              <a:t> value="[a-z]"/&gt; </a:t>
            </a:r>
            <a:endParaRPr lang="en-US" dirty="0" smtClean="0"/>
          </a:p>
          <a:p>
            <a:pPr marL="800100" lvl="2" indent="0">
              <a:buNone/>
            </a:pPr>
            <a:r>
              <a:rPr lang="en-US" dirty="0" smtClean="0"/>
              <a:t>&lt;/</a:t>
            </a:r>
            <a:r>
              <a:rPr lang="en-US" dirty="0" err="1"/>
              <a:t>xs:restriction</a:t>
            </a:r>
            <a:r>
              <a:rPr lang="en-US" dirty="0"/>
              <a:t>&gt; </a:t>
            </a:r>
            <a:endParaRPr lang="en-US" dirty="0" smtClean="0"/>
          </a:p>
          <a:p>
            <a:pPr marL="400050" lvl="1" indent="0">
              <a:buNone/>
            </a:pPr>
            <a:r>
              <a:rPr lang="en-US" dirty="0" smtClean="0"/>
              <a:t>&lt;/</a:t>
            </a:r>
            <a:r>
              <a:rPr lang="en-US" dirty="0" err="1"/>
              <a:t>xs:simpleType</a:t>
            </a:r>
            <a:r>
              <a:rPr lang="en-US" dirty="0"/>
              <a:t>&gt; </a:t>
            </a:r>
            <a:endParaRPr lang="en-US" dirty="0" smtClean="0"/>
          </a:p>
          <a:p>
            <a:pPr marL="0" indent="0">
              <a:buNone/>
            </a:pPr>
            <a:r>
              <a:rPr lang="en-US" dirty="0" smtClean="0"/>
              <a:t>&lt;/</a:t>
            </a:r>
            <a:r>
              <a:rPr lang="en-US" dirty="0" err="1"/>
              <a:t>xs:element</a:t>
            </a:r>
            <a:r>
              <a:rPr lang="en-US" dirty="0"/>
              <a:t>&gt; </a:t>
            </a:r>
            <a:r>
              <a:rPr lang="en-US" dirty="0" smtClean="0"/>
              <a:t> </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26</a:t>
            </a:fld>
            <a:endParaRPr lang="en-US"/>
          </a:p>
        </p:txBody>
      </p:sp>
    </p:spTree>
    <p:extLst>
      <p:ext uri="{BB962C8B-B14F-4D97-AF65-F5344CB8AC3E}">
        <p14:creationId xmlns:p14="http://schemas.microsoft.com/office/powerpoint/2010/main" val="1062261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a:bodyPr>
          <a:lstStyle/>
          <a:p>
            <a:r>
              <a:rPr lang="en-US" dirty="0" smtClean="0"/>
              <a:t>This example </a:t>
            </a:r>
            <a:r>
              <a:rPr lang="en-US" dirty="0"/>
              <a:t>also defines an element called "initials" with a restriction. The only acceptable value is THREE of the LOWERCASE OR UPPERCASE letters from a to z: </a:t>
            </a:r>
          </a:p>
          <a:p>
            <a:pPr marL="0" indent="0">
              <a:buNone/>
            </a:pPr>
            <a:r>
              <a:rPr lang="en-US" dirty="0"/>
              <a:t>&lt;</a:t>
            </a:r>
            <a:r>
              <a:rPr lang="en-US" dirty="0" err="1"/>
              <a:t>xs:element</a:t>
            </a:r>
            <a:r>
              <a:rPr lang="en-US" dirty="0"/>
              <a:t> name="initials"&gt; </a:t>
            </a:r>
            <a:endParaRPr lang="en-US" dirty="0" smtClean="0"/>
          </a:p>
          <a:p>
            <a:pPr marL="400050" lvl="1" indent="0">
              <a:buNone/>
            </a:pPr>
            <a:r>
              <a:rPr lang="en-US" dirty="0" smtClean="0"/>
              <a:t>&lt;</a:t>
            </a:r>
            <a:r>
              <a:rPr lang="en-US" dirty="0" err="1"/>
              <a:t>xs:simpleType</a:t>
            </a:r>
            <a:r>
              <a:rPr lang="en-US" dirty="0"/>
              <a:t>&gt; </a:t>
            </a:r>
            <a:endParaRPr lang="en-US" dirty="0" smtClean="0"/>
          </a:p>
          <a:p>
            <a:pPr marL="800100" lvl="2" indent="0">
              <a:buNone/>
            </a:pPr>
            <a:r>
              <a:rPr lang="en-US" dirty="0" smtClean="0"/>
              <a:t>&lt;</a:t>
            </a:r>
            <a:r>
              <a:rPr lang="en-US" dirty="0" err="1"/>
              <a:t>xs:restriction</a:t>
            </a:r>
            <a:r>
              <a:rPr lang="en-US" dirty="0"/>
              <a:t> base="</a:t>
            </a:r>
            <a:r>
              <a:rPr lang="en-US" dirty="0" err="1"/>
              <a:t>xs:string</a:t>
            </a:r>
            <a:r>
              <a:rPr lang="en-US" dirty="0"/>
              <a:t>"&gt; </a:t>
            </a:r>
            <a:endParaRPr lang="en-US" dirty="0" smtClean="0"/>
          </a:p>
          <a:p>
            <a:pPr marL="1257300" lvl="3" indent="0">
              <a:buNone/>
            </a:pPr>
            <a:r>
              <a:rPr lang="en-US" dirty="0" smtClean="0"/>
              <a:t>&lt;</a:t>
            </a:r>
            <a:r>
              <a:rPr lang="en-US" dirty="0" err="1"/>
              <a:t>xs:pattern</a:t>
            </a:r>
            <a:r>
              <a:rPr lang="en-US" dirty="0"/>
              <a:t> value="[a-</a:t>
            </a:r>
            <a:r>
              <a:rPr lang="en-US" dirty="0" err="1"/>
              <a:t>zA</a:t>
            </a:r>
            <a:r>
              <a:rPr lang="en-US" dirty="0"/>
              <a:t>-Z][a-</a:t>
            </a:r>
            <a:r>
              <a:rPr lang="en-US" dirty="0" err="1"/>
              <a:t>zA</a:t>
            </a:r>
            <a:r>
              <a:rPr lang="en-US" dirty="0"/>
              <a:t>-Z][a-</a:t>
            </a:r>
            <a:r>
              <a:rPr lang="en-US" dirty="0" err="1"/>
              <a:t>zA</a:t>
            </a:r>
            <a:r>
              <a:rPr lang="en-US" dirty="0"/>
              <a:t>-Z]"/&gt; </a:t>
            </a:r>
            <a:endParaRPr lang="en-US" dirty="0" smtClean="0"/>
          </a:p>
          <a:p>
            <a:pPr marL="800100" lvl="2" indent="0">
              <a:buNone/>
            </a:pPr>
            <a:r>
              <a:rPr lang="en-US" dirty="0" smtClean="0"/>
              <a:t>&lt;/</a:t>
            </a:r>
            <a:r>
              <a:rPr lang="en-US" dirty="0" err="1"/>
              <a:t>xs:restriction</a:t>
            </a:r>
            <a:r>
              <a:rPr lang="en-US" dirty="0"/>
              <a:t>&gt; </a:t>
            </a:r>
            <a:endParaRPr lang="en-US" dirty="0" smtClean="0"/>
          </a:p>
          <a:p>
            <a:pPr marL="400050" lvl="1" indent="0">
              <a:buNone/>
            </a:pPr>
            <a:r>
              <a:rPr lang="en-US" dirty="0" smtClean="0"/>
              <a:t>&lt;/</a:t>
            </a:r>
            <a:r>
              <a:rPr lang="en-US" dirty="0" err="1"/>
              <a:t>xs:simpleType</a:t>
            </a:r>
            <a:r>
              <a:rPr lang="en-US" dirty="0"/>
              <a:t>&gt; </a:t>
            </a:r>
            <a:endParaRPr lang="en-US" dirty="0" smtClean="0"/>
          </a:p>
          <a:p>
            <a:pPr marL="0" indent="0">
              <a:buNone/>
            </a:pPr>
            <a:r>
              <a:rPr lang="en-US" dirty="0" smtClean="0"/>
              <a:t>&lt;/</a:t>
            </a:r>
            <a:r>
              <a:rPr lang="en-US" dirty="0" err="1"/>
              <a:t>xs:element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27</a:t>
            </a:fld>
            <a:endParaRPr lang="en-US"/>
          </a:p>
        </p:txBody>
      </p:sp>
    </p:spTree>
    <p:extLst>
      <p:ext uri="{BB962C8B-B14F-4D97-AF65-F5344CB8AC3E}">
        <p14:creationId xmlns:p14="http://schemas.microsoft.com/office/powerpoint/2010/main" val="1909420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The only acceptable value is THREE of the UPPERCASE letters from a to z:</a:t>
            </a:r>
            <a:endParaRPr lang="en-US" dirty="0" smtClean="0"/>
          </a:p>
          <a:p>
            <a:pPr marL="0" indent="0">
              <a:buNone/>
            </a:pPr>
            <a:r>
              <a:rPr lang="en-US" dirty="0" smtClean="0"/>
              <a:t>	</a:t>
            </a:r>
            <a:r>
              <a:rPr lang="pl-PL" dirty="0" smtClean="0"/>
              <a:t>&lt;xs:pattern </a:t>
            </a:r>
            <a:r>
              <a:rPr lang="pl-PL" dirty="0"/>
              <a:t>value="[A-Z][A-Z][A-Z</a:t>
            </a:r>
            <a:r>
              <a:rPr lang="pl-PL" dirty="0" smtClean="0"/>
              <a:t>]"/&gt;</a:t>
            </a:r>
            <a:endParaRPr lang="en-US" dirty="0" smtClean="0"/>
          </a:p>
          <a:p>
            <a:r>
              <a:rPr lang="en-US" dirty="0"/>
              <a:t>The only acceptable value is ONE of the following letters: x, y, OR z</a:t>
            </a:r>
            <a:r>
              <a:rPr lang="en-US" dirty="0" smtClean="0"/>
              <a:t>:</a:t>
            </a:r>
          </a:p>
          <a:p>
            <a:pPr marL="0" indent="0">
              <a:buNone/>
            </a:pPr>
            <a:r>
              <a:rPr lang="en-US" dirty="0"/>
              <a:t>	 &lt;</a:t>
            </a:r>
            <a:r>
              <a:rPr lang="en-US" dirty="0" err="1"/>
              <a:t>xs:pattern</a:t>
            </a:r>
            <a:r>
              <a:rPr lang="en-US" dirty="0"/>
              <a:t> value="[</a:t>
            </a:r>
            <a:r>
              <a:rPr lang="en-US" dirty="0" smtClean="0"/>
              <a:t>xyz</a:t>
            </a:r>
            <a:r>
              <a:rPr lang="en-US" dirty="0"/>
              <a:t>]"/&gt; </a:t>
            </a:r>
            <a:endParaRPr lang="en-US" dirty="0" smtClean="0"/>
          </a:p>
          <a:p>
            <a:r>
              <a:rPr lang="en-US" dirty="0"/>
              <a:t>The only acceptable value is FIVE digits in a sequence, and each digit must be in a range from 0 to 9</a:t>
            </a:r>
            <a:r>
              <a:rPr lang="en-US" dirty="0" smtClean="0"/>
              <a:t>:</a:t>
            </a:r>
          </a:p>
          <a:p>
            <a:pPr marL="0" indent="0">
              <a:buNone/>
            </a:pPr>
            <a:r>
              <a:rPr lang="en-US" dirty="0"/>
              <a:t>	</a:t>
            </a:r>
            <a:r>
              <a:rPr lang="en-US" dirty="0" smtClean="0"/>
              <a:t>&lt;</a:t>
            </a:r>
            <a:r>
              <a:rPr lang="en-US" dirty="0" err="1"/>
              <a:t>xs:pattern</a:t>
            </a:r>
            <a:r>
              <a:rPr lang="en-US" dirty="0"/>
              <a:t> value="[0-9][0-9][0-9][0-9][0-9]"/&gt;</a:t>
            </a:r>
            <a:endParaRPr lang="en-US" dirty="0" smtClean="0"/>
          </a:p>
        </p:txBody>
      </p:sp>
      <p:sp>
        <p:nvSpPr>
          <p:cNvPr id="4" name="Slide Number Placeholder 3"/>
          <p:cNvSpPr>
            <a:spLocks noGrp="1"/>
          </p:cNvSpPr>
          <p:nvPr>
            <p:ph type="sldNum" sz="quarter" idx="12"/>
          </p:nvPr>
        </p:nvSpPr>
        <p:spPr/>
        <p:txBody>
          <a:bodyPr/>
          <a:lstStyle/>
          <a:p>
            <a:fld id="{133F914D-0174-4187-8DD3-49359FB387FD}" type="slidenum">
              <a:rPr lang="en-US" smtClean="0"/>
              <a:t>28</a:t>
            </a:fld>
            <a:endParaRPr lang="en-US"/>
          </a:p>
        </p:txBody>
      </p:sp>
    </p:spTree>
    <p:extLst>
      <p:ext uri="{BB962C8B-B14F-4D97-AF65-F5344CB8AC3E}">
        <p14:creationId xmlns:p14="http://schemas.microsoft.com/office/powerpoint/2010/main" val="2032075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4. Restrictions </a:t>
            </a:r>
            <a:r>
              <a:rPr lang="en-US" dirty="0"/>
              <a:t>on Whitespace Characters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To specify how whitespace characters should be handled, we would use the </a:t>
            </a:r>
            <a:r>
              <a:rPr lang="en-US" dirty="0" err="1"/>
              <a:t>whiteSpace</a:t>
            </a:r>
            <a:r>
              <a:rPr lang="en-US" dirty="0"/>
              <a:t> constraint</a:t>
            </a:r>
            <a:r>
              <a:rPr lang="en-US" dirty="0" smtClean="0"/>
              <a:t>.</a:t>
            </a:r>
          </a:p>
          <a:p>
            <a:r>
              <a:rPr lang="en-US" dirty="0"/>
              <a:t>This example defines an element called "address" with a restriction. The </a:t>
            </a:r>
            <a:r>
              <a:rPr lang="en-US" dirty="0" err="1"/>
              <a:t>whiteSpace</a:t>
            </a:r>
            <a:r>
              <a:rPr lang="en-US" dirty="0"/>
              <a:t> constraint is set to "preserve", which means that the XML processor WILL NOT remove any white space characters</a:t>
            </a:r>
            <a:r>
              <a:rPr lang="en-US" dirty="0" smtClean="0"/>
              <a:t>:</a:t>
            </a:r>
          </a:p>
          <a:p>
            <a:pPr marL="0" indent="0">
              <a:buNone/>
            </a:pPr>
            <a:r>
              <a:rPr lang="en-US" dirty="0"/>
              <a:t>&lt;</a:t>
            </a:r>
            <a:r>
              <a:rPr lang="en-US" dirty="0" err="1"/>
              <a:t>xs:element</a:t>
            </a:r>
            <a:r>
              <a:rPr lang="en-US" dirty="0"/>
              <a:t> name="address"&gt; </a:t>
            </a:r>
          </a:p>
          <a:p>
            <a:pPr marL="400050" lvl="1" indent="0">
              <a:buNone/>
            </a:pPr>
            <a:r>
              <a:rPr lang="en-US" dirty="0"/>
              <a:t>&lt;</a:t>
            </a:r>
            <a:r>
              <a:rPr lang="en-US" dirty="0" err="1"/>
              <a:t>xs:simpleType</a:t>
            </a:r>
            <a:r>
              <a:rPr lang="en-US" dirty="0"/>
              <a:t>&gt; </a:t>
            </a:r>
          </a:p>
          <a:p>
            <a:pPr marL="800100" lvl="2" indent="0">
              <a:buNone/>
            </a:pPr>
            <a:r>
              <a:rPr lang="en-US" dirty="0"/>
              <a:t>&lt;</a:t>
            </a:r>
            <a:r>
              <a:rPr lang="en-US" dirty="0" err="1"/>
              <a:t>xs:restriction</a:t>
            </a:r>
            <a:r>
              <a:rPr lang="en-US" dirty="0"/>
              <a:t> base="</a:t>
            </a:r>
            <a:r>
              <a:rPr lang="en-US" dirty="0" err="1"/>
              <a:t>xs:string</a:t>
            </a:r>
            <a:r>
              <a:rPr lang="en-US" dirty="0"/>
              <a:t>"&gt; </a:t>
            </a:r>
          </a:p>
          <a:p>
            <a:pPr marL="1257300" lvl="3" indent="0">
              <a:buNone/>
            </a:pPr>
            <a:r>
              <a:rPr lang="en-US" dirty="0"/>
              <a:t>&lt;</a:t>
            </a:r>
            <a:r>
              <a:rPr lang="en-US" dirty="0" err="1"/>
              <a:t>xs:whiteSpace</a:t>
            </a:r>
            <a:r>
              <a:rPr lang="en-US" dirty="0"/>
              <a:t> value="preserve"/&gt; </a:t>
            </a:r>
          </a:p>
          <a:p>
            <a:pPr marL="800100" lvl="2" indent="0">
              <a:buNone/>
            </a:pPr>
            <a:r>
              <a:rPr lang="en-US" dirty="0"/>
              <a:t>&lt;/</a:t>
            </a:r>
            <a:r>
              <a:rPr lang="en-US" dirty="0" err="1"/>
              <a:t>xs:restriction</a:t>
            </a:r>
            <a:r>
              <a:rPr lang="en-US" dirty="0"/>
              <a:t>&gt; </a:t>
            </a:r>
          </a:p>
          <a:p>
            <a:pPr marL="400050" lvl="1" indent="0">
              <a:buNone/>
            </a:pPr>
            <a:r>
              <a:rPr lang="en-US" dirty="0" smtClean="0"/>
              <a:t>&lt;/</a:t>
            </a:r>
            <a:r>
              <a:rPr lang="en-US" dirty="0" err="1"/>
              <a:t>xs:simpleType</a:t>
            </a:r>
            <a:r>
              <a:rPr lang="en-US" dirty="0"/>
              <a:t>&gt; </a:t>
            </a:r>
          </a:p>
          <a:p>
            <a:pPr marL="0" indent="0">
              <a:buNone/>
            </a:pPr>
            <a:r>
              <a:rPr lang="en-US" dirty="0"/>
              <a:t>&lt;/</a:t>
            </a:r>
            <a:r>
              <a:rPr lang="en-US" dirty="0" err="1"/>
              <a:t>xs:element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29</a:t>
            </a:fld>
            <a:endParaRPr lang="en-US"/>
          </a:p>
        </p:txBody>
      </p:sp>
    </p:spTree>
    <p:extLst>
      <p:ext uri="{BB962C8B-B14F-4D97-AF65-F5344CB8AC3E}">
        <p14:creationId xmlns:p14="http://schemas.microsoft.com/office/powerpoint/2010/main" val="1099646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syntax of a </a:t>
            </a:r>
            <a:r>
              <a:rPr lang="en-US" dirty="0" smtClean="0"/>
              <a:t>DTD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fr-FR" dirty="0"/>
              <a:t>&lt;!DOCTYPE </a:t>
            </a:r>
            <a:r>
              <a:rPr lang="fr-FR" dirty="0" err="1"/>
              <a:t>element</a:t>
            </a:r>
            <a:r>
              <a:rPr lang="fr-FR" dirty="0"/>
              <a:t> DTD identifier </a:t>
            </a:r>
            <a:endParaRPr lang="fr-FR" dirty="0" smtClean="0"/>
          </a:p>
          <a:p>
            <a:pPr marL="0" indent="0">
              <a:buNone/>
            </a:pPr>
            <a:r>
              <a:rPr lang="fr-FR" dirty="0" smtClean="0"/>
              <a:t>[ </a:t>
            </a:r>
          </a:p>
          <a:p>
            <a:pPr marL="400050" lvl="1" indent="0">
              <a:buNone/>
            </a:pPr>
            <a:r>
              <a:rPr lang="fr-FR" dirty="0" smtClean="0"/>
              <a:t>declaration1 </a:t>
            </a:r>
          </a:p>
          <a:p>
            <a:pPr marL="400050" lvl="1" indent="0">
              <a:buNone/>
            </a:pPr>
            <a:r>
              <a:rPr lang="fr-FR" dirty="0" smtClean="0"/>
              <a:t>declaration2 </a:t>
            </a:r>
          </a:p>
          <a:p>
            <a:pPr marL="400050" lvl="1" indent="0">
              <a:buNone/>
            </a:pPr>
            <a:r>
              <a:rPr lang="fr-FR" dirty="0" smtClean="0"/>
              <a:t>........ </a:t>
            </a:r>
          </a:p>
          <a:p>
            <a:pPr marL="0" indent="0">
              <a:buNone/>
            </a:pPr>
            <a:r>
              <a:rPr lang="fr-FR" dirty="0" smtClean="0"/>
              <a:t>]&gt;</a:t>
            </a:r>
          </a:p>
          <a:p>
            <a:pPr marL="0" indent="0">
              <a:buNone/>
            </a:pPr>
            <a:endParaRPr lang="fr-FR" dirty="0"/>
          </a:p>
          <a:p>
            <a:pPr marL="0" indent="0">
              <a:buNone/>
            </a:pPr>
            <a:r>
              <a:rPr lang="en-US" dirty="0"/>
              <a:t>In the above syntax,</a:t>
            </a:r>
          </a:p>
          <a:p>
            <a:r>
              <a:rPr lang="en-US" dirty="0"/>
              <a:t>The </a:t>
            </a:r>
            <a:r>
              <a:rPr lang="en-US" b="1" dirty="0"/>
              <a:t>DTD</a:t>
            </a:r>
            <a:r>
              <a:rPr lang="en-US" dirty="0"/>
              <a:t> starts with &lt;!DOCTYPE delimiter.</a:t>
            </a:r>
          </a:p>
          <a:p>
            <a:r>
              <a:rPr lang="en-US" dirty="0"/>
              <a:t>An </a:t>
            </a:r>
            <a:r>
              <a:rPr lang="en-US" b="1" dirty="0"/>
              <a:t>element</a:t>
            </a:r>
            <a:r>
              <a:rPr lang="en-US" dirty="0"/>
              <a:t> tells the parser to parse the document from the specified root element.</a:t>
            </a:r>
          </a:p>
          <a:p>
            <a:r>
              <a:rPr lang="en-US" b="1" dirty="0"/>
              <a:t>DTD identifier</a:t>
            </a:r>
            <a:r>
              <a:rPr lang="en-US" dirty="0"/>
              <a:t> is an identifier for the document type definition, which may be the path to a file on the system or URL to a file on the internet. If the DTD is pointing to external path, it is called </a:t>
            </a:r>
            <a:r>
              <a:rPr lang="en-US" b="1" dirty="0"/>
              <a:t>External Subset.</a:t>
            </a:r>
            <a:endParaRPr lang="en-US" dirty="0"/>
          </a:p>
          <a:p>
            <a:r>
              <a:rPr lang="en-US" b="1" dirty="0"/>
              <a:t>The square brackets [ ]</a:t>
            </a:r>
            <a:r>
              <a:rPr lang="en-US" dirty="0"/>
              <a:t> enclose an optional list of entity declarations called </a:t>
            </a:r>
            <a:r>
              <a:rPr lang="en-US" i="1" dirty="0"/>
              <a:t>Internal Subset</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3</a:t>
            </a:fld>
            <a:endParaRPr lang="en-US"/>
          </a:p>
        </p:txBody>
      </p:sp>
    </p:spTree>
    <p:extLst>
      <p:ext uri="{BB962C8B-B14F-4D97-AF65-F5344CB8AC3E}">
        <p14:creationId xmlns:p14="http://schemas.microsoft.com/office/powerpoint/2010/main" val="2738815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t>The </a:t>
            </a:r>
            <a:r>
              <a:rPr lang="en-US" dirty="0" err="1"/>
              <a:t>whiteSpace</a:t>
            </a:r>
            <a:r>
              <a:rPr lang="en-US" dirty="0"/>
              <a:t> constraint is set to "replace", which means that the XML processor WILL REPLACE all white space characters (line feeds, tabs, spaces, and carriage returns) with spaces: </a:t>
            </a:r>
            <a:endParaRPr lang="en-US" dirty="0" smtClean="0"/>
          </a:p>
          <a:p>
            <a:pPr marL="0" indent="0">
              <a:buNone/>
            </a:pPr>
            <a:r>
              <a:rPr lang="en-US" dirty="0" smtClean="0"/>
              <a:t>&lt;</a:t>
            </a:r>
            <a:r>
              <a:rPr lang="en-US" dirty="0" err="1"/>
              <a:t>xs:whiteSpace</a:t>
            </a:r>
            <a:r>
              <a:rPr lang="en-US" dirty="0"/>
              <a:t> value="replace"/&gt; </a:t>
            </a:r>
            <a:endParaRPr lang="en-US" dirty="0" smtClean="0"/>
          </a:p>
          <a:p>
            <a:pPr marL="0" indent="0">
              <a:buNone/>
            </a:pPr>
            <a:endParaRPr lang="en-US" dirty="0" smtClean="0"/>
          </a:p>
          <a:p>
            <a:r>
              <a:rPr lang="en-US" dirty="0"/>
              <a:t>The </a:t>
            </a:r>
            <a:r>
              <a:rPr lang="en-US" dirty="0" err="1"/>
              <a:t>whiteSpace</a:t>
            </a:r>
            <a:r>
              <a:rPr lang="en-US" dirty="0"/>
              <a:t> constraint is set to "collapse", which means that the XML processor WILL REMOVE all white space characters (line feeds, tabs, spaces, carriage returns are replaced with spaces, leading and trailing spaces are removed, and multiple spaces are reduced to a single </a:t>
            </a:r>
            <a:r>
              <a:rPr lang="en-US" dirty="0" smtClean="0"/>
              <a:t>space</a:t>
            </a:r>
            <a:r>
              <a:rPr lang="en-US" dirty="0"/>
              <a:t>:</a:t>
            </a:r>
          </a:p>
          <a:p>
            <a:pPr marL="0" indent="0">
              <a:buNone/>
            </a:pPr>
            <a:r>
              <a:rPr lang="en-US" dirty="0"/>
              <a:t>&lt;</a:t>
            </a:r>
            <a:r>
              <a:rPr lang="en-US" dirty="0" err="1"/>
              <a:t>xs:whiteSpace</a:t>
            </a:r>
            <a:r>
              <a:rPr lang="en-US" dirty="0"/>
              <a:t> value="collapse"/&gt; </a:t>
            </a:r>
          </a:p>
        </p:txBody>
      </p:sp>
      <p:sp>
        <p:nvSpPr>
          <p:cNvPr id="4" name="Slide Number Placeholder 3"/>
          <p:cNvSpPr>
            <a:spLocks noGrp="1"/>
          </p:cNvSpPr>
          <p:nvPr>
            <p:ph type="sldNum" sz="quarter" idx="12"/>
          </p:nvPr>
        </p:nvSpPr>
        <p:spPr/>
        <p:txBody>
          <a:bodyPr/>
          <a:lstStyle/>
          <a:p>
            <a:fld id="{133F914D-0174-4187-8DD3-49359FB387FD}" type="slidenum">
              <a:rPr lang="en-US" smtClean="0"/>
              <a:t>30</a:t>
            </a:fld>
            <a:endParaRPr lang="en-US"/>
          </a:p>
        </p:txBody>
      </p:sp>
    </p:spTree>
    <p:extLst>
      <p:ext uri="{BB962C8B-B14F-4D97-AF65-F5344CB8AC3E}">
        <p14:creationId xmlns:p14="http://schemas.microsoft.com/office/powerpoint/2010/main" val="3889624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Restrictions on Length: </a:t>
            </a:r>
          </a:p>
        </p:txBody>
      </p:sp>
      <p:sp>
        <p:nvSpPr>
          <p:cNvPr id="3" name="Content Placeholder 2"/>
          <p:cNvSpPr>
            <a:spLocks noGrp="1"/>
          </p:cNvSpPr>
          <p:nvPr>
            <p:ph idx="1"/>
          </p:nvPr>
        </p:nvSpPr>
        <p:spPr/>
        <p:txBody>
          <a:bodyPr>
            <a:normAutofit fontScale="85000" lnSpcReduction="20000"/>
          </a:bodyPr>
          <a:lstStyle/>
          <a:p>
            <a:r>
              <a:rPr lang="en-US" dirty="0"/>
              <a:t>To limit the length of a value in an element, we would use the length, </a:t>
            </a:r>
            <a:r>
              <a:rPr lang="en-US" dirty="0" err="1"/>
              <a:t>maxLength</a:t>
            </a:r>
            <a:r>
              <a:rPr lang="en-US" dirty="0"/>
              <a:t>, and </a:t>
            </a:r>
            <a:r>
              <a:rPr lang="en-US" dirty="0" err="1"/>
              <a:t>minLength</a:t>
            </a:r>
            <a:r>
              <a:rPr lang="en-US" dirty="0"/>
              <a:t> constraints. This example defines an element called "password" with a restriction. The value must be exactly eight characters: </a:t>
            </a:r>
          </a:p>
          <a:p>
            <a:pPr marL="0" indent="0">
              <a:buNone/>
            </a:pPr>
            <a:r>
              <a:rPr lang="en-US" dirty="0"/>
              <a:t>&lt;</a:t>
            </a:r>
            <a:r>
              <a:rPr lang="en-US" dirty="0" err="1"/>
              <a:t>xs:element</a:t>
            </a:r>
            <a:r>
              <a:rPr lang="en-US" dirty="0"/>
              <a:t> name="password"&gt; </a:t>
            </a:r>
          </a:p>
          <a:p>
            <a:pPr marL="400050" lvl="1" indent="0">
              <a:buNone/>
            </a:pPr>
            <a:r>
              <a:rPr lang="en-US" dirty="0"/>
              <a:t>&lt;</a:t>
            </a:r>
            <a:r>
              <a:rPr lang="en-US" dirty="0" err="1"/>
              <a:t>xs:simpleType</a:t>
            </a:r>
            <a:r>
              <a:rPr lang="en-US" dirty="0"/>
              <a:t>&gt; </a:t>
            </a:r>
          </a:p>
          <a:p>
            <a:pPr marL="800100" lvl="2" indent="0">
              <a:buNone/>
            </a:pPr>
            <a:r>
              <a:rPr lang="en-US" dirty="0"/>
              <a:t>&lt;</a:t>
            </a:r>
            <a:r>
              <a:rPr lang="en-US" dirty="0" err="1"/>
              <a:t>xs:restriction</a:t>
            </a:r>
            <a:r>
              <a:rPr lang="en-US" dirty="0"/>
              <a:t> base="</a:t>
            </a:r>
            <a:r>
              <a:rPr lang="en-US" dirty="0" err="1"/>
              <a:t>xs:string</a:t>
            </a:r>
            <a:r>
              <a:rPr lang="en-US" dirty="0"/>
              <a:t>"&gt; </a:t>
            </a:r>
          </a:p>
          <a:p>
            <a:pPr marL="1257300" lvl="3" indent="0">
              <a:buNone/>
            </a:pPr>
            <a:r>
              <a:rPr lang="en-US" dirty="0"/>
              <a:t>&lt;</a:t>
            </a:r>
            <a:r>
              <a:rPr lang="en-US" dirty="0" err="1"/>
              <a:t>xs:length</a:t>
            </a:r>
            <a:r>
              <a:rPr lang="en-US" dirty="0"/>
              <a:t> value="8"/&gt; </a:t>
            </a:r>
          </a:p>
          <a:p>
            <a:pPr marL="800100" lvl="2" indent="0">
              <a:buNone/>
            </a:pPr>
            <a:r>
              <a:rPr lang="en-US" dirty="0"/>
              <a:t>&lt;/</a:t>
            </a:r>
            <a:r>
              <a:rPr lang="en-US" dirty="0" err="1"/>
              <a:t>xs:restriction</a:t>
            </a:r>
            <a:r>
              <a:rPr lang="en-US" dirty="0"/>
              <a:t>&gt; </a:t>
            </a:r>
          </a:p>
          <a:p>
            <a:pPr marL="400050" lvl="1" indent="0">
              <a:buNone/>
            </a:pPr>
            <a:r>
              <a:rPr lang="en-US" dirty="0"/>
              <a:t>&lt;/</a:t>
            </a:r>
            <a:r>
              <a:rPr lang="en-US" dirty="0" err="1"/>
              <a:t>xs:simpleType</a:t>
            </a:r>
            <a:r>
              <a:rPr lang="en-US" dirty="0"/>
              <a:t>&gt; </a:t>
            </a:r>
          </a:p>
          <a:p>
            <a:pPr marL="0" indent="0">
              <a:buNone/>
            </a:pPr>
            <a:r>
              <a:rPr lang="en-US" dirty="0"/>
              <a:t>&lt;/</a:t>
            </a:r>
            <a:r>
              <a:rPr lang="en-US" dirty="0" err="1"/>
              <a:t>xs:element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31</a:t>
            </a:fld>
            <a:endParaRPr lang="en-US"/>
          </a:p>
        </p:txBody>
      </p:sp>
    </p:spTree>
    <p:extLst>
      <p:ext uri="{BB962C8B-B14F-4D97-AF65-F5344CB8AC3E}">
        <p14:creationId xmlns:p14="http://schemas.microsoft.com/office/powerpoint/2010/main" val="1798602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a:t>This example defines another element called "password" with a restriction. The value must be minimum five characters and maximum eight characters: </a:t>
            </a:r>
            <a:endParaRPr lang="en-US" dirty="0" smtClean="0"/>
          </a:p>
          <a:p>
            <a:pPr marL="0" indent="0">
              <a:buNone/>
            </a:pPr>
            <a:r>
              <a:rPr lang="en-US" dirty="0"/>
              <a:t>&lt;</a:t>
            </a:r>
            <a:r>
              <a:rPr lang="en-US" dirty="0" err="1"/>
              <a:t>xs:element</a:t>
            </a:r>
            <a:r>
              <a:rPr lang="en-US" dirty="0"/>
              <a:t> name="password"&gt; </a:t>
            </a:r>
          </a:p>
          <a:p>
            <a:pPr marL="400050" lvl="1" indent="0">
              <a:buNone/>
            </a:pPr>
            <a:r>
              <a:rPr lang="en-US" dirty="0"/>
              <a:t>&lt;</a:t>
            </a:r>
            <a:r>
              <a:rPr lang="en-US" dirty="0" err="1"/>
              <a:t>xs:simpleType</a:t>
            </a:r>
            <a:r>
              <a:rPr lang="en-US" dirty="0"/>
              <a:t>&gt; </a:t>
            </a:r>
          </a:p>
          <a:p>
            <a:pPr marL="800100" lvl="2" indent="0">
              <a:buNone/>
            </a:pPr>
            <a:r>
              <a:rPr lang="en-US" dirty="0"/>
              <a:t>&lt;</a:t>
            </a:r>
            <a:r>
              <a:rPr lang="en-US" dirty="0" err="1"/>
              <a:t>xs:restriction</a:t>
            </a:r>
            <a:r>
              <a:rPr lang="en-US" dirty="0"/>
              <a:t> base="</a:t>
            </a:r>
            <a:r>
              <a:rPr lang="en-US" dirty="0" err="1"/>
              <a:t>xs:string</a:t>
            </a:r>
            <a:r>
              <a:rPr lang="en-US" dirty="0"/>
              <a:t>"&gt; </a:t>
            </a:r>
          </a:p>
          <a:p>
            <a:pPr marL="1257300" lvl="3" indent="0">
              <a:buNone/>
            </a:pPr>
            <a:r>
              <a:rPr lang="en-US" dirty="0"/>
              <a:t>&lt;</a:t>
            </a:r>
            <a:r>
              <a:rPr lang="en-US" dirty="0" err="1"/>
              <a:t>xs:minLength</a:t>
            </a:r>
            <a:r>
              <a:rPr lang="en-US" dirty="0"/>
              <a:t> value="5"/&gt; </a:t>
            </a:r>
          </a:p>
          <a:p>
            <a:pPr marL="1257300" lvl="3" indent="0">
              <a:buNone/>
            </a:pPr>
            <a:r>
              <a:rPr lang="en-US" dirty="0"/>
              <a:t>&lt;</a:t>
            </a:r>
            <a:r>
              <a:rPr lang="en-US" dirty="0" err="1"/>
              <a:t>xs:maxLength</a:t>
            </a:r>
            <a:r>
              <a:rPr lang="en-US" dirty="0"/>
              <a:t> value="8"/&gt; </a:t>
            </a:r>
          </a:p>
          <a:p>
            <a:pPr marL="800100" lvl="2" indent="0">
              <a:buNone/>
            </a:pPr>
            <a:r>
              <a:rPr lang="en-US" dirty="0"/>
              <a:t>&lt;/</a:t>
            </a:r>
            <a:r>
              <a:rPr lang="en-US" dirty="0" err="1"/>
              <a:t>xs:restriction</a:t>
            </a:r>
            <a:r>
              <a:rPr lang="en-US" dirty="0"/>
              <a:t>&gt; </a:t>
            </a:r>
          </a:p>
          <a:p>
            <a:pPr marL="400050" lvl="1" indent="0">
              <a:buNone/>
            </a:pPr>
            <a:r>
              <a:rPr lang="en-US" dirty="0"/>
              <a:t>&lt;/</a:t>
            </a:r>
            <a:r>
              <a:rPr lang="en-US" dirty="0" err="1"/>
              <a:t>xs:simpleType</a:t>
            </a:r>
            <a:r>
              <a:rPr lang="en-US" dirty="0"/>
              <a:t>&gt; </a:t>
            </a:r>
          </a:p>
          <a:p>
            <a:pPr marL="0" indent="0">
              <a:buNone/>
            </a:pPr>
            <a:r>
              <a:rPr lang="en-US" dirty="0"/>
              <a:t>&lt;/</a:t>
            </a:r>
            <a:r>
              <a:rPr lang="en-US" dirty="0" err="1"/>
              <a:t>xs:element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32</a:t>
            </a:fld>
            <a:endParaRPr lang="en-US"/>
          </a:p>
        </p:txBody>
      </p:sp>
    </p:spTree>
    <p:extLst>
      <p:ext uri="{BB962C8B-B14F-4D97-AF65-F5344CB8AC3E}">
        <p14:creationId xmlns:p14="http://schemas.microsoft.com/office/powerpoint/2010/main" val="1594580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870" y="532740"/>
            <a:ext cx="5129395" cy="6024057"/>
          </a:xfrm>
        </p:spPr>
      </p:pic>
      <p:sp>
        <p:nvSpPr>
          <p:cNvPr id="4" name="Slide Number Placeholder 3"/>
          <p:cNvSpPr>
            <a:spLocks noGrp="1"/>
          </p:cNvSpPr>
          <p:nvPr>
            <p:ph type="sldNum" sz="quarter" idx="12"/>
          </p:nvPr>
        </p:nvSpPr>
        <p:spPr/>
        <p:txBody>
          <a:bodyPr/>
          <a:lstStyle/>
          <a:p>
            <a:fld id="{133F914D-0174-4187-8DD3-49359FB387FD}" type="slidenum">
              <a:rPr lang="en-US" smtClean="0"/>
              <a:t>33</a:t>
            </a:fld>
            <a:endParaRPr lang="en-US"/>
          </a:p>
        </p:txBody>
      </p:sp>
    </p:spTree>
    <p:extLst>
      <p:ext uri="{BB962C8B-B14F-4D97-AF65-F5344CB8AC3E}">
        <p14:creationId xmlns:p14="http://schemas.microsoft.com/office/powerpoint/2010/main" val="422405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Indicators </a:t>
            </a:r>
          </a:p>
        </p:txBody>
      </p:sp>
      <p:sp>
        <p:nvSpPr>
          <p:cNvPr id="3" name="Content Placeholder 2"/>
          <p:cNvSpPr>
            <a:spLocks noGrp="1"/>
          </p:cNvSpPr>
          <p:nvPr>
            <p:ph idx="1"/>
          </p:nvPr>
        </p:nvSpPr>
        <p:spPr/>
        <p:txBody>
          <a:bodyPr>
            <a:normAutofit fontScale="70000" lnSpcReduction="20000"/>
          </a:bodyPr>
          <a:lstStyle/>
          <a:p>
            <a:r>
              <a:rPr lang="en-US" dirty="0"/>
              <a:t>XSD indicators are used to control how elements are to be used in documents with indicators. There are seven indicators: </a:t>
            </a:r>
          </a:p>
          <a:p>
            <a:pPr marL="0" indent="0">
              <a:buNone/>
            </a:pPr>
            <a:r>
              <a:rPr lang="en-US" b="1" i="1" dirty="0"/>
              <a:t>1. Order indicators: </a:t>
            </a:r>
            <a:r>
              <a:rPr lang="en-US" dirty="0"/>
              <a:t>They contain; </a:t>
            </a:r>
          </a:p>
          <a:p>
            <a:r>
              <a:rPr lang="en-US" dirty="0" smtClean="0"/>
              <a:t>All </a:t>
            </a:r>
            <a:endParaRPr lang="en-US" dirty="0"/>
          </a:p>
          <a:p>
            <a:r>
              <a:rPr lang="en-US" dirty="0" smtClean="0"/>
              <a:t>Choice </a:t>
            </a:r>
            <a:endParaRPr lang="en-US" dirty="0"/>
          </a:p>
          <a:p>
            <a:r>
              <a:rPr lang="en-US" dirty="0" smtClean="0"/>
              <a:t>Sequence </a:t>
            </a:r>
            <a:endParaRPr lang="en-US" dirty="0"/>
          </a:p>
          <a:p>
            <a:pPr marL="0" indent="0">
              <a:buNone/>
            </a:pPr>
            <a:r>
              <a:rPr lang="en-US" b="1" i="1" dirty="0"/>
              <a:t>2. Occurrence indicators: </a:t>
            </a:r>
            <a:r>
              <a:rPr lang="en-US" dirty="0"/>
              <a:t>They include; </a:t>
            </a:r>
          </a:p>
          <a:p>
            <a:r>
              <a:rPr lang="en-US" dirty="0" err="1" smtClean="0"/>
              <a:t>maxOccurs</a:t>
            </a:r>
            <a:r>
              <a:rPr lang="en-US" dirty="0" smtClean="0"/>
              <a:t> </a:t>
            </a:r>
            <a:endParaRPr lang="en-US" dirty="0"/>
          </a:p>
          <a:p>
            <a:r>
              <a:rPr lang="en-US" dirty="0" err="1" smtClean="0"/>
              <a:t>minOccurs</a:t>
            </a:r>
            <a:r>
              <a:rPr lang="en-US" dirty="0" smtClean="0"/>
              <a:t> </a:t>
            </a:r>
            <a:endParaRPr lang="en-US" dirty="0"/>
          </a:p>
          <a:p>
            <a:pPr marL="0" indent="0">
              <a:buNone/>
            </a:pPr>
            <a:r>
              <a:rPr lang="en-US" b="1" i="1" dirty="0"/>
              <a:t>3. Group indicators: </a:t>
            </a:r>
            <a:r>
              <a:rPr lang="en-US" dirty="0"/>
              <a:t>They contain; </a:t>
            </a:r>
          </a:p>
          <a:p>
            <a:r>
              <a:rPr lang="en-US" dirty="0" smtClean="0"/>
              <a:t>Group </a:t>
            </a:r>
            <a:r>
              <a:rPr lang="en-US" dirty="0"/>
              <a:t>name </a:t>
            </a:r>
          </a:p>
          <a:p>
            <a:r>
              <a:rPr lang="en-US" dirty="0" err="1" smtClean="0"/>
              <a:t>attributeGroup</a:t>
            </a:r>
            <a:r>
              <a:rPr lang="en-US" dirty="0" smtClean="0"/>
              <a:t> </a:t>
            </a:r>
            <a:r>
              <a:rPr lang="en-US" dirty="0"/>
              <a:t>name </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34</a:t>
            </a:fld>
            <a:endParaRPr lang="en-US"/>
          </a:p>
        </p:txBody>
      </p:sp>
    </p:spTree>
    <p:extLst>
      <p:ext uri="{BB962C8B-B14F-4D97-AF65-F5344CB8AC3E}">
        <p14:creationId xmlns:p14="http://schemas.microsoft.com/office/powerpoint/2010/main" val="2095202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Order Indicators: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Order </a:t>
            </a:r>
            <a:r>
              <a:rPr lang="en-US" dirty="0"/>
              <a:t>indicators are used to define the order of the elements. </a:t>
            </a:r>
            <a:endParaRPr lang="en-US" dirty="0" smtClean="0"/>
          </a:p>
          <a:p>
            <a:r>
              <a:rPr lang="en-US" b="1" dirty="0"/>
              <a:t>All Indicator </a:t>
            </a:r>
            <a:endParaRPr lang="en-US" dirty="0"/>
          </a:p>
          <a:p>
            <a:pPr marL="400050" lvl="1" indent="0">
              <a:buNone/>
            </a:pPr>
            <a:r>
              <a:rPr lang="en-US" dirty="0"/>
              <a:t>The &lt;all&gt; indicator specifies that the child elements can appear in any order, and that each child element must occur only once: </a:t>
            </a:r>
          </a:p>
          <a:p>
            <a:pPr marL="400050" lvl="1" indent="0">
              <a:buNone/>
            </a:pPr>
            <a:r>
              <a:rPr lang="en-US" dirty="0"/>
              <a:t>&lt;</a:t>
            </a:r>
            <a:r>
              <a:rPr lang="en-US" dirty="0" err="1"/>
              <a:t>xs:element</a:t>
            </a:r>
            <a:r>
              <a:rPr lang="en-US" dirty="0"/>
              <a:t> name="person"&gt; </a:t>
            </a:r>
            <a:endParaRPr lang="en-US" dirty="0" smtClean="0"/>
          </a:p>
          <a:p>
            <a:pPr marL="800100" lvl="2" indent="0">
              <a:buNone/>
            </a:pPr>
            <a:r>
              <a:rPr lang="en-US" dirty="0" smtClean="0"/>
              <a:t>&lt;</a:t>
            </a:r>
            <a:r>
              <a:rPr lang="en-US" dirty="0" err="1"/>
              <a:t>xs:complexType</a:t>
            </a:r>
            <a:r>
              <a:rPr lang="en-US" dirty="0"/>
              <a:t>&gt; </a:t>
            </a:r>
            <a:endParaRPr lang="en-US" dirty="0" smtClean="0"/>
          </a:p>
          <a:p>
            <a:pPr marL="1257300" lvl="3" indent="0">
              <a:buNone/>
            </a:pPr>
            <a:r>
              <a:rPr lang="en-US" dirty="0" smtClean="0"/>
              <a:t>&lt;</a:t>
            </a:r>
            <a:r>
              <a:rPr lang="en-US" dirty="0" err="1"/>
              <a:t>xs:all</a:t>
            </a:r>
            <a:r>
              <a:rPr lang="en-US" dirty="0"/>
              <a:t>&gt; </a:t>
            </a:r>
            <a:endParaRPr lang="en-US" dirty="0" smtClean="0"/>
          </a:p>
          <a:p>
            <a:pPr marL="1714500" lvl="4" indent="0">
              <a:buNone/>
            </a:pPr>
            <a:r>
              <a:rPr lang="en-US" dirty="0" smtClean="0"/>
              <a:t>&lt;</a:t>
            </a:r>
            <a:r>
              <a:rPr lang="en-US" dirty="0" err="1"/>
              <a:t>xs:element</a:t>
            </a:r>
            <a:r>
              <a:rPr lang="en-US" dirty="0"/>
              <a:t> name="</a:t>
            </a:r>
            <a:r>
              <a:rPr lang="en-US" dirty="0" err="1"/>
              <a:t>firstname</a:t>
            </a:r>
            <a:r>
              <a:rPr lang="en-US" dirty="0"/>
              <a:t>" type="</a:t>
            </a:r>
            <a:r>
              <a:rPr lang="en-US" dirty="0" err="1"/>
              <a:t>xs:string</a:t>
            </a:r>
            <a:r>
              <a:rPr lang="en-US" dirty="0"/>
              <a:t>"/&gt; </a:t>
            </a:r>
            <a:endParaRPr lang="en-US" dirty="0" smtClean="0"/>
          </a:p>
          <a:p>
            <a:pPr marL="1714500" lvl="4" indent="0">
              <a:buNone/>
            </a:pPr>
            <a:r>
              <a:rPr lang="en-US" dirty="0" smtClean="0"/>
              <a:t>&lt;</a:t>
            </a:r>
            <a:r>
              <a:rPr lang="en-US" dirty="0" err="1"/>
              <a:t>xs:element</a:t>
            </a:r>
            <a:r>
              <a:rPr lang="en-US" dirty="0"/>
              <a:t> name="</a:t>
            </a:r>
            <a:r>
              <a:rPr lang="en-US" dirty="0" err="1"/>
              <a:t>lastname</a:t>
            </a:r>
            <a:r>
              <a:rPr lang="en-US" dirty="0"/>
              <a:t>" type="</a:t>
            </a:r>
            <a:r>
              <a:rPr lang="en-US" dirty="0" err="1"/>
              <a:t>xs:string</a:t>
            </a:r>
            <a:r>
              <a:rPr lang="en-US" dirty="0"/>
              <a:t>"/&gt; </a:t>
            </a:r>
            <a:endParaRPr lang="en-US" dirty="0" smtClean="0"/>
          </a:p>
          <a:p>
            <a:pPr marL="1257300" lvl="3" indent="0">
              <a:buNone/>
            </a:pPr>
            <a:r>
              <a:rPr lang="en-US" dirty="0" smtClean="0"/>
              <a:t>&lt;/</a:t>
            </a:r>
            <a:r>
              <a:rPr lang="en-US" dirty="0" err="1"/>
              <a:t>xs:all</a:t>
            </a:r>
            <a:r>
              <a:rPr lang="en-US" dirty="0"/>
              <a:t>&gt; </a:t>
            </a:r>
            <a:endParaRPr lang="en-US" dirty="0" smtClean="0"/>
          </a:p>
          <a:p>
            <a:pPr marL="800100" lvl="2" indent="0">
              <a:buNone/>
            </a:pPr>
            <a:r>
              <a:rPr lang="en-US" dirty="0" smtClean="0"/>
              <a:t>&lt;/</a:t>
            </a:r>
            <a:r>
              <a:rPr lang="en-US" dirty="0" err="1"/>
              <a:t>xs:complexType</a:t>
            </a:r>
            <a:r>
              <a:rPr lang="en-US" dirty="0" smtClean="0"/>
              <a:t>&gt;</a:t>
            </a:r>
          </a:p>
          <a:p>
            <a:pPr marL="400050" lvl="1" indent="0">
              <a:buNone/>
            </a:pPr>
            <a:r>
              <a:rPr lang="en-US" dirty="0" smtClean="0"/>
              <a:t> </a:t>
            </a:r>
            <a:r>
              <a:rPr lang="en-US" dirty="0"/>
              <a:t>&lt;/</a:t>
            </a:r>
            <a:r>
              <a:rPr lang="en-US" dirty="0" err="1"/>
              <a:t>xs:element</a:t>
            </a:r>
            <a:r>
              <a:rPr lang="en-US" dirty="0"/>
              <a:t>&gt; </a:t>
            </a:r>
          </a:p>
          <a:p>
            <a:pPr marL="400050" lvl="1" indent="0">
              <a:buNone/>
            </a:pPr>
            <a:r>
              <a:rPr lang="en-US" b="1" dirty="0"/>
              <a:t>Note: </a:t>
            </a:r>
            <a:r>
              <a:rPr lang="en-US" dirty="0"/>
              <a:t>When using the &lt;all&gt; indicator you can set the &lt;</a:t>
            </a:r>
            <a:r>
              <a:rPr lang="en-US" dirty="0" err="1"/>
              <a:t>minOccurs</a:t>
            </a:r>
            <a:r>
              <a:rPr lang="en-US" dirty="0"/>
              <a:t>&gt; indicator to 0 or 1 and the &lt;</a:t>
            </a:r>
            <a:r>
              <a:rPr lang="en-US" dirty="0" err="1"/>
              <a:t>maxOccurs</a:t>
            </a:r>
            <a:r>
              <a:rPr lang="en-US" dirty="0"/>
              <a:t>&gt; indicator can only be set to 1</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35</a:t>
            </a:fld>
            <a:endParaRPr lang="en-US"/>
          </a:p>
        </p:txBody>
      </p:sp>
    </p:spTree>
    <p:extLst>
      <p:ext uri="{BB962C8B-B14F-4D97-AF65-F5344CB8AC3E}">
        <p14:creationId xmlns:p14="http://schemas.microsoft.com/office/powerpoint/2010/main" val="1602007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Indicator</a:t>
            </a:r>
          </a:p>
        </p:txBody>
      </p:sp>
      <p:sp>
        <p:nvSpPr>
          <p:cNvPr id="3" name="Content Placeholder 2"/>
          <p:cNvSpPr>
            <a:spLocks noGrp="1"/>
          </p:cNvSpPr>
          <p:nvPr>
            <p:ph idx="1"/>
          </p:nvPr>
        </p:nvSpPr>
        <p:spPr/>
        <p:txBody>
          <a:bodyPr>
            <a:normAutofit fontScale="92500" lnSpcReduction="10000"/>
          </a:bodyPr>
          <a:lstStyle/>
          <a:p>
            <a:r>
              <a:rPr lang="en-US" dirty="0"/>
              <a:t>The &lt;choice&gt; indicator specifies that either one child element or another can occur: </a:t>
            </a:r>
          </a:p>
          <a:p>
            <a:pPr marL="0" indent="0">
              <a:buNone/>
            </a:pPr>
            <a:r>
              <a:rPr lang="en-US" dirty="0"/>
              <a:t>&lt;</a:t>
            </a:r>
            <a:r>
              <a:rPr lang="en-US" dirty="0" err="1"/>
              <a:t>xs:element</a:t>
            </a:r>
            <a:r>
              <a:rPr lang="en-US" dirty="0"/>
              <a:t> name="person"&gt; </a:t>
            </a:r>
            <a:endParaRPr lang="en-US" dirty="0" smtClean="0"/>
          </a:p>
          <a:p>
            <a:pPr marL="400050" lvl="1" indent="0">
              <a:buNone/>
            </a:pPr>
            <a:r>
              <a:rPr lang="en-US" dirty="0" smtClean="0"/>
              <a:t>&lt;</a:t>
            </a:r>
            <a:r>
              <a:rPr lang="en-US" dirty="0" err="1"/>
              <a:t>xs:complexType</a:t>
            </a:r>
            <a:r>
              <a:rPr lang="en-US" dirty="0"/>
              <a:t>&gt; </a:t>
            </a:r>
            <a:endParaRPr lang="en-US" dirty="0" smtClean="0"/>
          </a:p>
          <a:p>
            <a:pPr marL="800100" lvl="2" indent="0">
              <a:buNone/>
            </a:pPr>
            <a:r>
              <a:rPr lang="en-US" dirty="0" smtClean="0"/>
              <a:t>&lt;</a:t>
            </a:r>
            <a:r>
              <a:rPr lang="en-US" dirty="0" err="1"/>
              <a:t>xs:choice</a:t>
            </a:r>
            <a:r>
              <a:rPr lang="en-US" dirty="0"/>
              <a:t>&gt; </a:t>
            </a:r>
            <a:endParaRPr lang="en-US" dirty="0" smtClean="0"/>
          </a:p>
          <a:p>
            <a:pPr marL="1257300" lvl="3" indent="0">
              <a:buNone/>
            </a:pPr>
            <a:r>
              <a:rPr lang="en-US" dirty="0" smtClean="0"/>
              <a:t>&lt;</a:t>
            </a:r>
            <a:r>
              <a:rPr lang="en-US" dirty="0" err="1"/>
              <a:t>xs:element</a:t>
            </a:r>
            <a:r>
              <a:rPr lang="en-US" dirty="0"/>
              <a:t> name="employee" type="employee"/&gt; </a:t>
            </a:r>
            <a:endParaRPr lang="en-US" dirty="0" smtClean="0"/>
          </a:p>
          <a:p>
            <a:pPr marL="1257300" lvl="3" indent="0">
              <a:buNone/>
            </a:pPr>
            <a:r>
              <a:rPr lang="en-US" dirty="0" smtClean="0"/>
              <a:t>&lt;</a:t>
            </a:r>
            <a:r>
              <a:rPr lang="en-US" dirty="0" err="1"/>
              <a:t>xs:element</a:t>
            </a:r>
            <a:r>
              <a:rPr lang="en-US" dirty="0"/>
              <a:t> name="member" type="member"/&gt; </a:t>
            </a:r>
            <a:endParaRPr lang="en-US" dirty="0" smtClean="0"/>
          </a:p>
          <a:p>
            <a:pPr marL="800100" lvl="2" indent="0">
              <a:buNone/>
            </a:pPr>
            <a:r>
              <a:rPr lang="en-US" dirty="0" smtClean="0"/>
              <a:t>&lt;/</a:t>
            </a:r>
            <a:r>
              <a:rPr lang="en-US" dirty="0" err="1"/>
              <a:t>xs:choice</a:t>
            </a:r>
            <a:r>
              <a:rPr lang="en-US" dirty="0"/>
              <a:t>&gt; </a:t>
            </a:r>
            <a:endParaRPr lang="en-US" dirty="0" smtClean="0"/>
          </a:p>
          <a:p>
            <a:pPr marL="400050" lvl="1" indent="0">
              <a:buNone/>
            </a:pPr>
            <a:r>
              <a:rPr lang="en-US" dirty="0" smtClean="0"/>
              <a:t>&lt;/</a:t>
            </a:r>
            <a:r>
              <a:rPr lang="en-US" dirty="0" err="1"/>
              <a:t>xs:complexType</a:t>
            </a:r>
            <a:r>
              <a:rPr lang="en-US" dirty="0"/>
              <a:t>&gt; </a:t>
            </a:r>
            <a:endParaRPr lang="en-US" dirty="0" smtClean="0"/>
          </a:p>
          <a:p>
            <a:pPr marL="0" indent="0">
              <a:buNone/>
            </a:pPr>
            <a:r>
              <a:rPr lang="en-US" dirty="0" smtClean="0"/>
              <a:t>&lt;/</a:t>
            </a:r>
            <a:r>
              <a:rPr lang="en-US" dirty="0" err="1"/>
              <a:t>xs:element</a:t>
            </a:r>
            <a:r>
              <a:rPr lang="en-US" dirty="0"/>
              <a:t>&gt;</a:t>
            </a:r>
          </a:p>
        </p:txBody>
      </p:sp>
      <p:sp>
        <p:nvSpPr>
          <p:cNvPr id="4" name="Slide Number Placeholder 3"/>
          <p:cNvSpPr>
            <a:spLocks noGrp="1"/>
          </p:cNvSpPr>
          <p:nvPr>
            <p:ph type="sldNum" sz="quarter" idx="12"/>
          </p:nvPr>
        </p:nvSpPr>
        <p:spPr/>
        <p:txBody>
          <a:bodyPr/>
          <a:lstStyle/>
          <a:p>
            <a:fld id="{133F914D-0174-4187-8DD3-49359FB387FD}" type="slidenum">
              <a:rPr lang="en-US" smtClean="0"/>
              <a:t>36</a:t>
            </a:fld>
            <a:endParaRPr lang="en-US"/>
          </a:p>
        </p:txBody>
      </p:sp>
    </p:spTree>
    <p:extLst>
      <p:ext uri="{BB962C8B-B14F-4D97-AF65-F5344CB8AC3E}">
        <p14:creationId xmlns:p14="http://schemas.microsoft.com/office/powerpoint/2010/main" val="3436914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Indicator</a:t>
            </a:r>
          </a:p>
        </p:txBody>
      </p:sp>
      <p:sp>
        <p:nvSpPr>
          <p:cNvPr id="3" name="Content Placeholder 2"/>
          <p:cNvSpPr>
            <a:spLocks noGrp="1"/>
          </p:cNvSpPr>
          <p:nvPr>
            <p:ph idx="1"/>
          </p:nvPr>
        </p:nvSpPr>
        <p:spPr/>
        <p:txBody>
          <a:bodyPr>
            <a:normAutofit fontScale="92500" lnSpcReduction="10000"/>
          </a:bodyPr>
          <a:lstStyle/>
          <a:p>
            <a:r>
              <a:rPr lang="en-US" dirty="0"/>
              <a:t>The &lt;sequence&gt; indicator specifies that the child elements must appear in a specific order</a:t>
            </a:r>
            <a:r>
              <a:rPr lang="en-US" dirty="0" smtClean="0"/>
              <a:t>:</a:t>
            </a:r>
          </a:p>
          <a:p>
            <a:pPr marL="0" indent="0">
              <a:buNone/>
            </a:pPr>
            <a:r>
              <a:rPr lang="en-US" dirty="0"/>
              <a:t>&lt;</a:t>
            </a:r>
            <a:r>
              <a:rPr lang="en-US" dirty="0" err="1"/>
              <a:t>xs:element</a:t>
            </a:r>
            <a:r>
              <a:rPr lang="en-US" dirty="0"/>
              <a:t> name="person"&gt; </a:t>
            </a:r>
            <a:endParaRPr lang="en-US" dirty="0" smtClean="0"/>
          </a:p>
          <a:p>
            <a:pPr marL="400050" lvl="1" indent="0">
              <a:buNone/>
            </a:pPr>
            <a:r>
              <a:rPr lang="en-US" dirty="0" smtClean="0"/>
              <a:t>&lt;</a:t>
            </a:r>
            <a:r>
              <a:rPr lang="en-US" dirty="0" err="1"/>
              <a:t>xs:complexType</a:t>
            </a:r>
            <a:r>
              <a:rPr lang="en-US" dirty="0"/>
              <a:t>&gt; </a:t>
            </a:r>
            <a:endParaRPr lang="en-US" dirty="0" smtClean="0"/>
          </a:p>
          <a:p>
            <a:pPr marL="800100" lvl="2" indent="0">
              <a:buNone/>
            </a:pPr>
            <a:r>
              <a:rPr lang="en-US" dirty="0" smtClean="0"/>
              <a:t>&lt;</a:t>
            </a:r>
            <a:r>
              <a:rPr lang="en-US" dirty="0" err="1"/>
              <a:t>xs:sequence</a:t>
            </a:r>
            <a:r>
              <a:rPr lang="en-US" dirty="0"/>
              <a:t>&gt; </a:t>
            </a:r>
            <a:endParaRPr lang="en-US" dirty="0" smtClean="0"/>
          </a:p>
          <a:p>
            <a:pPr marL="1257300" lvl="3" indent="0">
              <a:buNone/>
            </a:pPr>
            <a:r>
              <a:rPr lang="en-US" dirty="0" smtClean="0"/>
              <a:t>&lt;</a:t>
            </a:r>
            <a:r>
              <a:rPr lang="en-US" dirty="0" err="1"/>
              <a:t>xs:element</a:t>
            </a:r>
            <a:r>
              <a:rPr lang="en-US" dirty="0"/>
              <a:t> name="</a:t>
            </a:r>
            <a:r>
              <a:rPr lang="en-US" dirty="0" err="1"/>
              <a:t>firstname</a:t>
            </a:r>
            <a:r>
              <a:rPr lang="en-US" dirty="0"/>
              <a:t>" type="</a:t>
            </a:r>
            <a:r>
              <a:rPr lang="en-US" dirty="0" err="1"/>
              <a:t>xs:string</a:t>
            </a:r>
            <a:r>
              <a:rPr lang="en-US" dirty="0" smtClean="0"/>
              <a:t>"/&gt;</a:t>
            </a:r>
          </a:p>
          <a:p>
            <a:pPr marL="1257300" lvl="3" indent="0">
              <a:buNone/>
            </a:pPr>
            <a:r>
              <a:rPr lang="en-US" dirty="0"/>
              <a:t>&lt;</a:t>
            </a:r>
            <a:r>
              <a:rPr lang="en-US" dirty="0" err="1"/>
              <a:t>xs:element</a:t>
            </a:r>
            <a:r>
              <a:rPr lang="en-US" dirty="0"/>
              <a:t> name="</a:t>
            </a:r>
            <a:r>
              <a:rPr lang="en-US" dirty="0" err="1"/>
              <a:t>lastname</a:t>
            </a:r>
            <a:r>
              <a:rPr lang="en-US" dirty="0"/>
              <a:t>" type="</a:t>
            </a:r>
            <a:r>
              <a:rPr lang="en-US" dirty="0" err="1"/>
              <a:t>xs:string</a:t>
            </a:r>
            <a:r>
              <a:rPr lang="en-US" dirty="0"/>
              <a:t>"/&gt; </a:t>
            </a:r>
            <a:endParaRPr lang="en-US" dirty="0" smtClean="0"/>
          </a:p>
          <a:p>
            <a:pPr marL="800100" lvl="2" indent="0">
              <a:buNone/>
            </a:pPr>
            <a:r>
              <a:rPr lang="en-US" dirty="0" smtClean="0"/>
              <a:t>&lt;/</a:t>
            </a:r>
            <a:r>
              <a:rPr lang="en-US" dirty="0" err="1"/>
              <a:t>xs:sequence</a:t>
            </a:r>
            <a:r>
              <a:rPr lang="en-US" dirty="0"/>
              <a:t>&gt; </a:t>
            </a:r>
            <a:endParaRPr lang="en-US" dirty="0" smtClean="0"/>
          </a:p>
          <a:p>
            <a:pPr marL="400050" lvl="1" indent="0">
              <a:buNone/>
            </a:pPr>
            <a:r>
              <a:rPr lang="en-US" dirty="0" smtClean="0"/>
              <a:t>&lt;/</a:t>
            </a:r>
            <a:r>
              <a:rPr lang="en-US" dirty="0" err="1"/>
              <a:t>xs:complexType</a:t>
            </a:r>
            <a:r>
              <a:rPr lang="en-US" dirty="0"/>
              <a:t>&gt; </a:t>
            </a:r>
            <a:endParaRPr lang="en-US" dirty="0" smtClean="0"/>
          </a:p>
          <a:p>
            <a:pPr marL="0" indent="0">
              <a:buNone/>
            </a:pPr>
            <a:r>
              <a:rPr lang="en-US" dirty="0" smtClean="0"/>
              <a:t>&lt;/</a:t>
            </a:r>
            <a:r>
              <a:rPr lang="en-US" dirty="0" err="1"/>
              <a:t>xs:element</a:t>
            </a:r>
            <a:r>
              <a:rPr lang="en-US" dirty="0"/>
              <a:t>&gt;</a:t>
            </a:r>
            <a:endParaRPr lang="en-US" b="1" dirty="0"/>
          </a:p>
        </p:txBody>
      </p:sp>
      <p:sp>
        <p:nvSpPr>
          <p:cNvPr id="4" name="Slide Number Placeholder 3"/>
          <p:cNvSpPr>
            <a:spLocks noGrp="1"/>
          </p:cNvSpPr>
          <p:nvPr>
            <p:ph type="sldNum" sz="quarter" idx="12"/>
          </p:nvPr>
        </p:nvSpPr>
        <p:spPr/>
        <p:txBody>
          <a:bodyPr/>
          <a:lstStyle/>
          <a:p>
            <a:fld id="{133F914D-0174-4187-8DD3-49359FB387FD}" type="slidenum">
              <a:rPr lang="en-US" smtClean="0"/>
              <a:t>37</a:t>
            </a:fld>
            <a:endParaRPr lang="en-US"/>
          </a:p>
        </p:txBody>
      </p:sp>
    </p:spTree>
    <p:extLst>
      <p:ext uri="{BB962C8B-B14F-4D97-AF65-F5344CB8AC3E}">
        <p14:creationId xmlns:p14="http://schemas.microsoft.com/office/powerpoint/2010/main" val="3856083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Occurrence </a:t>
            </a:r>
            <a:r>
              <a:rPr lang="en-US" dirty="0"/>
              <a:t>Indicators </a:t>
            </a:r>
            <a:br>
              <a:rPr lang="en-US" dirty="0"/>
            </a:b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pPr marL="0" indent="0">
              <a:buNone/>
            </a:pPr>
            <a:r>
              <a:rPr lang="en-US" dirty="0" smtClean="0"/>
              <a:t>Used </a:t>
            </a:r>
            <a:r>
              <a:rPr lang="en-US" dirty="0"/>
              <a:t>to define how often an element can occur</a:t>
            </a:r>
            <a:r>
              <a:rPr lang="en-US" dirty="0" smtClean="0"/>
              <a:t>.</a:t>
            </a:r>
          </a:p>
          <a:p>
            <a:pPr marL="0" indent="0">
              <a:buNone/>
            </a:pPr>
            <a:r>
              <a:rPr lang="en-US" sz="2400" b="1" dirty="0"/>
              <a:t>Note: </a:t>
            </a:r>
            <a:r>
              <a:rPr lang="en-US" sz="2400" dirty="0"/>
              <a:t>For all "Order" and "Group" indicators (any, all, choice, sequence, group name, and group reference) the default value for </a:t>
            </a:r>
            <a:r>
              <a:rPr lang="en-US" sz="2400" dirty="0" err="1"/>
              <a:t>maxOccurs</a:t>
            </a:r>
            <a:r>
              <a:rPr lang="en-US" sz="2400" dirty="0"/>
              <a:t> and </a:t>
            </a:r>
            <a:r>
              <a:rPr lang="en-US" sz="2400" dirty="0" err="1"/>
              <a:t>minOccurs</a:t>
            </a:r>
            <a:r>
              <a:rPr lang="en-US" sz="2400" dirty="0"/>
              <a:t> is 1</a:t>
            </a:r>
            <a:r>
              <a:rPr lang="en-US" sz="2400" dirty="0" smtClean="0"/>
              <a:t>.</a:t>
            </a:r>
          </a:p>
          <a:p>
            <a:r>
              <a:rPr lang="en-US" sz="2400" b="1" dirty="0" err="1"/>
              <a:t>maxOccurs</a:t>
            </a:r>
            <a:r>
              <a:rPr lang="en-US" sz="2400" b="1" dirty="0"/>
              <a:t> </a:t>
            </a:r>
            <a:r>
              <a:rPr lang="en-US" sz="2400" b="1" dirty="0" smtClean="0"/>
              <a:t>Indicator:</a:t>
            </a:r>
          </a:p>
          <a:p>
            <a:pPr marL="400050" lvl="1" indent="0">
              <a:buNone/>
            </a:pPr>
            <a:r>
              <a:rPr lang="en-US" dirty="0" smtClean="0"/>
              <a:t>The </a:t>
            </a:r>
            <a:r>
              <a:rPr lang="en-US" dirty="0"/>
              <a:t>&lt;</a:t>
            </a:r>
            <a:r>
              <a:rPr lang="en-US" dirty="0" err="1"/>
              <a:t>maxOccurs</a:t>
            </a:r>
            <a:r>
              <a:rPr lang="en-US" dirty="0"/>
              <a:t>&gt; indicator specifies the maximum number of times an element can occur</a:t>
            </a:r>
            <a:r>
              <a:rPr lang="en-US" dirty="0" smtClean="0"/>
              <a:t>:</a:t>
            </a:r>
          </a:p>
          <a:p>
            <a:pPr marL="400050" lvl="1" indent="0">
              <a:buNone/>
            </a:pPr>
            <a:r>
              <a:rPr lang="en-US" dirty="0"/>
              <a:t>&lt;</a:t>
            </a:r>
            <a:r>
              <a:rPr lang="en-US" dirty="0" err="1"/>
              <a:t>xs:element</a:t>
            </a:r>
            <a:r>
              <a:rPr lang="en-US" dirty="0"/>
              <a:t> name="person"&gt; </a:t>
            </a:r>
            <a:endParaRPr lang="en-US" dirty="0" smtClean="0"/>
          </a:p>
          <a:p>
            <a:pPr marL="800100" lvl="2" indent="0">
              <a:buNone/>
            </a:pPr>
            <a:r>
              <a:rPr lang="en-US" dirty="0" smtClean="0"/>
              <a:t>&lt;</a:t>
            </a:r>
            <a:r>
              <a:rPr lang="en-US" dirty="0" err="1"/>
              <a:t>xs:complexType</a:t>
            </a:r>
            <a:r>
              <a:rPr lang="en-US" dirty="0"/>
              <a:t>&gt; </a:t>
            </a:r>
            <a:endParaRPr lang="en-US" dirty="0" smtClean="0"/>
          </a:p>
          <a:p>
            <a:pPr marL="1257300" lvl="3" indent="0">
              <a:buNone/>
            </a:pPr>
            <a:r>
              <a:rPr lang="en-US" dirty="0" smtClean="0"/>
              <a:t>&lt;</a:t>
            </a:r>
            <a:r>
              <a:rPr lang="en-US" dirty="0" err="1"/>
              <a:t>xs:sequence</a:t>
            </a:r>
            <a:r>
              <a:rPr lang="en-US" dirty="0"/>
              <a:t>&gt; </a:t>
            </a:r>
            <a:endParaRPr lang="en-US" dirty="0" smtClean="0"/>
          </a:p>
          <a:p>
            <a:pPr marL="1714500" lvl="4" indent="0">
              <a:buNone/>
            </a:pPr>
            <a:r>
              <a:rPr lang="en-US" dirty="0" smtClean="0"/>
              <a:t>&lt;</a:t>
            </a:r>
            <a:r>
              <a:rPr lang="en-US" dirty="0" err="1"/>
              <a:t>xs:element</a:t>
            </a:r>
            <a:r>
              <a:rPr lang="en-US" dirty="0"/>
              <a:t> name="</a:t>
            </a:r>
            <a:r>
              <a:rPr lang="en-US" dirty="0" err="1"/>
              <a:t>full_name</a:t>
            </a:r>
            <a:r>
              <a:rPr lang="en-US" dirty="0"/>
              <a:t>" type="</a:t>
            </a:r>
            <a:r>
              <a:rPr lang="en-US" dirty="0" err="1"/>
              <a:t>xs:string</a:t>
            </a:r>
            <a:r>
              <a:rPr lang="en-US" dirty="0"/>
              <a:t>"/&gt; </a:t>
            </a:r>
            <a:endParaRPr lang="en-US" dirty="0" smtClean="0"/>
          </a:p>
          <a:p>
            <a:pPr marL="1714500" lvl="4" indent="0">
              <a:buNone/>
            </a:pPr>
            <a:r>
              <a:rPr lang="en-US" dirty="0" smtClean="0"/>
              <a:t>&lt;</a:t>
            </a:r>
            <a:r>
              <a:rPr lang="en-US" dirty="0" err="1"/>
              <a:t>xs:element</a:t>
            </a:r>
            <a:r>
              <a:rPr lang="en-US" dirty="0"/>
              <a:t> name="</a:t>
            </a:r>
            <a:r>
              <a:rPr lang="en-US" dirty="0" err="1"/>
              <a:t>child_name</a:t>
            </a:r>
            <a:r>
              <a:rPr lang="en-US" dirty="0"/>
              <a:t>" type="</a:t>
            </a:r>
            <a:r>
              <a:rPr lang="en-US" dirty="0" err="1"/>
              <a:t>xs:string</a:t>
            </a:r>
            <a:r>
              <a:rPr lang="en-US" dirty="0"/>
              <a:t>" </a:t>
            </a:r>
            <a:r>
              <a:rPr lang="en-US" dirty="0" err="1"/>
              <a:t>maxOccurs</a:t>
            </a:r>
            <a:r>
              <a:rPr lang="en-US" dirty="0"/>
              <a:t>="10"/&gt; </a:t>
            </a:r>
            <a:endParaRPr lang="en-US" dirty="0" smtClean="0"/>
          </a:p>
          <a:p>
            <a:pPr marL="1257300" lvl="3" indent="0">
              <a:buNone/>
            </a:pPr>
            <a:r>
              <a:rPr lang="en-US" dirty="0" smtClean="0"/>
              <a:t>&lt;/</a:t>
            </a:r>
            <a:r>
              <a:rPr lang="en-US" dirty="0" err="1"/>
              <a:t>xs:sequence</a:t>
            </a:r>
            <a:r>
              <a:rPr lang="en-US" dirty="0"/>
              <a:t>&gt; </a:t>
            </a:r>
            <a:endParaRPr lang="en-US" dirty="0" smtClean="0"/>
          </a:p>
          <a:p>
            <a:pPr marL="800100" lvl="2" indent="0">
              <a:buNone/>
            </a:pPr>
            <a:r>
              <a:rPr lang="en-US" dirty="0" smtClean="0"/>
              <a:t>&lt;/</a:t>
            </a:r>
            <a:r>
              <a:rPr lang="en-US" dirty="0" err="1"/>
              <a:t>xs:complexType</a:t>
            </a:r>
            <a:r>
              <a:rPr lang="en-US" dirty="0"/>
              <a:t>&gt; </a:t>
            </a:r>
            <a:endParaRPr lang="en-US" dirty="0" smtClean="0"/>
          </a:p>
          <a:p>
            <a:pPr marL="400050" lvl="1" indent="0">
              <a:buNone/>
            </a:pPr>
            <a:r>
              <a:rPr lang="en-US" dirty="0" smtClean="0"/>
              <a:t>&lt;/</a:t>
            </a:r>
            <a:r>
              <a:rPr lang="en-US" dirty="0" err="1"/>
              <a:t>xs:element</a:t>
            </a:r>
            <a:r>
              <a:rPr lang="en-US" dirty="0"/>
              <a:t>&gt;</a:t>
            </a:r>
          </a:p>
        </p:txBody>
      </p:sp>
      <p:sp>
        <p:nvSpPr>
          <p:cNvPr id="4" name="Slide Number Placeholder 3"/>
          <p:cNvSpPr>
            <a:spLocks noGrp="1"/>
          </p:cNvSpPr>
          <p:nvPr>
            <p:ph type="sldNum" sz="quarter" idx="12"/>
          </p:nvPr>
        </p:nvSpPr>
        <p:spPr/>
        <p:txBody>
          <a:bodyPr/>
          <a:lstStyle/>
          <a:p>
            <a:fld id="{133F914D-0174-4187-8DD3-49359FB387FD}" type="slidenum">
              <a:rPr lang="en-US" smtClean="0"/>
              <a:t>38</a:t>
            </a:fld>
            <a:endParaRPr lang="en-US"/>
          </a:p>
        </p:txBody>
      </p:sp>
    </p:spTree>
    <p:extLst>
      <p:ext uri="{BB962C8B-B14F-4D97-AF65-F5344CB8AC3E}">
        <p14:creationId xmlns:p14="http://schemas.microsoft.com/office/powerpoint/2010/main" val="3472093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err="1"/>
              <a:t>minOccurs</a:t>
            </a:r>
            <a:r>
              <a:rPr lang="en-US" b="1" dirty="0"/>
              <a:t> Indicator </a:t>
            </a:r>
            <a:endParaRPr lang="en-US" dirty="0"/>
          </a:p>
          <a:p>
            <a:pPr marL="400050" lvl="1" indent="0">
              <a:buNone/>
            </a:pPr>
            <a:r>
              <a:rPr lang="en-US" dirty="0"/>
              <a:t>The &lt;</a:t>
            </a:r>
            <a:r>
              <a:rPr lang="en-US" dirty="0" err="1"/>
              <a:t>minOccurs</a:t>
            </a:r>
            <a:r>
              <a:rPr lang="en-US" dirty="0"/>
              <a:t>&gt; indicator specifies the minimum number of times an element can occur: </a:t>
            </a:r>
          </a:p>
          <a:p>
            <a:pPr marL="400050" lvl="1" indent="0">
              <a:buNone/>
            </a:pPr>
            <a:r>
              <a:rPr lang="en-US" dirty="0"/>
              <a:t>&lt;</a:t>
            </a:r>
            <a:r>
              <a:rPr lang="en-US" dirty="0" err="1"/>
              <a:t>xs:element</a:t>
            </a:r>
            <a:r>
              <a:rPr lang="en-US" dirty="0"/>
              <a:t> name="person"&gt; </a:t>
            </a:r>
            <a:endParaRPr lang="en-US" dirty="0" smtClean="0"/>
          </a:p>
          <a:p>
            <a:pPr marL="800100" lvl="2" indent="0">
              <a:buNone/>
            </a:pPr>
            <a:r>
              <a:rPr lang="en-US" dirty="0" smtClean="0"/>
              <a:t>&lt;</a:t>
            </a:r>
            <a:r>
              <a:rPr lang="en-US" dirty="0" err="1"/>
              <a:t>xs:complexType</a:t>
            </a:r>
            <a:r>
              <a:rPr lang="en-US" dirty="0"/>
              <a:t>&gt; </a:t>
            </a:r>
            <a:endParaRPr lang="en-US" dirty="0" smtClean="0"/>
          </a:p>
          <a:p>
            <a:pPr marL="1257300" lvl="3" indent="0">
              <a:buNone/>
            </a:pPr>
            <a:r>
              <a:rPr lang="en-US" dirty="0" smtClean="0"/>
              <a:t>&lt;</a:t>
            </a:r>
            <a:r>
              <a:rPr lang="en-US" dirty="0" err="1"/>
              <a:t>xs:sequence</a:t>
            </a:r>
            <a:r>
              <a:rPr lang="en-US" dirty="0"/>
              <a:t>&gt; </a:t>
            </a:r>
            <a:endParaRPr lang="en-US" dirty="0" smtClean="0"/>
          </a:p>
          <a:p>
            <a:pPr marL="1714500" lvl="4" indent="0">
              <a:buNone/>
            </a:pPr>
            <a:r>
              <a:rPr lang="en-US" dirty="0" smtClean="0"/>
              <a:t>&lt;</a:t>
            </a:r>
            <a:r>
              <a:rPr lang="en-US" dirty="0" err="1"/>
              <a:t>xs:element</a:t>
            </a:r>
            <a:r>
              <a:rPr lang="en-US" dirty="0"/>
              <a:t> name="</a:t>
            </a:r>
            <a:r>
              <a:rPr lang="en-US" dirty="0" err="1"/>
              <a:t>full_name</a:t>
            </a:r>
            <a:r>
              <a:rPr lang="en-US" dirty="0"/>
              <a:t>" type="</a:t>
            </a:r>
            <a:r>
              <a:rPr lang="en-US" dirty="0" err="1"/>
              <a:t>xs:string</a:t>
            </a:r>
            <a:r>
              <a:rPr lang="en-US" dirty="0"/>
              <a:t>"/&gt; </a:t>
            </a:r>
            <a:endParaRPr lang="en-US" dirty="0" smtClean="0"/>
          </a:p>
          <a:p>
            <a:pPr marL="1714500" lvl="4" indent="0">
              <a:buNone/>
            </a:pPr>
            <a:r>
              <a:rPr lang="en-US" dirty="0" smtClean="0"/>
              <a:t>&lt;</a:t>
            </a:r>
            <a:r>
              <a:rPr lang="en-US" dirty="0" err="1"/>
              <a:t>xs:element</a:t>
            </a:r>
            <a:r>
              <a:rPr lang="en-US" dirty="0"/>
              <a:t> name="</a:t>
            </a:r>
            <a:r>
              <a:rPr lang="en-US" dirty="0" err="1"/>
              <a:t>child_name</a:t>
            </a:r>
            <a:r>
              <a:rPr lang="en-US" dirty="0"/>
              <a:t>" type="</a:t>
            </a:r>
            <a:r>
              <a:rPr lang="en-US" dirty="0" err="1"/>
              <a:t>xs:string</a:t>
            </a:r>
            <a:r>
              <a:rPr lang="en-US" dirty="0"/>
              <a:t>" </a:t>
            </a:r>
            <a:r>
              <a:rPr lang="en-US" dirty="0" err="1"/>
              <a:t>maxOccurs</a:t>
            </a:r>
            <a:r>
              <a:rPr lang="en-US" dirty="0"/>
              <a:t>="10" </a:t>
            </a:r>
            <a:r>
              <a:rPr lang="en-US" dirty="0" err="1"/>
              <a:t>minOccurs</a:t>
            </a:r>
            <a:r>
              <a:rPr lang="en-US" dirty="0"/>
              <a:t>="0</a:t>
            </a:r>
            <a:r>
              <a:rPr lang="en-US" dirty="0" smtClean="0"/>
              <a:t>"/&gt;</a:t>
            </a:r>
          </a:p>
          <a:p>
            <a:pPr marL="1257300" lvl="3" indent="0">
              <a:buNone/>
            </a:pPr>
            <a:r>
              <a:rPr lang="en-US" dirty="0"/>
              <a:t>&lt;/</a:t>
            </a:r>
            <a:r>
              <a:rPr lang="en-US" dirty="0" err="1"/>
              <a:t>xs:sequence</a:t>
            </a:r>
            <a:r>
              <a:rPr lang="en-US" dirty="0"/>
              <a:t>&gt; </a:t>
            </a:r>
            <a:endParaRPr lang="en-US" dirty="0" smtClean="0"/>
          </a:p>
          <a:p>
            <a:pPr marL="800100" lvl="2" indent="0">
              <a:buNone/>
            </a:pPr>
            <a:r>
              <a:rPr lang="en-US" dirty="0" smtClean="0"/>
              <a:t>&lt;/</a:t>
            </a:r>
            <a:r>
              <a:rPr lang="en-US" dirty="0" err="1"/>
              <a:t>xs:complexType</a:t>
            </a:r>
            <a:r>
              <a:rPr lang="en-US" dirty="0"/>
              <a:t>&gt; </a:t>
            </a:r>
            <a:endParaRPr lang="en-US" dirty="0" smtClean="0"/>
          </a:p>
          <a:p>
            <a:pPr marL="400050" lvl="1" indent="0">
              <a:buNone/>
            </a:pPr>
            <a:r>
              <a:rPr lang="en-US" dirty="0" smtClean="0"/>
              <a:t>&lt;/</a:t>
            </a:r>
            <a:r>
              <a:rPr lang="en-US" dirty="0" err="1"/>
              <a:t>xs:element</a:t>
            </a:r>
            <a:r>
              <a:rPr lang="en-US" dirty="0" smtClean="0"/>
              <a:t>&gt;</a:t>
            </a:r>
          </a:p>
          <a:p>
            <a:pPr marL="400050" lvl="1" indent="0">
              <a:buNone/>
            </a:pPr>
            <a:endParaRPr lang="en-US" dirty="0"/>
          </a:p>
          <a:p>
            <a:pPr marL="400050" lvl="1" indent="0">
              <a:buNone/>
            </a:pPr>
            <a:r>
              <a:rPr lang="en-US" dirty="0"/>
              <a:t>The example above indicates that the "</a:t>
            </a:r>
            <a:r>
              <a:rPr lang="en-US" dirty="0" err="1"/>
              <a:t>child_name</a:t>
            </a:r>
            <a:r>
              <a:rPr lang="en-US" dirty="0"/>
              <a:t>" element can occur a minimum of zero times and a maximum of ten times in the "person" element.</a:t>
            </a:r>
          </a:p>
        </p:txBody>
      </p:sp>
      <p:sp>
        <p:nvSpPr>
          <p:cNvPr id="4" name="Slide Number Placeholder 3"/>
          <p:cNvSpPr>
            <a:spLocks noGrp="1"/>
          </p:cNvSpPr>
          <p:nvPr>
            <p:ph type="sldNum" sz="quarter" idx="12"/>
          </p:nvPr>
        </p:nvSpPr>
        <p:spPr/>
        <p:txBody>
          <a:bodyPr/>
          <a:lstStyle/>
          <a:p>
            <a:fld id="{133F914D-0174-4187-8DD3-49359FB387FD}" type="slidenum">
              <a:rPr lang="en-US" smtClean="0"/>
              <a:t>39</a:t>
            </a:fld>
            <a:endParaRPr lang="en-US"/>
          </a:p>
        </p:txBody>
      </p:sp>
    </p:spTree>
    <p:extLst>
      <p:ext uri="{BB962C8B-B14F-4D97-AF65-F5344CB8AC3E}">
        <p14:creationId xmlns:p14="http://schemas.microsoft.com/office/powerpoint/2010/main" val="336931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DTD</a:t>
            </a:r>
            <a:endParaRPr lang="en-US" dirty="0"/>
          </a:p>
        </p:txBody>
      </p:sp>
      <p:sp>
        <p:nvSpPr>
          <p:cNvPr id="3" name="Content Placeholder 2"/>
          <p:cNvSpPr>
            <a:spLocks noGrp="1"/>
          </p:cNvSpPr>
          <p:nvPr>
            <p:ph idx="1"/>
          </p:nvPr>
        </p:nvSpPr>
        <p:spPr>
          <a:xfrm>
            <a:off x="304800" y="1600200"/>
            <a:ext cx="8534400" cy="4525963"/>
          </a:xfrm>
        </p:spPr>
        <p:txBody>
          <a:bodyPr>
            <a:normAutofit fontScale="92500" lnSpcReduction="10000"/>
          </a:bodyPr>
          <a:lstStyle/>
          <a:p>
            <a:r>
              <a:rPr lang="en-US" dirty="0" smtClean="0"/>
              <a:t>Elements </a:t>
            </a:r>
            <a:r>
              <a:rPr lang="en-US" dirty="0"/>
              <a:t>are declared within the XML files</a:t>
            </a:r>
            <a:r>
              <a:rPr lang="en-US" dirty="0" smtClean="0"/>
              <a:t>.</a:t>
            </a:r>
          </a:p>
          <a:p>
            <a:r>
              <a:rPr lang="en-US" i="1" dirty="0"/>
              <a:t>standalone</a:t>
            </a:r>
            <a:r>
              <a:rPr lang="en-US" dirty="0"/>
              <a:t> attribute in XML declaration must be set </a:t>
            </a:r>
            <a:r>
              <a:rPr lang="en-US" dirty="0" smtClean="0"/>
              <a:t>to</a:t>
            </a:r>
            <a:r>
              <a:rPr lang="en-US" dirty="0"/>
              <a:t> </a:t>
            </a:r>
            <a:r>
              <a:rPr lang="en-US" b="1" dirty="0"/>
              <a:t>yes</a:t>
            </a:r>
            <a:r>
              <a:rPr lang="en-US" dirty="0" smtClean="0"/>
              <a:t>.</a:t>
            </a:r>
          </a:p>
          <a:p>
            <a:pPr marL="0" indent="0">
              <a:buNone/>
            </a:pPr>
            <a:r>
              <a:rPr lang="en-US" dirty="0" smtClean="0"/>
              <a:t>Syntax:</a:t>
            </a:r>
            <a:endParaRPr lang="en-US" dirty="0"/>
          </a:p>
          <a:p>
            <a:pPr marL="0" indent="0">
              <a:buNone/>
            </a:pPr>
            <a:r>
              <a:rPr lang="en-US" dirty="0"/>
              <a:t>&lt;!</a:t>
            </a:r>
            <a:r>
              <a:rPr lang="en-US" dirty="0" smtClean="0"/>
              <a:t>DOCTYPE </a:t>
            </a:r>
            <a:r>
              <a:rPr lang="en-US" dirty="0"/>
              <a:t>root-element [</a:t>
            </a:r>
            <a:r>
              <a:rPr lang="en-US" dirty="0" smtClean="0"/>
              <a:t>element-declarations]&gt;</a:t>
            </a:r>
          </a:p>
          <a:p>
            <a:pPr marL="0" indent="0">
              <a:buNone/>
            </a:pPr>
            <a:endParaRPr lang="en-US" dirty="0" smtClean="0"/>
          </a:p>
          <a:p>
            <a:pPr marL="0" indent="0">
              <a:buNone/>
            </a:pPr>
            <a:r>
              <a:rPr lang="en-US" dirty="0" smtClean="0"/>
              <a:t>here</a:t>
            </a:r>
            <a:r>
              <a:rPr lang="en-US" dirty="0"/>
              <a:t> </a:t>
            </a:r>
            <a:r>
              <a:rPr lang="en-US" i="1" dirty="0"/>
              <a:t>root-element</a:t>
            </a:r>
            <a:r>
              <a:rPr lang="en-US" dirty="0"/>
              <a:t> is the name of root element and </a:t>
            </a:r>
            <a:r>
              <a:rPr lang="en-US" i="1" dirty="0"/>
              <a:t>element-declarations</a:t>
            </a:r>
            <a:r>
              <a:rPr lang="en-US" dirty="0"/>
              <a:t> is where you declare the elements.</a:t>
            </a:r>
          </a:p>
        </p:txBody>
      </p:sp>
      <p:sp>
        <p:nvSpPr>
          <p:cNvPr id="4" name="Slide Number Placeholder 3"/>
          <p:cNvSpPr>
            <a:spLocks noGrp="1"/>
          </p:cNvSpPr>
          <p:nvPr>
            <p:ph type="sldNum" sz="quarter" idx="12"/>
          </p:nvPr>
        </p:nvSpPr>
        <p:spPr/>
        <p:txBody>
          <a:bodyPr/>
          <a:lstStyle/>
          <a:p>
            <a:fld id="{133F914D-0174-4187-8DD3-49359FB387FD}" type="slidenum">
              <a:rPr lang="en-US" smtClean="0"/>
              <a:t>4</a:t>
            </a:fld>
            <a:endParaRPr lang="en-US"/>
          </a:p>
        </p:txBody>
      </p:sp>
    </p:spTree>
    <p:extLst>
      <p:ext uri="{BB962C8B-B14F-4D97-AF65-F5344CB8AC3E}">
        <p14:creationId xmlns:p14="http://schemas.microsoft.com/office/powerpoint/2010/main" val="1367673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marL="400050" lvl="1" indent="0">
              <a:buNone/>
            </a:pPr>
            <a:r>
              <a:rPr lang="en-US" dirty="0"/>
              <a:t>To allow an element to appear an unlimited number of times, use the </a:t>
            </a:r>
            <a:r>
              <a:rPr lang="en-US" dirty="0" err="1"/>
              <a:t>maxOccurs</a:t>
            </a:r>
            <a:r>
              <a:rPr lang="en-US" dirty="0"/>
              <a:t>="unbounded" statement: </a:t>
            </a:r>
          </a:p>
          <a:p>
            <a:pPr marL="400050" lvl="1" indent="0">
              <a:buNone/>
            </a:pPr>
            <a:r>
              <a:rPr lang="en-US" b="1" dirty="0"/>
              <a:t>Consider an example; </a:t>
            </a:r>
            <a:endParaRPr lang="en-US" dirty="0"/>
          </a:p>
          <a:p>
            <a:pPr marL="400050" lvl="1" indent="0">
              <a:buNone/>
            </a:pPr>
            <a:r>
              <a:rPr lang="en-US" dirty="0"/>
              <a:t>An XML file called "Myfamily.xml": </a:t>
            </a:r>
          </a:p>
          <a:p>
            <a:pPr marL="400050" lvl="1" indent="0">
              <a:buNone/>
            </a:pPr>
            <a:r>
              <a:rPr lang="en-US" dirty="0"/>
              <a:t>&lt;?xml version="1.0" encoding="ISO-8859-1"?&gt; </a:t>
            </a:r>
            <a:endParaRPr lang="en-US" dirty="0" smtClean="0"/>
          </a:p>
          <a:p>
            <a:pPr marL="400050" lvl="1" indent="0">
              <a:buNone/>
            </a:pPr>
            <a:r>
              <a:rPr lang="en-US" dirty="0" smtClean="0"/>
              <a:t>&lt;</a:t>
            </a:r>
            <a:r>
              <a:rPr lang="en-US" dirty="0"/>
              <a:t>persons </a:t>
            </a:r>
            <a:r>
              <a:rPr lang="en-US" dirty="0" err="1"/>
              <a:t>xmlns:xsi</a:t>
            </a:r>
            <a:r>
              <a:rPr lang="en-US" dirty="0"/>
              <a:t>="http://www.w3.org/2001/XMLSchema-instance" </a:t>
            </a:r>
            <a:r>
              <a:rPr lang="en-US" dirty="0" err="1"/>
              <a:t>xsi:noNamespaceSchemaLocation</a:t>
            </a:r>
            <a:r>
              <a:rPr lang="en-US" dirty="0"/>
              <a:t>="family.xsd"&gt; </a:t>
            </a:r>
            <a:endParaRPr lang="en-US" dirty="0" smtClean="0"/>
          </a:p>
          <a:p>
            <a:pPr marL="400050" lvl="1" indent="0">
              <a:buNone/>
            </a:pPr>
            <a:r>
              <a:rPr lang="en-US" dirty="0" smtClean="0"/>
              <a:t>&lt;</a:t>
            </a:r>
            <a:r>
              <a:rPr lang="en-US" dirty="0"/>
              <a:t>person&gt; </a:t>
            </a:r>
            <a:endParaRPr lang="en-US" dirty="0" smtClean="0"/>
          </a:p>
          <a:p>
            <a:pPr marL="800100" lvl="2" indent="0">
              <a:buNone/>
            </a:pPr>
            <a:r>
              <a:rPr lang="en-US" dirty="0" smtClean="0"/>
              <a:t>&lt;</a:t>
            </a:r>
            <a:r>
              <a:rPr lang="en-US" dirty="0" err="1"/>
              <a:t>full_name</a:t>
            </a:r>
            <a:r>
              <a:rPr lang="en-US" dirty="0"/>
              <a:t>&gt;</a:t>
            </a:r>
            <a:r>
              <a:rPr lang="en-US" dirty="0" err="1"/>
              <a:t>Anjolina</a:t>
            </a:r>
            <a:r>
              <a:rPr lang="en-US" dirty="0"/>
              <a:t>&lt;/</a:t>
            </a:r>
            <a:r>
              <a:rPr lang="en-US" dirty="0" err="1"/>
              <a:t>full_name</a:t>
            </a:r>
            <a:r>
              <a:rPr lang="en-US" dirty="0"/>
              <a:t>&gt; </a:t>
            </a:r>
            <a:endParaRPr lang="en-US" dirty="0" smtClean="0"/>
          </a:p>
          <a:p>
            <a:pPr marL="800100" lvl="2" indent="0">
              <a:buNone/>
            </a:pPr>
            <a:r>
              <a:rPr lang="en-US" dirty="0" smtClean="0"/>
              <a:t>&lt;</a:t>
            </a:r>
            <a:r>
              <a:rPr lang="en-US" dirty="0" err="1"/>
              <a:t>child_name</a:t>
            </a:r>
            <a:r>
              <a:rPr lang="en-US" dirty="0"/>
              <a:t>&gt;Janet&lt;/</a:t>
            </a:r>
            <a:r>
              <a:rPr lang="en-US" dirty="0" err="1"/>
              <a:t>child_name</a:t>
            </a:r>
            <a:r>
              <a:rPr lang="en-US" dirty="0"/>
              <a:t>&gt; </a:t>
            </a:r>
            <a:endParaRPr lang="en-US" dirty="0" smtClean="0"/>
          </a:p>
          <a:p>
            <a:pPr marL="400050" lvl="1" indent="0">
              <a:buNone/>
            </a:pPr>
            <a:r>
              <a:rPr lang="en-US" dirty="0" smtClean="0"/>
              <a:t>&lt;/</a:t>
            </a:r>
            <a:r>
              <a:rPr lang="en-US" dirty="0"/>
              <a:t>person&gt; </a:t>
            </a:r>
            <a:endParaRPr lang="en-US" dirty="0" smtClean="0"/>
          </a:p>
          <a:p>
            <a:pPr marL="400050" lvl="1" indent="0">
              <a:buNone/>
            </a:pPr>
            <a:r>
              <a:rPr lang="en-US" dirty="0" smtClean="0"/>
              <a:t>&lt;</a:t>
            </a:r>
            <a:r>
              <a:rPr lang="en-US" dirty="0"/>
              <a:t>person&gt; </a:t>
            </a:r>
            <a:endParaRPr lang="en-US" dirty="0" smtClean="0"/>
          </a:p>
          <a:p>
            <a:pPr marL="800100" lvl="2" indent="0">
              <a:buNone/>
            </a:pPr>
            <a:r>
              <a:rPr lang="en-US" dirty="0" smtClean="0"/>
              <a:t>&lt;</a:t>
            </a:r>
            <a:r>
              <a:rPr lang="en-US" dirty="0" err="1"/>
              <a:t>full_name</a:t>
            </a:r>
            <a:r>
              <a:rPr lang="en-US" dirty="0"/>
              <a:t>&gt;</a:t>
            </a:r>
            <a:r>
              <a:rPr lang="en-US" dirty="0" err="1"/>
              <a:t>Dhritrasta</a:t>
            </a:r>
            <a:r>
              <a:rPr lang="en-US" dirty="0"/>
              <a:t>&lt;/</a:t>
            </a:r>
            <a:r>
              <a:rPr lang="en-US" dirty="0" err="1"/>
              <a:t>full_name</a:t>
            </a:r>
            <a:r>
              <a:rPr lang="en-US" dirty="0"/>
              <a:t>&gt; </a:t>
            </a:r>
            <a:endParaRPr lang="en-US" dirty="0" smtClean="0"/>
          </a:p>
          <a:p>
            <a:pPr marL="800100" lvl="2" indent="0">
              <a:buNone/>
            </a:pPr>
            <a:r>
              <a:rPr lang="en-US" dirty="0" smtClean="0"/>
              <a:t>&lt;</a:t>
            </a:r>
            <a:r>
              <a:rPr lang="en-US" dirty="0" err="1"/>
              <a:t>child_name</a:t>
            </a:r>
            <a:r>
              <a:rPr lang="en-US" dirty="0"/>
              <a:t>&gt;</a:t>
            </a:r>
            <a:r>
              <a:rPr lang="en-US" dirty="0" err="1"/>
              <a:t>Duryodhan</a:t>
            </a:r>
            <a:r>
              <a:rPr lang="en-US" dirty="0"/>
              <a:t>&lt;/</a:t>
            </a:r>
            <a:r>
              <a:rPr lang="en-US" dirty="0" err="1"/>
              <a:t>child_name</a:t>
            </a:r>
            <a:r>
              <a:rPr lang="en-US" dirty="0"/>
              <a:t>&gt; </a:t>
            </a:r>
            <a:endParaRPr lang="en-US" dirty="0" smtClean="0"/>
          </a:p>
          <a:p>
            <a:pPr marL="800100" lvl="2" indent="0">
              <a:buNone/>
            </a:pPr>
            <a:r>
              <a:rPr lang="en-US" dirty="0" smtClean="0"/>
              <a:t>&lt;</a:t>
            </a:r>
            <a:r>
              <a:rPr lang="en-US" dirty="0" err="1"/>
              <a:t>child_name</a:t>
            </a:r>
            <a:r>
              <a:rPr lang="en-US" dirty="0"/>
              <a:t>&gt;</a:t>
            </a:r>
            <a:r>
              <a:rPr lang="en-US" dirty="0" err="1"/>
              <a:t>Dushasan</a:t>
            </a:r>
            <a:r>
              <a:rPr lang="en-US" dirty="0"/>
              <a:t>&lt;/</a:t>
            </a:r>
            <a:r>
              <a:rPr lang="en-US" dirty="0" err="1"/>
              <a:t>child_name</a:t>
            </a:r>
            <a:r>
              <a:rPr lang="en-US" dirty="0"/>
              <a:t>&gt; </a:t>
            </a:r>
            <a:endParaRPr lang="en-US" dirty="0" smtClean="0"/>
          </a:p>
          <a:p>
            <a:pPr marL="800100" lvl="2" indent="0">
              <a:buNone/>
            </a:pPr>
            <a:r>
              <a:rPr lang="en-US" dirty="0" smtClean="0"/>
              <a:t>&lt;</a:t>
            </a:r>
            <a:r>
              <a:rPr lang="en-US" dirty="0" err="1"/>
              <a:t>child_name</a:t>
            </a:r>
            <a:r>
              <a:rPr lang="en-US" dirty="0"/>
              <a:t>&gt;</a:t>
            </a:r>
            <a:r>
              <a:rPr lang="en-US" dirty="0" err="1"/>
              <a:t>Kushashan</a:t>
            </a:r>
            <a:r>
              <a:rPr lang="en-US" dirty="0"/>
              <a:t>&lt;/</a:t>
            </a:r>
            <a:r>
              <a:rPr lang="en-US" dirty="0" err="1"/>
              <a:t>child_name</a:t>
            </a:r>
            <a:r>
              <a:rPr lang="en-US" dirty="0"/>
              <a:t>&gt; </a:t>
            </a:r>
            <a:endParaRPr lang="en-US" dirty="0" smtClean="0"/>
          </a:p>
          <a:p>
            <a:pPr marL="800100" lvl="2" indent="0">
              <a:buNone/>
            </a:pPr>
            <a:r>
              <a:rPr lang="en-US" dirty="0" smtClean="0"/>
              <a:t>&lt;</a:t>
            </a:r>
            <a:r>
              <a:rPr lang="en-US" dirty="0" err="1"/>
              <a:t>child_name</a:t>
            </a:r>
            <a:r>
              <a:rPr lang="en-US" dirty="0"/>
              <a:t>&gt;</a:t>
            </a:r>
            <a:r>
              <a:rPr lang="en-US" dirty="0" err="1"/>
              <a:t>Sushasan</a:t>
            </a:r>
            <a:r>
              <a:rPr lang="en-US" dirty="0"/>
              <a:t>&lt;/</a:t>
            </a:r>
            <a:r>
              <a:rPr lang="en-US" dirty="0" err="1"/>
              <a:t>child_name</a:t>
            </a:r>
            <a:r>
              <a:rPr lang="en-US" dirty="0"/>
              <a:t>&gt; </a:t>
            </a:r>
            <a:endParaRPr lang="en-US" dirty="0" smtClean="0"/>
          </a:p>
          <a:p>
            <a:pPr marL="400050" lvl="1" indent="0">
              <a:buNone/>
            </a:pPr>
            <a:r>
              <a:rPr lang="en-US" dirty="0" smtClean="0"/>
              <a:t>&lt;/</a:t>
            </a:r>
            <a:r>
              <a:rPr lang="en-US" dirty="0"/>
              <a:t>person&gt; </a:t>
            </a:r>
          </a:p>
          <a:p>
            <a:pPr marL="400050" lvl="1" indent="0">
              <a:buNone/>
            </a:pPr>
            <a:r>
              <a:rPr lang="en-US" dirty="0" smtClean="0"/>
              <a:t>&lt;</a:t>
            </a:r>
            <a:r>
              <a:rPr lang="en-US" dirty="0"/>
              <a:t>person&gt; </a:t>
            </a:r>
          </a:p>
          <a:p>
            <a:pPr marL="800100" lvl="2" indent="0">
              <a:buNone/>
            </a:pPr>
            <a:r>
              <a:rPr lang="en-US" dirty="0" smtClean="0"/>
              <a:t>&lt;</a:t>
            </a:r>
            <a:r>
              <a:rPr lang="en-US" dirty="0" err="1"/>
              <a:t>full_name</a:t>
            </a:r>
            <a:r>
              <a:rPr lang="en-US" dirty="0"/>
              <a:t>&gt;</a:t>
            </a:r>
            <a:r>
              <a:rPr lang="en-US" dirty="0" err="1"/>
              <a:t>Bhismapitamaha</a:t>
            </a:r>
            <a:r>
              <a:rPr lang="en-US" dirty="0"/>
              <a:t>&lt;/</a:t>
            </a:r>
            <a:r>
              <a:rPr lang="en-US" dirty="0" err="1"/>
              <a:t>full_name</a:t>
            </a:r>
            <a:r>
              <a:rPr lang="en-US" dirty="0"/>
              <a:t>&gt; </a:t>
            </a:r>
          </a:p>
          <a:p>
            <a:pPr marL="400050" lvl="1" indent="0">
              <a:buNone/>
            </a:pPr>
            <a:r>
              <a:rPr lang="en-US" dirty="0" smtClean="0"/>
              <a:t>&lt;/</a:t>
            </a:r>
            <a:r>
              <a:rPr lang="en-US" dirty="0"/>
              <a:t>person&gt; </a:t>
            </a:r>
            <a:endParaRPr lang="en-US" dirty="0" smtClean="0"/>
          </a:p>
          <a:p>
            <a:pPr marL="400050" lvl="1" indent="0">
              <a:buNone/>
            </a:pPr>
            <a:r>
              <a:rPr lang="en-US" dirty="0" smtClean="0"/>
              <a:t>&lt;/</a:t>
            </a:r>
            <a:r>
              <a:rPr lang="en-US" dirty="0"/>
              <a:t>persons&gt;</a:t>
            </a:r>
          </a:p>
        </p:txBody>
      </p:sp>
      <p:sp>
        <p:nvSpPr>
          <p:cNvPr id="4" name="Slide Number Placeholder 3"/>
          <p:cNvSpPr>
            <a:spLocks noGrp="1"/>
          </p:cNvSpPr>
          <p:nvPr>
            <p:ph type="sldNum" sz="quarter" idx="12"/>
          </p:nvPr>
        </p:nvSpPr>
        <p:spPr/>
        <p:txBody>
          <a:bodyPr/>
          <a:lstStyle/>
          <a:p>
            <a:fld id="{133F914D-0174-4187-8DD3-49359FB387FD}" type="slidenum">
              <a:rPr lang="en-US" smtClean="0"/>
              <a:t>40</a:t>
            </a:fld>
            <a:endParaRPr lang="en-US"/>
          </a:p>
        </p:txBody>
      </p:sp>
    </p:spTree>
    <p:extLst>
      <p:ext uri="{BB962C8B-B14F-4D97-AF65-F5344CB8AC3E}">
        <p14:creationId xmlns:p14="http://schemas.microsoft.com/office/powerpoint/2010/main" val="4227255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77500" lnSpcReduction="20000"/>
          </a:bodyPr>
          <a:lstStyle/>
          <a:p>
            <a:pPr marL="400050" lvl="1" indent="0">
              <a:buNone/>
            </a:pPr>
            <a:r>
              <a:rPr lang="en-US" sz="2300" dirty="0"/>
              <a:t>The XML file above contains a root element named "persons". Inside this root element we have defined three "person" elements. Each "person" element must contain a "</a:t>
            </a:r>
            <a:r>
              <a:rPr lang="en-US" sz="2300" dirty="0" err="1"/>
              <a:t>full_name</a:t>
            </a:r>
            <a:r>
              <a:rPr lang="en-US" sz="2300" dirty="0"/>
              <a:t>" element and it can contain up to five "</a:t>
            </a:r>
            <a:r>
              <a:rPr lang="en-US" sz="2300" dirty="0" err="1"/>
              <a:t>child_name</a:t>
            </a:r>
            <a:r>
              <a:rPr lang="en-US" sz="2300" dirty="0"/>
              <a:t>" elements. </a:t>
            </a:r>
          </a:p>
          <a:p>
            <a:pPr marL="400050" lvl="1" indent="0">
              <a:buNone/>
            </a:pPr>
            <a:r>
              <a:rPr lang="en-US" dirty="0"/>
              <a:t>Here is the schema file "family.xsd": </a:t>
            </a:r>
          </a:p>
          <a:p>
            <a:pPr marL="400050" lvl="1" indent="0">
              <a:buNone/>
            </a:pPr>
            <a:r>
              <a:rPr lang="en-US" dirty="0"/>
              <a:t>&lt;?xml version="1.0" encoding="ISO-8859-1"?&gt; </a:t>
            </a:r>
            <a:endParaRPr lang="en-US" dirty="0" smtClean="0"/>
          </a:p>
          <a:p>
            <a:pPr marL="400050" lvl="1" indent="0">
              <a:buNone/>
            </a:pPr>
            <a:r>
              <a:rPr lang="en-US" dirty="0" smtClean="0"/>
              <a:t>&lt;</a:t>
            </a:r>
            <a:r>
              <a:rPr lang="en-US" dirty="0" err="1"/>
              <a:t>xs:schema</a:t>
            </a:r>
            <a:r>
              <a:rPr lang="en-US" dirty="0"/>
              <a:t> </a:t>
            </a:r>
            <a:r>
              <a:rPr lang="en-US" dirty="0" err="1"/>
              <a:t>xmlns:xs</a:t>
            </a:r>
            <a:r>
              <a:rPr lang="en-US" dirty="0"/>
              <a:t>="http://www.w3.org/2001/XMLSchema" </a:t>
            </a:r>
            <a:r>
              <a:rPr lang="en-US" dirty="0" err="1"/>
              <a:t>elementFormDefault</a:t>
            </a:r>
            <a:r>
              <a:rPr lang="en-US" dirty="0"/>
              <a:t>="qualified"&gt; </a:t>
            </a:r>
            <a:endParaRPr lang="en-US" dirty="0" smtClean="0"/>
          </a:p>
          <a:p>
            <a:pPr marL="800100" lvl="2" indent="0">
              <a:buNone/>
            </a:pPr>
            <a:r>
              <a:rPr lang="en-US" dirty="0" smtClean="0"/>
              <a:t>&lt;</a:t>
            </a:r>
            <a:r>
              <a:rPr lang="en-US" dirty="0" err="1"/>
              <a:t>xs:element</a:t>
            </a:r>
            <a:r>
              <a:rPr lang="en-US" dirty="0"/>
              <a:t> name="persons"&gt; </a:t>
            </a:r>
            <a:endParaRPr lang="en-US" dirty="0" smtClean="0"/>
          </a:p>
          <a:p>
            <a:pPr marL="1257300" lvl="3" indent="0">
              <a:buNone/>
            </a:pPr>
            <a:r>
              <a:rPr lang="en-US" dirty="0" smtClean="0"/>
              <a:t>&lt;</a:t>
            </a:r>
            <a:r>
              <a:rPr lang="en-US" dirty="0" err="1"/>
              <a:t>xs:complexType</a:t>
            </a:r>
            <a:r>
              <a:rPr lang="en-US" dirty="0"/>
              <a:t>&gt; </a:t>
            </a:r>
            <a:endParaRPr lang="en-US" dirty="0" smtClean="0"/>
          </a:p>
          <a:p>
            <a:pPr marL="1714500" lvl="4" indent="0">
              <a:buNone/>
            </a:pPr>
            <a:r>
              <a:rPr lang="en-US" dirty="0" smtClean="0"/>
              <a:t>&lt;</a:t>
            </a:r>
            <a:r>
              <a:rPr lang="en-US" dirty="0" err="1"/>
              <a:t>xs:sequence</a:t>
            </a:r>
            <a:r>
              <a:rPr lang="en-US" dirty="0"/>
              <a:t>&gt; </a:t>
            </a:r>
            <a:endParaRPr lang="en-US" dirty="0" smtClean="0"/>
          </a:p>
          <a:p>
            <a:pPr marL="2171700" lvl="5" indent="0">
              <a:buNone/>
            </a:pPr>
            <a:r>
              <a:rPr lang="en-US" dirty="0" smtClean="0"/>
              <a:t>&lt;</a:t>
            </a:r>
            <a:r>
              <a:rPr lang="en-US" dirty="0" err="1"/>
              <a:t>xs:element</a:t>
            </a:r>
            <a:r>
              <a:rPr lang="en-US" dirty="0"/>
              <a:t> name="person" </a:t>
            </a:r>
            <a:r>
              <a:rPr lang="en-US" dirty="0" err="1"/>
              <a:t>maxOccurs</a:t>
            </a:r>
            <a:r>
              <a:rPr lang="en-US" dirty="0"/>
              <a:t>="unbounded"&gt; </a:t>
            </a:r>
            <a:endParaRPr lang="en-US" dirty="0" smtClean="0"/>
          </a:p>
          <a:p>
            <a:pPr marL="2628900" lvl="6" indent="0">
              <a:buNone/>
            </a:pPr>
            <a:r>
              <a:rPr lang="en-US" dirty="0" smtClean="0"/>
              <a:t>&lt;</a:t>
            </a:r>
            <a:r>
              <a:rPr lang="en-US" dirty="0" err="1"/>
              <a:t>xs:complexType</a:t>
            </a:r>
            <a:r>
              <a:rPr lang="en-US" dirty="0"/>
              <a:t>&gt; </a:t>
            </a:r>
            <a:endParaRPr lang="en-US" dirty="0" smtClean="0"/>
          </a:p>
          <a:p>
            <a:pPr marL="3086100" lvl="7" indent="0">
              <a:buNone/>
            </a:pPr>
            <a:r>
              <a:rPr lang="en-US" dirty="0" smtClean="0"/>
              <a:t>&lt;</a:t>
            </a:r>
            <a:r>
              <a:rPr lang="en-US" dirty="0" err="1"/>
              <a:t>xs:sequence</a:t>
            </a:r>
            <a:r>
              <a:rPr lang="en-US" dirty="0"/>
              <a:t>&gt; </a:t>
            </a:r>
            <a:endParaRPr lang="en-US" dirty="0" smtClean="0"/>
          </a:p>
          <a:p>
            <a:pPr marL="3543300" lvl="8" indent="0">
              <a:buNone/>
            </a:pPr>
            <a:r>
              <a:rPr lang="en-US" dirty="0" smtClean="0"/>
              <a:t>&lt;</a:t>
            </a:r>
            <a:r>
              <a:rPr lang="en-US" dirty="0" err="1"/>
              <a:t>xs:element</a:t>
            </a:r>
            <a:r>
              <a:rPr lang="en-US" dirty="0"/>
              <a:t> name="</a:t>
            </a:r>
            <a:r>
              <a:rPr lang="en-US" dirty="0" err="1"/>
              <a:t>full_name</a:t>
            </a:r>
            <a:r>
              <a:rPr lang="en-US" dirty="0"/>
              <a:t>" type="</a:t>
            </a:r>
            <a:r>
              <a:rPr lang="en-US" dirty="0" err="1"/>
              <a:t>xs:string</a:t>
            </a:r>
            <a:r>
              <a:rPr lang="en-US" dirty="0"/>
              <a:t>"/&gt; </a:t>
            </a:r>
            <a:endParaRPr lang="en-US" dirty="0" smtClean="0"/>
          </a:p>
          <a:p>
            <a:pPr marL="3543300" lvl="8" indent="0">
              <a:buNone/>
            </a:pPr>
            <a:r>
              <a:rPr lang="en-US" dirty="0" smtClean="0"/>
              <a:t>&lt;</a:t>
            </a:r>
            <a:r>
              <a:rPr lang="en-US" dirty="0" err="1"/>
              <a:t>xs:element</a:t>
            </a:r>
            <a:r>
              <a:rPr lang="en-US" dirty="0"/>
              <a:t> name="</a:t>
            </a:r>
            <a:r>
              <a:rPr lang="en-US" dirty="0" err="1"/>
              <a:t>child_name</a:t>
            </a:r>
            <a:r>
              <a:rPr lang="en-US" dirty="0"/>
              <a:t>" type="</a:t>
            </a:r>
            <a:r>
              <a:rPr lang="en-US" dirty="0" err="1"/>
              <a:t>xs:string</a:t>
            </a:r>
            <a:r>
              <a:rPr lang="en-US" dirty="0"/>
              <a:t>" </a:t>
            </a:r>
            <a:r>
              <a:rPr lang="en-US" dirty="0" err="1"/>
              <a:t>minOccurs</a:t>
            </a:r>
            <a:r>
              <a:rPr lang="en-US" dirty="0"/>
              <a:t>="0" </a:t>
            </a:r>
            <a:r>
              <a:rPr lang="en-US" dirty="0" err="1"/>
              <a:t>maxOccurs</a:t>
            </a:r>
            <a:r>
              <a:rPr lang="en-US" dirty="0"/>
              <a:t>="5"/&gt; </a:t>
            </a:r>
            <a:endParaRPr lang="en-US" dirty="0" smtClean="0"/>
          </a:p>
          <a:p>
            <a:pPr marL="3086100" lvl="7" indent="0">
              <a:buNone/>
            </a:pPr>
            <a:r>
              <a:rPr lang="en-US" dirty="0" smtClean="0"/>
              <a:t>&lt;/</a:t>
            </a:r>
            <a:r>
              <a:rPr lang="en-US" dirty="0" err="1"/>
              <a:t>xs:sequence</a:t>
            </a:r>
            <a:r>
              <a:rPr lang="en-US" dirty="0"/>
              <a:t>&gt; </a:t>
            </a:r>
            <a:endParaRPr lang="en-US" dirty="0" smtClean="0"/>
          </a:p>
          <a:p>
            <a:pPr marL="2628900" lvl="6" indent="0">
              <a:buNone/>
            </a:pPr>
            <a:r>
              <a:rPr lang="en-US" dirty="0" smtClean="0"/>
              <a:t>&lt;/</a:t>
            </a:r>
            <a:r>
              <a:rPr lang="en-US" dirty="0" err="1"/>
              <a:t>xs:complexType</a:t>
            </a:r>
            <a:r>
              <a:rPr lang="en-US" dirty="0"/>
              <a:t>&gt; </a:t>
            </a:r>
            <a:endParaRPr lang="en-US" dirty="0" smtClean="0"/>
          </a:p>
          <a:p>
            <a:pPr marL="2171700" lvl="5" indent="0">
              <a:buNone/>
            </a:pPr>
            <a:r>
              <a:rPr lang="en-US" dirty="0" smtClean="0"/>
              <a:t>&lt;/</a:t>
            </a:r>
            <a:r>
              <a:rPr lang="en-US" dirty="0" err="1"/>
              <a:t>xs:element</a:t>
            </a:r>
            <a:r>
              <a:rPr lang="en-US" dirty="0"/>
              <a:t>&gt; </a:t>
            </a:r>
            <a:endParaRPr lang="en-US" dirty="0" smtClean="0"/>
          </a:p>
          <a:p>
            <a:pPr marL="1714500" lvl="4" indent="0">
              <a:buNone/>
            </a:pPr>
            <a:r>
              <a:rPr lang="en-US" dirty="0" smtClean="0"/>
              <a:t>&lt;/</a:t>
            </a:r>
            <a:r>
              <a:rPr lang="en-US" dirty="0" err="1"/>
              <a:t>xs:sequence</a:t>
            </a:r>
            <a:r>
              <a:rPr lang="en-US" dirty="0"/>
              <a:t>&gt; </a:t>
            </a:r>
            <a:endParaRPr lang="en-US" dirty="0" smtClean="0"/>
          </a:p>
          <a:p>
            <a:pPr marL="1257300" lvl="3" indent="0">
              <a:buNone/>
            </a:pPr>
            <a:r>
              <a:rPr lang="en-US" dirty="0" smtClean="0"/>
              <a:t>&lt;/</a:t>
            </a:r>
            <a:r>
              <a:rPr lang="en-US" dirty="0" err="1"/>
              <a:t>xs:complexType</a:t>
            </a:r>
            <a:r>
              <a:rPr lang="en-US" dirty="0"/>
              <a:t>&gt; </a:t>
            </a:r>
            <a:endParaRPr lang="en-US" dirty="0" smtClean="0"/>
          </a:p>
          <a:p>
            <a:pPr marL="800100" lvl="2" indent="0">
              <a:buNone/>
            </a:pPr>
            <a:r>
              <a:rPr lang="en-US" dirty="0" smtClean="0"/>
              <a:t>&lt;/</a:t>
            </a:r>
            <a:r>
              <a:rPr lang="en-US" dirty="0" err="1"/>
              <a:t>xs:element</a:t>
            </a:r>
            <a:r>
              <a:rPr lang="en-US" dirty="0"/>
              <a:t>&gt; </a:t>
            </a:r>
            <a:endParaRPr lang="en-US" dirty="0" smtClean="0"/>
          </a:p>
          <a:p>
            <a:pPr marL="400050" lvl="1" indent="0">
              <a:buNone/>
            </a:pPr>
            <a:r>
              <a:rPr lang="en-US" dirty="0" smtClean="0"/>
              <a:t>&lt;/</a:t>
            </a:r>
            <a:r>
              <a:rPr lang="en-US" dirty="0" err="1"/>
              <a:t>xs:schema</a:t>
            </a:r>
            <a:r>
              <a:rPr lang="en-US" dirty="0"/>
              <a:t>&gt;</a:t>
            </a:r>
          </a:p>
        </p:txBody>
      </p:sp>
      <p:sp>
        <p:nvSpPr>
          <p:cNvPr id="4" name="Slide Number Placeholder 3"/>
          <p:cNvSpPr>
            <a:spLocks noGrp="1"/>
          </p:cNvSpPr>
          <p:nvPr>
            <p:ph type="sldNum" sz="quarter" idx="12"/>
          </p:nvPr>
        </p:nvSpPr>
        <p:spPr/>
        <p:txBody>
          <a:bodyPr/>
          <a:lstStyle/>
          <a:p>
            <a:fld id="{133F914D-0174-4187-8DD3-49359FB387FD}" type="slidenum">
              <a:rPr lang="en-US" smtClean="0"/>
              <a:t>41</a:t>
            </a:fld>
            <a:endParaRPr lang="en-US"/>
          </a:p>
        </p:txBody>
      </p:sp>
    </p:spTree>
    <p:extLst>
      <p:ext uri="{BB962C8B-B14F-4D97-AF65-F5344CB8AC3E}">
        <p14:creationId xmlns:p14="http://schemas.microsoft.com/office/powerpoint/2010/main" val="317800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Group Indicators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Group </a:t>
            </a:r>
            <a:r>
              <a:rPr lang="en-US" dirty="0"/>
              <a:t>indicators are used to define related sets of elements. </a:t>
            </a:r>
          </a:p>
          <a:p>
            <a:r>
              <a:rPr lang="en-US" b="1" dirty="0"/>
              <a:t>Element Groups: </a:t>
            </a:r>
            <a:r>
              <a:rPr lang="en-US" dirty="0"/>
              <a:t>Element groups are defined with the group declaration, like this: </a:t>
            </a:r>
          </a:p>
          <a:p>
            <a:pPr marL="0" indent="0">
              <a:buNone/>
            </a:pPr>
            <a:r>
              <a:rPr lang="en-US" dirty="0"/>
              <a:t>&lt;</a:t>
            </a:r>
            <a:r>
              <a:rPr lang="en-US" dirty="0" err="1"/>
              <a:t>xs:group</a:t>
            </a:r>
            <a:r>
              <a:rPr lang="en-US" dirty="0"/>
              <a:t> name="</a:t>
            </a:r>
            <a:r>
              <a:rPr lang="en-US" dirty="0" err="1" smtClean="0"/>
              <a:t>groupname</a:t>
            </a:r>
            <a:r>
              <a:rPr lang="en-US" dirty="0"/>
              <a:t>"&gt; ... &lt;/</a:t>
            </a:r>
            <a:r>
              <a:rPr lang="en-US" dirty="0" err="1"/>
              <a:t>xs:group</a:t>
            </a:r>
            <a:r>
              <a:rPr lang="en-US" dirty="0" smtClean="0"/>
              <a:t>&gt;</a:t>
            </a:r>
            <a:endParaRPr lang="en-US" dirty="0"/>
          </a:p>
          <a:p>
            <a:r>
              <a:rPr lang="en-US" dirty="0"/>
              <a:t>must define an all, choice, or sequence element inside the group declaration. </a:t>
            </a:r>
          </a:p>
        </p:txBody>
      </p:sp>
      <p:sp>
        <p:nvSpPr>
          <p:cNvPr id="4" name="Slide Number Placeholder 3"/>
          <p:cNvSpPr>
            <a:spLocks noGrp="1"/>
          </p:cNvSpPr>
          <p:nvPr>
            <p:ph type="sldNum" sz="quarter" idx="12"/>
          </p:nvPr>
        </p:nvSpPr>
        <p:spPr/>
        <p:txBody>
          <a:bodyPr/>
          <a:lstStyle/>
          <a:p>
            <a:fld id="{133F914D-0174-4187-8DD3-49359FB387FD}" type="slidenum">
              <a:rPr lang="en-US" smtClean="0"/>
              <a:t>42</a:t>
            </a:fld>
            <a:endParaRPr lang="en-US"/>
          </a:p>
        </p:txBody>
      </p:sp>
    </p:spTree>
    <p:extLst>
      <p:ext uri="{BB962C8B-B14F-4D97-AF65-F5344CB8AC3E}">
        <p14:creationId xmlns:p14="http://schemas.microsoft.com/office/powerpoint/2010/main" val="2750227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a:t>The following example defines a group named "</a:t>
            </a:r>
            <a:r>
              <a:rPr lang="en-US" dirty="0" err="1"/>
              <a:t>persongroup</a:t>
            </a:r>
            <a:r>
              <a:rPr lang="en-US" dirty="0"/>
              <a:t>", that defines a group of elements that must occur in an exact sequence: </a:t>
            </a:r>
          </a:p>
          <a:p>
            <a:pPr marL="0" indent="0">
              <a:buNone/>
            </a:pPr>
            <a:r>
              <a:rPr lang="en-US" dirty="0"/>
              <a:t>&lt;</a:t>
            </a:r>
            <a:r>
              <a:rPr lang="en-US" dirty="0" err="1"/>
              <a:t>xs:group</a:t>
            </a:r>
            <a:r>
              <a:rPr lang="en-US" dirty="0"/>
              <a:t> name="</a:t>
            </a:r>
            <a:r>
              <a:rPr lang="en-US" dirty="0" err="1"/>
              <a:t>persongroup</a:t>
            </a:r>
            <a:r>
              <a:rPr lang="en-US" dirty="0"/>
              <a:t>"&gt; </a:t>
            </a:r>
            <a:endParaRPr lang="en-US" dirty="0" smtClean="0"/>
          </a:p>
          <a:p>
            <a:pPr marL="400050" lvl="1" indent="0">
              <a:buNone/>
            </a:pPr>
            <a:r>
              <a:rPr lang="en-US" dirty="0" smtClean="0"/>
              <a:t>&lt;</a:t>
            </a:r>
            <a:r>
              <a:rPr lang="en-US" dirty="0" err="1"/>
              <a:t>xs:sequence</a:t>
            </a:r>
            <a:r>
              <a:rPr lang="en-US" dirty="0"/>
              <a:t>&gt; </a:t>
            </a:r>
            <a:endParaRPr lang="en-US" dirty="0" smtClean="0"/>
          </a:p>
          <a:p>
            <a:pPr marL="800100" lvl="2" indent="0">
              <a:buNone/>
            </a:pPr>
            <a:r>
              <a:rPr lang="en-US" dirty="0" smtClean="0"/>
              <a:t>&lt;</a:t>
            </a:r>
            <a:r>
              <a:rPr lang="en-US" dirty="0" err="1"/>
              <a:t>xs:element</a:t>
            </a:r>
            <a:r>
              <a:rPr lang="en-US" dirty="0"/>
              <a:t> name="</a:t>
            </a:r>
            <a:r>
              <a:rPr lang="en-US" dirty="0" err="1"/>
              <a:t>firstname</a:t>
            </a:r>
            <a:r>
              <a:rPr lang="en-US" dirty="0"/>
              <a:t>" type="</a:t>
            </a:r>
            <a:r>
              <a:rPr lang="en-US" dirty="0" err="1"/>
              <a:t>xs:string</a:t>
            </a:r>
            <a:r>
              <a:rPr lang="en-US" dirty="0"/>
              <a:t>"/&gt; </a:t>
            </a:r>
            <a:endParaRPr lang="en-US" dirty="0" smtClean="0"/>
          </a:p>
          <a:p>
            <a:pPr marL="800100" lvl="2" indent="0">
              <a:buNone/>
            </a:pPr>
            <a:r>
              <a:rPr lang="en-US" dirty="0" smtClean="0"/>
              <a:t>&lt;</a:t>
            </a:r>
            <a:r>
              <a:rPr lang="en-US" dirty="0" err="1"/>
              <a:t>xs:element</a:t>
            </a:r>
            <a:r>
              <a:rPr lang="en-US" dirty="0"/>
              <a:t> name="</a:t>
            </a:r>
            <a:r>
              <a:rPr lang="en-US" dirty="0" err="1"/>
              <a:t>lastname</a:t>
            </a:r>
            <a:r>
              <a:rPr lang="en-US" dirty="0"/>
              <a:t>" type="</a:t>
            </a:r>
            <a:r>
              <a:rPr lang="en-US" dirty="0" err="1"/>
              <a:t>xs:string</a:t>
            </a:r>
            <a:r>
              <a:rPr lang="en-US" dirty="0"/>
              <a:t>"/&gt; </a:t>
            </a:r>
            <a:endParaRPr lang="en-US" dirty="0" smtClean="0"/>
          </a:p>
          <a:p>
            <a:pPr marL="800100" lvl="2" indent="0">
              <a:buNone/>
            </a:pPr>
            <a:r>
              <a:rPr lang="en-US" dirty="0" smtClean="0"/>
              <a:t>&lt;</a:t>
            </a:r>
            <a:r>
              <a:rPr lang="en-US" dirty="0" err="1"/>
              <a:t>xs:element</a:t>
            </a:r>
            <a:r>
              <a:rPr lang="en-US" dirty="0"/>
              <a:t> name="birthday" type="</a:t>
            </a:r>
            <a:r>
              <a:rPr lang="en-US" dirty="0" err="1"/>
              <a:t>xs:date</a:t>
            </a:r>
            <a:r>
              <a:rPr lang="en-US" dirty="0"/>
              <a:t>"/&gt; </a:t>
            </a:r>
            <a:endParaRPr lang="en-US" dirty="0" smtClean="0"/>
          </a:p>
          <a:p>
            <a:pPr marL="400050" lvl="1" indent="0">
              <a:buNone/>
            </a:pPr>
            <a:r>
              <a:rPr lang="en-US" dirty="0" smtClean="0"/>
              <a:t>&lt;/</a:t>
            </a:r>
            <a:r>
              <a:rPr lang="en-US" dirty="0" err="1"/>
              <a:t>xs:sequence</a:t>
            </a:r>
            <a:r>
              <a:rPr lang="en-US" dirty="0"/>
              <a:t>&gt; </a:t>
            </a:r>
            <a:endParaRPr lang="en-US" dirty="0" smtClean="0"/>
          </a:p>
          <a:p>
            <a:pPr marL="0" indent="0">
              <a:buNone/>
            </a:pPr>
            <a:r>
              <a:rPr lang="en-US" dirty="0" smtClean="0"/>
              <a:t>&lt;/</a:t>
            </a:r>
            <a:r>
              <a:rPr lang="en-US" dirty="0" err="1"/>
              <a:t>xs:group</a:t>
            </a:r>
            <a:r>
              <a:rPr lang="en-US" dirty="0"/>
              <a:t>&gt; </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43</a:t>
            </a:fld>
            <a:endParaRPr lang="en-US"/>
          </a:p>
        </p:txBody>
      </p:sp>
    </p:spTree>
    <p:extLst>
      <p:ext uri="{BB962C8B-B14F-4D97-AF65-F5344CB8AC3E}">
        <p14:creationId xmlns:p14="http://schemas.microsoft.com/office/powerpoint/2010/main" val="3058111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b="1" dirty="0"/>
              <a:t>Attribute Groups: </a:t>
            </a:r>
            <a:r>
              <a:rPr lang="en-US" dirty="0"/>
              <a:t>Attribute groups are defined with the </a:t>
            </a:r>
            <a:r>
              <a:rPr lang="en-US" dirty="0" err="1"/>
              <a:t>attributeGroup</a:t>
            </a:r>
            <a:r>
              <a:rPr lang="en-US" dirty="0"/>
              <a:t> declaration, like this: </a:t>
            </a:r>
          </a:p>
          <a:p>
            <a:pPr marL="0" indent="0">
              <a:buNone/>
            </a:pPr>
            <a:r>
              <a:rPr lang="en-US" dirty="0"/>
              <a:t>&lt;</a:t>
            </a:r>
            <a:r>
              <a:rPr lang="en-US" dirty="0" err="1"/>
              <a:t>xs:attributeGroup</a:t>
            </a:r>
            <a:r>
              <a:rPr lang="en-US" dirty="0"/>
              <a:t> name="</a:t>
            </a:r>
            <a:r>
              <a:rPr lang="en-US" dirty="0" err="1"/>
              <a:t>groupname</a:t>
            </a:r>
            <a:r>
              <a:rPr lang="en-US" dirty="0"/>
              <a:t>"&gt; ... &lt;/</a:t>
            </a:r>
            <a:r>
              <a:rPr lang="en-US" dirty="0" err="1"/>
              <a:t>xs:attributeGroup</a:t>
            </a:r>
            <a:r>
              <a:rPr lang="en-US" dirty="0"/>
              <a:t>&gt; </a:t>
            </a:r>
            <a:endParaRPr lang="en-US" dirty="0" smtClean="0"/>
          </a:p>
          <a:p>
            <a:pPr marL="0" indent="0">
              <a:buNone/>
            </a:pPr>
            <a:r>
              <a:rPr lang="en-US" dirty="0" smtClean="0"/>
              <a:t>Example:</a:t>
            </a:r>
          </a:p>
          <a:p>
            <a:pPr marL="0" indent="0">
              <a:buNone/>
            </a:pPr>
            <a:r>
              <a:rPr lang="en-US" dirty="0"/>
              <a:t>&lt;</a:t>
            </a:r>
            <a:r>
              <a:rPr lang="en-US" dirty="0" err="1"/>
              <a:t>xs:attributeGroup</a:t>
            </a:r>
            <a:r>
              <a:rPr lang="en-US" dirty="0"/>
              <a:t> </a:t>
            </a:r>
            <a:r>
              <a:rPr lang="en-US" dirty="0" smtClean="0"/>
              <a:t>name</a:t>
            </a:r>
            <a:r>
              <a:rPr lang="en-US" dirty="0"/>
              <a:t>="</a:t>
            </a:r>
            <a:r>
              <a:rPr lang="en-US" dirty="0" err="1"/>
              <a:t>personattrgroup</a:t>
            </a:r>
            <a:r>
              <a:rPr lang="en-US" dirty="0"/>
              <a:t>"&gt; </a:t>
            </a:r>
            <a:endParaRPr lang="en-US" dirty="0" smtClean="0"/>
          </a:p>
          <a:p>
            <a:pPr marL="400050" lvl="1" indent="0">
              <a:buNone/>
            </a:pPr>
            <a:r>
              <a:rPr lang="en-US" dirty="0" smtClean="0"/>
              <a:t>&lt;</a:t>
            </a:r>
            <a:r>
              <a:rPr lang="en-US" dirty="0" err="1" smtClean="0"/>
              <a:t>xs:attribute</a:t>
            </a:r>
            <a:r>
              <a:rPr lang="en-US" dirty="0" smtClean="0"/>
              <a:t> name="</a:t>
            </a:r>
            <a:r>
              <a:rPr lang="en-US" dirty="0" err="1" smtClean="0"/>
              <a:t>firstname</a:t>
            </a:r>
            <a:r>
              <a:rPr lang="en-US" dirty="0" smtClean="0"/>
              <a:t>" type="</a:t>
            </a:r>
            <a:r>
              <a:rPr lang="en-US" dirty="0" err="1" smtClean="0"/>
              <a:t>xs:string</a:t>
            </a:r>
            <a:r>
              <a:rPr lang="en-US" dirty="0" smtClean="0"/>
              <a:t>"/&gt; </a:t>
            </a:r>
          </a:p>
          <a:p>
            <a:pPr marL="400050" lvl="1" indent="0">
              <a:buNone/>
            </a:pPr>
            <a:r>
              <a:rPr lang="en-US" dirty="0" smtClean="0"/>
              <a:t>&lt;</a:t>
            </a:r>
            <a:r>
              <a:rPr lang="en-US" dirty="0" err="1" smtClean="0"/>
              <a:t>xs:attribute</a:t>
            </a:r>
            <a:r>
              <a:rPr lang="en-US" dirty="0" smtClean="0"/>
              <a:t> name="</a:t>
            </a:r>
            <a:r>
              <a:rPr lang="en-US" dirty="0" err="1" smtClean="0"/>
              <a:t>lastname</a:t>
            </a:r>
            <a:r>
              <a:rPr lang="en-US" dirty="0" smtClean="0"/>
              <a:t>" type="</a:t>
            </a:r>
            <a:r>
              <a:rPr lang="en-US" dirty="0" err="1" smtClean="0"/>
              <a:t>xs:string</a:t>
            </a:r>
            <a:r>
              <a:rPr lang="en-US" dirty="0" smtClean="0"/>
              <a:t>"/&gt; </a:t>
            </a:r>
          </a:p>
          <a:p>
            <a:pPr marL="400050" lvl="1" indent="0">
              <a:buNone/>
            </a:pPr>
            <a:r>
              <a:rPr lang="en-US" dirty="0" smtClean="0"/>
              <a:t>&lt;</a:t>
            </a:r>
            <a:r>
              <a:rPr lang="en-US" dirty="0" err="1" smtClean="0"/>
              <a:t>xs:attribute</a:t>
            </a:r>
            <a:r>
              <a:rPr lang="en-US" dirty="0" smtClean="0"/>
              <a:t> name="birthday" type="</a:t>
            </a:r>
            <a:r>
              <a:rPr lang="en-US" dirty="0" err="1" smtClean="0"/>
              <a:t>xs:date</a:t>
            </a:r>
            <a:r>
              <a:rPr lang="en-US" dirty="0" smtClean="0"/>
              <a:t>"/&gt; </a:t>
            </a:r>
          </a:p>
          <a:p>
            <a:pPr marL="0" indent="0">
              <a:buNone/>
            </a:pPr>
            <a:r>
              <a:rPr lang="en-US" dirty="0" smtClean="0"/>
              <a:t>&lt;/</a:t>
            </a:r>
            <a:r>
              <a:rPr lang="en-US" dirty="0" err="1"/>
              <a:t>xs:attributeGroup</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44</a:t>
            </a:fld>
            <a:endParaRPr lang="en-US"/>
          </a:p>
        </p:txBody>
      </p:sp>
    </p:spTree>
    <p:extLst>
      <p:ext uri="{BB962C8B-B14F-4D97-AF65-F5344CB8AC3E}">
        <p14:creationId xmlns:p14="http://schemas.microsoft.com/office/powerpoint/2010/main" val="2405524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Vs. XML Schemas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XML Schemas are the successors of DTDs. In near future, XML Schemas will be used in most Web applications as a replacement for DTDs because of the following reasons; </a:t>
            </a:r>
            <a:endParaRPr lang="en-US" dirty="0"/>
          </a:p>
          <a:p>
            <a:r>
              <a:rPr lang="en-US" b="1" dirty="0" smtClean="0"/>
              <a:t>XML </a:t>
            </a:r>
            <a:r>
              <a:rPr lang="en-US" b="1" dirty="0"/>
              <a:t>Schemas are extensible to future additions </a:t>
            </a:r>
            <a:endParaRPr lang="en-US" dirty="0"/>
          </a:p>
          <a:p>
            <a:r>
              <a:rPr lang="en-US" b="1" dirty="0" smtClean="0"/>
              <a:t>XML </a:t>
            </a:r>
            <a:r>
              <a:rPr lang="en-US" b="1" dirty="0"/>
              <a:t>Schemas are richer and more powerful than DTDs </a:t>
            </a:r>
            <a:endParaRPr lang="en-US" dirty="0"/>
          </a:p>
          <a:p>
            <a:r>
              <a:rPr lang="en-US" b="1" dirty="0" smtClean="0"/>
              <a:t>XML </a:t>
            </a:r>
            <a:r>
              <a:rPr lang="en-US" b="1" dirty="0"/>
              <a:t>Schemas are written in XML </a:t>
            </a:r>
            <a:endParaRPr lang="en-US" dirty="0"/>
          </a:p>
          <a:p>
            <a:r>
              <a:rPr lang="en-US" b="1" dirty="0" smtClean="0"/>
              <a:t>XML </a:t>
            </a:r>
            <a:r>
              <a:rPr lang="en-US" b="1" dirty="0"/>
              <a:t>Schemas support data types </a:t>
            </a:r>
            <a:endParaRPr lang="en-US" dirty="0"/>
          </a:p>
          <a:p>
            <a:r>
              <a:rPr lang="en-US" b="1" dirty="0" smtClean="0"/>
              <a:t>XML </a:t>
            </a:r>
            <a:r>
              <a:rPr lang="en-US" b="1" dirty="0"/>
              <a:t>Schemas support namespaces </a:t>
            </a:r>
            <a:endParaRPr lang="en-US" b="1" dirty="0" smtClean="0"/>
          </a:p>
          <a:p>
            <a:pPr marL="0" indent="0">
              <a:buNone/>
            </a:pPr>
            <a:endParaRPr lang="en-US" dirty="0"/>
          </a:p>
          <a:p>
            <a:pPr marL="0" indent="0">
              <a:buNone/>
            </a:pPr>
            <a:r>
              <a:rPr lang="en-US" i="1" dirty="0"/>
              <a:t>DTDs are better for text-intensive applications, while schemas have several advantages for data-intensive workflows. </a:t>
            </a:r>
            <a:endParaRPr lang="en-US" i="1" dirty="0" smtClean="0"/>
          </a:p>
          <a:p>
            <a:pPr marL="0" indent="0">
              <a:buNone/>
            </a:pPr>
            <a:r>
              <a:rPr lang="en-US" i="1" dirty="0" smtClean="0"/>
              <a:t>Schemas </a:t>
            </a:r>
            <a:r>
              <a:rPr lang="en-US" i="1" dirty="0"/>
              <a:t>are written in XML and thusly follow the same rules, while DTDs are written in a completely different language. </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45</a:t>
            </a:fld>
            <a:endParaRPr lang="en-US"/>
          </a:p>
        </p:txBody>
      </p:sp>
    </p:spTree>
    <p:extLst>
      <p:ext uri="{BB962C8B-B14F-4D97-AF65-F5344CB8AC3E}">
        <p14:creationId xmlns:p14="http://schemas.microsoft.com/office/powerpoint/2010/main" val="1588024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XSL Language </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XSL stands for </a:t>
            </a:r>
            <a:r>
              <a:rPr lang="en-US" dirty="0" err="1"/>
              <a:t>E</a:t>
            </a:r>
            <a:r>
              <a:rPr lang="en-US" b="1" dirty="0" err="1"/>
              <a:t>X</a:t>
            </a:r>
            <a:r>
              <a:rPr lang="en-US" dirty="0" err="1"/>
              <a:t>tensible</a:t>
            </a:r>
            <a:r>
              <a:rPr lang="en-US" dirty="0"/>
              <a:t> </a:t>
            </a:r>
            <a:r>
              <a:rPr lang="en-US" b="1" dirty="0" err="1"/>
              <a:t>S</a:t>
            </a:r>
            <a:r>
              <a:rPr lang="en-US" dirty="0" err="1"/>
              <a:t>tylesheet</a:t>
            </a:r>
            <a:r>
              <a:rPr lang="en-US" dirty="0"/>
              <a:t> </a:t>
            </a:r>
            <a:r>
              <a:rPr lang="en-US" b="1" dirty="0"/>
              <a:t>L</a:t>
            </a:r>
            <a:r>
              <a:rPr lang="en-US" dirty="0"/>
              <a:t>anguage. </a:t>
            </a:r>
            <a:endParaRPr lang="en-US" dirty="0" smtClean="0"/>
          </a:p>
          <a:p>
            <a:r>
              <a:rPr lang="en-US" dirty="0" smtClean="0"/>
              <a:t>The </a:t>
            </a:r>
            <a:r>
              <a:rPr lang="en-US" dirty="0"/>
              <a:t>World Wide Web Consortium (W3C) started to develop </a:t>
            </a:r>
            <a:r>
              <a:rPr lang="en-US" dirty="0" smtClean="0"/>
              <a:t>XSL.</a:t>
            </a:r>
          </a:p>
          <a:p>
            <a:r>
              <a:rPr lang="en-US" dirty="0"/>
              <a:t>XML does not use predefined tags (we can use any tag-names we like), and therefore the meaning of each tag is </a:t>
            </a:r>
            <a:r>
              <a:rPr lang="en-US" b="1" dirty="0"/>
              <a:t>not well understood</a:t>
            </a:r>
            <a:r>
              <a:rPr lang="en-US" dirty="0"/>
              <a:t>. </a:t>
            </a:r>
            <a:endParaRPr lang="en-US" dirty="0" smtClean="0"/>
          </a:p>
          <a:p>
            <a:r>
              <a:rPr lang="en-US" dirty="0"/>
              <a:t>XSL describes how the XML document should be displayed, however its more than a Style Sheet Language. </a:t>
            </a:r>
            <a:endParaRPr lang="en-US" dirty="0" smtClean="0"/>
          </a:p>
          <a:p>
            <a:r>
              <a:rPr lang="en-US" dirty="0" smtClean="0"/>
              <a:t>XSL </a:t>
            </a:r>
            <a:r>
              <a:rPr lang="en-US" dirty="0"/>
              <a:t>consists of three parts: </a:t>
            </a:r>
          </a:p>
          <a:p>
            <a:pPr marL="914400" lvl="1" indent="-514350">
              <a:buFont typeface="+mj-lt"/>
              <a:buAutoNum type="arabicPeriod"/>
            </a:pPr>
            <a:r>
              <a:rPr lang="en-US" dirty="0" smtClean="0"/>
              <a:t>XSLT </a:t>
            </a:r>
            <a:r>
              <a:rPr lang="en-US" dirty="0"/>
              <a:t>- a language for transforming XML documents </a:t>
            </a:r>
          </a:p>
          <a:p>
            <a:pPr marL="914400" lvl="1" indent="-514350">
              <a:buFont typeface="+mj-lt"/>
              <a:buAutoNum type="arabicPeriod"/>
            </a:pPr>
            <a:r>
              <a:rPr lang="en-US" dirty="0" err="1" smtClean="0"/>
              <a:t>XPath</a:t>
            </a:r>
            <a:r>
              <a:rPr lang="en-US" dirty="0" smtClean="0"/>
              <a:t> </a:t>
            </a:r>
            <a:r>
              <a:rPr lang="en-US" dirty="0"/>
              <a:t>- a language for navigating in XML documents </a:t>
            </a:r>
          </a:p>
          <a:p>
            <a:pPr marL="914400" lvl="1" indent="-514350">
              <a:buFont typeface="+mj-lt"/>
              <a:buAutoNum type="arabicPeriod"/>
            </a:pPr>
            <a:r>
              <a:rPr lang="en-US" dirty="0" smtClean="0"/>
              <a:t>XSL-FO </a:t>
            </a:r>
            <a:r>
              <a:rPr lang="en-US" dirty="0"/>
              <a:t>- a language for formatting XML documents </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46</a:t>
            </a:fld>
            <a:endParaRPr lang="en-US"/>
          </a:p>
        </p:txBody>
      </p:sp>
    </p:spTree>
    <p:extLst>
      <p:ext uri="{BB962C8B-B14F-4D97-AF65-F5344CB8AC3E}">
        <p14:creationId xmlns:p14="http://schemas.microsoft.com/office/powerpoint/2010/main" val="3994920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XSLT (Extensible </a:t>
            </a:r>
            <a:r>
              <a:rPr lang="en-US" dirty="0" err="1"/>
              <a:t>Stylesheet</a:t>
            </a:r>
            <a:r>
              <a:rPr lang="en-US" dirty="0"/>
              <a:t> Language Transformations ) </a:t>
            </a:r>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ransforms </a:t>
            </a:r>
            <a:r>
              <a:rPr lang="en-US" dirty="0"/>
              <a:t>an XML document into another XML document. </a:t>
            </a:r>
            <a:endParaRPr lang="en-US" dirty="0" smtClean="0"/>
          </a:p>
          <a:p>
            <a:r>
              <a:rPr lang="en-US" dirty="0" smtClean="0"/>
              <a:t>Uses </a:t>
            </a:r>
            <a:r>
              <a:rPr lang="en-US" dirty="0" err="1"/>
              <a:t>XPath</a:t>
            </a:r>
            <a:r>
              <a:rPr lang="en-US" dirty="0"/>
              <a:t> to navigate in XML </a:t>
            </a:r>
            <a:r>
              <a:rPr lang="en-US" dirty="0" smtClean="0"/>
              <a:t>documents.</a:t>
            </a:r>
          </a:p>
          <a:p>
            <a:r>
              <a:rPr lang="en-US" dirty="0"/>
              <a:t>T</a:t>
            </a:r>
            <a:r>
              <a:rPr lang="en-US" dirty="0" smtClean="0"/>
              <a:t>ransforms </a:t>
            </a:r>
            <a:r>
              <a:rPr lang="en-US" dirty="0"/>
              <a:t>each XML element into an (X)HTML element. </a:t>
            </a:r>
            <a:endParaRPr lang="en-US" dirty="0" smtClean="0"/>
          </a:p>
          <a:p>
            <a:r>
              <a:rPr lang="en-US" dirty="0" smtClean="0"/>
              <a:t>adding/removing </a:t>
            </a:r>
            <a:r>
              <a:rPr lang="en-US" dirty="0"/>
              <a:t>elements and attributes to or from the output </a:t>
            </a:r>
            <a:r>
              <a:rPr lang="en-US" dirty="0" smtClean="0"/>
              <a:t>file can be done.</a:t>
            </a:r>
          </a:p>
          <a:p>
            <a:r>
              <a:rPr lang="en-US" dirty="0"/>
              <a:t>rearrange and sort elements, perform tests and make decisions about which elements to hide and display, and a lot </a:t>
            </a:r>
            <a:r>
              <a:rPr lang="en-US" dirty="0" smtClean="0"/>
              <a:t>more can be done. </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47</a:t>
            </a:fld>
            <a:endParaRPr lang="en-US"/>
          </a:p>
        </p:txBody>
      </p:sp>
    </p:spTree>
    <p:extLst>
      <p:ext uri="{BB962C8B-B14F-4D97-AF65-F5344CB8AC3E}">
        <p14:creationId xmlns:p14="http://schemas.microsoft.com/office/powerpoint/2010/main" val="3325124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XSTL transformation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XSLT </a:t>
            </a:r>
            <a:r>
              <a:rPr lang="en-US" dirty="0"/>
              <a:t>uses </a:t>
            </a:r>
            <a:r>
              <a:rPr lang="en-US" dirty="0" err="1"/>
              <a:t>XPath</a:t>
            </a:r>
            <a:r>
              <a:rPr lang="en-US" dirty="0"/>
              <a:t> to define parts of the source document that should match one or more </a:t>
            </a:r>
            <a:r>
              <a:rPr lang="en-US" dirty="0" smtClean="0"/>
              <a:t>predefined </a:t>
            </a:r>
            <a:r>
              <a:rPr lang="en-US" dirty="0"/>
              <a:t>templates. </a:t>
            </a:r>
            <a:r>
              <a:rPr lang="en-US" dirty="0" smtClean="0"/>
              <a:t>(</a:t>
            </a:r>
            <a:r>
              <a:rPr lang="en-US" dirty="0" err="1"/>
              <a:t>XPath</a:t>
            </a:r>
            <a:r>
              <a:rPr lang="en-US" dirty="0"/>
              <a:t> is used to navigate through elements and attributes in XML documents</a:t>
            </a:r>
            <a:r>
              <a:rPr lang="en-US" dirty="0" smtClean="0"/>
              <a:t>.)</a:t>
            </a:r>
          </a:p>
          <a:p>
            <a:r>
              <a:rPr lang="en-US" dirty="0" smtClean="0"/>
              <a:t>When a match is found, XSLT will transform the matching part of the source document into the result document. </a:t>
            </a:r>
          </a:p>
          <a:p>
            <a:pPr marL="0" indent="0">
              <a:buNone/>
            </a:pPr>
            <a:r>
              <a:rPr lang="en-US" b="1" dirty="0"/>
              <a:t>XSLT transforms an XML source-tree into an XML result-tree</a:t>
            </a:r>
            <a:r>
              <a:rPr lang="en-US" dirty="0"/>
              <a:t>. </a:t>
            </a:r>
            <a:endParaRPr lang="en-US" b="1" dirty="0"/>
          </a:p>
        </p:txBody>
      </p:sp>
      <p:sp>
        <p:nvSpPr>
          <p:cNvPr id="4" name="Slide Number Placeholder 3"/>
          <p:cNvSpPr>
            <a:spLocks noGrp="1"/>
          </p:cNvSpPr>
          <p:nvPr>
            <p:ph type="sldNum" sz="quarter" idx="12"/>
          </p:nvPr>
        </p:nvSpPr>
        <p:spPr/>
        <p:txBody>
          <a:bodyPr/>
          <a:lstStyle/>
          <a:p>
            <a:fld id="{133F914D-0174-4187-8DD3-49359FB387FD}" type="slidenum">
              <a:rPr lang="en-US" smtClean="0"/>
              <a:t>48</a:t>
            </a:fld>
            <a:endParaRPr lang="en-US"/>
          </a:p>
        </p:txBody>
      </p:sp>
    </p:spTree>
    <p:extLst>
      <p:ext uri="{BB962C8B-B14F-4D97-AF65-F5344CB8AC3E}">
        <p14:creationId xmlns:p14="http://schemas.microsoft.com/office/powerpoint/2010/main" val="373716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R</a:t>
            </a:r>
            <a:r>
              <a:rPr lang="en-US" dirty="0" smtClean="0"/>
              <a:t>oot </a:t>
            </a:r>
            <a:r>
              <a:rPr lang="en-US" dirty="0"/>
              <a:t>element that declares the document to be an XSL style sheet is &lt;</a:t>
            </a:r>
            <a:r>
              <a:rPr lang="en-US" dirty="0" err="1"/>
              <a:t>xsl:stylesheet</a:t>
            </a:r>
            <a:r>
              <a:rPr lang="en-US" dirty="0"/>
              <a:t>&gt; or &lt;</a:t>
            </a:r>
            <a:r>
              <a:rPr lang="en-US" dirty="0" err="1" smtClean="0"/>
              <a:t>xsl:transform</a:t>
            </a:r>
            <a:r>
              <a:rPr lang="en-US" dirty="0" smtClean="0"/>
              <a:t>&gt;</a:t>
            </a:r>
          </a:p>
          <a:p>
            <a:r>
              <a:rPr lang="en-US" dirty="0"/>
              <a:t>The correct way to declare an XSL style sheet according to the W3C XSLT Recommendation is: </a:t>
            </a:r>
          </a:p>
          <a:p>
            <a:pPr marL="400050" lvl="1" indent="0">
              <a:buNone/>
            </a:pPr>
            <a:r>
              <a:rPr lang="en-US" dirty="0"/>
              <a:t>&lt;</a:t>
            </a:r>
            <a:r>
              <a:rPr lang="en-US" dirty="0" err="1"/>
              <a:t>xsl:stylesheet</a:t>
            </a:r>
            <a:r>
              <a:rPr lang="en-US" dirty="0"/>
              <a:t> version="1.0" </a:t>
            </a:r>
            <a:r>
              <a:rPr lang="en-US" dirty="0" err="1"/>
              <a:t>xmlns:xsl</a:t>
            </a:r>
            <a:r>
              <a:rPr lang="en-US" dirty="0"/>
              <a:t>="http://www.w3.org/1999/XSL/Transform"&gt; </a:t>
            </a:r>
          </a:p>
          <a:p>
            <a:pPr marL="400050" lvl="1" indent="0">
              <a:buNone/>
            </a:pPr>
            <a:r>
              <a:rPr lang="en-US" dirty="0"/>
              <a:t>or: </a:t>
            </a:r>
          </a:p>
          <a:p>
            <a:pPr marL="400050" lvl="1" indent="0">
              <a:buNone/>
            </a:pPr>
            <a:r>
              <a:rPr lang="en-US" dirty="0"/>
              <a:t>&lt;</a:t>
            </a:r>
            <a:r>
              <a:rPr lang="en-US" dirty="0" err="1"/>
              <a:t>xsl:transform</a:t>
            </a:r>
            <a:r>
              <a:rPr lang="en-US" dirty="0"/>
              <a:t> version="1.0" </a:t>
            </a:r>
            <a:r>
              <a:rPr lang="en-US" dirty="0" err="1"/>
              <a:t>xmlns:xsl</a:t>
            </a:r>
            <a:r>
              <a:rPr lang="en-US" dirty="0"/>
              <a:t>="http://www.w3.org/1999/XSL/Transform"&gt; </a:t>
            </a:r>
          </a:p>
          <a:p>
            <a:pPr marL="400050" lvl="1" indent="0">
              <a:buNone/>
            </a:pPr>
            <a:endParaRPr lang="en-US" dirty="0" smtClean="0"/>
          </a:p>
          <a:p>
            <a:pPr marL="400050" lvl="1" indent="0">
              <a:buNone/>
            </a:pPr>
            <a:r>
              <a:rPr lang="en-US" dirty="0"/>
              <a:t>To get access to the XSLT elements, attributes and features we must declare the XSLT namespace at the top of the document. </a:t>
            </a:r>
          </a:p>
        </p:txBody>
      </p:sp>
      <p:sp>
        <p:nvSpPr>
          <p:cNvPr id="4" name="Slide Number Placeholder 3"/>
          <p:cNvSpPr>
            <a:spLocks noGrp="1"/>
          </p:cNvSpPr>
          <p:nvPr>
            <p:ph type="sldNum" sz="quarter" idx="12"/>
          </p:nvPr>
        </p:nvSpPr>
        <p:spPr/>
        <p:txBody>
          <a:bodyPr/>
          <a:lstStyle/>
          <a:p>
            <a:fld id="{133F914D-0174-4187-8DD3-49359FB387FD}" type="slidenum">
              <a:rPr lang="en-US" smtClean="0"/>
              <a:t>49</a:t>
            </a:fld>
            <a:endParaRPr lang="en-US"/>
          </a:p>
        </p:txBody>
      </p:sp>
    </p:spTree>
    <p:extLst>
      <p:ext uri="{BB962C8B-B14F-4D97-AF65-F5344CB8AC3E}">
        <p14:creationId xmlns:p14="http://schemas.microsoft.com/office/powerpoint/2010/main" val="390250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internal DTD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a:t>
            </a:r>
            <a:r>
              <a:rPr lang="en-US" dirty="0" smtClean="0">
                <a:effectLst/>
              </a:rPr>
              <a:t>xml version</a:t>
            </a:r>
            <a:r>
              <a:rPr lang="en-US" dirty="0"/>
              <a:t>="1.0"</a:t>
            </a:r>
            <a:r>
              <a:rPr lang="en-US" dirty="0" smtClean="0">
                <a:effectLst/>
              </a:rPr>
              <a:t> encoding</a:t>
            </a:r>
            <a:r>
              <a:rPr lang="en-US" dirty="0"/>
              <a:t>="UTF-8"</a:t>
            </a:r>
            <a:r>
              <a:rPr lang="en-US" dirty="0" smtClean="0">
                <a:effectLst/>
              </a:rPr>
              <a:t> standalone</a:t>
            </a:r>
            <a:r>
              <a:rPr lang="en-US" dirty="0"/>
              <a:t>="yes"</a:t>
            </a:r>
            <a:r>
              <a:rPr lang="en-US" dirty="0" smtClean="0">
                <a:effectLst/>
              </a:rPr>
              <a:t> </a:t>
            </a:r>
            <a:r>
              <a:rPr lang="en-US" dirty="0"/>
              <a:t>?&gt;</a:t>
            </a:r>
            <a:r>
              <a:rPr lang="en-US" dirty="0" smtClean="0">
                <a:effectLst/>
              </a:rPr>
              <a:t> </a:t>
            </a:r>
          </a:p>
          <a:p>
            <a:pPr marL="0" indent="0">
              <a:buNone/>
            </a:pPr>
            <a:r>
              <a:rPr lang="en-US" dirty="0" smtClean="0"/>
              <a:t>&lt;!</a:t>
            </a:r>
            <a:r>
              <a:rPr lang="en-US" dirty="0"/>
              <a:t>DOCTYPE address [ </a:t>
            </a:r>
            <a:endParaRPr lang="en-US" dirty="0" smtClean="0"/>
          </a:p>
          <a:p>
            <a:pPr marL="400050" lvl="1" indent="0">
              <a:buNone/>
            </a:pPr>
            <a:r>
              <a:rPr lang="en-US" dirty="0" smtClean="0"/>
              <a:t>&lt;!</a:t>
            </a:r>
            <a:r>
              <a:rPr lang="en-US" dirty="0"/>
              <a:t>ELEMENT address (</a:t>
            </a:r>
            <a:r>
              <a:rPr lang="en-US" dirty="0" err="1"/>
              <a:t>name,company,phone</a:t>
            </a:r>
            <a:r>
              <a:rPr lang="en-US" dirty="0"/>
              <a:t>)&gt;</a:t>
            </a:r>
            <a:r>
              <a:rPr lang="en-US" dirty="0" smtClean="0">
                <a:effectLst/>
              </a:rPr>
              <a:t> </a:t>
            </a:r>
          </a:p>
          <a:p>
            <a:pPr marL="400050" lvl="1" indent="0">
              <a:buNone/>
            </a:pPr>
            <a:r>
              <a:rPr lang="en-US" dirty="0" smtClean="0"/>
              <a:t>&lt;!</a:t>
            </a:r>
            <a:r>
              <a:rPr lang="en-US" dirty="0"/>
              <a:t>ELEMENT name (#PCDATA</a:t>
            </a:r>
            <a:r>
              <a:rPr lang="en-US" dirty="0" smtClean="0"/>
              <a:t>)&gt;</a:t>
            </a:r>
          </a:p>
          <a:p>
            <a:pPr marL="400050" lvl="1" indent="0">
              <a:buNone/>
            </a:pPr>
            <a:r>
              <a:rPr lang="en-US" dirty="0" smtClean="0"/>
              <a:t>&lt;!</a:t>
            </a:r>
            <a:r>
              <a:rPr lang="en-US" dirty="0"/>
              <a:t>ELEMENT company (#PCDATA</a:t>
            </a:r>
            <a:r>
              <a:rPr lang="en-US" dirty="0" smtClean="0"/>
              <a:t>)&gt;</a:t>
            </a:r>
          </a:p>
          <a:p>
            <a:pPr marL="400050" lvl="1" indent="0">
              <a:buNone/>
            </a:pPr>
            <a:r>
              <a:rPr lang="en-US" dirty="0" smtClean="0"/>
              <a:t>&lt;!</a:t>
            </a:r>
            <a:r>
              <a:rPr lang="en-US" dirty="0"/>
              <a:t>ELEMENT phone (#PCDATA)&gt;</a:t>
            </a:r>
            <a:r>
              <a:rPr lang="en-US" dirty="0" smtClean="0">
                <a:effectLst/>
              </a:rPr>
              <a:t> </a:t>
            </a:r>
          </a:p>
          <a:p>
            <a:pPr marL="0" indent="0">
              <a:buNone/>
            </a:pPr>
            <a:r>
              <a:rPr lang="en-US" dirty="0" smtClean="0">
                <a:effectLst/>
              </a:rPr>
              <a:t> ]&gt; </a:t>
            </a:r>
          </a:p>
          <a:p>
            <a:pPr marL="0" indent="0">
              <a:buNone/>
            </a:pPr>
            <a:r>
              <a:rPr lang="en-US" dirty="0" smtClean="0"/>
              <a:t>&lt;</a:t>
            </a:r>
            <a:r>
              <a:rPr lang="en-US" dirty="0"/>
              <a:t>address&gt;</a:t>
            </a:r>
            <a:r>
              <a:rPr lang="en-US" dirty="0" smtClean="0">
                <a:effectLst/>
              </a:rPr>
              <a:t> </a:t>
            </a:r>
          </a:p>
          <a:p>
            <a:pPr marL="400050" lvl="1" indent="0">
              <a:buNone/>
            </a:pPr>
            <a:r>
              <a:rPr lang="en-US" dirty="0" smtClean="0"/>
              <a:t>&lt;name&gt;</a:t>
            </a:r>
            <a:r>
              <a:rPr lang="en-US" dirty="0"/>
              <a:t>Y</a:t>
            </a:r>
            <a:r>
              <a:rPr lang="en-US" dirty="0" smtClean="0">
                <a:effectLst/>
              </a:rPr>
              <a:t>our Name</a:t>
            </a:r>
            <a:r>
              <a:rPr lang="en-US" dirty="0" smtClean="0"/>
              <a:t>&lt;/</a:t>
            </a:r>
            <a:r>
              <a:rPr lang="en-US" dirty="0"/>
              <a:t>name&gt;</a:t>
            </a:r>
            <a:r>
              <a:rPr lang="en-US" dirty="0" smtClean="0">
                <a:effectLst/>
              </a:rPr>
              <a:t> </a:t>
            </a:r>
          </a:p>
          <a:p>
            <a:pPr marL="400050" lvl="1" indent="0">
              <a:buNone/>
            </a:pPr>
            <a:r>
              <a:rPr lang="en-US" dirty="0" smtClean="0"/>
              <a:t>&lt;company&gt;XYZ</a:t>
            </a:r>
            <a:r>
              <a:rPr lang="en-US" dirty="0" smtClean="0">
                <a:effectLst/>
              </a:rPr>
              <a:t> Company</a:t>
            </a:r>
            <a:r>
              <a:rPr lang="en-US" dirty="0" smtClean="0"/>
              <a:t>&lt;/</a:t>
            </a:r>
            <a:r>
              <a:rPr lang="en-US" dirty="0"/>
              <a:t>company</a:t>
            </a:r>
            <a:r>
              <a:rPr lang="en-US" dirty="0" smtClean="0"/>
              <a:t>&gt;</a:t>
            </a:r>
          </a:p>
          <a:p>
            <a:pPr marL="400050" lvl="1" indent="0">
              <a:buNone/>
            </a:pPr>
            <a:r>
              <a:rPr lang="en-US" dirty="0" smtClean="0"/>
              <a:t>&lt;</a:t>
            </a:r>
            <a:r>
              <a:rPr lang="en-US" dirty="0"/>
              <a:t>phone&gt;</a:t>
            </a:r>
            <a:r>
              <a:rPr lang="en-US" dirty="0" smtClean="0">
                <a:effectLst/>
              </a:rPr>
              <a:t>(011) 123-4567</a:t>
            </a:r>
            <a:r>
              <a:rPr lang="en-US" dirty="0"/>
              <a:t>&lt;/phone&gt;</a:t>
            </a:r>
            <a:r>
              <a:rPr lang="en-US" dirty="0" smtClean="0">
                <a:effectLst/>
              </a:rPr>
              <a:t> </a:t>
            </a:r>
          </a:p>
          <a:p>
            <a:pPr marL="0" indent="0">
              <a:buNone/>
            </a:pPr>
            <a:r>
              <a:rPr lang="en-US" dirty="0" smtClean="0"/>
              <a:t>&lt;/</a:t>
            </a:r>
            <a:r>
              <a:rPr lang="en-US" dirty="0"/>
              <a:t>address&gt;</a:t>
            </a:r>
          </a:p>
        </p:txBody>
      </p:sp>
      <p:sp>
        <p:nvSpPr>
          <p:cNvPr id="4" name="Slide Number Placeholder 3"/>
          <p:cNvSpPr>
            <a:spLocks noGrp="1"/>
          </p:cNvSpPr>
          <p:nvPr>
            <p:ph type="sldNum" sz="quarter" idx="12"/>
          </p:nvPr>
        </p:nvSpPr>
        <p:spPr/>
        <p:txBody>
          <a:bodyPr/>
          <a:lstStyle/>
          <a:p>
            <a:fld id="{133F914D-0174-4187-8DD3-49359FB387FD}" type="slidenum">
              <a:rPr lang="en-US" smtClean="0"/>
              <a:t>5</a:t>
            </a:fld>
            <a:endParaRPr lang="en-US"/>
          </a:p>
        </p:txBody>
      </p:sp>
    </p:spTree>
    <p:extLst>
      <p:ext uri="{BB962C8B-B14F-4D97-AF65-F5344CB8AC3E}">
        <p14:creationId xmlns:p14="http://schemas.microsoft.com/office/powerpoint/2010/main" val="27715616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dirty="0"/>
              <a:t>Consider an example below, which we want to </a:t>
            </a:r>
            <a:r>
              <a:rPr lang="en-US" b="1" dirty="0"/>
              <a:t>transform </a:t>
            </a:r>
            <a:r>
              <a:rPr lang="en-US" dirty="0"/>
              <a:t>the following XML document ("cdcatalog.xml") into XHTML: </a:t>
            </a:r>
          </a:p>
          <a:p>
            <a:pPr marL="400050" lvl="1" indent="0">
              <a:buNone/>
            </a:pPr>
            <a:r>
              <a:rPr lang="en-US" dirty="0"/>
              <a:t>&lt;?xml version="1.0" encoding="ISO-8859-1"?&gt; </a:t>
            </a:r>
            <a:endParaRPr lang="en-US" dirty="0" smtClean="0"/>
          </a:p>
          <a:p>
            <a:pPr marL="400050" lvl="1" indent="0">
              <a:buNone/>
            </a:pPr>
            <a:r>
              <a:rPr lang="en-US" dirty="0"/>
              <a:t>&lt;?xml-</a:t>
            </a:r>
            <a:r>
              <a:rPr lang="en-US" dirty="0" err="1"/>
              <a:t>stylesheet</a:t>
            </a:r>
            <a:r>
              <a:rPr lang="en-US" dirty="0"/>
              <a:t> type="text/</a:t>
            </a:r>
            <a:r>
              <a:rPr lang="en-US" dirty="0" err="1"/>
              <a:t>xsl</a:t>
            </a:r>
            <a:r>
              <a:rPr lang="en-US" dirty="0"/>
              <a:t>" </a:t>
            </a:r>
            <a:r>
              <a:rPr lang="en-US" dirty="0" err="1"/>
              <a:t>href</a:t>
            </a:r>
            <a:r>
              <a:rPr lang="en-US" dirty="0"/>
              <a:t>="cdcatalog.xsl"?&gt; </a:t>
            </a:r>
            <a:endParaRPr lang="en-US" dirty="0" smtClean="0"/>
          </a:p>
          <a:p>
            <a:pPr marL="400050" lvl="1" indent="0">
              <a:buNone/>
            </a:pPr>
            <a:r>
              <a:rPr lang="en-US" dirty="0" smtClean="0"/>
              <a:t>&lt;</a:t>
            </a:r>
            <a:r>
              <a:rPr lang="en-US" dirty="0"/>
              <a:t>catalog&gt; </a:t>
            </a:r>
            <a:endParaRPr lang="en-US" dirty="0" smtClean="0"/>
          </a:p>
          <a:p>
            <a:pPr marL="800100" lvl="2" indent="0">
              <a:buNone/>
            </a:pPr>
            <a:r>
              <a:rPr lang="en-US" dirty="0" smtClean="0"/>
              <a:t>&lt;</a:t>
            </a:r>
            <a:r>
              <a:rPr lang="en-US" dirty="0"/>
              <a:t>cd&gt; </a:t>
            </a:r>
            <a:endParaRPr lang="en-US" dirty="0" smtClean="0"/>
          </a:p>
          <a:p>
            <a:pPr marL="1257300" lvl="3" indent="0">
              <a:buNone/>
            </a:pPr>
            <a:r>
              <a:rPr lang="en-US" dirty="0" smtClean="0"/>
              <a:t>&lt;</a:t>
            </a:r>
            <a:r>
              <a:rPr lang="en-US" dirty="0"/>
              <a:t>title&gt;Empire Burlesque&lt;/title&gt; </a:t>
            </a:r>
            <a:endParaRPr lang="en-US" dirty="0" smtClean="0"/>
          </a:p>
          <a:p>
            <a:pPr marL="1257300" lvl="3" indent="0">
              <a:buNone/>
            </a:pPr>
            <a:r>
              <a:rPr lang="en-US" dirty="0" smtClean="0"/>
              <a:t>&lt;</a:t>
            </a:r>
            <a:r>
              <a:rPr lang="en-US" dirty="0"/>
              <a:t>artist&gt;Bob Dylan&lt;/artist&gt; </a:t>
            </a:r>
            <a:endParaRPr lang="en-US" dirty="0" smtClean="0"/>
          </a:p>
          <a:p>
            <a:pPr marL="1257300" lvl="3" indent="0">
              <a:buNone/>
            </a:pPr>
            <a:r>
              <a:rPr lang="en-US" dirty="0" smtClean="0"/>
              <a:t>&lt;</a:t>
            </a:r>
            <a:r>
              <a:rPr lang="en-US" dirty="0"/>
              <a:t>country&gt;USA&lt;/country</a:t>
            </a:r>
            <a:r>
              <a:rPr lang="en-US" dirty="0" smtClean="0"/>
              <a:t>&gt;</a:t>
            </a:r>
          </a:p>
          <a:p>
            <a:pPr marL="1257300" lvl="3" indent="0">
              <a:buNone/>
            </a:pPr>
            <a:r>
              <a:rPr lang="en-US" dirty="0" smtClean="0"/>
              <a:t>&lt;</a:t>
            </a:r>
            <a:r>
              <a:rPr lang="en-US" dirty="0"/>
              <a:t>company&gt;Columbia&lt;/company&gt; </a:t>
            </a:r>
            <a:endParaRPr lang="en-US" dirty="0" smtClean="0"/>
          </a:p>
          <a:p>
            <a:pPr marL="1257300" lvl="3" indent="0">
              <a:buNone/>
            </a:pPr>
            <a:r>
              <a:rPr lang="en-US" dirty="0" smtClean="0"/>
              <a:t>&lt;</a:t>
            </a:r>
            <a:r>
              <a:rPr lang="en-US" dirty="0"/>
              <a:t>price&gt;10.90&lt;/price&gt; </a:t>
            </a:r>
            <a:endParaRPr lang="en-US" dirty="0" smtClean="0"/>
          </a:p>
          <a:p>
            <a:pPr marL="1257300" lvl="3" indent="0">
              <a:buNone/>
            </a:pPr>
            <a:r>
              <a:rPr lang="en-US" dirty="0" smtClean="0"/>
              <a:t>&lt;</a:t>
            </a:r>
            <a:r>
              <a:rPr lang="en-US" dirty="0"/>
              <a:t>year&gt;1985&lt;/year&gt; </a:t>
            </a:r>
            <a:endParaRPr lang="en-US" dirty="0" smtClean="0"/>
          </a:p>
          <a:p>
            <a:pPr marL="800100" lvl="2" indent="0">
              <a:buNone/>
            </a:pPr>
            <a:r>
              <a:rPr lang="en-US" dirty="0" smtClean="0"/>
              <a:t>&lt;/</a:t>
            </a:r>
            <a:r>
              <a:rPr lang="en-US" dirty="0"/>
              <a:t>cd&gt; </a:t>
            </a:r>
            <a:endParaRPr lang="en-US" dirty="0" smtClean="0"/>
          </a:p>
          <a:p>
            <a:pPr marL="400050" lvl="1" indent="0">
              <a:buNone/>
            </a:pPr>
            <a:r>
              <a:rPr lang="en-US" dirty="0" smtClean="0"/>
              <a:t>&lt;/</a:t>
            </a:r>
            <a:r>
              <a:rPr lang="en-US" dirty="0"/>
              <a:t>catalog&gt; </a:t>
            </a:r>
          </a:p>
        </p:txBody>
      </p:sp>
      <p:sp>
        <p:nvSpPr>
          <p:cNvPr id="4" name="Slide Number Placeholder 3"/>
          <p:cNvSpPr>
            <a:spLocks noGrp="1"/>
          </p:cNvSpPr>
          <p:nvPr>
            <p:ph type="sldNum" sz="quarter" idx="12"/>
          </p:nvPr>
        </p:nvSpPr>
        <p:spPr/>
        <p:txBody>
          <a:bodyPr/>
          <a:lstStyle/>
          <a:p>
            <a:fld id="{133F914D-0174-4187-8DD3-49359FB387FD}" type="slidenum">
              <a:rPr lang="en-US" smtClean="0"/>
              <a:t>50</a:t>
            </a:fld>
            <a:endParaRPr lang="en-US"/>
          </a:p>
        </p:txBody>
      </p:sp>
    </p:spTree>
    <p:extLst>
      <p:ext uri="{BB962C8B-B14F-4D97-AF65-F5344CB8AC3E}">
        <p14:creationId xmlns:p14="http://schemas.microsoft.com/office/powerpoint/2010/main" val="2747450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r>
              <a:rPr lang="en-US" dirty="0"/>
              <a:t>We can create an XSL Style Sheet ("cdcatalog.xsl") with a transformation template: </a:t>
            </a:r>
            <a:endParaRPr lang="en-US" dirty="0" smtClean="0"/>
          </a:p>
          <a:p>
            <a:pPr marL="0" indent="0">
              <a:buNone/>
            </a:pPr>
            <a:r>
              <a:rPr lang="en-US" dirty="0"/>
              <a:t>&lt;?xml version="1.0" encoding="ISO-8859-1"?&gt; </a:t>
            </a:r>
            <a:endParaRPr lang="en-US" dirty="0" smtClean="0"/>
          </a:p>
          <a:p>
            <a:pPr marL="0" indent="0">
              <a:buNone/>
            </a:pPr>
            <a:r>
              <a:rPr lang="en-US" dirty="0" smtClean="0"/>
              <a:t>&lt;</a:t>
            </a:r>
            <a:r>
              <a:rPr lang="en-US" dirty="0" err="1"/>
              <a:t>xsl:stylesheet</a:t>
            </a:r>
            <a:r>
              <a:rPr lang="en-US" dirty="0"/>
              <a:t> version="1.0" </a:t>
            </a:r>
            <a:r>
              <a:rPr lang="en-US" dirty="0" err="1"/>
              <a:t>xmlns:xsl</a:t>
            </a:r>
            <a:r>
              <a:rPr lang="en-US" dirty="0"/>
              <a:t>="http://www.w3.org/1999/XSL/Transform"&gt; </a:t>
            </a:r>
            <a:endParaRPr lang="en-US" dirty="0" smtClean="0"/>
          </a:p>
          <a:p>
            <a:pPr marL="0" indent="0">
              <a:buNone/>
            </a:pPr>
            <a:r>
              <a:rPr lang="en-US" dirty="0" smtClean="0"/>
              <a:t>&lt;</a:t>
            </a:r>
            <a:r>
              <a:rPr lang="en-US" dirty="0" err="1"/>
              <a:t>xsl:template</a:t>
            </a:r>
            <a:r>
              <a:rPr lang="en-US" dirty="0"/>
              <a:t> match="/"&gt; </a:t>
            </a:r>
            <a:endParaRPr lang="en-US" dirty="0" smtClean="0"/>
          </a:p>
          <a:p>
            <a:pPr marL="0" indent="0">
              <a:buNone/>
            </a:pPr>
            <a:r>
              <a:rPr lang="en-US" dirty="0" smtClean="0"/>
              <a:t>&lt;</a:t>
            </a:r>
            <a:r>
              <a:rPr lang="en-US" dirty="0"/>
              <a:t>html&gt; </a:t>
            </a:r>
            <a:endParaRPr lang="en-US" dirty="0" smtClean="0"/>
          </a:p>
          <a:p>
            <a:pPr marL="0" indent="0">
              <a:buNone/>
            </a:pPr>
            <a:r>
              <a:rPr lang="en-US" dirty="0" smtClean="0"/>
              <a:t>&lt;</a:t>
            </a:r>
            <a:r>
              <a:rPr lang="en-US" dirty="0"/>
              <a:t>body&gt; </a:t>
            </a:r>
            <a:endParaRPr lang="en-US" dirty="0" smtClean="0"/>
          </a:p>
          <a:p>
            <a:pPr marL="0" indent="0">
              <a:buNone/>
            </a:pPr>
            <a:r>
              <a:rPr lang="en-US" dirty="0" smtClean="0"/>
              <a:t>&lt;</a:t>
            </a:r>
            <a:r>
              <a:rPr lang="en-US" dirty="0"/>
              <a:t>h2&gt;My CD Collection&lt;/h2&gt; </a:t>
            </a:r>
            <a:endParaRPr lang="en-US" dirty="0" smtClean="0"/>
          </a:p>
          <a:p>
            <a:pPr marL="0" indent="0">
              <a:buNone/>
            </a:pPr>
            <a:r>
              <a:rPr lang="en-US" dirty="0" smtClean="0"/>
              <a:t>&lt;</a:t>
            </a:r>
            <a:r>
              <a:rPr lang="en-US" dirty="0"/>
              <a:t>table border="1"&gt; </a:t>
            </a:r>
            <a:endParaRPr lang="en-US" dirty="0" smtClean="0"/>
          </a:p>
          <a:p>
            <a:pPr marL="0" indent="0">
              <a:buNone/>
            </a:pPr>
            <a:r>
              <a:rPr lang="en-US" dirty="0" smtClean="0"/>
              <a:t>&lt;</a:t>
            </a:r>
            <a:r>
              <a:rPr lang="en-US" dirty="0" err="1"/>
              <a:t>tr</a:t>
            </a:r>
            <a:r>
              <a:rPr lang="en-US" dirty="0"/>
              <a:t> </a:t>
            </a:r>
            <a:r>
              <a:rPr lang="en-US" dirty="0" err="1"/>
              <a:t>bgcolor</a:t>
            </a:r>
            <a:r>
              <a:rPr lang="en-US" dirty="0"/>
              <a:t>="#9acd32"&gt; </a:t>
            </a:r>
            <a:endParaRPr lang="en-US" dirty="0" smtClean="0"/>
          </a:p>
          <a:p>
            <a:pPr marL="400050" lvl="1" indent="0">
              <a:buNone/>
            </a:pPr>
            <a:r>
              <a:rPr lang="en-US" dirty="0" smtClean="0"/>
              <a:t>&lt;</a:t>
            </a:r>
            <a:r>
              <a:rPr lang="en-US" dirty="0" err="1"/>
              <a:t>th</a:t>
            </a:r>
            <a:r>
              <a:rPr lang="en-US" dirty="0"/>
              <a:t>&gt;Title&lt;/</a:t>
            </a:r>
            <a:r>
              <a:rPr lang="en-US" dirty="0" err="1"/>
              <a:t>th</a:t>
            </a:r>
            <a:r>
              <a:rPr lang="en-US" dirty="0"/>
              <a:t>&gt; </a:t>
            </a:r>
            <a:endParaRPr lang="en-US" dirty="0" smtClean="0"/>
          </a:p>
          <a:p>
            <a:pPr marL="400050" lvl="1" indent="0">
              <a:buNone/>
            </a:pPr>
            <a:r>
              <a:rPr lang="en-US" dirty="0" smtClean="0"/>
              <a:t>&lt;</a:t>
            </a:r>
            <a:r>
              <a:rPr lang="en-US" dirty="0" err="1"/>
              <a:t>th</a:t>
            </a:r>
            <a:r>
              <a:rPr lang="en-US" dirty="0"/>
              <a:t>&gt;Artist&lt;/</a:t>
            </a:r>
            <a:r>
              <a:rPr lang="en-US" dirty="0" err="1"/>
              <a:t>th</a:t>
            </a:r>
            <a:r>
              <a:rPr lang="en-US" dirty="0"/>
              <a:t>&gt; </a:t>
            </a:r>
            <a:endParaRPr lang="en-US" dirty="0" smtClean="0"/>
          </a:p>
          <a:p>
            <a:pPr marL="0" indent="0">
              <a:buNone/>
            </a:pPr>
            <a:r>
              <a:rPr lang="en-US" dirty="0" smtClean="0"/>
              <a:t>&lt;/</a:t>
            </a:r>
            <a:r>
              <a:rPr lang="en-US" dirty="0" err="1"/>
              <a:t>tr</a:t>
            </a:r>
            <a:r>
              <a:rPr lang="en-US" dirty="0"/>
              <a:t>&gt; </a:t>
            </a:r>
            <a:endParaRPr lang="en-US" dirty="0" smtClean="0"/>
          </a:p>
          <a:p>
            <a:pPr marL="0" indent="0">
              <a:buNone/>
            </a:pPr>
            <a:r>
              <a:rPr lang="en-US" dirty="0" smtClean="0"/>
              <a:t>&lt;</a:t>
            </a:r>
            <a:r>
              <a:rPr lang="en-US" dirty="0" err="1"/>
              <a:t>xsl:for-each</a:t>
            </a:r>
            <a:r>
              <a:rPr lang="en-US" dirty="0"/>
              <a:t> select="catalog/cd"&gt; </a:t>
            </a:r>
            <a:endParaRPr lang="en-US" dirty="0" smtClean="0"/>
          </a:p>
          <a:p>
            <a:pPr marL="0" indent="0">
              <a:buNone/>
            </a:pPr>
            <a:r>
              <a:rPr lang="en-US" dirty="0" smtClean="0"/>
              <a:t>&lt;</a:t>
            </a:r>
            <a:r>
              <a:rPr lang="en-US" dirty="0" err="1"/>
              <a:t>tr</a:t>
            </a:r>
            <a:r>
              <a:rPr lang="en-US" dirty="0"/>
              <a:t>&gt; </a:t>
            </a:r>
            <a:endParaRPr lang="en-US" dirty="0" smtClean="0"/>
          </a:p>
          <a:p>
            <a:pPr marL="400050" lvl="1" indent="0">
              <a:buNone/>
            </a:pPr>
            <a:r>
              <a:rPr lang="en-US" dirty="0" smtClean="0"/>
              <a:t>&lt;</a:t>
            </a:r>
            <a:r>
              <a:rPr lang="en-US" dirty="0"/>
              <a:t>td&gt;&lt;</a:t>
            </a:r>
            <a:r>
              <a:rPr lang="en-US" dirty="0" err="1"/>
              <a:t>xsl:value-of</a:t>
            </a:r>
            <a:r>
              <a:rPr lang="en-US" dirty="0"/>
              <a:t> select="title"/&gt;&lt;/td&gt; </a:t>
            </a:r>
            <a:endParaRPr lang="en-US" dirty="0" smtClean="0"/>
          </a:p>
          <a:p>
            <a:pPr marL="400050" lvl="1" indent="0">
              <a:buNone/>
            </a:pPr>
            <a:r>
              <a:rPr lang="en-US" dirty="0" smtClean="0"/>
              <a:t>&lt;</a:t>
            </a:r>
            <a:r>
              <a:rPr lang="en-US" dirty="0"/>
              <a:t>td&gt;&lt;</a:t>
            </a:r>
            <a:r>
              <a:rPr lang="en-US" dirty="0" err="1"/>
              <a:t>xsl:value-of</a:t>
            </a:r>
            <a:r>
              <a:rPr lang="en-US" dirty="0"/>
              <a:t> select="artist"/&gt;&lt;/td&gt; </a:t>
            </a:r>
            <a:endParaRPr lang="en-US" dirty="0" smtClean="0"/>
          </a:p>
          <a:p>
            <a:pPr marL="0" indent="0">
              <a:buNone/>
            </a:pPr>
            <a:r>
              <a:rPr lang="en-US" dirty="0" smtClean="0"/>
              <a:t>&lt;/</a:t>
            </a:r>
            <a:r>
              <a:rPr lang="en-US" dirty="0" err="1"/>
              <a:t>tr</a:t>
            </a:r>
            <a:r>
              <a:rPr lang="en-US" dirty="0"/>
              <a:t>&gt; </a:t>
            </a:r>
            <a:endParaRPr lang="en-US" dirty="0" smtClean="0"/>
          </a:p>
          <a:p>
            <a:pPr marL="0" indent="0">
              <a:buNone/>
            </a:pPr>
            <a:r>
              <a:rPr lang="en-US" dirty="0" smtClean="0"/>
              <a:t>&lt;/</a:t>
            </a:r>
            <a:r>
              <a:rPr lang="en-US" dirty="0" err="1"/>
              <a:t>xsl:for-each</a:t>
            </a:r>
            <a:r>
              <a:rPr lang="en-US" dirty="0"/>
              <a:t>&gt; </a:t>
            </a:r>
            <a:endParaRPr lang="en-US" dirty="0" smtClean="0"/>
          </a:p>
          <a:p>
            <a:pPr marL="0" indent="0">
              <a:buNone/>
            </a:pPr>
            <a:r>
              <a:rPr lang="en-US" dirty="0" smtClean="0"/>
              <a:t>&lt;/</a:t>
            </a:r>
            <a:r>
              <a:rPr lang="en-US" dirty="0"/>
              <a:t>table&gt; </a:t>
            </a:r>
            <a:endParaRPr lang="en-US" dirty="0" smtClean="0"/>
          </a:p>
          <a:p>
            <a:pPr marL="0" indent="0">
              <a:buNone/>
            </a:pPr>
            <a:r>
              <a:rPr lang="en-US" dirty="0" smtClean="0"/>
              <a:t>&lt;/</a:t>
            </a:r>
            <a:r>
              <a:rPr lang="en-US" dirty="0"/>
              <a:t>body&gt; </a:t>
            </a:r>
            <a:endParaRPr lang="en-US" dirty="0" smtClean="0"/>
          </a:p>
          <a:p>
            <a:pPr marL="0" indent="0">
              <a:buNone/>
            </a:pPr>
            <a:r>
              <a:rPr lang="en-US" dirty="0" smtClean="0"/>
              <a:t>&lt;/</a:t>
            </a:r>
            <a:r>
              <a:rPr lang="en-US" dirty="0"/>
              <a:t>html</a:t>
            </a:r>
            <a:r>
              <a:rPr lang="en-US" dirty="0" smtClean="0"/>
              <a:t>&gt;</a:t>
            </a:r>
          </a:p>
          <a:p>
            <a:pPr marL="0" indent="0">
              <a:buNone/>
            </a:pPr>
            <a:r>
              <a:rPr lang="en-US" dirty="0" smtClean="0"/>
              <a:t> </a:t>
            </a:r>
            <a:r>
              <a:rPr lang="en-US" dirty="0"/>
              <a:t>&lt;/</a:t>
            </a:r>
            <a:r>
              <a:rPr lang="en-US" dirty="0" err="1"/>
              <a:t>xsl:template</a:t>
            </a:r>
            <a:r>
              <a:rPr lang="en-US" dirty="0"/>
              <a:t>&gt; </a:t>
            </a:r>
            <a:endParaRPr lang="en-US" dirty="0" smtClean="0"/>
          </a:p>
          <a:p>
            <a:pPr marL="0" indent="0">
              <a:buNone/>
            </a:pPr>
            <a:r>
              <a:rPr lang="en-US" dirty="0" smtClean="0"/>
              <a:t>&lt;/</a:t>
            </a:r>
            <a:r>
              <a:rPr lang="en-US" dirty="0" err="1"/>
              <a:t>xsl:stylesheet</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51</a:t>
            </a:fld>
            <a:endParaRPr lang="en-US"/>
          </a:p>
        </p:txBody>
      </p:sp>
    </p:spTree>
    <p:extLst>
      <p:ext uri="{BB962C8B-B14F-4D97-AF65-F5344CB8AC3E}">
        <p14:creationId xmlns:p14="http://schemas.microsoft.com/office/powerpoint/2010/main" val="2657521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20000"/>
          </a:bodyPr>
          <a:lstStyle/>
          <a:p>
            <a:pPr marL="0" indent="0">
              <a:buNone/>
            </a:pPr>
            <a:r>
              <a:rPr lang="en-US" dirty="0" smtClean="0"/>
              <a:t>In example </a:t>
            </a:r>
            <a:r>
              <a:rPr lang="en-US" dirty="0"/>
              <a:t>of cdcatalog.xsl, </a:t>
            </a:r>
            <a:r>
              <a:rPr lang="en-US" dirty="0" smtClean="0"/>
              <a:t>it </a:t>
            </a:r>
            <a:r>
              <a:rPr lang="en-US" dirty="0"/>
              <a:t>can be explained as; </a:t>
            </a:r>
          </a:p>
          <a:p>
            <a:r>
              <a:rPr lang="en-US" dirty="0"/>
              <a:t>Since an XSL style sheet is an XML document, it always begins with the XML declaration: </a:t>
            </a:r>
            <a:r>
              <a:rPr lang="en-US" b="1" dirty="0"/>
              <a:t>&lt;?xml version="1.0" encoding="ISO-8859-1"?&gt;</a:t>
            </a:r>
            <a:r>
              <a:rPr lang="en-US" dirty="0"/>
              <a:t>. </a:t>
            </a:r>
          </a:p>
          <a:p>
            <a:r>
              <a:rPr lang="en-US" dirty="0"/>
              <a:t>The next element, </a:t>
            </a:r>
            <a:r>
              <a:rPr lang="en-US" b="1" dirty="0"/>
              <a:t>&lt;</a:t>
            </a:r>
            <a:r>
              <a:rPr lang="en-US" b="1" dirty="0" err="1"/>
              <a:t>xsl:stylesheet</a:t>
            </a:r>
            <a:r>
              <a:rPr lang="en-US" b="1" dirty="0"/>
              <a:t>&gt;</a:t>
            </a:r>
            <a:r>
              <a:rPr lang="en-US" dirty="0"/>
              <a:t>, defines that this document is an XSLT style sheet document (along with the version number and XSLT namespace attributes). </a:t>
            </a:r>
          </a:p>
          <a:p>
            <a:r>
              <a:rPr lang="en-US" dirty="0"/>
              <a:t>The </a:t>
            </a:r>
            <a:r>
              <a:rPr lang="en-US" b="1" dirty="0"/>
              <a:t>&lt;</a:t>
            </a:r>
            <a:r>
              <a:rPr lang="en-US" b="1" dirty="0" err="1"/>
              <a:t>xsl:template</a:t>
            </a:r>
            <a:r>
              <a:rPr lang="en-US" b="1" dirty="0"/>
              <a:t>&gt; </a:t>
            </a:r>
            <a:r>
              <a:rPr lang="en-US" dirty="0"/>
              <a:t>element defines a template. The </a:t>
            </a:r>
            <a:r>
              <a:rPr lang="en-US" b="1" dirty="0"/>
              <a:t>match="/" </a:t>
            </a:r>
            <a:r>
              <a:rPr lang="en-US" dirty="0"/>
              <a:t>attribute associates the template with the root of the XML source document. </a:t>
            </a:r>
          </a:p>
          <a:p>
            <a:r>
              <a:rPr lang="en-US" dirty="0"/>
              <a:t>The content inside the &lt;</a:t>
            </a:r>
            <a:r>
              <a:rPr lang="en-US" dirty="0" err="1"/>
              <a:t>xsl:template</a:t>
            </a:r>
            <a:r>
              <a:rPr lang="en-US" dirty="0"/>
              <a:t>&gt; element defines some HTML to write to the output. The last two lines define the end of the template and the end of the style sheet. </a:t>
            </a:r>
          </a:p>
        </p:txBody>
      </p:sp>
      <p:sp>
        <p:nvSpPr>
          <p:cNvPr id="4" name="Slide Number Placeholder 3"/>
          <p:cNvSpPr>
            <a:spLocks noGrp="1"/>
          </p:cNvSpPr>
          <p:nvPr>
            <p:ph type="sldNum" sz="quarter" idx="12"/>
          </p:nvPr>
        </p:nvSpPr>
        <p:spPr/>
        <p:txBody>
          <a:bodyPr/>
          <a:lstStyle/>
          <a:p>
            <a:fld id="{133F914D-0174-4187-8DD3-49359FB387FD}" type="slidenum">
              <a:rPr lang="en-US" smtClean="0"/>
              <a:t>52</a:t>
            </a:fld>
            <a:endParaRPr lang="en-US"/>
          </a:p>
        </p:txBody>
      </p:sp>
    </p:spTree>
    <p:extLst>
      <p:ext uri="{BB962C8B-B14F-4D97-AF65-F5344CB8AC3E}">
        <p14:creationId xmlns:p14="http://schemas.microsoft.com/office/powerpoint/2010/main" val="115379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a:t>The &lt;</a:t>
            </a:r>
            <a:r>
              <a:rPr lang="en-US" b="1" dirty="0" err="1"/>
              <a:t>xsl:value-of</a:t>
            </a:r>
            <a:r>
              <a:rPr lang="en-US" b="1" dirty="0"/>
              <a:t>&gt; Element </a:t>
            </a:r>
            <a:endParaRPr lang="en-US" dirty="0"/>
          </a:p>
          <a:p>
            <a:pPr marL="0" indent="0">
              <a:buNone/>
            </a:pPr>
            <a:r>
              <a:rPr lang="en-US" dirty="0"/>
              <a:t>The &lt;</a:t>
            </a:r>
            <a:r>
              <a:rPr lang="en-US" dirty="0" err="1"/>
              <a:t>xsl:value-of</a:t>
            </a:r>
            <a:r>
              <a:rPr lang="en-US" dirty="0"/>
              <a:t>&gt; element can be used to extract the value of an XML element and add it to the output stream of the transformation. In the </a:t>
            </a:r>
            <a:r>
              <a:rPr lang="en-US" dirty="0" smtClean="0"/>
              <a:t>example </a:t>
            </a:r>
            <a:r>
              <a:rPr lang="en-US" dirty="0"/>
              <a:t>cdcatalog.xsl, we have used it as; </a:t>
            </a:r>
          </a:p>
          <a:p>
            <a:pPr marL="0" indent="0">
              <a:buNone/>
            </a:pPr>
            <a:r>
              <a:rPr lang="en-US" dirty="0"/>
              <a:t>&lt;</a:t>
            </a:r>
            <a:r>
              <a:rPr lang="en-US" dirty="0" err="1"/>
              <a:t>xsl:value-of</a:t>
            </a:r>
            <a:r>
              <a:rPr lang="en-US" dirty="0"/>
              <a:t> select="catalog/cd/title"/&gt; </a:t>
            </a:r>
            <a:endParaRPr lang="en-US" dirty="0" smtClean="0"/>
          </a:p>
          <a:p>
            <a:pPr marL="0" indent="0">
              <a:buNone/>
            </a:pPr>
            <a:r>
              <a:rPr lang="en-US" dirty="0" smtClean="0"/>
              <a:t>&lt;</a:t>
            </a:r>
            <a:r>
              <a:rPr lang="en-US" dirty="0" err="1"/>
              <a:t>xsl:value-of</a:t>
            </a:r>
            <a:r>
              <a:rPr lang="en-US" dirty="0"/>
              <a:t> select="catalog/cd/artist"/&gt; </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53</a:t>
            </a:fld>
            <a:endParaRPr lang="en-US"/>
          </a:p>
        </p:txBody>
      </p:sp>
    </p:spTree>
    <p:extLst>
      <p:ext uri="{BB962C8B-B14F-4D97-AF65-F5344CB8AC3E}">
        <p14:creationId xmlns:p14="http://schemas.microsoft.com/office/powerpoint/2010/main" val="3327058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XSLT &lt;</a:t>
            </a:r>
            <a:r>
              <a:rPr lang="en-US" dirty="0" err="1"/>
              <a:t>xsl:template</a:t>
            </a:r>
            <a:r>
              <a:rPr lang="en-US" dirty="0"/>
              <a:t>&gt; Element: </a:t>
            </a:r>
          </a:p>
        </p:txBody>
      </p:sp>
      <p:sp>
        <p:nvSpPr>
          <p:cNvPr id="3" name="Content Placeholder 2"/>
          <p:cNvSpPr>
            <a:spLocks noGrp="1"/>
          </p:cNvSpPr>
          <p:nvPr>
            <p:ph idx="1"/>
          </p:nvPr>
        </p:nvSpPr>
        <p:spPr/>
        <p:txBody>
          <a:bodyPr>
            <a:normAutofit fontScale="92500" lnSpcReduction="20000"/>
          </a:bodyPr>
          <a:lstStyle/>
          <a:p>
            <a:r>
              <a:rPr lang="en-US" dirty="0"/>
              <a:t>An XSL style sheet consists of one or more set of rules that are called templates. </a:t>
            </a:r>
            <a:endParaRPr lang="en-US" dirty="0" smtClean="0"/>
          </a:p>
          <a:p>
            <a:r>
              <a:rPr lang="en-US" dirty="0"/>
              <a:t>A template contains rules to apply when a specified node is matched. </a:t>
            </a:r>
            <a:endParaRPr lang="en-US" dirty="0" smtClean="0"/>
          </a:p>
          <a:p>
            <a:r>
              <a:rPr lang="en-US" dirty="0"/>
              <a:t>&lt;</a:t>
            </a:r>
            <a:r>
              <a:rPr lang="en-US" dirty="0" err="1"/>
              <a:t>xsl:template</a:t>
            </a:r>
            <a:r>
              <a:rPr lang="en-US" dirty="0"/>
              <a:t>&gt; element is used to build templates. </a:t>
            </a:r>
            <a:endParaRPr lang="en-US" dirty="0" smtClean="0"/>
          </a:p>
          <a:p>
            <a:r>
              <a:rPr lang="en-US" dirty="0"/>
              <a:t>The </a:t>
            </a:r>
            <a:r>
              <a:rPr lang="en-US" b="1" dirty="0"/>
              <a:t>match </a:t>
            </a:r>
            <a:r>
              <a:rPr lang="en-US" dirty="0"/>
              <a:t>attribute is used to associate a template with an XML element</a:t>
            </a:r>
            <a:r>
              <a:rPr lang="en-US" dirty="0" smtClean="0"/>
              <a:t>.</a:t>
            </a:r>
          </a:p>
          <a:p>
            <a:r>
              <a:rPr lang="en-US" dirty="0"/>
              <a:t>m</a:t>
            </a:r>
            <a:r>
              <a:rPr lang="en-US" dirty="0" smtClean="0"/>
              <a:t>atch </a:t>
            </a:r>
            <a:r>
              <a:rPr lang="en-US" dirty="0"/>
              <a:t>attribute is an </a:t>
            </a:r>
            <a:r>
              <a:rPr lang="en-US" dirty="0" err="1"/>
              <a:t>XPath</a:t>
            </a:r>
            <a:r>
              <a:rPr lang="en-US" dirty="0"/>
              <a:t> expression (i.e. match="/" defines the whole document). </a:t>
            </a:r>
            <a:endParaRPr lang="en-US" dirty="0" smtClean="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54</a:t>
            </a:fld>
            <a:endParaRPr lang="en-US"/>
          </a:p>
        </p:txBody>
      </p:sp>
    </p:spTree>
    <p:extLst>
      <p:ext uri="{BB962C8B-B14F-4D97-AF65-F5344CB8AC3E}">
        <p14:creationId xmlns:p14="http://schemas.microsoft.com/office/powerpoint/2010/main" val="1694248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XSLT &lt;</a:t>
            </a:r>
            <a:r>
              <a:rPr lang="en-US" dirty="0" err="1"/>
              <a:t>xsl:for-each</a:t>
            </a:r>
            <a:r>
              <a:rPr lang="en-US" dirty="0"/>
              <a:t>&gt; Element </a:t>
            </a:r>
          </a:p>
        </p:txBody>
      </p:sp>
      <p:sp>
        <p:nvSpPr>
          <p:cNvPr id="3" name="Content Placeholder 2"/>
          <p:cNvSpPr>
            <a:spLocks noGrp="1"/>
          </p:cNvSpPr>
          <p:nvPr>
            <p:ph idx="1"/>
          </p:nvPr>
        </p:nvSpPr>
        <p:spPr/>
        <p:txBody>
          <a:bodyPr>
            <a:normAutofit fontScale="92500" lnSpcReduction="10000"/>
          </a:bodyPr>
          <a:lstStyle/>
          <a:p>
            <a:r>
              <a:rPr lang="en-US" dirty="0" smtClean="0"/>
              <a:t>Allows </a:t>
            </a:r>
            <a:r>
              <a:rPr lang="en-US" dirty="0"/>
              <a:t>to do looping in XSLT. </a:t>
            </a:r>
            <a:endParaRPr lang="en-US" dirty="0" smtClean="0"/>
          </a:p>
          <a:p>
            <a:r>
              <a:rPr lang="en-US" dirty="0"/>
              <a:t>It can be used to select every XML element of a specified node-set. </a:t>
            </a:r>
            <a:endParaRPr lang="en-US" dirty="0" smtClean="0"/>
          </a:p>
          <a:p>
            <a:pPr marL="0" indent="0">
              <a:buNone/>
            </a:pPr>
            <a:r>
              <a:rPr lang="en-US" dirty="0"/>
              <a:t>&lt;</a:t>
            </a:r>
            <a:r>
              <a:rPr lang="en-US" dirty="0" err="1"/>
              <a:t>xsl:for-each</a:t>
            </a:r>
            <a:r>
              <a:rPr lang="en-US" dirty="0"/>
              <a:t> select="catalog/cd"&gt; </a:t>
            </a:r>
            <a:endParaRPr lang="en-US" dirty="0" smtClean="0"/>
          </a:p>
          <a:p>
            <a:pPr marL="0" indent="0">
              <a:buNone/>
            </a:pPr>
            <a:r>
              <a:rPr lang="en-US" dirty="0" smtClean="0"/>
              <a:t>&lt;</a:t>
            </a:r>
            <a:r>
              <a:rPr lang="en-US" dirty="0" err="1"/>
              <a:t>tr</a:t>
            </a:r>
            <a:r>
              <a:rPr lang="en-US" dirty="0"/>
              <a:t>&gt; </a:t>
            </a:r>
            <a:endParaRPr lang="en-US" dirty="0" smtClean="0"/>
          </a:p>
          <a:p>
            <a:pPr marL="400050" lvl="1" indent="0">
              <a:buNone/>
            </a:pPr>
            <a:r>
              <a:rPr lang="en-US" dirty="0" smtClean="0"/>
              <a:t>&lt;</a:t>
            </a:r>
            <a:r>
              <a:rPr lang="en-US" dirty="0"/>
              <a:t>td</a:t>
            </a:r>
            <a:r>
              <a:rPr lang="en-US" dirty="0" smtClean="0"/>
              <a:t>&gt;&lt;</a:t>
            </a:r>
            <a:r>
              <a:rPr lang="en-US" dirty="0" err="1"/>
              <a:t>xsl:value-of</a:t>
            </a:r>
            <a:r>
              <a:rPr lang="en-US" dirty="0"/>
              <a:t> select="title</a:t>
            </a:r>
            <a:r>
              <a:rPr lang="en-US" dirty="0" smtClean="0"/>
              <a:t>"/&gt;&lt;/</a:t>
            </a:r>
            <a:r>
              <a:rPr lang="en-US" dirty="0"/>
              <a:t>td&gt; </a:t>
            </a:r>
            <a:endParaRPr lang="en-US" dirty="0" smtClean="0"/>
          </a:p>
          <a:p>
            <a:pPr marL="400050" lvl="1" indent="0">
              <a:buNone/>
            </a:pPr>
            <a:r>
              <a:rPr lang="en-US" dirty="0" smtClean="0"/>
              <a:t>&lt;</a:t>
            </a:r>
            <a:r>
              <a:rPr lang="en-US" dirty="0"/>
              <a:t>td</a:t>
            </a:r>
            <a:r>
              <a:rPr lang="en-US" dirty="0" smtClean="0"/>
              <a:t>&gt;&lt;</a:t>
            </a:r>
            <a:r>
              <a:rPr lang="en-US" dirty="0" err="1"/>
              <a:t>xsl:value-of</a:t>
            </a:r>
            <a:r>
              <a:rPr lang="en-US" dirty="0"/>
              <a:t> select="artist</a:t>
            </a:r>
            <a:r>
              <a:rPr lang="en-US" dirty="0" smtClean="0"/>
              <a:t>"/&gt;&lt;/</a:t>
            </a:r>
            <a:r>
              <a:rPr lang="en-US" dirty="0"/>
              <a:t>td&gt; </a:t>
            </a:r>
            <a:endParaRPr lang="en-US" dirty="0" smtClean="0"/>
          </a:p>
          <a:p>
            <a:pPr marL="0" indent="0">
              <a:buNone/>
            </a:pPr>
            <a:r>
              <a:rPr lang="en-US" dirty="0" smtClean="0"/>
              <a:t>&lt;/</a:t>
            </a:r>
            <a:r>
              <a:rPr lang="en-US" dirty="0" err="1"/>
              <a:t>tr</a:t>
            </a:r>
            <a:r>
              <a:rPr lang="en-US" dirty="0"/>
              <a:t>&gt; </a:t>
            </a:r>
            <a:endParaRPr lang="en-US" dirty="0" smtClean="0"/>
          </a:p>
          <a:p>
            <a:pPr marL="0" indent="0">
              <a:buNone/>
            </a:pPr>
            <a:r>
              <a:rPr lang="en-US" dirty="0" smtClean="0"/>
              <a:t>&lt;/</a:t>
            </a:r>
            <a:r>
              <a:rPr lang="en-US" dirty="0" err="1"/>
              <a:t>xsl:for-each</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55</a:t>
            </a:fld>
            <a:endParaRPr lang="en-US"/>
          </a:p>
        </p:txBody>
      </p:sp>
    </p:spTree>
    <p:extLst>
      <p:ext uri="{BB962C8B-B14F-4D97-AF65-F5344CB8AC3E}">
        <p14:creationId xmlns:p14="http://schemas.microsoft.com/office/powerpoint/2010/main" val="1055603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85000" lnSpcReduction="10000"/>
          </a:bodyPr>
          <a:lstStyle/>
          <a:p>
            <a:r>
              <a:rPr lang="en-US" dirty="0"/>
              <a:t>We can </a:t>
            </a:r>
            <a:r>
              <a:rPr lang="en-US" dirty="0" smtClean="0"/>
              <a:t>filter </a:t>
            </a:r>
            <a:r>
              <a:rPr lang="en-US" dirty="0"/>
              <a:t>the output from the XML file by adding a criterion to the select attribute in the &lt;</a:t>
            </a:r>
            <a:r>
              <a:rPr lang="en-US" dirty="0" err="1"/>
              <a:t>xsl:for-each</a:t>
            </a:r>
            <a:r>
              <a:rPr lang="en-US" dirty="0"/>
              <a:t>&gt; element. </a:t>
            </a:r>
          </a:p>
          <a:p>
            <a:pPr marL="0" indent="0">
              <a:buNone/>
            </a:pPr>
            <a:r>
              <a:rPr lang="en-US" b="1" dirty="0"/>
              <a:t>&lt;</a:t>
            </a:r>
            <a:r>
              <a:rPr lang="en-US" b="1" dirty="0" err="1"/>
              <a:t>xsl:for-each</a:t>
            </a:r>
            <a:r>
              <a:rPr lang="en-US" b="1" dirty="0"/>
              <a:t> select="catalog/cd[artist='Bob Dylan']"&gt; </a:t>
            </a:r>
            <a:endParaRPr lang="en-US" dirty="0"/>
          </a:p>
          <a:p>
            <a:pPr marL="0" indent="0">
              <a:buNone/>
            </a:pPr>
            <a:r>
              <a:rPr lang="en-US" dirty="0" smtClean="0"/>
              <a:t>Legal </a:t>
            </a:r>
            <a:r>
              <a:rPr lang="en-US" dirty="0"/>
              <a:t>filter operators are: </a:t>
            </a:r>
          </a:p>
          <a:p>
            <a:pPr lvl="1">
              <a:buFont typeface="Arial" pitchFamily="34" charset="0"/>
              <a:buChar char="•"/>
            </a:pPr>
            <a:r>
              <a:rPr lang="en-US" dirty="0" smtClean="0"/>
              <a:t>= </a:t>
            </a:r>
            <a:r>
              <a:rPr lang="en-US" dirty="0"/>
              <a:t>(equal) </a:t>
            </a:r>
          </a:p>
          <a:p>
            <a:pPr lvl="1">
              <a:buFont typeface="Arial" pitchFamily="34" charset="0"/>
              <a:buChar char="•"/>
            </a:pPr>
            <a:r>
              <a:rPr lang="en-US" dirty="0" smtClean="0"/>
              <a:t>!= </a:t>
            </a:r>
            <a:r>
              <a:rPr lang="en-US" dirty="0"/>
              <a:t>(not equal) </a:t>
            </a:r>
          </a:p>
          <a:p>
            <a:pPr lvl="1">
              <a:buFont typeface="Arial" pitchFamily="34" charset="0"/>
              <a:buChar char="•"/>
            </a:pPr>
            <a:r>
              <a:rPr lang="en-US" dirty="0" smtClean="0"/>
              <a:t>&amp;</a:t>
            </a:r>
            <a:r>
              <a:rPr lang="en-US" dirty="0" err="1"/>
              <a:t>lt</a:t>
            </a:r>
            <a:r>
              <a:rPr lang="en-US" dirty="0"/>
              <a:t>; less than </a:t>
            </a:r>
          </a:p>
          <a:p>
            <a:pPr lvl="1">
              <a:buFont typeface="Arial" pitchFamily="34" charset="0"/>
              <a:buChar char="•"/>
            </a:pPr>
            <a:r>
              <a:rPr lang="en-US" dirty="0" smtClean="0"/>
              <a:t>&amp;</a:t>
            </a:r>
            <a:r>
              <a:rPr lang="en-US" dirty="0" err="1"/>
              <a:t>gt</a:t>
            </a:r>
            <a:r>
              <a:rPr lang="en-US" dirty="0"/>
              <a:t>; greater than </a:t>
            </a:r>
          </a:p>
          <a:p>
            <a:r>
              <a:rPr lang="en-US" dirty="0"/>
              <a:t>In the </a:t>
            </a:r>
            <a:r>
              <a:rPr lang="en-US" dirty="0" smtClean="0"/>
              <a:t>example </a:t>
            </a:r>
            <a:r>
              <a:rPr lang="en-US" dirty="0"/>
              <a:t>of cdcatalog.xsl; we can use restriction as; </a:t>
            </a:r>
          </a:p>
          <a:p>
            <a:pPr marL="400050" lvl="1" indent="0">
              <a:buNone/>
            </a:pPr>
            <a:r>
              <a:rPr lang="en-US" dirty="0"/>
              <a:t>&lt;</a:t>
            </a:r>
            <a:r>
              <a:rPr lang="en-US" dirty="0" err="1"/>
              <a:t>xsl:for-each</a:t>
            </a:r>
            <a:r>
              <a:rPr lang="en-US" dirty="0"/>
              <a:t> select="catalog/cd[artist='Bob Dylan']"&gt; </a:t>
            </a:r>
            <a:endParaRPr lang="en-US" dirty="0" smtClean="0"/>
          </a:p>
          <a:p>
            <a:pPr marL="400050" lvl="1" indent="0">
              <a:buNone/>
            </a:pPr>
            <a:r>
              <a:rPr lang="en-US" dirty="0" smtClean="0"/>
              <a:t>&lt;</a:t>
            </a:r>
            <a:r>
              <a:rPr lang="en-US" dirty="0" err="1"/>
              <a:t>tr</a:t>
            </a:r>
            <a:r>
              <a:rPr lang="en-US" dirty="0"/>
              <a:t>&gt; </a:t>
            </a:r>
            <a:endParaRPr lang="en-US" dirty="0" smtClean="0"/>
          </a:p>
          <a:p>
            <a:pPr marL="800100" lvl="2" indent="0">
              <a:buNone/>
            </a:pPr>
            <a:r>
              <a:rPr lang="en-US" dirty="0" smtClean="0"/>
              <a:t>&lt;</a:t>
            </a:r>
            <a:r>
              <a:rPr lang="en-US" dirty="0"/>
              <a:t>td&gt;&lt;</a:t>
            </a:r>
            <a:r>
              <a:rPr lang="en-US" dirty="0" err="1"/>
              <a:t>xsl:value-of</a:t>
            </a:r>
            <a:r>
              <a:rPr lang="en-US" dirty="0"/>
              <a:t> select="title"/&gt;&lt;/td&gt; </a:t>
            </a:r>
            <a:endParaRPr lang="en-US" dirty="0" smtClean="0"/>
          </a:p>
          <a:p>
            <a:pPr marL="800100" lvl="2" indent="0">
              <a:buNone/>
            </a:pPr>
            <a:r>
              <a:rPr lang="en-US" dirty="0" smtClean="0"/>
              <a:t>&lt;</a:t>
            </a:r>
            <a:r>
              <a:rPr lang="en-US" dirty="0"/>
              <a:t>td&gt;&lt;</a:t>
            </a:r>
            <a:r>
              <a:rPr lang="en-US" dirty="0" err="1"/>
              <a:t>xsl:value-of</a:t>
            </a:r>
            <a:r>
              <a:rPr lang="en-US" dirty="0"/>
              <a:t> select="artist"/&gt;&lt;/td&gt; </a:t>
            </a:r>
            <a:endParaRPr lang="en-US" dirty="0" smtClean="0"/>
          </a:p>
          <a:p>
            <a:pPr marL="400050" lvl="1" indent="0">
              <a:buNone/>
            </a:pPr>
            <a:r>
              <a:rPr lang="en-US" dirty="0" smtClean="0"/>
              <a:t>&lt;/</a:t>
            </a:r>
            <a:r>
              <a:rPr lang="en-US" dirty="0" err="1"/>
              <a:t>tr</a:t>
            </a:r>
            <a:r>
              <a:rPr lang="en-US" dirty="0"/>
              <a:t>&gt; </a:t>
            </a:r>
            <a:endParaRPr lang="en-US" dirty="0" smtClean="0"/>
          </a:p>
          <a:p>
            <a:pPr marL="400050" lvl="1" indent="0">
              <a:buNone/>
            </a:pPr>
            <a:r>
              <a:rPr lang="en-US" dirty="0" smtClean="0"/>
              <a:t>&lt;/</a:t>
            </a:r>
            <a:r>
              <a:rPr lang="en-US" dirty="0" err="1"/>
              <a:t>xsl:for-each</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56</a:t>
            </a:fld>
            <a:endParaRPr lang="en-US"/>
          </a:p>
        </p:txBody>
      </p:sp>
    </p:spTree>
    <p:extLst>
      <p:ext uri="{BB962C8B-B14F-4D97-AF65-F5344CB8AC3E}">
        <p14:creationId xmlns:p14="http://schemas.microsoft.com/office/powerpoint/2010/main" val="12188076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XSL &lt;</a:t>
            </a:r>
            <a:r>
              <a:rPr lang="en-US" dirty="0" err="1"/>
              <a:t>xls:sort</a:t>
            </a:r>
            <a:r>
              <a:rPr lang="en-US" dirty="0"/>
              <a:t>&gt; Element </a:t>
            </a:r>
          </a:p>
        </p:txBody>
      </p:sp>
      <p:sp>
        <p:nvSpPr>
          <p:cNvPr id="3" name="Content Placeholder 2"/>
          <p:cNvSpPr>
            <a:spLocks noGrp="1"/>
          </p:cNvSpPr>
          <p:nvPr>
            <p:ph idx="1"/>
          </p:nvPr>
        </p:nvSpPr>
        <p:spPr/>
        <p:txBody>
          <a:bodyPr>
            <a:normAutofit fontScale="85000" lnSpcReduction="10000"/>
          </a:bodyPr>
          <a:lstStyle/>
          <a:p>
            <a:r>
              <a:rPr lang="en-US" dirty="0"/>
              <a:t>The &lt;</a:t>
            </a:r>
            <a:r>
              <a:rPr lang="en-US" dirty="0" err="1"/>
              <a:t>xsl:sort</a:t>
            </a:r>
            <a:r>
              <a:rPr lang="en-US" dirty="0"/>
              <a:t>&gt; element is used to sort the output. </a:t>
            </a:r>
            <a:endParaRPr lang="en-US" dirty="0" smtClean="0"/>
          </a:p>
          <a:p>
            <a:r>
              <a:rPr lang="en-US" dirty="0"/>
              <a:t>To sort the output, simply add an &lt;</a:t>
            </a:r>
            <a:r>
              <a:rPr lang="en-US" dirty="0" err="1"/>
              <a:t>xsl:sort</a:t>
            </a:r>
            <a:r>
              <a:rPr lang="en-US" dirty="0"/>
              <a:t>&gt; element inside the &lt;</a:t>
            </a:r>
            <a:r>
              <a:rPr lang="en-US" dirty="0" err="1"/>
              <a:t>xsl:for-each</a:t>
            </a:r>
            <a:r>
              <a:rPr lang="en-US" dirty="0"/>
              <a:t>&gt; element in the XSL file. </a:t>
            </a:r>
            <a:endParaRPr lang="en-US" dirty="0" smtClean="0"/>
          </a:p>
          <a:p>
            <a:pPr marL="0" indent="0">
              <a:buNone/>
            </a:pPr>
            <a:r>
              <a:rPr lang="en-US" dirty="0"/>
              <a:t>&lt;</a:t>
            </a:r>
            <a:r>
              <a:rPr lang="en-US" dirty="0" err="1"/>
              <a:t>xsl:for-each</a:t>
            </a:r>
            <a:r>
              <a:rPr lang="en-US" dirty="0"/>
              <a:t> select="catalog/cd"&gt; </a:t>
            </a:r>
            <a:endParaRPr lang="en-US" dirty="0" smtClean="0"/>
          </a:p>
          <a:p>
            <a:pPr marL="0" indent="0">
              <a:buNone/>
            </a:pPr>
            <a:r>
              <a:rPr lang="en-US" b="1" dirty="0" smtClean="0"/>
              <a:t>&lt;</a:t>
            </a:r>
            <a:r>
              <a:rPr lang="en-US" b="1" dirty="0" err="1"/>
              <a:t>xsl:sort</a:t>
            </a:r>
            <a:r>
              <a:rPr lang="en-US" b="1" dirty="0"/>
              <a:t> select="artist"/&gt; </a:t>
            </a:r>
            <a:endParaRPr lang="en-US" b="1" dirty="0" smtClean="0"/>
          </a:p>
          <a:p>
            <a:pPr marL="0" indent="0">
              <a:buNone/>
            </a:pPr>
            <a:r>
              <a:rPr lang="en-US" dirty="0" smtClean="0"/>
              <a:t>&lt;</a:t>
            </a:r>
            <a:r>
              <a:rPr lang="en-US" dirty="0" err="1"/>
              <a:t>tr</a:t>
            </a:r>
            <a:r>
              <a:rPr lang="en-US" dirty="0"/>
              <a:t>&gt; </a:t>
            </a:r>
            <a:endParaRPr lang="en-US" dirty="0" smtClean="0"/>
          </a:p>
          <a:p>
            <a:pPr marL="400050" lvl="1" indent="0">
              <a:buNone/>
            </a:pPr>
            <a:r>
              <a:rPr lang="en-US" dirty="0" smtClean="0"/>
              <a:t>&lt;</a:t>
            </a:r>
            <a:r>
              <a:rPr lang="en-US" dirty="0"/>
              <a:t>td&gt;&lt;</a:t>
            </a:r>
            <a:r>
              <a:rPr lang="en-US" dirty="0" err="1"/>
              <a:t>xsl:value-of</a:t>
            </a:r>
            <a:r>
              <a:rPr lang="en-US" dirty="0"/>
              <a:t> select="title"/&gt;&lt;/td&gt; </a:t>
            </a:r>
            <a:endParaRPr lang="en-US" dirty="0" smtClean="0"/>
          </a:p>
          <a:p>
            <a:pPr marL="400050" lvl="1" indent="0">
              <a:buNone/>
            </a:pPr>
            <a:r>
              <a:rPr lang="en-US" dirty="0" smtClean="0"/>
              <a:t>&lt;</a:t>
            </a:r>
            <a:r>
              <a:rPr lang="en-US" dirty="0"/>
              <a:t>td&gt;&lt;</a:t>
            </a:r>
            <a:r>
              <a:rPr lang="en-US" dirty="0" err="1"/>
              <a:t>xsl:value-of</a:t>
            </a:r>
            <a:r>
              <a:rPr lang="en-US" dirty="0"/>
              <a:t> select="artist"/&gt;&lt;/td&gt; </a:t>
            </a:r>
            <a:endParaRPr lang="en-US" dirty="0" smtClean="0"/>
          </a:p>
          <a:p>
            <a:pPr marL="0" indent="0">
              <a:buNone/>
            </a:pPr>
            <a:r>
              <a:rPr lang="en-US" dirty="0" smtClean="0"/>
              <a:t>&lt;/</a:t>
            </a:r>
            <a:r>
              <a:rPr lang="en-US" dirty="0" err="1"/>
              <a:t>tr</a:t>
            </a:r>
            <a:r>
              <a:rPr lang="en-US" dirty="0"/>
              <a:t>&gt; </a:t>
            </a:r>
            <a:endParaRPr lang="en-US" dirty="0" smtClean="0"/>
          </a:p>
          <a:p>
            <a:pPr marL="0" indent="0">
              <a:buNone/>
            </a:pPr>
            <a:r>
              <a:rPr lang="en-US" dirty="0" smtClean="0"/>
              <a:t>&lt;/</a:t>
            </a:r>
            <a:r>
              <a:rPr lang="en-US" dirty="0" err="1"/>
              <a:t>xsl:for-each</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57</a:t>
            </a:fld>
            <a:endParaRPr lang="en-US"/>
          </a:p>
        </p:txBody>
      </p:sp>
    </p:spTree>
    <p:extLst>
      <p:ext uri="{BB962C8B-B14F-4D97-AF65-F5344CB8AC3E}">
        <p14:creationId xmlns:p14="http://schemas.microsoft.com/office/powerpoint/2010/main" val="533744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a:t>
            </a:r>
            <a:r>
              <a:rPr lang="en-US" dirty="0"/>
              <a:t>&lt;</a:t>
            </a:r>
            <a:r>
              <a:rPr lang="en-US" dirty="0" err="1"/>
              <a:t>xls:if</a:t>
            </a:r>
            <a:r>
              <a:rPr lang="en-US" dirty="0"/>
              <a:t>&gt; Element </a:t>
            </a: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a:t>is used to put a conditional test against the content of the XML file</a:t>
            </a:r>
            <a:r>
              <a:rPr lang="en-US" dirty="0" smtClean="0"/>
              <a:t>.</a:t>
            </a:r>
          </a:p>
          <a:p>
            <a:r>
              <a:rPr lang="en-US" dirty="0"/>
              <a:t>To add a conditional test, add the &lt;</a:t>
            </a:r>
            <a:r>
              <a:rPr lang="en-US" dirty="0" err="1"/>
              <a:t>xsl:if</a:t>
            </a:r>
            <a:r>
              <a:rPr lang="en-US" dirty="0"/>
              <a:t>&gt; element inside the &lt;</a:t>
            </a:r>
            <a:r>
              <a:rPr lang="en-US" dirty="0" err="1"/>
              <a:t>xsl:for-each</a:t>
            </a:r>
            <a:r>
              <a:rPr lang="en-US" dirty="0"/>
              <a:t>&gt; element in the XSL file. </a:t>
            </a:r>
            <a:endParaRPr lang="en-US" dirty="0" smtClean="0"/>
          </a:p>
          <a:p>
            <a:r>
              <a:rPr lang="en-US" dirty="0" smtClean="0"/>
              <a:t>Example:</a:t>
            </a:r>
          </a:p>
          <a:p>
            <a:pPr marL="0" indent="0">
              <a:buNone/>
            </a:pPr>
            <a:r>
              <a:rPr lang="en-US" dirty="0"/>
              <a:t>&lt;</a:t>
            </a:r>
            <a:r>
              <a:rPr lang="en-US" dirty="0" err="1"/>
              <a:t>xsl:for-each</a:t>
            </a:r>
            <a:r>
              <a:rPr lang="en-US" dirty="0"/>
              <a:t> select="catalog/cd"&gt; </a:t>
            </a:r>
            <a:endParaRPr lang="en-US" dirty="0" smtClean="0"/>
          </a:p>
          <a:p>
            <a:pPr marL="0" indent="0">
              <a:buNone/>
            </a:pPr>
            <a:r>
              <a:rPr lang="en-US" b="1" dirty="0" smtClean="0"/>
              <a:t>&lt;</a:t>
            </a:r>
            <a:r>
              <a:rPr lang="en-US" b="1" dirty="0" err="1"/>
              <a:t>xsl:if</a:t>
            </a:r>
            <a:r>
              <a:rPr lang="en-US" b="1" dirty="0"/>
              <a:t> test="price &amp;</a:t>
            </a:r>
            <a:r>
              <a:rPr lang="en-US" b="1" dirty="0" err="1"/>
              <a:t>gt</a:t>
            </a:r>
            <a:r>
              <a:rPr lang="en-US" b="1" dirty="0"/>
              <a:t>; 10"&gt; </a:t>
            </a:r>
            <a:endParaRPr lang="en-US" b="1" dirty="0" smtClean="0"/>
          </a:p>
          <a:p>
            <a:pPr marL="0" indent="0">
              <a:buNone/>
            </a:pPr>
            <a:r>
              <a:rPr lang="en-US" dirty="0" smtClean="0"/>
              <a:t>&lt;</a:t>
            </a:r>
            <a:r>
              <a:rPr lang="en-US" dirty="0" err="1"/>
              <a:t>tr</a:t>
            </a:r>
            <a:r>
              <a:rPr lang="en-US" dirty="0"/>
              <a:t>&gt; </a:t>
            </a:r>
            <a:endParaRPr lang="en-US" dirty="0" smtClean="0"/>
          </a:p>
          <a:p>
            <a:pPr marL="400050" lvl="1" indent="0">
              <a:buNone/>
            </a:pPr>
            <a:r>
              <a:rPr lang="en-US" dirty="0" smtClean="0"/>
              <a:t>&lt;</a:t>
            </a:r>
            <a:r>
              <a:rPr lang="en-US" dirty="0"/>
              <a:t>td&gt;&lt;</a:t>
            </a:r>
            <a:r>
              <a:rPr lang="en-US" dirty="0" err="1"/>
              <a:t>xsl:value-of</a:t>
            </a:r>
            <a:r>
              <a:rPr lang="en-US" dirty="0"/>
              <a:t> select="title"/&gt;&lt;/td</a:t>
            </a:r>
            <a:r>
              <a:rPr lang="en-US" dirty="0" smtClean="0"/>
              <a:t>&gt;</a:t>
            </a:r>
          </a:p>
          <a:p>
            <a:pPr marL="400050" lvl="1" indent="0">
              <a:buNone/>
            </a:pPr>
            <a:r>
              <a:rPr lang="en-US" dirty="0" smtClean="0"/>
              <a:t> </a:t>
            </a:r>
            <a:r>
              <a:rPr lang="en-US" dirty="0"/>
              <a:t>&lt;td&gt;&lt;</a:t>
            </a:r>
            <a:r>
              <a:rPr lang="en-US" dirty="0" err="1"/>
              <a:t>xsl:value-of</a:t>
            </a:r>
            <a:r>
              <a:rPr lang="en-US" dirty="0"/>
              <a:t> select="artist"/&gt;&lt;/td&gt; </a:t>
            </a:r>
            <a:endParaRPr lang="en-US" dirty="0" smtClean="0"/>
          </a:p>
          <a:p>
            <a:pPr marL="0" indent="0">
              <a:buNone/>
            </a:pPr>
            <a:r>
              <a:rPr lang="en-US" dirty="0" smtClean="0"/>
              <a:t>&lt;/</a:t>
            </a:r>
            <a:r>
              <a:rPr lang="en-US" dirty="0" err="1"/>
              <a:t>tr</a:t>
            </a:r>
            <a:r>
              <a:rPr lang="en-US" dirty="0"/>
              <a:t>&gt; </a:t>
            </a:r>
            <a:endParaRPr lang="en-US" dirty="0" smtClean="0"/>
          </a:p>
          <a:p>
            <a:pPr marL="0" indent="0">
              <a:buNone/>
            </a:pPr>
            <a:r>
              <a:rPr lang="en-US" b="1" dirty="0" smtClean="0"/>
              <a:t>&lt;/</a:t>
            </a:r>
            <a:r>
              <a:rPr lang="en-US" b="1" dirty="0" err="1"/>
              <a:t>xsl:if</a:t>
            </a:r>
            <a:r>
              <a:rPr lang="en-US" b="1" dirty="0"/>
              <a:t>&gt; </a:t>
            </a:r>
            <a:endParaRPr lang="en-US" b="1" dirty="0" smtClean="0"/>
          </a:p>
          <a:p>
            <a:pPr marL="0" indent="0">
              <a:buNone/>
            </a:pPr>
            <a:r>
              <a:rPr lang="en-US" dirty="0" smtClean="0"/>
              <a:t>&lt;/</a:t>
            </a:r>
            <a:r>
              <a:rPr lang="en-US" dirty="0" err="1"/>
              <a:t>xsl:for-each</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58</a:t>
            </a:fld>
            <a:endParaRPr lang="en-US"/>
          </a:p>
        </p:txBody>
      </p:sp>
    </p:spTree>
    <p:extLst>
      <p:ext uri="{BB962C8B-B14F-4D97-AF65-F5344CB8AC3E}">
        <p14:creationId xmlns:p14="http://schemas.microsoft.com/office/powerpoint/2010/main" val="1417732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XSL &lt;</a:t>
            </a:r>
            <a:r>
              <a:rPr lang="en-US" dirty="0" err="1"/>
              <a:t>xls:choose</a:t>
            </a:r>
            <a:r>
              <a:rPr lang="en-US" dirty="0"/>
              <a:t>&gt; Element </a:t>
            </a:r>
          </a:p>
        </p:txBody>
      </p:sp>
      <p:sp>
        <p:nvSpPr>
          <p:cNvPr id="3" name="Content Placeholder 2"/>
          <p:cNvSpPr>
            <a:spLocks noGrp="1"/>
          </p:cNvSpPr>
          <p:nvPr>
            <p:ph idx="1"/>
          </p:nvPr>
        </p:nvSpPr>
        <p:spPr>
          <a:xfrm>
            <a:off x="457200" y="1066800"/>
            <a:ext cx="8229600" cy="5791200"/>
          </a:xfrm>
        </p:spPr>
        <p:txBody>
          <a:bodyPr>
            <a:normAutofit fontScale="62500" lnSpcReduction="20000"/>
          </a:bodyPr>
          <a:lstStyle/>
          <a:p>
            <a:r>
              <a:rPr lang="en-US" dirty="0"/>
              <a:t>The &lt;</a:t>
            </a:r>
            <a:r>
              <a:rPr lang="en-US" dirty="0" err="1"/>
              <a:t>xsl:choose</a:t>
            </a:r>
            <a:r>
              <a:rPr lang="en-US" dirty="0"/>
              <a:t>&gt; element is used in </a:t>
            </a:r>
            <a:r>
              <a:rPr lang="en-US" dirty="0" smtClean="0"/>
              <a:t>conjunction </a:t>
            </a:r>
            <a:r>
              <a:rPr lang="en-US" dirty="0"/>
              <a:t>with &lt;</a:t>
            </a:r>
            <a:r>
              <a:rPr lang="en-US" dirty="0" err="1"/>
              <a:t>xsl:when</a:t>
            </a:r>
            <a:r>
              <a:rPr lang="en-US" dirty="0"/>
              <a:t>&gt; and &lt;</a:t>
            </a:r>
            <a:r>
              <a:rPr lang="en-US" dirty="0" err="1"/>
              <a:t>xsl:otherwise</a:t>
            </a:r>
            <a:r>
              <a:rPr lang="en-US" dirty="0"/>
              <a:t>&gt; to express multiple conditional tests. </a:t>
            </a:r>
            <a:endParaRPr lang="en-US" dirty="0" smtClean="0"/>
          </a:p>
          <a:p>
            <a:r>
              <a:rPr lang="en-US" dirty="0" smtClean="0"/>
              <a:t>Example:</a:t>
            </a:r>
          </a:p>
          <a:p>
            <a:pPr marL="0" indent="0">
              <a:buNone/>
            </a:pPr>
            <a:r>
              <a:rPr lang="en-US" dirty="0"/>
              <a:t>&lt;</a:t>
            </a:r>
            <a:r>
              <a:rPr lang="en-US" dirty="0" err="1"/>
              <a:t>xsl:for-each</a:t>
            </a:r>
            <a:r>
              <a:rPr lang="en-US" dirty="0"/>
              <a:t> select="catalog/cd"&gt; </a:t>
            </a:r>
            <a:endParaRPr lang="en-US" dirty="0" smtClean="0"/>
          </a:p>
          <a:p>
            <a:pPr marL="0" indent="0">
              <a:buNone/>
            </a:pPr>
            <a:r>
              <a:rPr lang="en-US" dirty="0" smtClean="0"/>
              <a:t>&lt;</a:t>
            </a:r>
            <a:r>
              <a:rPr lang="en-US" dirty="0" err="1"/>
              <a:t>tr</a:t>
            </a:r>
            <a:r>
              <a:rPr lang="en-US" dirty="0"/>
              <a:t>&gt; </a:t>
            </a:r>
            <a:endParaRPr lang="en-US" dirty="0" smtClean="0"/>
          </a:p>
          <a:p>
            <a:pPr marL="0" indent="0">
              <a:buNone/>
            </a:pPr>
            <a:r>
              <a:rPr lang="en-US" dirty="0" smtClean="0"/>
              <a:t>&lt;</a:t>
            </a:r>
            <a:r>
              <a:rPr lang="en-US" dirty="0"/>
              <a:t>td</a:t>
            </a:r>
            <a:r>
              <a:rPr lang="en-US" dirty="0" smtClean="0"/>
              <a:t>&gt;&lt;</a:t>
            </a:r>
            <a:r>
              <a:rPr lang="en-US" dirty="0" err="1"/>
              <a:t>xsl:value-of</a:t>
            </a:r>
            <a:r>
              <a:rPr lang="en-US" dirty="0"/>
              <a:t> select="title"/&gt;&lt;/td&gt; </a:t>
            </a:r>
            <a:endParaRPr lang="en-US" dirty="0" smtClean="0"/>
          </a:p>
          <a:p>
            <a:pPr marL="0" indent="0">
              <a:buNone/>
            </a:pPr>
            <a:r>
              <a:rPr lang="en-US" b="1" dirty="0" smtClean="0"/>
              <a:t>&lt;</a:t>
            </a:r>
            <a:r>
              <a:rPr lang="en-US" b="1" dirty="0" err="1"/>
              <a:t>xsl:choose</a:t>
            </a:r>
            <a:r>
              <a:rPr lang="en-US" b="1" dirty="0"/>
              <a:t>&gt; </a:t>
            </a:r>
            <a:endParaRPr lang="en-US" b="1" dirty="0" smtClean="0"/>
          </a:p>
          <a:p>
            <a:pPr marL="0" indent="0">
              <a:buNone/>
            </a:pPr>
            <a:r>
              <a:rPr lang="en-US" b="1" dirty="0" smtClean="0"/>
              <a:t>&lt;</a:t>
            </a:r>
            <a:r>
              <a:rPr lang="en-US" b="1" dirty="0" err="1"/>
              <a:t>xsl:when</a:t>
            </a:r>
            <a:r>
              <a:rPr lang="en-US" b="1" dirty="0"/>
              <a:t> test="price &amp;</a:t>
            </a:r>
            <a:r>
              <a:rPr lang="en-US" b="1" dirty="0" err="1"/>
              <a:t>gt</a:t>
            </a:r>
            <a:r>
              <a:rPr lang="en-US" b="1" dirty="0"/>
              <a:t>; 10</a:t>
            </a:r>
            <a:r>
              <a:rPr lang="en-US" b="1" dirty="0" smtClean="0"/>
              <a:t>"&gt;</a:t>
            </a:r>
          </a:p>
          <a:p>
            <a:pPr marL="400050" lvl="1" indent="0">
              <a:buNone/>
            </a:pPr>
            <a:r>
              <a:rPr lang="en-US" dirty="0"/>
              <a:t>&lt;td </a:t>
            </a:r>
            <a:r>
              <a:rPr lang="en-US" dirty="0" err="1"/>
              <a:t>bgcolor</a:t>
            </a:r>
            <a:r>
              <a:rPr lang="en-US" dirty="0"/>
              <a:t>="#ff00ff"&gt; &lt;</a:t>
            </a:r>
            <a:r>
              <a:rPr lang="en-US" dirty="0" err="1"/>
              <a:t>xsl:value-of</a:t>
            </a:r>
            <a:r>
              <a:rPr lang="en-US" dirty="0"/>
              <a:t> select="artist"/&gt;&lt;/td&gt; </a:t>
            </a:r>
            <a:endParaRPr lang="en-US" dirty="0" smtClean="0"/>
          </a:p>
          <a:p>
            <a:pPr marL="0" indent="0">
              <a:buNone/>
            </a:pPr>
            <a:r>
              <a:rPr lang="en-US" b="1" dirty="0" smtClean="0"/>
              <a:t>&lt;/</a:t>
            </a:r>
            <a:r>
              <a:rPr lang="en-US" b="1" dirty="0" err="1"/>
              <a:t>xsl:when</a:t>
            </a:r>
            <a:r>
              <a:rPr lang="en-US" b="1" dirty="0"/>
              <a:t>&gt; </a:t>
            </a:r>
            <a:endParaRPr lang="en-US" b="1" dirty="0" smtClean="0"/>
          </a:p>
          <a:p>
            <a:pPr marL="0" indent="0">
              <a:buNone/>
            </a:pPr>
            <a:r>
              <a:rPr lang="en-US" b="1" dirty="0" smtClean="0"/>
              <a:t>&lt;</a:t>
            </a:r>
            <a:r>
              <a:rPr lang="en-US" b="1" dirty="0" err="1"/>
              <a:t>xsl:when</a:t>
            </a:r>
            <a:r>
              <a:rPr lang="en-US" b="1" dirty="0"/>
              <a:t> test="price &amp;</a:t>
            </a:r>
            <a:r>
              <a:rPr lang="en-US" b="1" dirty="0" err="1"/>
              <a:t>gt</a:t>
            </a:r>
            <a:r>
              <a:rPr lang="en-US" b="1" dirty="0"/>
              <a:t>; 9"&gt; </a:t>
            </a:r>
            <a:endParaRPr lang="en-US" b="1" dirty="0" smtClean="0"/>
          </a:p>
          <a:p>
            <a:pPr marL="400050" lvl="1" indent="0">
              <a:buNone/>
            </a:pPr>
            <a:r>
              <a:rPr lang="en-US" dirty="0" smtClean="0"/>
              <a:t>&lt;</a:t>
            </a:r>
            <a:r>
              <a:rPr lang="en-US" dirty="0"/>
              <a:t>td </a:t>
            </a:r>
            <a:r>
              <a:rPr lang="en-US" dirty="0" err="1"/>
              <a:t>bgcolor</a:t>
            </a:r>
            <a:r>
              <a:rPr lang="en-US" dirty="0"/>
              <a:t>="#</a:t>
            </a:r>
            <a:r>
              <a:rPr lang="en-US" dirty="0" err="1"/>
              <a:t>cccccc</a:t>
            </a:r>
            <a:r>
              <a:rPr lang="en-US" dirty="0"/>
              <a:t>"&gt; &lt;</a:t>
            </a:r>
            <a:r>
              <a:rPr lang="en-US" dirty="0" err="1"/>
              <a:t>xsl:value-of</a:t>
            </a:r>
            <a:r>
              <a:rPr lang="en-US" dirty="0"/>
              <a:t> select="artist"/&gt;&lt;/td&gt; </a:t>
            </a:r>
            <a:endParaRPr lang="en-US" dirty="0" smtClean="0"/>
          </a:p>
          <a:p>
            <a:pPr marL="0" indent="0">
              <a:buNone/>
            </a:pPr>
            <a:r>
              <a:rPr lang="en-US" b="1" dirty="0" smtClean="0"/>
              <a:t>&lt;/</a:t>
            </a:r>
            <a:r>
              <a:rPr lang="en-US" b="1" dirty="0" err="1"/>
              <a:t>xsl:when</a:t>
            </a:r>
            <a:r>
              <a:rPr lang="en-US" b="1" dirty="0"/>
              <a:t>&gt; </a:t>
            </a:r>
            <a:endParaRPr lang="en-US" b="1" dirty="0" smtClean="0"/>
          </a:p>
          <a:p>
            <a:pPr marL="0" indent="0">
              <a:buNone/>
            </a:pPr>
            <a:r>
              <a:rPr lang="en-US" b="1" dirty="0" smtClean="0"/>
              <a:t>&lt;</a:t>
            </a:r>
            <a:r>
              <a:rPr lang="en-US" b="1" dirty="0" err="1"/>
              <a:t>xsl:otherwise</a:t>
            </a:r>
            <a:r>
              <a:rPr lang="en-US" b="1" dirty="0"/>
              <a:t>&gt; </a:t>
            </a:r>
            <a:endParaRPr lang="en-US" b="1" dirty="0" smtClean="0"/>
          </a:p>
          <a:p>
            <a:pPr marL="400050" lvl="1" indent="0">
              <a:buNone/>
            </a:pPr>
            <a:r>
              <a:rPr lang="en-US" dirty="0" smtClean="0"/>
              <a:t>&lt;</a:t>
            </a:r>
            <a:r>
              <a:rPr lang="en-US" dirty="0"/>
              <a:t>td&gt;&lt;</a:t>
            </a:r>
            <a:r>
              <a:rPr lang="en-US" dirty="0" err="1"/>
              <a:t>xsl:value-of</a:t>
            </a:r>
            <a:r>
              <a:rPr lang="en-US" dirty="0"/>
              <a:t> select="artist"/&gt;&lt;/td&gt; </a:t>
            </a:r>
            <a:endParaRPr lang="en-US" dirty="0" smtClean="0"/>
          </a:p>
          <a:p>
            <a:pPr marL="0" indent="0">
              <a:buNone/>
            </a:pPr>
            <a:r>
              <a:rPr lang="en-US" b="1" dirty="0" smtClean="0"/>
              <a:t>&lt;/</a:t>
            </a:r>
            <a:r>
              <a:rPr lang="en-US" b="1" dirty="0" err="1"/>
              <a:t>xsl:otherwise</a:t>
            </a:r>
            <a:r>
              <a:rPr lang="en-US" b="1" dirty="0"/>
              <a:t>&gt; </a:t>
            </a:r>
            <a:endParaRPr lang="en-US" b="1" dirty="0" smtClean="0"/>
          </a:p>
          <a:p>
            <a:pPr marL="0" indent="0">
              <a:buNone/>
            </a:pPr>
            <a:r>
              <a:rPr lang="en-US" b="1" dirty="0" smtClean="0"/>
              <a:t>&lt;/</a:t>
            </a:r>
            <a:r>
              <a:rPr lang="en-US" b="1" dirty="0" err="1"/>
              <a:t>xsl:choose</a:t>
            </a:r>
            <a:r>
              <a:rPr lang="en-US" b="1" dirty="0"/>
              <a:t>&gt; </a:t>
            </a:r>
            <a:endParaRPr lang="en-US" b="1" dirty="0" smtClean="0"/>
          </a:p>
          <a:p>
            <a:pPr marL="0" indent="0">
              <a:buNone/>
            </a:pPr>
            <a:r>
              <a:rPr lang="en-US" dirty="0" smtClean="0"/>
              <a:t>&lt;/</a:t>
            </a:r>
            <a:r>
              <a:rPr lang="en-US" dirty="0" err="1"/>
              <a:t>tr</a:t>
            </a:r>
            <a:r>
              <a:rPr lang="en-US" dirty="0"/>
              <a:t>&gt; </a:t>
            </a:r>
            <a:endParaRPr lang="en-US" dirty="0" smtClean="0"/>
          </a:p>
          <a:p>
            <a:pPr marL="0" indent="0">
              <a:buNone/>
            </a:pPr>
            <a:r>
              <a:rPr lang="en-US" dirty="0" smtClean="0"/>
              <a:t>&lt;/</a:t>
            </a:r>
            <a:r>
              <a:rPr lang="en-US" dirty="0" err="1"/>
              <a:t>xsl:for-each</a:t>
            </a:r>
            <a:r>
              <a:rPr lang="en-US" dirty="0"/>
              <a:t>&gt; </a:t>
            </a:r>
          </a:p>
        </p:txBody>
      </p:sp>
      <p:sp>
        <p:nvSpPr>
          <p:cNvPr id="4" name="Slide Number Placeholder 3"/>
          <p:cNvSpPr>
            <a:spLocks noGrp="1"/>
          </p:cNvSpPr>
          <p:nvPr>
            <p:ph type="sldNum" sz="quarter" idx="12"/>
          </p:nvPr>
        </p:nvSpPr>
        <p:spPr/>
        <p:txBody>
          <a:bodyPr/>
          <a:lstStyle/>
          <a:p>
            <a:fld id="{133F914D-0174-4187-8DD3-49359FB387FD}" type="slidenum">
              <a:rPr lang="en-US" smtClean="0"/>
              <a:t>59</a:t>
            </a:fld>
            <a:endParaRPr lang="en-US"/>
          </a:p>
        </p:txBody>
      </p:sp>
    </p:spTree>
    <p:extLst>
      <p:ext uri="{BB962C8B-B14F-4D97-AF65-F5344CB8AC3E}">
        <p14:creationId xmlns:p14="http://schemas.microsoft.com/office/powerpoint/2010/main" val="21989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62500" lnSpcReduction="20000"/>
          </a:bodyPr>
          <a:lstStyle/>
          <a:p>
            <a:pPr marL="0" indent="0">
              <a:buNone/>
            </a:pPr>
            <a:r>
              <a:rPr lang="en-US" b="1" dirty="0"/>
              <a:t/>
            </a:r>
            <a:br>
              <a:rPr lang="en-US" b="1" dirty="0"/>
            </a:br>
            <a:r>
              <a:rPr lang="en-US" b="1" dirty="0"/>
              <a:t>Start Declaration</a:t>
            </a:r>
            <a:r>
              <a:rPr lang="en-US" dirty="0"/>
              <a:t>- Begin the XML declaration with </a:t>
            </a:r>
            <a:endParaRPr lang="en-US" dirty="0" smtClean="0"/>
          </a:p>
          <a:p>
            <a:pPr marL="0" indent="0">
              <a:buNone/>
            </a:pPr>
            <a:r>
              <a:rPr lang="en-US" dirty="0" smtClean="0"/>
              <a:t>&lt;?</a:t>
            </a:r>
            <a:r>
              <a:rPr lang="en-US" dirty="0" smtClean="0">
                <a:effectLst/>
              </a:rPr>
              <a:t>xml version</a:t>
            </a:r>
            <a:r>
              <a:rPr lang="en-US" dirty="0"/>
              <a:t>="1.0"</a:t>
            </a:r>
            <a:r>
              <a:rPr lang="en-US" dirty="0" smtClean="0">
                <a:effectLst/>
              </a:rPr>
              <a:t> encoding</a:t>
            </a:r>
            <a:r>
              <a:rPr lang="en-US" dirty="0"/>
              <a:t>="UTF-8"</a:t>
            </a:r>
            <a:r>
              <a:rPr lang="en-US" dirty="0" smtClean="0">
                <a:effectLst/>
              </a:rPr>
              <a:t> standalone</a:t>
            </a:r>
            <a:r>
              <a:rPr lang="en-US" dirty="0"/>
              <a:t>="yes"</a:t>
            </a:r>
            <a:r>
              <a:rPr lang="en-US" dirty="0" smtClean="0">
                <a:effectLst/>
              </a:rPr>
              <a:t> </a:t>
            </a:r>
            <a:r>
              <a:rPr lang="en-US" dirty="0" smtClean="0"/>
              <a:t>?&gt;</a:t>
            </a:r>
          </a:p>
          <a:p>
            <a:pPr marL="0" indent="0">
              <a:buNone/>
            </a:pPr>
            <a:endParaRPr lang="en-US" dirty="0" smtClean="0"/>
          </a:p>
          <a:p>
            <a:pPr marL="0" indent="0">
              <a:buNone/>
            </a:pPr>
            <a:r>
              <a:rPr lang="en-US" b="1" dirty="0" smtClean="0"/>
              <a:t>DTD</a:t>
            </a:r>
            <a:r>
              <a:rPr lang="en-US" dirty="0" smtClean="0"/>
              <a:t>- </a:t>
            </a:r>
            <a:r>
              <a:rPr lang="en-US" dirty="0"/>
              <a:t> </a:t>
            </a:r>
            <a:r>
              <a:rPr lang="en-US" i="1" dirty="0"/>
              <a:t>document type </a:t>
            </a:r>
            <a:r>
              <a:rPr lang="en-US" i="1" dirty="0" smtClean="0"/>
              <a:t>declaration </a:t>
            </a:r>
            <a:r>
              <a:rPr lang="en-US" dirty="0" smtClean="0"/>
              <a:t>follows</a:t>
            </a:r>
            <a:r>
              <a:rPr lang="en-US" dirty="0"/>
              <a:t>, commonly referred to as the DOCTYPE</a:t>
            </a:r>
            <a:r>
              <a:rPr lang="en-US" dirty="0" smtClean="0"/>
              <a:t>:</a:t>
            </a:r>
          </a:p>
          <a:p>
            <a:pPr marL="0" indent="0">
              <a:buNone/>
            </a:pPr>
            <a:r>
              <a:rPr lang="en-US" dirty="0" smtClean="0"/>
              <a:t>&lt;!</a:t>
            </a:r>
            <a:r>
              <a:rPr lang="en-US" dirty="0"/>
              <a:t>DOCTYPE address </a:t>
            </a:r>
            <a:r>
              <a:rPr lang="en-US" dirty="0" smtClean="0"/>
              <a:t>[</a:t>
            </a:r>
          </a:p>
          <a:p>
            <a:pPr marL="0" indent="0">
              <a:buNone/>
            </a:pPr>
            <a:r>
              <a:rPr lang="en-US" dirty="0" smtClean="0"/>
              <a:t>The </a:t>
            </a:r>
            <a:r>
              <a:rPr lang="en-US" dirty="0"/>
              <a:t>DOCTYPE declaration has an exclamation mark (!) at the start of the element name. The DOCTYPE informs the parser that a DTD is associated with this XML document</a:t>
            </a:r>
            <a:r>
              <a:rPr lang="en-US" dirty="0" smtClean="0"/>
              <a:t>.</a:t>
            </a:r>
          </a:p>
          <a:p>
            <a:pPr marL="0" indent="0">
              <a:buNone/>
            </a:pPr>
            <a:endParaRPr lang="en-US" dirty="0"/>
          </a:p>
          <a:p>
            <a:pPr marL="0" indent="0">
              <a:buNone/>
            </a:pPr>
            <a:r>
              <a:rPr lang="en-US" b="1" dirty="0"/>
              <a:t>DTD Body</a:t>
            </a:r>
            <a:r>
              <a:rPr lang="en-US" dirty="0"/>
              <a:t>- </a:t>
            </a:r>
            <a:r>
              <a:rPr lang="en-US" dirty="0" smtClean="0"/>
              <a:t>Declare </a:t>
            </a:r>
            <a:r>
              <a:rPr lang="en-US" dirty="0"/>
              <a:t>elements, attributes, entities, and notations:</a:t>
            </a:r>
          </a:p>
          <a:p>
            <a:pPr marL="0" indent="0">
              <a:buNone/>
            </a:pPr>
            <a:r>
              <a:rPr lang="en-US" dirty="0"/>
              <a:t>&lt;!ELEMENT address (</a:t>
            </a:r>
            <a:r>
              <a:rPr lang="en-US" dirty="0" err="1"/>
              <a:t>name,company,phone</a:t>
            </a:r>
            <a:r>
              <a:rPr lang="en-US" dirty="0"/>
              <a:t>)&gt;</a:t>
            </a:r>
            <a:r>
              <a:rPr lang="en-US" dirty="0" smtClean="0">
                <a:effectLst/>
              </a:rPr>
              <a:t> </a:t>
            </a:r>
          </a:p>
          <a:p>
            <a:pPr marL="0" indent="0">
              <a:buNone/>
            </a:pPr>
            <a:r>
              <a:rPr lang="en-US" dirty="0" smtClean="0"/>
              <a:t>&lt;!</a:t>
            </a:r>
            <a:r>
              <a:rPr lang="en-US" dirty="0"/>
              <a:t>ELEMENT name (#PCDATA)&gt;</a:t>
            </a:r>
            <a:r>
              <a:rPr lang="en-US" dirty="0" smtClean="0">
                <a:effectLst/>
              </a:rPr>
              <a:t> </a:t>
            </a:r>
          </a:p>
          <a:p>
            <a:pPr marL="0" indent="0">
              <a:buNone/>
            </a:pPr>
            <a:r>
              <a:rPr lang="en-US" dirty="0" smtClean="0"/>
              <a:t>&lt;!</a:t>
            </a:r>
            <a:r>
              <a:rPr lang="en-US" dirty="0"/>
              <a:t>ELEMENT company (#PCDATA)&gt;</a:t>
            </a:r>
            <a:r>
              <a:rPr lang="en-US" dirty="0" smtClean="0">
                <a:effectLst/>
              </a:rPr>
              <a:t> </a:t>
            </a:r>
          </a:p>
          <a:p>
            <a:pPr marL="0" indent="0">
              <a:buNone/>
            </a:pPr>
            <a:r>
              <a:rPr lang="en-US" dirty="0" smtClean="0"/>
              <a:t>&lt;!</a:t>
            </a:r>
            <a:r>
              <a:rPr lang="en-US" dirty="0"/>
              <a:t>ELEMENT </a:t>
            </a:r>
            <a:r>
              <a:rPr lang="en-US" dirty="0" err="1"/>
              <a:t>phone_no</a:t>
            </a:r>
            <a:r>
              <a:rPr lang="en-US" dirty="0"/>
              <a:t> (#PCDATA</a:t>
            </a:r>
            <a:r>
              <a:rPr lang="en-US" dirty="0" smtClean="0"/>
              <a:t>)&gt;</a:t>
            </a:r>
          </a:p>
          <a:p>
            <a:pPr marL="0" indent="0">
              <a:buNone/>
            </a:pPr>
            <a:r>
              <a:rPr lang="en-US" dirty="0" smtClean="0"/>
              <a:t>Several </a:t>
            </a:r>
            <a:r>
              <a:rPr lang="en-US" dirty="0"/>
              <a:t>elements are declared here that make up the vocabulary of the &lt;name&gt; document. &lt;!ELEMENT name (#PCDATA)&gt; defines the element </a:t>
            </a:r>
            <a:r>
              <a:rPr lang="en-US" i="1" dirty="0" smtClean="0"/>
              <a:t>name </a:t>
            </a:r>
            <a:r>
              <a:rPr lang="en-US" dirty="0" smtClean="0"/>
              <a:t>to </a:t>
            </a:r>
            <a:r>
              <a:rPr lang="en-US" dirty="0"/>
              <a:t>be of type "#PCDATA". Here #PCDATA means parse-able text data</a:t>
            </a:r>
            <a:r>
              <a:rPr lang="en-US" dirty="0" smtClean="0"/>
              <a:t>.</a:t>
            </a:r>
          </a:p>
          <a:p>
            <a:pPr marL="0" indent="0">
              <a:buNone/>
            </a:pPr>
            <a:endParaRPr lang="en-US" dirty="0"/>
          </a:p>
          <a:p>
            <a:pPr marL="0" indent="0">
              <a:buNone/>
            </a:pPr>
            <a:r>
              <a:rPr lang="en-US" b="1" dirty="0"/>
              <a:t>End Declaration</a:t>
            </a:r>
            <a:r>
              <a:rPr lang="en-US" dirty="0"/>
              <a:t> - </a:t>
            </a:r>
            <a:r>
              <a:rPr lang="en-US" dirty="0" smtClean="0"/>
              <a:t>DTD </a:t>
            </a:r>
            <a:r>
              <a:rPr lang="en-US" dirty="0"/>
              <a:t>is closed using a closing bracket and a closing angle bracket (]&gt;). </a:t>
            </a:r>
          </a:p>
        </p:txBody>
      </p:sp>
      <p:sp>
        <p:nvSpPr>
          <p:cNvPr id="4" name="Slide Number Placeholder 3"/>
          <p:cNvSpPr>
            <a:spLocks noGrp="1"/>
          </p:cNvSpPr>
          <p:nvPr>
            <p:ph type="sldNum" sz="quarter" idx="12"/>
          </p:nvPr>
        </p:nvSpPr>
        <p:spPr/>
        <p:txBody>
          <a:bodyPr/>
          <a:lstStyle/>
          <a:p>
            <a:fld id="{133F914D-0174-4187-8DD3-49359FB387FD}" type="slidenum">
              <a:rPr lang="en-US" smtClean="0"/>
              <a:t>6</a:t>
            </a:fld>
            <a:endParaRPr lang="en-US"/>
          </a:p>
        </p:txBody>
      </p:sp>
    </p:spTree>
    <p:extLst>
      <p:ext uri="{BB962C8B-B14F-4D97-AF65-F5344CB8AC3E}">
        <p14:creationId xmlns:p14="http://schemas.microsoft.com/office/powerpoint/2010/main" val="25952275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b="1" dirty="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a:t>
            </a:r>
            <a:r>
              <a:rPr lang="en-US" b="1" dirty="0"/>
              <a:t>XML Path Language</a:t>
            </a:r>
            <a:r>
              <a:rPr lang="en-US" dirty="0"/>
              <a:t>, is a query language for selecting nodes from an XML document</a:t>
            </a:r>
            <a:r>
              <a:rPr lang="en-US" dirty="0" smtClean="0"/>
              <a:t>.</a:t>
            </a:r>
          </a:p>
          <a:p>
            <a:r>
              <a:rPr lang="en-US" dirty="0"/>
              <a:t>L</a:t>
            </a:r>
            <a:r>
              <a:rPr lang="en-US" dirty="0" smtClean="0"/>
              <a:t>anguage </a:t>
            </a:r>
            <a:r>
              <a:rPr lang="en-US" dirty="0"/>
              <a:t>for addressing parts of an XML document, designed to be used by both XSLT and </a:t>
            </a:r>
            <a:r>
              <a:rPr lang="en-US" dirty="0" err="1"/>
              <a:t>XPointer</a:t>
            </a:r>
            <a:r>
              <a:rPr lang="en-US" dirty="0"/>
              <a:t>. </a:t>
            </a:r>
            <a:endParaRPr lang="en-US" dirty="0" smtClean="0"/>
          </a:p>
          <a:p>
            <a:r>
              <a:rPr lang="en-US" dirty="0" err="1"/>
              <a:t>XPath</a:t>
            </a:r>
            <a:r>
              <a:rPr lang="en-US" dirty="0"/>
              <a:t> uses path expressions to navigate in XML documents. </a:t>
            </a:r>
            <a:endParaRPr lang="en-US" dirty="0" smtClean="0"/>
          </a:p>
          <a:p>
            <a:r>
              <a:rPr lang="en-US" dirty="0"/>
              <a:t>It also contains a library of standard functions for string values, numeric values, date and time comparison etc. </a:t>
            </a:r>
          </a:p>
        </p:txBody>
      </p:sp>
      <p:sp>
        <p:nvSpPr>
          <p:cNvPr id="4" name="Slide Number Placeholder 3"/>
          <p:cNvSpPr>
            <a:spLocks noGrp="1"/>
          </p:cNvSpPr>
          <p:nvPr>
            <p:ph type="sldNum" sz="quarter" idx="12"/>
          </p:nvPr>
        </p:nvSpPr>
        <p:spPr/>
        <p:txBody>
          <a:bodyPr/>
          <a:lstStyle/>
          <a:p>
            <a:fld id="{133F914D-0174-4187-8DD3-49359FB387FD}" type="slidenum">
              <a:rPr lang="en-US" smtClean="0"/>
              <a:t>60</a:t>
            </a:fld>
            <a:endParaRPr lang="en-US"/>
          </a:p>
        </p:txBody>
      </p:sp>
    </p:spTree>
    <p:extLst>
      <p:ext uri="{BB962C8B-B14F-4D97-AF65-F5344CB8AC3E}">
        <p14:creationId xmlns:p14="http://schemas.microsoft.com/office/powerpoint/2010/main" val="2922988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a:t>XML documents are treated as trees of nodes. The topmost element of the tree is called the root element. </a:t>
            </a:r>
            <a:endParaRPr lang="en-US" dirty="0" smtClean="0"/>
          </a:p>
          <a:p>
            <a:r>
              <a:rPr lang="en-US" dirty="0" err="1"/>
              <a:t>XPath</a:t>
            </a:r>
            <a:r>
              <a:rPr lang="en-US" dirty="0"/>
              <a:t> uses path expressions to select nodes or node-sets in an XML document. </a:t>
            </a:r>
            <a:endParaRPr lang="en-US" dirty="0" smtClean="0"/>
          </a:p>
          <a:p>
            <a:r>
              <a:rPr lang="en-US" dirty="0"/>
              <a:t>The most useful path expressions are listed below: </a:t>
            </a:r>
            <a:endParaRPr lang="en-US" dirty="0" smtClean="0"/>
          </a:p>
          <a:p>
            <a:pPr marL="0" indent="0">
              <a:buNone/>
            </a:pPr>
            <a:r>
              <a:rPr lang="en-US" b="1" dirty="0"/>
              <a:t>Expression </a:t>
            </a:r>
            <a:r>
              <a:rPr lang="en-US" dirty="0"/>
              <a:t>	</a:t>
            </a:r>
            <a:r>
              <a:rPr lang="en-US" b="1" dirty="0"/>
              <a:t>Description </a:t>
            </a:r>
            <a:r>
              <a:rPr lang="en-US" dirty="0"/>
              <a:t>	</a:t>
            </a:r>
          </a:p>
          <a:p>
            <a:pPr marL="0" indent="0">
              <a:buNone/>
            </a:pPr>
            <a:r>
              <a:rPr lang="en-US" i="1" dirty="0" err="1"/>
              <a:t>nodename</a:t>
            </a:r>
            <a:r>
              <a:rPr lang="en-US" i="1" dirty="0"/>
              <a:t> </a:t>
            </a:r>
            <a:r>
              <a:rPr lang="en-US" dirty="0"/>
              <a:t>	Selects all child nodes of the named node 	</a:t>
            </a:r>
          </a:p>
          <a:p>
            <a:pPr marL="0" indent="0">
              <a:buNone/>
            </a:pPr>
            <a:r>
              <a:rPr lang="en-US" dirty="0"/>
              <a:t>/ 	</a:t>
            </a:r>
            <a:r>
              <a:rPr lang="en-US" dirty="0" smtClean="0"/>
              <a:t>	Selects </a:t>
            </a:r>
            <a:r>
              <a:rPr lang="en-US" dirty="0"/>
              <a:t>from the root node 	</a:t>
            </a:r>
          </a:p>
          <a:p>
            <a:pPr marL="0" indent="0">
              <a:buNone/>
            </a:pPr>
            <a:r>
              <a:rPr lang="en-US" dirty="0"/>
              <a:t>// 	</a:t>
            </a:r>
            <a:r>
              <a:rPr lang="en-US" dirty="0" smtClean="0"/>
              <a:t>	Selects nodes in the document from the current 		node that match the selection no matter 			where they are </a:t>
            </a:r>
            <a:r>
              <a:rPr lang="en-US" dirty="0"/>
              <a:t>	</a:t>
            </a:r>
          </a:p>
          <a:p>
            <a:pPr marL="0" indent="0">
              <a:buNone/>
            </a:pPr>
            <a:r>
              <a:rPr lang="en-US" dirty="0"/>
              <a:t>. 	</a:t>
            </a:r>
            <a:r>
              <a:rPr lang="en-US" dirty="0" smtClean="0"/>
              <a:t>	Selects </a:t>
            </a:r>
            <a:r>
              <a:rPr lang="en-US" dirty="0"/>
              <a:t>the current node 	</a:t>
            </a:r>
          </a:p>
          <a:p>
            <a:pPr marL="0" indent="0">
              <a:buNone/>
            </a:pPr>
            <a:r>
              <a:rPr lang="en-US" dirty="0"/>
              <a:t>.. 	</a:t>
            </a:r>
            <a:r>
              <a:rPr lang="en-US" dirty="0" smtClean="0"/>
              <a:t>	Selects </a:t>
            </a:r>
            <a:r>
              <a:rPr lang="en-US" dirty="0"/>
              <a:t>the parent of the current node 	</a:t>
            </a:r>
          </a:p>
          <a:p>
            <a:pPr marL="0" indent="0">
              <a:buNone/>
            </a:pPr>
            <a:r>
              <a:rPr lang="en-US" dirty="0"/>
              <a:t>@ 	</a:t>
            </a:r>
            <a:r>
              <a:rPr lang="en-US" dirty="0" smtClean="0"/>
              <a:t>	Selects </a:t>
            </a:r>
            <a:r>
              <a:rPr lang="en-US" dirty="0"/>
              <a:t>attributes 	</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61</a:t>
            </a:fld>
            <a:endParaRPr lang="en-US"/>
          </a:p>
        </p:txBody>
      </p:sp>
    </p:spTree>
    <p:extLst>
      <p:ext uri="{BB962C8B-B14F-4D97-AF65-F5344CB8AC3E}">
        <p14:creationId xmlns:p14="http://schemas.microsoft.com/office/powerpoint/2010/main" val="261687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XQuery</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XQuery is to XML what </a:t>
            </a:r>
            <a:r>
              <a:rPr lang="en-US" dirty="0" smtClean="0"/>
              <a:t>SQL </a:t>
            </a:r>
            <a:r>
              <a:rPr lang="en-US" dirty="0"/>
              <a:t>is to databases</a:t>
            </a:r>
            <a:r>
              <a:rPr lang="en-US" dirty="0" smtClean="0"/>
              <a:t>.</a:t>
            </a:r>
          </a:p>
          <a:p>
            <a:r>
              <a:rPr lang="en-US" dirty="0"/>
              <a:t>XQuery </a:t>
            </a:r>
            <a:r>
              <a:rPr lang="en-US" dirty="0" smtClean="0"/>
              <a:t>is </a:t>
            </a:r>
            <a:r>
              <a:rPr lang="en-US" dirty="0"/>
              <a:t>designed to query XML data</a:t>
            </a:r>
            <a:r>
              <a:rPr lang="en-US" dirty="0" smtClean="0"/>
              <a:t>.</a:t>
            </a:r>
          </a:p>
          <a:p>
            <a:r>
              <a:rPr lang="en-US" dirty="0"/>
              <a:t>XQuery is built on </a:t>
            </a:r>
            <a:r>
              <a:rPr lang="en-US" dirty="0" err="1"/>
              <a:t>XPath</a:t>
            </a:r>
            <a:r>
              <a:rPr lang="en-US" dirty="0"/>
              <a:t> expressions</a:t>
            </a:r>
          </a:p>
          <a:p>
            <a:r>
              <a:rPr lang="en-US" dirty="0"/>
              <a:t>XQuery is supported by all major databases</a:t>
            </a:r>
          </a:p>
          <a:p>
            <a:r>
              <a:rPr lang="en-US" dirty="0"/>
              <a:t>XQuery is a W3C </a:t>
            </a:r>
            <a:r>
              <a:rPr lang="en-US" dirty="0" smtClean="0"/>
              <a:t>Recommendation</a:t>
            </a:r>
          </a:p>
          <a:p>
            <a:r>
              <a:rPr lang="en-US" dirty="0" smtClean="0"/>
              <a:t>Example:</a:t>
            </a:r>
          </a:p>
          <a:p>
            <a:pPr marL="0" indent="0">
              <a:buNone/>
            </a:pPr>
            <a:r>
              <a:rPr lang="en-US" dirty="0"/>
              <a:t>for $x in doc("books.xml")/bookstore/book</a:t>
            </a:r>
            <a:br>
              <a:rPr lang="en-US" dirty="0"/>
            </a:br>
            <a:r>
              <a:rPr lang="en-US" dirty="0"/>
              <a:t>where $x/price&gt;30</a:t>
            </a:r>
            <a:br>
              <a:rPr lang="en-US" dirty="0"/>
            </a:br>
            <a:r>
              <a:rPr lang="en-US" dirty="0"/>
              <a:t>order by $x/title</a:t>
            </a:r>
            <a:br>
              <a:rPr lang="en-US" dirty="0"/>
            </a:br>
            <a:r>
              <a:rPr lang="en-US" dirty="0"/>
              <a:t>return $x/title</a:t>
            </a:r>
          </a:p>
        </p:txBody>
      </p:sp>
      <p:sp>
        <p:nvSpPr>
          <p:cNvPr id="4" name="Slide Number Placeholder 3"/>
          <p:cNvSpPr>
            <a:spLocks noGrp="1"/>
          </p:cNvSpPr>
          <p:nvPr>
            <p:ph type="sldNum" sz="quarter" idx="12"/>
          </p:nvPr>
        </p:nvSpPr>
        <p:spPr/>
        <p:txBody>
          <a:bodyPr/>
          <a:lstStyle/>
          <a:p>
            <a:fld id="{133F914D-0174-4187-8DD3-49359FB387FD}" type="slidenum">
              <a:rPr lang="en-US" smtClean="0"/>
              <a:t>62</a:t>
            </a:fld>
            <a:endParaRPr lang="en-US"/>
          </a:p>
        </p:txBody>
      </p:sp>
    </p:spTree>
    <p:extLst>
      <p:ext uri="{BB962C8B-B14F-4D97-AF65-F5344CB8AC3E}">
        <p14:creationId xmlns:p14="http://schemas.microsoft.com/office/powerpoint/2010/main" val="9417899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a:t>XQuery is a language for finding and extracting elements and attributes from XML documents</a:t>
            </a:r>
            <a:r>
              <a:rPr lang="en-US" dirty="0" smtClean="0"/>
              <a:t>.</a:t>
            </a:r>
          </a:p>
          <a:p>
            <a:r>
              <a:rPr lang="en-US" dirty="0"/>
              <a:t>XQuery can be used to:</a:t>
            </a:r>
          </a:p>
          <a:p>
            <a:pPr lvl="1">
              <a:buFont typeface="Arial" pitchFamily="34" charset="0"/>
              <a:buChar char="•"/>
            </a:pPr>
            <a:r>
              <a:rPr lang="en-US" dirty="0"/>
              <a:t>Extract information to use in a Web Service</a:t>
            </a:r>
          </a:p>
          <a:p>
            <a:pPr lvl="1">
              <a:buFont typeface="Arial" pitchFamily="34" charset="0"/>
              <a:buChar char="•"/>
            </a:pPr>
            <a:r>
              <a:rPr lang="en-US" dirty="0"/>
              <a:t>Generate summary reports</a:t>
            </a:r>
          </a:p>
          <a:p>
            <a:pPr lvl="1">
              <a:buFont typeface="Arial" pitchFamily="34" charset="0"/>
              <a:buChar char="•"/>
            </a:pPr>
            <a:r>
              <a:rPr lang="en-US" dirty="0"/>
              <a:t>Transform XML data to XHTML</a:t>
            </a:r>
          </a:p>
          <a:p>
            <a:pPr lvl="1">
              <a:buFont typeface="Arial" pitchFamily="34" charset="0"/>
              <a:buChar char="•"/>
            </a:pPr>
            <a:r>
              <a:rPr lang="en-US" dirty="0"/>
              <a:t>Search Web documents for relevant information</a:t>
            </a:r>
          </a:p>
          <a:p>
            <a:pPr marL="0" indent="0">
              <a:buNone/>
            </a:pP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63</a:t>
            </a:fld>
            <a:endParaRPr lang="en-US"/>
          </a:p>
        </p:txBody>
      </p:sp>
    </p:spTree>
    <p:extLst>
      <p:ext uri="{BB962C8B-B14F-4D97-AF65-F5344CB8AC3E}">
        <p14:creationId xmlns:p14="http://schemas.microsoft.com/office/powerpoint/2010/main" val="526205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FLWOR?</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FLWOR </a:t>
            </a:r>
            <a:r>
              <a:rPr lang="en-US" dirty="0"/>
              <a:t>(pronounced "flower") is an acronym for "For, Let, Where, Order by, Return".</a:t>
            </a:r>
          </a:p>
          <a:p>
            <a:pPr lvl="1">
              <a:buFont typeface="Arial" pitchFamily="34" charset="0"/>
              <a:buChar char="•"/>
            </a:pPr>
            <a:r>
              <a:rPr lang="en-US" b="1" dirty="0"/>
              <a:t>For</a:t>
            </a:r>
            <a:r>
              <a:rPr lang="en-US" dirty="0"/>
              <a:t> - selects a sequence of nodes</a:t>
            </a:r>
          </a:p>
          <a:p>
            <a:pPr lvl="1">
              <a:buFont typeface="Arial" pitchFamily="34" charset="0"/>
              <a:buChar char="•"/>
            </a:pPr>
            <a:r>
              <a:rPr lang="en-US" b="1" dirty="0"/>
              <a:t>Let</a:t>
            </a:r>
            <a:r>
              <a:rPr lang="en-US" dirty="0"/>
              <a:t> - binds a sequence to a variable</a:t>
            </a:r>
          </a:p>
          <a:p>
            <a:pPr lvl="1">
              <a:buFont typeface="Arial" pitchFamily="34" charset="0"/>
              <a:buChar char="•"/>
            </a:pPr>
            <a:r>
              <a:rPr lang="en-US" b="1" dirty="0"/>
              <a:t>Where</a:t>
            </a:r>
            <a:r>
              <a:rPr lang="en-US" dirty="0"/>
              <a:t> - filters the nodes</a:t>
            </a:r>
          </a:p>
          <a:p>
            <a:pPr lvl="1">
              <a:buFont typeface="Arial" pitchFamily="34" charset="0"/>
              <a:buChar char="•"/>
            </a:pPr>
            <a:r>
              <a:rPr lang="en-US" b="1" dirty="0"/>
              <a:t>Order by</a:t>
            </a:r>
            <a:r>
              <a:rPr lang="en-US" dirty="0"/>
              <a:t> - sorts the nodes</a:t>
            </a:r>
          </a:p>
          <a:p>
            <a:pPr lvl="1">
              <a:buFont typeface="Arial" pitchFamily="34" charset="0"/>
              <a:buChar char="•"/>
            </a:pPr>
            <a:r>
              <a:rPr lang="en-US" b="1" dirty="0"/>
              <a:t>Return</a:t>
            </a:r>
            <a:r>
              <a:rPr lang="en-US" dirty="0"/>
              <a:t> - what to return (gets evaluated once for every node)</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64</a:t>
            </a:fld>
            <a:endParaRPr lang="en-US"/>
          </a:p>
        </p:txBody>
      </p:sp>
    </p:spTree>
    <p:extLst>
      <p:ext uri="{BB962C8B-B14F-4D97-AF65-F5344CB8AC3E}">
        <p14:creationId xmlns:p14="http://schemas.microsoft.com/office/powerpoint/2010/main" val="19767363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SAX(Simple API for XML)</a:t>
            </a:r>
            <a:endParaRPr lang="en-US" dirty="0"/>
          </a:p>
        </p:txBody>
      </p:sp>
      <p:sp>
        <p:nvSpPr>
          <p:cNvPr id="3" name="Content Placeholder 2"/>
          <p:cNvSpPr>
            <a:spLocks noGrp="1"/>
          </p:cNvSpPr>
          <p:nvPr>
            <p:ph idx="1"/>
          </p:nvPr>
        </p:nvSpPr>
        <p:spPr>
          <a:xfrm>
            <a:off x="457200" y="990600"/>
            <a:ext cx="8229600" cy="5562600"/>
          </a:xfrm>
        </p:spPr>
        <p:txBody>
          <a:bodyPr>
            <a:normAutofit fontScale="77500" lnSpcReduction="20000"/>
          </a:bodyPr>
          <a:lstStyle/>
          <a:p>
            <a:r>
              <a:rPr lang="en-US" dirty="0" smtClean="0"/>
              <a:t>Allows </a:t>
            </a:r>
            <a:r>
              <a:rPr lang="en-US" dirty="0"/>
              <a:t>a programmer to interpret a Web file that uses the </a:t>
            </a:r>
            <a:r>
              <a:rPr lang="en-US" dirty="0" smtClean="0"/>
              <a:t>XML</a:t>
            </a:r>
            <a:endParaRPr lang="en-US" dirty="0" smtClean="0"/>
          </a:p>
          <a:p>
            <a:r>
              <a:rPr lang="en-US" dirty="0"/>
              <a:t>SAX is an alternative to using the Document Object Model </a:t>
            </a:r>
            <a:r>
              <a:rPr lang="en-US" dirty="0" smtClean="0"/>
              <a:t>(DOM) </a:t>
            </a:r>
            <a:r>
              <a:rPr lang="en-US" dirty="0"/>
              <a:t>to interpret the XML file</a:t>
            </a:r>
            <a:r>
              <a:rPr lang="en-US" dirty="0" smtClean="0"/>
              <a:t>.</a:t>
            </a:r>
            <a:endParaRPr lang="en-US" dirty="0"/>
          </a:p>
          <a:p>
            <a:r>
              <a:rPr lang="en-US" dirty="0"/>
              <a:t>appropriate where many or very large files are to be processed, but it contains fewer capabilities for manipulating the data content</a:t>
            </a:r>
            <a:r>
              <a:rPr lang="en-US" dirty="0" smtClean="0"/>
              <a:t>.</a:t>
            </a:r>
          </a:p>
          <a:p>
            <a:r>
              <a:rPr lang="en-US" dirty="0"/>
              <a:t>SAX is an </a:t>
            </a:r>
            <a:r>
              <a:rPr lang="en-US" i="1" dirty="0" smtClean="0"/>
              <a:t>event-driven </a:t>
            </a:r>
            <a:r>
              <a:rPr lang="en-US" dirty="0" smtClean="0"/>
              <a:t>interface. </a:t>
            </a:r>
            <a:r>
              <a:rPr lang="en-US" dirty="0"/>
              <a:t>The programmer specifies an event that may happen and, if it does, SAX gets control and handles the situation. SAX works directly with an </a:t>
            </a:r>
            <a:r>
              <a:rPr lang="en-US" dirty="0" smtClean="0"/>
              <a:t>XML parser.</a:t>
            </a:r>
          </a:p>
          <a:p>
            <a:r>
              <a:rPr lang="en-US" dirty="0"/>
              <a:t>SAX was developed collaboratively by members of the XML-DEV mailing list (currently hosted </a:t>
            </a:r>
            <a:r>
              <a:rPr lang="en-US" dirty="0" smtClean="0"/>
              <a:t>by OASIS).</a:t>
            </a:r>
          </a:p>
          <a:p>
            <a:r>
              <a:rPr lang="en-US" dirty="0"/>
              <a:t>Where the DOM operates on the document as a whole, SAX parsers operate on each piece of the XML document sequentially.</a:t>
            </a:r>
          </a:p>
        </p:txBody>
      </p:sp>
      <p:sp>
        <p:nvSpPr>
          <p:cNvPr id="4" name="Slide Number Placeholder 3"/>
          <p:cNvSpPr>
            <a:spLocks noGrp="1"/>
          </p:cNvSpPr>
          <p:nvPr>
            <p:ph type="sldNum" sz="quarter" idx="12"/>
          </p:nvPr>
        </p:nvSpPr>
        <p:spPr/>
        <p:txBody>
          <a:bodyPr/>
          <a:lstStyle/>
          <a:p>
            <a:fld id="{133F914D-0174-4187-8DD3-49359FB387FD}" type="slidenum">
              <a:rPr lang="en-US" smtClean="0"/>
              <a:t>65</a:t>
            </a:fld>
            <a:endParaRPr lang="en-US"/>
          </a:p>
        </p:txBody>
      </p:sp>
    </p:spTree>
    <p:extLst>
      <p:ext uri="{BB962C8B-B14F-4D97-AF65-F5344CB8AC3E}">
        <p14:creationId xmlns:p14="http://schemas.microsoft.com/office/powerpoint/2010/main" val="21881533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XML processing with SAX</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Parser</a:t>
            </a:r>
            <a:r>
              <a:rPr lang="en-US" dirty="0"/>
              <a:t> that implements SAX (i.e., </a:t>
            </a:r>
            <a:r>
              <a:rPr lang="en-US" i="1" dirty="0"/>
              <a:t>a SAX Parser</a:t>
            </a:r>
            <a:r>
              <a:rPr lang="en-US" dirty="0"/>
              <a:t>) functions as a stream parser, with an </a:t>
            </a:r>
            <a:r>
              <a:rPr lang="en-US" dirty="0" smtClean="0"/>
              <a:t>event-driven</a:t>
            </a:r>
            <a:r>
              <a:rPr lang="en-US" dirty="0"/>
              <a:t> API</a:t>
            </a:r>
            <a:r>
              <a:rPr lang="en-US" dirty="0" smtClean="0"/>
              <a:t>.</a:t>
            </a:r>
          </a:p>
          <a:p>
            <a:r>
              <a:rPr lang="en-US" dirty="0"/>
              <a:t>The user defines a number of </a:t>
            </a:r>
            <a:r>
              <a:rPr lang="en-US" i="1" dirty="0" smtClean="0"/>
              <a:t>callback methods</a:t>
            </a:r>
            <a:r>
              <a:rPr lang="en-US" dirty="0"/>
              <a:t> that will be called when events occur during </a:t>
            </a:r>
            <a:r>
              <a:rPr lang="en-US" dirty="0" smtClean="0"/>
              <a:t>parsing.</a:t>
            </a:r>
          </a:p>
          <a:p>
            <a:r>
              <a:rPr lang="en-US" dirty="0"/>
              <a:t>The SAX events include (among others):</a:t>
            </a:r>
          </a:p>
          <a:p>
            <a:pPr lvl="1"/>
            <a:r>
              <a:rPr lang="en-US" dirty="0"/>
              <a:t>XML Text nodes</a:t>
            </a:r>
          </a:p>
          <a:p>
            <a:pPr lvl="1"/>
            <a:r>
              <a:rPr lang="en-US" dirty="0"/>
              <a:t>XML Element Starts and Ends</a:t>
            </a:r>
          </a:p>
          <a:p>
            <a:pPr lvl="1"/>
            <a:r>
              <a:rPr lang="en-US" dirty="0"/>
              <a:t>XML </a:t>
            </a:r>
            <a:r>
              <a:rPr lang="en-US" dirty="0" smtClean="0"/>
              <a:t>processing instructions</a:t>
            </a:r>
            <a:endParaRPr lang="en-US" dirty="0"/>
          </a:p>
          <a:p>
            <a:pPr lvl="1"/>
            <a:r>
              <a:rPr lang="en-US" dirty="0"/>
              <a:t>XML </a:t>
            </a:r>
            <a:r>
              <a:rPr lang="en-US" dirty="0" smtClean="0"/>
              <a:t>Comments</a:t>
            </a:r>
            <a:endParaRPr lang="en-US" dirty="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66</a:t>
            </a:fld>
            <a:endParaRPr lang="en-US"/>
          </a:p>
        </p:txBody>
      </p:sp>
    </p:spTree>
    <p:extLst>
      <p:ext uri="{BB962C8B-B14F-4D97-AF65-F5344CB8AC3E}">
        <p14:creationId xmlns:p14="http://schemas.microsoft.com/office/powerpoint/2010/main" val="4074696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t>SAX </a:t>
            </a:r>
            <a:r>
              <a:rPr lang="en-US" dirty="0"/>
              <a:t>interface does not deal in </a:t>
            </a:r>
            <a:r>
              <a:rPr lang="en-US" i="1" dirty="0"/>
              <a:t>elements</a:t>
            </a:r>
            <a:r>
              <a:rPr lang="en-US" dirty="0"/>
              <a:t>, but in </a:t>
            </a:r>
            <a:r>
              <a:rPr lang="en-US" i="1" dirty="0"/>
              <a:t>events</a:t>
            </a:r>
            <a:r>
              <a:rPr lang="en-US" dirty="0"/>
              <a:t> that largely correspond to </a:t>
            </a:r>
            <a:r>
              <a:rPr lang="en-US" i="1" dirty="0"/>
              <a:t>tags</a:t>
            </a:r>
            <a:r>
              <a:rPr lang="en-US" dirty="0"/>
              <a:t>. </a:t>
            </a:r>
            <a:endParaRPr lang="en-US" dirty="0" smtClean="0"/>
          </a:p>
          <a:p>
            <a:r>
              <a:rPr lang="en-US" dirty="0" smtClean="0"/>
              <a:t>SAX </a:t>
            </a:r>
            <a:r>
              <a:rPr lang="en-US" dirty="0"/>
              <a:t>parsing is unidirectional; previously parsed data cannot be re-read without starting the parsing operation again</a:t>
            </a:r>
            <a:r>
              <a:rPr lang="en-US" dirty="0" smtClean="0"/>
              <a:t>.</a:t>
            </a:r>
          </a:p>
          <a:p>
            <a:r>
              <a:rPr lang="en-US" dirty="0" smtClean="0"/>
              <a:t>Example:</a:t>
            </a:r>
          </a:p>
          <a:p>
            <a:pPr marL="0" indent="0">
              <a:buNone/>
            </a:pPr>
            <a:r>
              <a:rPr lang="en-US" dirty="0"/>
              <a:t>&lt;?xml version="1.0" encoding="UTF-8"?&gt;</a:t>
            </a:r>
          </a:p>
          <a:p>
            <a:pPr marL="0" indent="0">
              <a:buNone/>
            </a:pPr>
            <a:r>
              <a:rPr lang="en-US" dirty="0"/>
              <a:t> &lt;</a:t>
            </a:r>
            <a:r>
              <a:rPr lang="en-US" dirty="0" err="1"/>
              <a:t>DocumentElement</a:t>
            </a:r>
            <a:r>
              <a:rPr lang="en-US" dirty="0"/>
              <a:t> </a:t>
            </a:r>
            <a:r>
              <a:rPr lang="en-US" dirty="0" err="1"/>
              <a:t>param</a:t>
            </a:r>
            <a:r>
              <a:rPr lang="en-US" dirty="0"/>
              <a:t>="value"&gt;</a:t>
            </a:r>
          </a:p>
          <a:p>
            <a:pPr marL="0" indent="0">
              <a:buNone/>
            </a:pPr>
            <a:r>
              <a:rPr lang="en-US" dirty="0"/>
              <a:t>     &lt;</a:t>
            </a:r>
            <a:r>
              <a:rPr lang="en-US" dirty="0" err="1"/>
              <a:t>FirstElement</a:t>
            </a:r>
            <a:r>
              <a:rPr lang="en-US" dirty="0"/>
              <a:t>&gt;</a:t>
            </a:r>
          </a:p>
          <a:p>
            <a:pPr marL="0" indent="0">
              <a:buNone/>
            </a:pPr>
            <a:r>
              <a:rPr lang="en-US" dirty="0"/>
              <a:t>         &amp;#xb6; Some Text</a:t>
            </a:r>
          </a:p>
          <a:p>
            <a:pPr marL="0" indent="0">
              <a:buNone/>
            </a:pPr>
            <a:r>
              <a:rPr lang="en-US" dirty="0"/>
              <a:t>     &lt;/</a:t>
            </a:r>
            <a:r>
              <a:rPr lang="en-US" dirty="0" err="1"/>
              <a:t>FirstElement</a:t>
            </a:r>
            <a:r>
              <a:rPr lang="en-US" dirty="0"/>
              <a:t>&gt;</a:t>
            </a:r>
          </a:p>
          <a:p>
            <a:pPr marL="0" indent="0">
              <a:buNone/>
            </a:pPr>
            <a:r>
              <a:rPr lang="en-US" dirty="0"/>
              <a:t>     &lt;?</a:t>
            </a:r>
            <a:r>
              <a:rPr lang="en-US" dirty="0" err="1"/>
              <a:t>some_pi</a:t>
            </a:r>
            <a:r>
              <a:rPr lang="en-US" dirty="0"/>
              <a:t> </a:t>
            </a:r>
            <a:r>
              <a:rPr lang="en-US" dirty="0" err="1"/>
              <a:t>some_attr</a:t>
            </a:r>
            <a:r>
              <a:rPr lang="en-US" dirty="0"/>
              <a:t>="</a:t>
            </a:r>
            <a:r>
              <a:rPr lang="en-US" dirty="0" err="1"/>
              <a:t>some_value</a:t>
            </a:r>
            <a:r>
              <a:rPr lang="en-US" dirty="0"/>
              <a:t>"?&gt;</a:t>
            </a:r>
          </a:p>
          <a:p>
            <a:pPr marL="0" indent="0">
              <a:buNone/>
            </a:pPr>
            <a:r>
              <a:rPr lang="en-US" dirty="0"/>
              <a:t>     &lt;</a:t>
            </a:r>
            <a:r>
              <a:rPr lang="en-US" dirty="0" err="1"/>
              <a:t>SecondElement</a:t>
            </a:r>
            <a:r>
              <a:rPr lang="en-US" dirty="0"/>
              <a:t> param2="something"&gt;</a:t>
            </a:r>
          </a:p>
          <a:p>
            <a:pPr marL="0" indent="0">
              <a:buNone/>
            </a:pPr>
            <a:r>
              <a:rPr lang="en-US" dirty="0"/>
              <a:t>         Pre-Text &lt;Inline&gt;</a:t>
            </a:r>
            <a:r>
              <a:rPr lang="en-US" dirty="0" err="1"/>
              <a:t>Inlined</a:t>
            </a:r>
            <a:r>
              <a:rPr lang="en-US" dirty="0"/>
              <a:t> text&lt;/Inline&gt; Post-text.</a:t>
            </a:r>
          </a:p>
          <a:p>
            <a:pPr marL="0" indent="0">
              <a:buNone/>
            </a:pPr>
            <a:r>
              <a:rPr lang="en-US" dirty="0"/>
              <a:t>     &lt;/</a:t>
            </a:r>
            <a:r>
              <a:rPr lang="en-US" dirty="0" err="1"/>
              <a:t>SecondElement</a:t>
            </a:r>
            <a:r>
              <a:rPr lang="en-US" dirty="0"/>
              <a:t>&gt;</a:t>
            </a:r>
          </a:p>
          <a:p>
            <a:pPr marL="0" indent="0">
              <a:buNone/>
            </a:pPr>
            <a:r>
              <a:rPr lang="en-US" dirty="0"/>
              <a:t>&lt;/</a:t>
            </a:r>
            <a:r>
              <a:rPr lang="en-US" dirty="0" err="1"/>
              <a:t>DocumentElement</a:t>
            </a:r>
            <a:r>
              <a:rPr lang="en-US" dirty="0"/>
              <a:t>&gt;</a:t>
            </a:r>
          </a:p>
        </p:txBody>
      </p:sp>
      <p:sp>
        <p:nvSpPr>
          <p:cNvPr id="4" name="Slide Number Placeholder 3"/>
          <p:cNvSpPr>
            <a:spLocks noGrp="1"/>
          </p:cNvSpPr>
          <p:nvPr>
            <p:ph type="sldNum" sz="quarter" idx="12"/>
          </p:nvPr>
        </p:nvSpPr>
        <p:spPr/>
        <p:txBody>
          <a:bodyPr/>
          <a:lstStyle/>
          <a:p>
            <a:fld id="{133F914D-0174-4187-8DD3-49359FB387FD}" type="slidenum">
              <a:rPr lang="en-US" smtClean="0"/>
              <a:t>67</a:t>
            </a:fld>
            <a:endParaRPr lang="en-US"/>
          </a:p>
        </p:txBody>
      </p:sp>
    </p:spTree>
    <p:extLst>
      <p:ext uri="{BB962C8B-B14F-4D97-AF65-F5344CB8AC3E}">
        <p14:creationId xmlns:p14="http://schemas.microsoft.com/office/powerpoint/2010/main" val="37432979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62500" lnSpcReduction="20000"/>
          </a:bodyPr>
          <a:lstStyle/>
          <a:p>
            <a:pPr marL="0" indent="0">
              <a:buNone/>
            </a:pPr>
            <a:r>
              <a:rPr lang="en-US" dirty="0"/>
              <a:t>This XML document, when passed through a SAX parser, will generate a sequence of events like the following:</a:t>
            </a:r>
            <a:endParaRPr lang="en-US" dirty="0" smtClean="0"/>
          </a:p>
          <a:p>
            <a:r>
              <a:rPr lang="en-US" dirty="0" smtClean="0"/>
              <a:t>XML </a:t>
            </a:r>
            <a:r>
              <a:rPr lang="en-US" dirty="0"/>
              <a:t>Element start, named </a:t>
            </a:r>
            <a:r>
              <a:rPr lang="en-US" i="1" dirty="0" err="1"/>
              <a:t>DocumentElement</a:t>
            </a:r>
            <a:r>
              <a:rPr lang="en-US" dirty="0"/>
              <a:t>, with an attribute </a:t>
            </a:r>
            <a:r>
              <a:rPr lang="en-US" i="1" dirty="0" err="1"/>
              <a:t>param</a:t>
            </a:r>
            <a:r>
              <a:rPr lang="en-US" dirty="0"/>
              <a:t> equal to "value"</a:t>
            </a:r>
          </a:p>
          <a:p>
            <a:r>
              <a:rPr lang="en-US" dirty="0"/>
              <a:t>XML Element start, named </a:t>
            </a:r>
            <a:r>
              <a:rPr lang="en-US" i="1" dirty="0" err="1"/>
              <a:t>FirstElement</a:t>
            </a:r>
            <a:endParaRPr lang="en-US" dirty="0"/>
          </a:p>
          <a:p>
            <a:r>
              <a:rPr lang="en-US" dirty="0"/>
              <a:t>XML Text node, with data equal to "&amp;#xb6; Some Text" (note: certain white spaces can be changed)</a:t>
            </a:r>
          </a:p>
          <a:p>
            <a:r>
              <a:rPr lang="en-US" dirty="0"/>
              <a:t>XML Element end, named </a:t>
            </a:r>
            <a:r>
              <a:rPr lang="en-US" i="1" dirty="0" err="1"/>
              <a:t>FirstElement</a:t>
            </a:r>
            <a:endParaRPr lang="en-US" dirty="0"/>
          </a:p>
          <a:p>
            <a:r>
              <a:rPr lang="en-US" dirty="0"/>
              <a:t>Processing Instruction event, with the target </a:t>
            </a:r>
            <a:r>
              <a:rPr lang="en-US" i="1" dirty="0" err="1"/>
              <a:t>some_pi</a:t>
            </a:r>
            <a:r>
              <a:rPr lang="en-US" dirty="0"/>
              <a:t> and data </a:t>
            </a:r>
            <a:r>
              <a:rPr lang="en-US" i="1" dirty="0" err="1"/>
              <a:t>some_attr</a:t>
            </a:r>
            <a:r>
              <a:rPr lang="en-US" i="1" dirty="0"/>
              <a:t>="</a:t>
            </a:r>
            <a:r>
              <a:rPr lang="en-US" i="1" dirty="0" err="1"/>
              <a:t>some_value</a:t>
            </a:r>
            <a:r>
              <a:rPr lang="en-US" i="1" dirty="0"/>
              <a:t>"</a:t>
            </a:r>
            <a:r>
              <a:rPr lang="en-US" dirty="0"/>
              <a:t> (the content after the target is just text; however, it is very common to imitate the syntax of XML attributes, as in this example)</a:t>
            </a:r>
          </a:p>
          <a:p>
            <a:r>
              <a:rPr lang="en-US" dirty="0"/>
              <a:t>XML Element start, named </a:t>
            </a:r>
            <a:r>
              <a:rPr lang="en-US" i="1" dirty="0" err="1"/>
              <a:t>SecondElement</a:t>
            </a:r>
            <a:r>
              <a:rPr lang="en-US" dirty="0"/>
              <a:t>, with an attribute </a:t>
            </a:r>
            <a:r>
              <a:rPr lang="en-US" i="1" dirty="0"/>
              <a:t>param2</a:t>
            </a:r>
            <a:r>
              <a:rPr lang="en-US" dirty="0"/>
              <a:t> equal to "something"</a:t>
            </a:r>
          </a:p>
          <a:p>
            <a:r>
              <a:rPr lang="en-US" dirty="0"/>
              <a:t>XML Text node, with data equal to "Pre-Text"</a:t>
            </a:r>
          </a:p>
          <a:p>
            <a:r>
              <a:rPr lang="en-US" dirty="0"/>
              <a:t>XML Element start, named </a:t>
            </a:r>
            <a:r>
              <a:rPr lang="en-US" i="1" dirty="0"/>
              <a:t>Inline</a:t>
            </a:r>
            <a:endParaRPr lang="en-US" dirty="0"/>
          </a:p>
          <a:p>
            <a:r>
              <a:rPr lang="en-US" dirty="0"/>
              <a:t>XML Text node, with data equal to "</a:t>
            </a:r>
            <a:r>
              <a:rPr lang="en-US" dirty="0" err="1"/>
              <a:t>Inlined</a:t>
            </a:r>
            <a:r>
              <a:rPr lang="en-US" dirty="0"/>
              <a:t> text"</a:t>
            </a:r>
          </a:p>
          <a:p>
            <a:r>
              <a:rPr lang="en-US" dirty="0"/>
              <a:t>XML Element end, named </a:t>
            </a:r>
            <a:r>
              <a:rPr lang="en-US" i="1" dirty="0"/>
              <a:t>Inline</a:t>
            </a:r>
            <a:endParaRPr lang="en-US" dirty="0"/>
          </a:p>
          <a:p>
            <a:r>
              <a:rPr lang="en-US" dirty="0"/>
              <a:t>XML Text node, with data equal to "Post-text."</a:t>
            </a:r>
          </a:p>
          <a:p>
            <a:r>
              <a:rPr lang="en-US" dirty="0"/>
              <a:t>XML Element end, named </a:t>
            </a:r>
            <a:r>
              <a:rPr lang="en-US" i="1" dirty="0" err="1"/>
              <a:t>SecondElement</a:t>
            </a:r>
            <a:endParaRPr lang="en-US" dirty="0"/>
          </a:p>
          <a:p>
            <a:r>
              <a:rPr lang="en-US" dirty="0"/>
              <a:t>XML Element end, named </a:t>
            </a:r>
            <a:r>
              <a:rPr lang="en-US" i="1" dirty="0" err="1"/>
              <a:t>DocumentElement</a:t>
            </a:r>
            <a:endParaRPr lang="en-US" dirty="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68</a:t>
            </a:fld>
            <a:endParaRPr lang="en-US"/>
          </a:p>
        </p:txBody>
      </p:sp>
    </p:spTree>
    <p:extLst>
      <p:ext uri="{BB962C8B-B14F-4D97-AF65-F5344CB8AC3E}">
        <p14:creationId xmlns:p14="http://schemas.microsoft.com/office/powerpoint/2010/main" val="34516670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DOM(Document Object Model)</a:t>
            </a:r>
            <a:endParaRPr lang="en-US" dirty="0"/>
          </a:p>
        </p:txBody>
      </p:sp>
      <p:sp>
        <p:nvSpPr>
          <p:cNvPr id="3" name="Content Placeholder 2"/>
          <p:cNvSpPr>
            <a:spLocks noGrp="1"/>
          </p:cNvSpPr>
          <p:nvPr>
            <p:ph idx="1"/>
          </p:nvPr>
        </p:nvSpPr>
        <p:spPr/>
        <p:txBody>
          <a:bodyPr>
            <a:normAutofit lnSpcReduction="10000"/>
          </a:bodyPr>
          <a:lstStyle/>
          <a:p>
            <a:r>
              <a:rPr lang="en-US" dirty="0" smtClean="0"/>
              <a:t>Is </a:t>
            </a:r>
            <a:r>
              <a:rPr lang="en-US" dirty="0"/>
              <a:t>a W3C standard</a:t>
            </a:r>
            <a:r>
              <a:rPr lang="en-US" dirty="0" smtClean="0"/>
              <a:t>.</a:t>
            </a:r>
          </a:p>
          <a:p>
            <a:r>
              <a:rPr lang="en-US" dirty="0"/>
              <a:t>D</a:t>
            </a:r>
            <a:r>
              <a:rPr lang="en-US" dirty="0" smtClean="0"/>
              <a:t>efines </a:t>
            </a:r>
            <a:r>
              <a:rPr lang="en-US" dirty="0"/>
              <a:t>a standard for accessing documents like HTML and XML</a:t>
            </a:r>
            <a:r>
              <a:rPr lang="en-US" dirty="0" smtClean="0"/>
              <a:t>.</a:t>
            </a:r>
          </a:p>
          <a:p>
            <a:r>
              <a:rPr lang="en-US" dirty="0"/>
              <a:t>Definition of DOM as put by the </a:t>
            </a:r>
            <a:r>
              <a:rPr lang="en-US" dirty="0" smtClean="0"/>
              <a:t>W3C</a:t>
            </a:r>
            <a:r>
              <a:rPr lang="en-US" dirty="0"/>
              <a:t> is:</a:t>
            </a:r>
          </a:p>
          <a:p>
            <a:pPr marL="0" indent="0">
              <a:buNone/>
            </a:pPr>
            <a:r>
              <a:rPr lang="en-US" dirty="0" smtClean="0"/>
              <a:t>“The </a:t>
            </a:r>
            <a:r>
              <a:rPr lang="en-US" dirty="0"/>
              <a:t>Document Object Model (DOM) is an application programming interface (API) for HTML and XML documents. It defines the logical structure of documents and the way a document is accessed and manipulated</a:t>
            </a:r>
            <a:r>
              <a:rPr lang="en-US" dirty="0" smtClean="0"/>
              <a:t>.”</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69</a:t>
            </a:fld>
            <a:endParaRPr lang="en-US"/>
          </a:p>
        </p:txBody>
      </p:sp>
    </p:spTree>
    <p:extLst>
      <p:ext uri="{BB962C8B-B14F-4D97-AF65-F5344CB8AC3E}">
        <p14:creationId xmlns:p14="http://schemas.microsoft.com/office/powerpoint/2010/main" val="357272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for Internal DTD</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document type declaration must appear at the start of the document (preceded only by the XML header) — it is not permitted anywhere else within the document.</a:t>
            </a:r>
          </a:p>
          <a:p>
            <a:r>
              <a:rPr lang="en-US" dirty="0"/>
              <a:t>Similar to the DOCTYPE declaration, the element declarations must start with an exclamation mark.</a:t>
            </a:r>
          </a:p>
          <a:p>
            <a:r>
              <a:rPr lang="en-US" dirty="0"/>
              <a:t>The Name in the document type declaration must match the element type of the root element.</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a:t>
            </a:fld>
            <a:endParaRPr lang="en-US"/>
          </a:p>
        </p:txBody>
      </p:sp>
    </p:spTree>
    <p:extLst>
      <p:ext uri="{BB962C8B-B14F-4D97-AF65-F5344CB8AC3E}">
        <p14:creationId xmlns:p14="http://schemas.microsoft.com/office/powerpoint/2010/main" val="1968666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Defines </a:t>
            </a:r>
            <a:r>
              <a:rPr lang="en-US" dirty="0"/>
              <a:t>the objects and properties and methods (interface) to access all XML elements</a:t>
            </a:r>
            <a:r>
              <a:rPr lang="en-US" dirty="0" smtClean="0"/>
              <a:t>.</a:t>
            </a:r>
          </a:p>
          <a:p>
            <a:r>
              <a:rPr lang="en-US" dirty="0"/>
              <a:t>XML documents have a hierarchy of informational units called </a:t>
            </a:r>
            <a:r>
              <a:rPr lang="en-US" i="1" dirty="0"/>
              <a:t>nodes</a:t>
            </a:r>
            <a:r>
              <a:rPr lang="en-US" dirty="0"/>
              <a:t>; DOM is a standard programming interface of describing those nodes and the relationships between them</a:t>
            </a:r>
            <a:r>
              <a:rPr lang="en-US" dirty="0" smtClean="0"/>
              <a:t>.</a:t>
            </a:r>
          </a:p>
          <a:p>
            <a:r>
              <a:rPr lang="en-US" dirty="0"/>
              <a:t>P</a:t>
            </a:r>
            <a:r>
              <a:rPr lang="en-US" dirty="0" smtClean="0"/>
              <a:t>rovides </a:t>
            </a:r>
            <a:r>
              <a:rPr lang="en-US" dirty="0"/>
              <a:t>an API that allows a developer to add, edit, move or remove nodes at any point on the tree in order to create an application.</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70</a:t>
            </a:fld>
            <a:endParaRPr lang="en-US"/>
          </a:p>
        </p:txBody>
      </p:sp>
    </p:spTree>
    <p:extLst>
      <p:ext uri="{BB962C8B-B14F-4D97-AF65-F5344CB8AC3E}">
        <p14:creationId xmlns:p14="http://schemas.microsoft.com/office/powerpoint/2010/main" val="22193856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Below is the diagram for the DOM structure which depicts that parser evaluates an XML document as a DOM structure by traversing through each nodes.</a:t>
            </a:r>
            <a:endParaRPr lang="en-US" sz="2400" dirty="0"/>
          </a:p>
        </p:txBody>
      </p:sp>
      <p:sp>
        <p:nvSpPr>
          <p:cNvPr id="4" name="Slide Number Placeholder 3"/>
          <p:cNvSpPr>
            <a:spLocks noGrp="1"/>
          </p:cNvSpPr>
          <p:nvPr>
            <p:ph type="sldNum" sz="quarter" idx="12"/>
          </p:nvPr>
        </p:nvSpPr>
        <p:spPr/>
        <p:txBody>
          <a:bodyPr/>
          <a:lstStyle/>
          <a:p>
            <a:fld id="{133F914D-0174-4187-8DD3-49359FB387FD}" type="slidenum">
              <a:rPr lang="en-US" smtClean="0"/>
              <a:t>71</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229600" cy="287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383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marL="0" indent="0">
              <a:buNone/>
            </a:pPr>
            <a:r>
              <a:rPr lang="en-US" b="1" dirty="0"/>
              <a:t>Advantages</a:t>
            </a:r>
          </a:p>
          <a:p>
            <a:r>
              <a:rPr lang="en-US" dirty="0"/>
              <a:t>XML DOM is language and platform independent.</a:t>
            </a:r>
          </a:p>
          <a:p>
            <a:r>
              <a:rPr lang="en-US" dirty="0"/>
              <a:t>XML DOM is </a:t>
            </a:r>
            <a:r>
              <a:rPr lang="en-US" b="1" dirty="0" err="1" smtClean="0"/>
              <a:t>travesible</a:t>
            </a:r>
            <a:r>
              <a:rPr lang="en-US" dirty="0"/>
              <a:t> - Information in XML DOM is organized in a hierarchy which allows developer to navigate around the hierarchy looking for specific information.</a:t>
            </a:r>
          </a:p>
          <a:p>
            <a:r>
              <a:rPr lang="en-US" dirty="0"/>
              <a:t>XML DOM is </a:t>
            </a:r>
            <a:r>
              <a:rPr lang="en-US" b="1" dirty="0"/>
              <a:t>modifiable</a:t>
            </a:r>
            <a:r>
              <a:rPr lang="en-US" dirty="0"/>
              <a:t> - It is dynamic in nature providing developer a scope to add, edit, move or remove nodes at any point on the tree.</a:t>
            </a:r>
          </a:p>
          <a:p>
            <a:pPr marL="0" indent="0">
              <a:buNone/>
            </a:pPr>
            <a:r>
              <a:rPr lang="en-US" b="1" dirty="0"/>
              <a:t>Disadvantages</a:t>
            </a:r>
          </a:p>
          <a:p>
            <a:r>
              <a:rPr lang="en-US" dirty="0"/>
              <a:t>It consumes more memory (if the XML structure is large) as program written once remains in memory all the time until and unless removed explicitly.</a:t>
            </a:r>
          </a:p>
          <a:p>
            <a:r>
              <a:rPr lang="en-US" dirty="0"/>
              <a:t>Due to the larger usage of memory its operational speed, compared to SAX is slower.</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72</a:t>
            </a:fld>
            <a:endParaRPr lang="en-US"/>
          </a:p>
        </p:txBody>
      </p:sp>
    </p:spTree>
    <p:extLst>
      <p:ext uri="{BB962C8B-B14F-4D97-AF65-F5344CB8AC3E}">
        <p14:creationId xmlns:p14="http://schemas.microsoft.com/office/powerpoint/2010/main" val="8363855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a:t>
            </a:r>
            <a:r>
              <a:rPr lang="en-US" dirty="0"/>
              <a:t>of the node </a:t>
            </a:r>
            <a:r>
              <a:rPr lang="en-US" dirty="0" smtClean="0"/>
              <a:t>types and which </a:t>
            </a:r>
            <a:r>
              <a:rPr lang="en-US" dirty="0"/>
              <a:t>node types they may have as </a:t>
            </a:r>
            <a:r>
              <a:rPr lang="en-US" dirty="0" smtClean="0"/>
              <a:t>children</a:t>
            </a:r>
            <a:endParaRPr lang="en-US"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b="1" i="1" dirty="0" smtClean="0"/>
              <a:t>Document </a:t>
            </a:r>
            <a:r>
              <a:rPr lang="en-US" b="1" i="1" dirty="0"/>
              <a:t>--</a:t>
            </a:r>
            <a:r>
              <a:rPr lang="en-US" dirty="0"/>
              <a:t> Element (maximum of one), </a:t>
            </a:r>
            <a:r>
              <a:rPr lang="en-US" dirty="0" err="1"/>
              <a:t>ProcessingInstruction</a:t>
            </a:r>
            <a:r>
              <a:rPr lang="en-US" dirty="0"/>
              <a:t>, Comment, </a:t>
            </a:r>
            <a:r>
              <a:rPr lang="en-US" dirty="0" err="1"/>
              <a:t>DocumentType</a:t>
            </a:r>
            <a:r>
              <a:rPr lang="en-US" dirty="0"/>
              <a:t> (maximum of one)</a:t>
            </a:r>
          </a:p>
          <a:p>
            <a:r>
              <a:rPr lang="en-US" b="1" i="1" dirty="0" err="1"/>
              <a:t>DocumentFragment</a:t>
            </a:r>
            <a:r>
              <a:rPr lang="en-US" b="1" i="1" dirty="0"/>
              <a:t> --</a:t>
            </a:r>
            <a:r>
              <a:rPr lang="en-US" dirty="0"/>
              <a:t> Element, </a:t>
            </a:r>
            <a:r>
              <a:rPr lang="en-US" dirty="0" err="1"/>
              <a:t>ProcessingInstruction</a:t>
            </a:r>
            <a:r>
              <a:rPr lang="en-US" dirty="0"/>
              <a:t>, Comment, Text, </a:t>
            </a:r>
            <a:r>
              <a:rPr lang="en-US" dirty="0" err="1"/>
              <a:t>CDATASection</a:t>
            </a:r>
            <a:r>
              <a:rPr lang="en-US" dirty="0"/>
              <a:t>, </a:t>
            </a:r>
            <a:r>
              <a:rPr lang="en-US" dirty="0" err="1"/>
              <a:t>EntityReference</a:t>
            </a:r>
            <a:endParaRPr lang="en-US" dirty="0"/>
          </a:p>
          <a:p>
            <a:r>
              <a:rPr lang="en-US" b="1" i="1" dirty="0" err="1"/>
              <a:t>EntityReference</a:t>
            </a:r>
            <a:r>
              <a:rPr lang="en-US" b="1" i="1" dirty="0"/>
              <a:t> --</a:t>
            </a:r>
            <a:r>
              <a:rPr lang="en-US" dirty="0"/>
              <a:t> Element, </a:t>
            </a:r>
            <a:r>
              <a:rPr lang="en-US" dirty="0" err="1"/>
              <a:t>ProcessingInstruction</a:t>
            </a:r>
            <a:r>
              <a:rPr lang="en-US" dirty="0"/>
              <a:t>, Comment, Text, </a:t>
            </a:r>
            <a:r>
              <a:rPr lang="en-US" dirty="0" err="1"/>
              <a:t>CDATASection</a:t>
            </a:r>
            <a:r>
              <a:rPr lang="en-US" dirty="0"/>
              <a:t>, </a:t>
            </a:r>
            <a:r>
              <a:rPr lang="en-US" dirty="0" err="1"/>
              <a:t>EntityReference</a:t>
            </a:r>
            <a:endParaRPr lang="en-US" dirty="0"/>
          </a:p>
          <a:p>
            <a:r>
              <a:rPr lang="en-US" b="1" i="1" dirty="0"/>
              <a:t>Element --</a:t>
            </a:r>
            <a:r>
              <a:rPr lang="en-US" dirty="0"/>
              <a:t> Element, Text, Comment, </a:t>
            </a:r>
            <a:r>
              <a:rPr lang="en-US" dirty="0" err="1"/>
              <a:t>ProcessingInstruction</a:t>
            </a:r>
            <a:r>
              <a:rPr lang="en-US" dirty="0"/>
              <a:t>, </a:t>
            </a:r>
            <a:r>
              <a:rPr lang="en-US" dirty="0" err="1"/>
              <a:t>CDATASection</a:t>
            </a:r>
            <a:r>
              <a:rPr lang="en-US" dirty="0"/>
              <a:t>, </a:t>
            </a:r>
            <a:r>
              <a:rPr lang="en-US" dirty="0" err="1"/>
              <a:t>EntityReference</a:t>
            </a:r>
            <a:endParaRPr lang="en-US" dirty="0"/>
          </a:p>
          <a:p>
            <a:r>
              <a:rPr lang="en-US" b="1" i="1" dirty="0" err="1"/>
              <a:t>Attr</a:t>
            </a:r>
            <a:r>
              <a:rPr lang="en-US" b="1" i="1" dirty="0"/>
              <a:t> --</a:t>
            </a:r>
            <a:r>
              <a:rPr lang="en-US" dirty="0"/>
              <a:t> Text, </a:t>
            </a:r>
            <a:r>
              <a:rPr lang="en-US" dirty="0" err="1"/>
              <a:t>EntityReference</a:t>
            </a:r>
            <a:endParaRPr lang="en-US" dirty="0"/>
          </a:p>
          <a:p>
            <a:r>
              <a:rPr lang="en-US" b="1" i="1" dirty="0" err="1"/>
              <a:t>ProcessingInstruction</a:t>
            </a:r>
            <a:r>
              <a:rPr lang="en-US" b="1" i="1" dirty="0"/>
              <a:t> --</a:t>
            </a:r>
            <a:r>
              <a:rPr lang="en-US" dirty="0"/>
              <a:t> no children</a:t>
            </a:r>
          </a:p>
          <a:p>
            <a:r>
              <a:rPr lang="en-US" b="1" i="1" dirty="0"/>
              <a:t>Comment --</a:t>
            </a:r>
            <a:r>
              <a:rPr lang="en-US" dirty="0"/>
              <a:t> no children</a:t>
            </a:r>
          </a:p>
          <a:p>
            <a:r>
              <a:rPr lang="en-US" b="1" i="1" dirty="0"/>
              <a:t>Text --</a:t>
            </a:r>
            <a:r>
              <a:rPr lang="en-US" dirty="0"/>
              <a:t> no children</a:t>
            </a:r>
          </a:p>
          <a:p>
            <a:r>
              <a:rPr lang="en-US" b="1" i="1" dirty="0" err="1"/>
              <a:t>CDATASection</a:t>
            </a:r>
            <a:r>
              <a:rPr lang="en-US" b="1" i="1" dirty="0"/>
              <a:t> --</a:t>
            </a:r>
            <a:r>
              <a:rPr lang="en-US" dirty="0"/>
              <a:t> no children</a:t>
            </a:r>
          </a:p>
          <a:p>
            <a:r>
              <a:rPr lang="en-US" b="1" i="1" dirty="0"/>
              <a:t>Entity --</a:t>
            </a:r>
            <a:r>
              <a:rPr lang="en-US" dirty="0"/>
              <a:t> Element, </a:t>
            </a:r>
            <a:r>
              <a:rPr lang="en-US" dirty="0" err="1"/>
              <a:t>ProcessingInstruction</a:t>
            </a:r>
            <a:r>
              <a:rPr lang="en-US" dirty="0"/>
              <a:t>, Comment, Text, </a:t>
            </a:r>
            <a:r>
              <a:rPr lang="en-US" dirty="0" err="1"/>
              <a:t>CDATASection</a:t>
            </a:r>
            <a:r>
              <a:rPr lang="en-US" dirty="0"/>
              <a:t>, </a:t>
            </a:r>
            <a:r>
              <a:rPr lang="en-US" dirty="0" err="1"/>
              <a:t>EntityReference</a:t>
            </a:r>
            <a:endParaRPr lang="en-US" dirty="0"/>
          </a:p>
          <a:p>
            <a:r>
              <a:rPr lang="en-US" b="1" i="1" dirty="0"/>
              <a:t>Notation --</a:t>
            </a:r>
            <a:r>
              <a:rPr lang="en-US" dirty="0"/>
              <a:t> no children</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73</a:t>
            </a:fld>
            <a:endParaRPr lang="en-US"/>
          </a:p>
        </p:txBody>
      </p:sp>
    </p:spTree>
    <p:extLst>
      <p:ext uri="{BB962C8B-B14F-4D97-AF65-F5344CB8AC3E}">
        <p14:creationId xmlns:p14="http://schemas.microsoft.com/office/powerpoint/2010/main" val="15404586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err="1" smtClean="0"/>
              <a:t>Example:node.xml</a:t>
            </a:r>
            <a:endParaRPr lang="en-US" dirty="0" smtClean="0"/>
          </a:p>
          <a:p>
            <a:pPr marL="0" indent="0">
              <a:buNone/>
            </a:pPr>
            <a:r>
              <a:rPr lang="en-US" dirty="0"/>
              <a:t>&lt;?</a:t>
            </a:r>
            <a:r>
              <a:rPr lang="en-US" dirty="0"/>
              <a:t>xml version</a:t>
            </a:r>
            <a:r>
              <a:rPr lang="en-US" dirty="0"/>
              <a:t>="1.0"?&gt;</a:t>
            </a:r>
            <a:r>
              <a:rPr lang="en-US" dirty="0"/>
              <a:t> </a:t>
            </a:r>
            <a:endParaRPr lang="en-US" dirty="0" smtClean="0"/>
          </a:p>
          <a:p>
            <a:pPr marL="0" indent="0">
              <a:buNone/>
            </a:pPr>
            <a:r>
              <a:rPr lang="en-US" dirty="0" smtClean="0"/>
              <a:t>&lt;</a:t>
            </a:r>
            <a:r>
              <a:rPr lang="en-US" dirty="0"/>
              <a:t>Company&gt;</a:t>
            </a:r>
            <a:r>
              <a:rPr lang="en-US" dirty="0"/>
              <a:t> </a:t>
            </a:r>
            <a:endParaRPr lang="en-US" dirty="0" smtClean="0"/>
          </a:p>
          <a:p>
            <a:pPr marL="400050" lvl="1" indent="0">
              <a:buNone/>
            </a:pPr>
            <a:r>
              <a:rPr lang="en-US" dirty="0" smtClean="0"/>
              <a:t>&lt;</a:t>
            </a:r>
            <a:r>
              <a:rPr lang="en-US" dirty="0"/>
              <a:t>Employee</a:t>
            </a:r>
            <a:r>
              <a:rPr lang="en-US" dirty="0"/>
              <a:t> </a:t>
            </a:r>
            <a:r>
              <a:rPr lang="en-US" dirty="0"/>
              <a:t>category="technical"&gt;</a:t>
            </a:r>
            <a:r>
              <a:rPr lang="en-US" dirty="0"/>
              <a:t> </a:t>
            </a:r>
            <a:endParaRPr lang="en-US" dirty="0" smtClean="0"/>
          </a:p>
          <a:p>
            <a:pPr marL="800100" lvl="2" indent="0">
              <a:buNone/>
            </a:pPr>
            <a:r>
              <a:rPr lang="en-US" dirty="0" smtClean="0"/>
              <a:t>&lt;</a:t>
            </a:r>
            <a:r>
              <a:rPr lang="en-US" dirty="0" err="1"/>
              <a:t>FirstName</a:t>
            </a:r>
            <a:r>
              <a:rPr lang="en-US" dirty="0"/>
              <a:t>&gt;</a:t>
            </a:r>
            <a:r>
              <a:rPr lang="en-US" dirty="0" err="1"/>
              <a:t>Tanmay</a:t>
            </a:r>
            <a:r>
              <a:rPr lang="en-US" dirty="0"/>
              <a:t>&lt;/</a:t>
            </a:r>
            <a:r>
              <a:rPr lang="en-US" dirty="0" err="1"/>
              <a:t>FirstName</a:t>
            </a:r>
            <a:r>
              <a:rPr lang="en-US" dirty="0"/>
              <a:t>&gt;</a:t>
            </a:r>
            <a:r>
              <a:rPr lang="en-US" dirty="0"/>
              <a:t> </a:t>
            </a:r>
            <a:endParaRPr lang="en-US" dirty="0" smtClean="0"/>
          </a:p>
          <a:p>
            <a:pPr marL="800100" lvl="2" indent="0">
              <a:buNone/>
            </a:pPr>
            <a:r>
              <a:rPr lang="en-US" dirty="0" smtClean="0"/>
              <a:t>&lt;</a:t>
            </a:r>
            <a:r>
              <a:rPr lang="en-US" dirty="0" err="1"/>
              <a:t>LastName</a:t>
            </a:r>
            <a:r>
              <a:rPr lang="en-US" dirty="0"/>
              <a:t>&gt;</a:t>
            </a:r>
            <a:r>
              <a:rPr lang="en-US" dirty="0" err="1"/>
              <a:t>Patil</a:t>
            </a:r>
            <a:r>
              <a:rPr lang="en-US" dirty="0"/>
              <a:t>&lt;/</a:t>
            </a:r>
            <a:r>
              <a:rPr lang="en-US" dirty="0" err="1"/>
              <a:t>LastName</a:t>
            </a:r>
            <a:r>
              <a:rPr lang="en-US" dirty="0"/>
              <a:t>&gt;</a:t>
            </a:r>
            <a:r>
              <a:rPr lang="en-US" dirty="0"/>
              <a:t> </a:t>
            </a:r>
            <a:endParaRPr lang="en-US" dirty="0" smtClean="0"/>
          </a:p>
          <a:p>
            <a:pPr marL="800100" lvl="2" indent="0">
              <a:buNone/>
            </a:pPr>
            <a:r>
              <a:rPr lang="en-US" dirty="0" smtClean="0"/>
              <a:t>&lt;</a:t>
            </a:r>
            <a:r>
              <a:rPr lang="en-US" dirty="0" err="1"/>
              <a:t>ContactNo</a:t>
            </a:r>
            <a:r>
              <a:rPr lang="en-US" dirty="0"/>
              <a:t>&gt;</a:t>
            </a:r>
            <a:r>
              <a:rPr lang="en-US" dirty="0"/>
              <a:t>1234567890</a:t>
            </a:r>
            <a:r>
              <a:rPr lang="en-US" dirty="0"/>
              <a:t>&lt;/</a:t>
            </a:r>
            <a:r>
              <a:rPr lang="en-US" dirty="0" err="1"/>
              <a:t>ContactNo</a:t>
            </a:r>
            <a:r>
              <a:rPr lang="en-US" dirty="0"/>
              <a:t>&gt;</a:t>
            </a:r>
            <a:r>
              <a:rPr lang="en-US" dirty="0"/>
              <a:t> </a:t>
            </a:r>
            <a:endParaRPr lang="en-US" dirty="0" smtClean="0"/>
          </a:p>
          <a:p>
            <a:pPr marL="400050" lvl="1" indent="0">
              <a:buNone/>
            </a:pPr>
            <a:r>
              <a:rPr lang="en-US" dirty="0" smtClean="0"/>
              <a:t>&lt;/</a:t>
            </a:r>
            <a:r>
              <a:rPr lang="en-US" dirty="0"/>
              <a:t>Employee&gt;</a:t>
            </a:r>
            <a:r>
              <a:rPr lang="en-US" dirty="0"/>
              <a:t> </a:t>
            </a:r>
            <a:endParaRPr lang="en-US" dirty="0" smtClean="0"/>
          </a:p>
          <a:p>
            <a:pPr marL="400050" lvl="1" indent="0">
              <a:buNone/>
            </a:pPr>
            <a:r>
              <a:rPr lang="en-US" dirty="0" smtClean="0"/>
              <a:t>&lt;</a:t>
            </a:r>
            <a:r>
              <a:rPr lang="en-US" dirty="0"/>
              <a:t>Employee</a:t>
            </a:r>
            <a:r>
              <a:rPr lang="en-US" dirty="0"/>
              <a:t> </a:t>
            </a:r>
            <a:r>
              <a:rPr lang="en-US" dirty="0"/>
              <a:t>category="non-technical"&gt;</a:t>
            </a:r>
            <a:r>
              <a:rPr lang="en-US" dirty="0"/>
              <a:t> </a:t>
            </a:r>
            <a:endParaRPr lang="en-US" dirty="0" smtClean="0"/>
          </a:p>
          <a:p>
            <a:pPr marL="800100" lvl="2" indent="0">
              <a:buNone/>
            </a:pPr>
            <a:r>
              <a:rPr lang="en-US" dirty="0" smtClean="0"/>
              <a:t>&lt;</a:t>
            </a:r>
            <a:r>
              <a:rPr lang="en-US" dirty="0" err="1"/>
              <a:t>FirstName</a:t>
            </a:r>
            <a:r>
              <a:rPr lang="en-US" dirty="0"/>
              <a:t>&gt;</a:t>
            </a:r>
            <a:r>
              <a:rPr lang="en-US" dirty="0" err="1"/>
              <a:t>Taniya</a:t>
            </a:r>
            <a:r>
              <a:rPr lang="en-US" dirty="0"/>
              <a:t>&lt;/</a:t>
            </a:r>
            <a:r>
              <a:rPr lang="en-US" dirty="0" err="1"/>
              <a:t>FirstName</a:t>
            </a:r>
            <a:r>
              <a:rPr lang="en-US" dirty="0"/>
              <a:t>&gt;</a:t>
            </a:r>
            <a:r>
              <a:rPr lang="en-US" dirty="0"/>
              <a:t> </a:t>
            </a:r>
            <a:endParaRPr lang="en-US" dirty="0" smtClean="0"/>
          </a:p>
          <a:p>
            <a:pPr marL="800100" lvl="2" indent="0">
              <a:buNone/>
            </a:pPr>
            <a:r>
              <a:rPr lang="en-US" dirty="0" smtClean="0"/>
              <a:t>&lt;</a:t>
            </a:r>
            <a:r>
              <a:rPr lang="en-US" dirty="0" err="1"/>
              <a:t>LastName</a:t>
            </a:r>
            <a:r>
              <a:rPr lang="en-US" dirty="0"/>
              <a:t>&gt;</a:t>
            </a:r>
            <a:r>
              <a:rPr lang="en-US" dirty="0"/>
              <a:t>Mishra</a:t>
            </a:r>
            <a:r>
              <a:rPr lang="en-US" dirty="0"/>
              <a:t>&lt;/</a:t>
            </a:r>
            <a:r>
              <a:rPr lang="en-US" dirty="0" err="1"/>
              <a:t>LastName</a:t>
            </a:r>
            <a:r>
              <a:rPr lang="en-US" dirty="0"/>
              <a:t>&gt;</a:t>
            </a:r>
            <a:r>
              <a:rPr lang="en-US" dirty="0"/>
              <a:t> </a:t>
            </a:r>
            <a:endParaRPr lang="en-US" dirty="0" smtClean="0"/>
          </a:p>
          <a:p>
            <a:pPr marL="800100" lvl="2" indent="0">
              <a:buNone/>
            </a:pPr>
            <a:r>
              <a:rPr lang="en-US" dirty="0" smtClean="0"/>
              <a:t>&lt;</a:t>
            </a:r>
            <a:r>
              <a:rPr lang="en-US" dirty="0" err="1"/>
              <a:t>ContactNo</a:t>
            </a:r>
            <a:r>
              <a:rPr lang="en-US" dirty="0"/>
              <a:t>&gt;</a:t>
            </a:r>
            <a:r>
              <a:rPr lang="en-US" dirty="0"/>
              <a:t>1234667898</a:t>
            </a:r>
            <a:r>
              <a:rPr lang="en-US" dirty="0"/>
              <a:t>&lt;/</a:t>
            </a:r>
            <a:r>
              <a:rPr lang="en-US" dirty="0" err="1"/>
              <a:t>ContactNo</a:t>
            </a:r>
            <a:r>
              <a:rPr lang="en-US" dirty="0"/>
              <a:t>&gt;</a:t>
            </a:r>
            <a:r>
              <a:rPr lang="en-US" dirty="0"/>
              <a:t> </a:t>
            </a:r>
            <a:endParaRPr lang="en-US" dirty="0" smtClean="0"/>
          </a:p>
          <a:p>
            <a:pPr marL="400050" lvl="1" indent="0">
              <a:buNone/>
            </a:pPr>
            <a:r>
              <a:rPr lang="en-US" dirty="0" smtClean="0"/>
              <a:t>&lt;/</a:t>
            </a:r>
            <a:r>
              <a:rPr lang="en-US" dirty="0"/>
              <a:t>Employee&gt;</a:t>
            </a:r>
            <a:r>
              <a:rPr lang="en-US" dirty="0"/>
              <a:t> </a:t>
            </a:r>
            <a:endParaRPr lang="en-US" dirty="0" smtClean="0"/>
          </a:p>
          <a:p>
            <a:pPr marL="0" indent="0">
              <a:buNone/>
            </a:pPr>
            <a:r>
              <a:rPr lang="en-US" dirty="0" smtClean="0"/>
              <a:t>&lt;/</a:t>
            </a:r>
            <a:r>
              <a:rPr lang="en-US" dirty="0"/>
              <a:t>Company&gt;</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74</a:t>
            </a:fld>
            <a:endParaRPr lang="en-US"/>
          </a:p>
        </p:txBody>
      </p:sp>
    </p:spTree>
    <p:extLst>
      <p:ext uri="{BB962C8B-B14F-4D97-AF65-F5344CB8AC3E}">
        <p14:creationId xmlns:p14="http://schemas.microsoft.com/office/powerpoint/2010/main" val="12137656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Document Object Model of the </a:t>
            </a:r>
            <a:r>
              <a:rPr lang="en-US" dirty="0" smtClean="0"/>
              <a:t>XML </a:t>
            </a:r>
            <a:r>
              <a:rPr lang="en-US" dirty="0"/>
              <a:t>document</a:t>
            </a:r>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73005"/>
            <a:ext cx="8229600" cy="358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6098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a:t>The topmost node of a tree is called the </a:t>
            </a:r>
            <a:r>
              <a:rPr lang="en-US" b="1" dirty="0"/>
              <a:t>root</a:t>
            </a:r>
            <a:r>
              <a:rPr lang="en-US" dirty="0"/>
              <a:t>. The </a:t>
            </a:r>
            <a:r>
              <a:rPr lang="en-US" b="1" dirty="0"/>
              <a:t>root</a:t>
            </a:r>
            <a:r>
              <a:rPr lang="en-US" dirty="0"/>
              <a:t> node is &lt;Company&gt; which in turn contains the two nodes of &lt;Employee&gt;. These nodes are referred to as child nodes.</a:t>
            </a:r>
          </a:p>
          <a:p>
            <a:r>
              <a:rPr lang="en-US" dirty="0"/>
              <a:t>The child node &lt;Employee&gt; of root node &lt;Company&gt;, in turn consists of its own child node (&lt;</a:t>
            </a:r>
            <a:r>
              <a:rPr lang="en-US" dirty="0" err="1"/>
              <a:t>FirstName</a:t>
            </a:r>
            <a:r>
              <a:rPr lang="en-US" dirty="0"/>
              <a:t>&gt;, &lt;</a:t>
            </a:r>
            <a:r>
              <a:rPr lang="en-US" dirty="0" err="1"/>
              <a:t>LastName</a:t>
            </a:r>
            <a:r>
              <a:rPr lang="en-US" dirty="0"/>
              <a:t>&gt;, &lt;</a:t>
            </a:r>
            <a:r>
              <a:rPr lang="en-US" dirty="0" err="1"/>
              <a:t>ContactNo</a:t>
            </a:r>
            <a:r>
              <a:rPr lang="en-US" dirty="0"/>
              <a:t>&gt;).</a:t>
            </a:r>
          </a:p>
          <a:p>
            <a:r>
              <a:rPr lang="en-US" dirty="0"/>
              <a:t>The two child nodes, &lt;Employee&gt; have attribute values Technical and Non-Technical, are referred as </a:t>
            </a:r>
            <a:r>
              <a:rPr lang="en-US" i="1" dirty="0"/>
              <a:t>attribute nodes.</a:t>
            </a:r>
            <a:endParaRPr lang="en-US" dirty="0"/>
          </a:p>
          <a:p>
            <a:r>
              <a:rPr lang="en-US" dirty="0"/>
              <a:t>The text within the every node is called as </a:t>
            </a:r>
            <a:r>
              <a:rPr lang="en-US" i="1" dirty="0"/>
              <a:t>text node</a:t>
            </a:r>
            <a:r>
              <a:rPr lang="en-US" dirty="0"/>
              <a:t>.</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76</a:t>
            </a:fld>
            <a:endParaRPr lang="en-US"/>
          </a:p>
        </p:txBody>
      </p:sp>
    </p:spTree>
    <p:extLst>
      <p:ext uri="{BB962C8B-B14F-4D97-AF65-F5344CB8AC3E}">
        <p14:creationId xmlns:p14="http://schemas.microsoft.com/office/powerpoint/2010/main" val="37215791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20000"/>
          </a:bodyPr>
          <a:lstStyle/>
          <a:p>
            <a:r>
              <a:rPr lang="en-US" i="1" dirty="0" smtClean="0"/>
              <a:t>Node</a:t>
            </a:r>
            <a:r>
              <a:rPr lang="en-US" dirty="0"/>
              <a:t> object can have only one </a:t>
            </a:r>
            <a:r>
              <a:rPr lang="en-US" i="1" dirty="0"/>
              <a:t>parent node</a:t>
            </a:r>
            <a:r>
              <a:rPr lang="en-US" dirty="0"/>
              <a:t> object. This occupies the position above all the nodes. Here it is </a:t>
            </a:r>
            <a:r>
              <a:rPr lang="en-US" i="1" dirty="0"/>
              <a:t>Company</a:t>
            </a:r>
            <a:r>
              <a:rPr lang="en-US" dirty="0"/>
              <a:t>.</a:t>
            </a:r>
          </a:p>
          <a:p>
            <a:r>
              <a:rPr lang="en-US" dirty="0"/>
              <a:t>The </a:t>
            </a:r>
            <a:r>
              <a:rPr lang="en-US" i="1" dirty="0"/>
              <a:t>parent node</a:t>
            </a:r>
            <a:r>
              <a:rPr lang="en-US" dirty="0"/>
              <a:t> can have multiple nodes called as </a:t>
            </a:r>
            <a:r>
              <a:rPr lang="en-US" i="1" dirty="0"/>
              <a:t>child</a:t>
            </a:r>
            <a:r>
              <a:rPr lang="en-US" dirty="0"/>
              <a:t> nodes. These </a:t>
            </a:r>
            <a:r>
              <a:rPr lang="en-US" i="1" dirty="0"/>
              <a:t>child</a:t>
            </a:r>
            <a:r>
              <a:rPr lang="en-US" dirty="0"/>
              <a:t> nodes can have additional node called as </a:t>
            </a:r>
            <a:r>
              <a:rPr lang="en-US" i="1" dirty="0"/>
              <a:t>attribute</a:t>
            </a:r>
            <a:r>
              <a:rPr lang="en-US" dirty="0"/>
              <a:t> node. In the above example we have two attribute nodes </a:t>
            </a:r>
            <a:r>
              <a:rPr lang="en-US" i="1" dirty="0"/>
              <a:t>Technical</a:t>
            </a:r>
            <a:r>
              <a:rPr lang="en-US" dirty="0"/>
              <a:t> and </a:t>
            </a:r>
            <a:r>
              <a:rPr lang="en-US" i="1" dirty="0"/>
              <a:t>Non-Technical</a:t>
            </a:r>
            <a:r>
              <a:rPr lang="en-US" dirty="0"/>
              <a:t>. The </a:t>
            </a:r>
            <a:r>
              <a:rPr lang="en-US" i="1" dirty="0"/>
              <a:t>attribute</a:t>
            </a:r>
            <a:r>
              <a:rPr lang="en-US" dirty="0"/>
              <a:t> node is not actually a child of the element node, but is still associated with it.</a:t>
            </a:r>
          </a:p>
          <a:p>
            <a:r>
              <a:rPr lang="en-US" dirty="0"/>
              <a:t>These </a:t>
            </a:r>
            <a:r>
              <a:rPr lang="en-US" i="1" dirty="0"/>
              <a:t>child</a:t>
            </a:r>
            <a:r>
              <a:rPr lang="en-US" dirty="0"/>
              <a:t> nodes in turn can have multiple child nodes. The text within the nodes is called as </a:t>
            </a:r>
            <a:r>
              <a:rPr lang="en-US" i="1" dirty="0"/>
              <a:t>text</a:t>
            </a:r>
            <a:r>
              <a:rPr lang="en-US" dirty="0"/>
              <a:t> node.</a:t>
            </a:r>
          </a:p>
          <a:p>
            <a:r>
              <a:rPr lang="en-US" dirty="0"/>
              <a:t>The node objects at the same level are called as siblings.</a:t>
            </a:r>
          </a:p>
          <a:p>
            <a:r>
              <a:rPr lang="en-US" dirty="0"/>
              <a:t>The DOM Identifies:</a:t>
            </a:r>
          </a:p>
          <a:p>
            <a:pPr lvl="1"/>
            <a:r>
              <a:rPr lang="en-US" dirty="0"/>
              <a:t>the objects to represent the interface and manipulate the document.</a:t>
            </a:r>
          </a:p>
          <a:p>
            <a:pPr lvl="1"/>
            <a:r>
              <a:rPr lang="en-US" dirty="0"/>
              <a:t>the relationship among the objects and interfaces.</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77</a:t>
            </a:fld>
            <a:endParaRPr lang="en-US"/>
          </a:p>
        </p:txBody>
      </p:sp>
    </p:spTree>
    <p:extLst>
      <p:ext uri="{BB962C8B-B14F-4D97-AF65-F5344CB8AC3E}">
        <p14:creationId xmlns:p14="http://schemas.microsoft.com/office/powerpoint/2010/main" val="41878869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Nodes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ccess </a:t>
            </a:r>
            <a:r>
              <a:rPr lang="en-US" dirty="0"/>
              <a:t>a node in three </a:t>
            </a:r>
            <a:r>
              <a:rPr lang="en-US" dirty="0" smtClean="0"/>
              <a:t>ways:</a:t>
            </a:r>
          </a:p>
          <a:p>
            <a:r>
              <a:rPr lang="en-US" dirty="0" smtClean="0"/>
              <a:t>By </a:t>
            </a:r>
            <a:r>
              <a:rPr lang="en-US" dirty="0"/>
              <a:t>using the </a:t>
            </a:r>
            <a:r>
              <a:rPr lang="en-US" dirty="0" err="1"/>
              <a:t>getElementsByTagName</a:t>
            </a:r>
            <a:r>
              <a:rPr lang="en-US" dirty="0"/>
              <a:t>() </a:t>
            </a:r>
            <a:r>
              <a:rPr lang="en-US" dirty="0" smtClean="0"/>
              <a:t>method.</a:t>
            </a:r>
            <a:endParaRPr lang="en-US" dirty="0"/>
          </a:p>
          <a:p>
            <a:r>
              <a:rPr lang="en-US" dirty="0" smtClean="0"/>
              <a:t>By </a:t>
            </a:r>
            <a:r>
              <a:rPr lang="en-US" dirty="0"/>
              <a:t>looping through (traversing) the nodes tree.</a:t>
            </a:r>
          </a:p>
          <a:p>
            <a:r>
              <a:rPr lang="en-US" dirty="0" smtClean="0"/>
              <a:t>By </a:t>
            </a:r>
            <a:r>
              <a:rPr lang="en-US" dirty="0"/>
              <a:t>navigating the node tree, using the node relationships.</a:t>
            </a:r>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78</a:t>
            </a:fld>
            <a:endParaRPr lang="en-US"/>
          </a:p>
        </p:txBody>
      </p:sp>
    </p:spTree>
    <p:extLst>
      <p:ext uri="{BB962C8B-B14F-4D97-AF65-F5344CB8AC3E}">
        <p14:creationId xmlns:p14="http://schemas.microsoft.com/office/powerpoint/2010/main" val="38001799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934200"/>
          </a:xfrm>
        </p:spPr>
        <p:txBody>
          <a:bodyPr>
            <a:normAutofit fontScale="40000" lnSpcReduction="20000"/>
          </a:bodyPr>
          <a:lstStyle/>
          <a:p>
            <a:pPr marL="0" indent="0">
              <a:buNone/>
            </a:pPr>
            <a:r>
              <a:rPr lang="en-US" dirty="0"/>
              <a:t>&lt;!DOCTYPE html&gt;</a:t>
            </a:r>
          </a:p>
          <a:p>
            <a:pPr marL="0" indent="0">
              <a:buNone/>
            </a:pPr>
            <a:r>
              <a:rPr lang="en-US" dirty="0"/>
              <a:t>&lt;html&gt;</a:t>
            </a:r>
          </a:p>
          <a:p>
            <a:pPr marL="0" indent="0">
              <a:buNone/>
            </a:pPr>
            <a:r>
              <a:rPr lang="en-US" dirty="0"/>
              <a:t>   &lt;body&gt;</a:t>
            </a:r>
          </a:p>
          <a:p>
            <a:pPr marL="0" indent="0">
              <a:buNone/>
            </a:pPr>
            <a:r>
              <a:rPr lang="en-US" dirty="0"/>
              <a:t>      &lt;div&gt;</a:t>
            </a:r>
          </a:p>
          <a:p>
            <a:pPr marL="0" indent="0">
              <a:buNone/>
            </a:pPr>
            <a:r>
              <a:rPr lang="en-US" dirty="0"/>
              <a:t>         &lt;b&gt;</a:t>
            </a:r>
            <a:r>
              <a:rPr lang="en-US" dirty="0" err="1"/>
              <a:t>FirstName</a:t>
            </a:r>
            <a:r>
              <a:rPr lang="en-US" dirty="0"/>
              <a:t>:&lt;/b&gt; &lt;span id="</a:t>
            </a:r>
            <a:r>
              <a:rPr lang="en-US" dirty="0" err="1"/>
              <a:t>FirstName</a:t>
            </a:r>
            <a:r>
              <a:rPr lang="en-US" dirty="0"/>
              <a:t>"&gt;&lt;/span&gt;&lt;</a:t>
            </a:r>
            <a:r>
              <a:rPr lang="en-US" dirty="0" err="1"/>
              <a:t>br</a:t>
            </a:r>
            <a:r>
              <a:rPr lang="en-US" dirty="0" smtClean="0"/>
              <a:t>&gt;    &lt;</a:t>
            </a:r>
            <a:r>
              <a:rPr lang="en-US" dirty="0"/>
              <a:t>b&gt;</a:t>
            </a:r>
            <a:r>
              <a:rPr lang="en-US" dirty="0" err="1"/>
              <a:t>LastName</a:t>
            </a:r>
            <a:r>
              <a:rPr lang="en-US" dirty="0"/>
              <a:t>:&lt;/b&gt; &lt;span id="</a:t>
            </a:r>
            <a:r>
              <a:rPr lang="en-US" dirty="0" err="1"/>
              <a:t>LastName</a:t>
            </a:r>
            <a:r>
              <a:rPr lang="en-US" dirty="0"/>
              <a:t>"&gt;&lt;/span&gt;&lt;</a:t>
            </a:r>
            <a:r>
              <a:rPr lang="en-US" dirty="0" err="1"/>
              <a:t>br</a:t>
            </a:r>
            <a:r>
              <a:rPr lang="en-US" dirty="0"/>
              <a:t>&gt;</a:t>
            </a:r>
          </a:p>
          <a:p>
            <a:pPr marL="0" indent="0">
              <a:buNone/>
            </a:pPr>
            <a:r>
              <a:rPr lang="en-US" dirty="0"/>
              <a:t>         &lt;b&gt;</a:t>
            </a:r>
            <a:r>
              <a:rPr lang="en-US" dirty="0" err="1"/>
              <a:t>ContactNo</a:t>
            </a:r>
            <a:r>
              <a:rPr lang="en-US" dirty="0"/>
              <a:t>:&lt;/b&gt; &lt;span id="</a:t>
            </a:r>
            <a:r>
              <a:rPr lang="en-US" dirty="0" err="1"/>
              <a:t>ContactNo</a:t>
            </a:r>
            <a:r>
              <a:rPr lang="en-US" dirty="0"/>
              <a:t>"&gt;&lt;/span&gt;&lt;</a:t>
            </a:r>
            <a:r>
              <a:rPr lang="en-US" dirty="0" err="1"/>
              <a:t>br</a:t>
            </a:r>
            <a:r>
              <a:rPr lang="en-US" dirty="0" smtClean="0"/>
              <a:t>&gt;    </a:t>
            </a:r>
            <a:r>
              <a:rPr lang="en-US" dirty="0"/>
              <a:t>&lt;b&gt;Email:&lt;/b&gt; &lt;span id="Email"&gt;&lt;/span&gt;</a:t>
            </a:r>
          </a:p>
          <a:p>
            <a:pPr marL="0" indent="0">
              <a:buNone/>
            </a:pPr>
            <a:r>
              <a:rPr lang="en-US" dirty="0"/>
              <a:t>      &lt;/div&gt;</a:t>
            </a:r>
          </a:p>
          <a:p>
            <a:pPr marL="0" indent="0">
              <a:buNone/>
            </a:pPr>
            <a:r>
              <a:rPr lang="en-US" dirty="0"/>
              <a:t>      &lt;script</a:t>
            </a:r>
            <a:r>
              <a:rPr lang="en-US" dirty="0" smtClean="0"/>
              <a:t>&gt;</a:t>
            </a:r>
            <a:r>
              <a:rPr lang="en-US" dirty="0"/>
              <a:t>	//if browser supports </a:t>
            </a:r>
            <a:r>
              <a:rPr lang="en-US" dirty="0" err="1"/>
              <a:t>XMLHttpRequest</a:t>
            </a:r>
            <a:endParaRPr lang="en-US" dirty="0"/>
          </a:p>
          <a:p>
            <a:pPr marL="0" indent="0">
              <a:buNone/>
            </a:pPr>
            <a:r>
              <a:rPr lang="en-US" dirty="0"/>
              <a:t>         if (</a:t>
            </a:r>
            <a:r>
              <a:rPr lang="en-US" dirty="0" err="1"/>
              <a:t>window.XMLHttpRequest</a:t>
            </a:r>
            <a:r>
              <a:rPr lang="en-US" dirty="0"/>
              <a:t>)</a:t>
            </a:r>
          </a:p>
          <a:p>
            <a:pPr marL="0" indent="0">
              <a:buNone/>
            </a:pPr>
            <a:r>
              <a:rPr lang="en-US" dirty="0"/>
              <a:t>         {// Create an instance of </a:t>
            </a:r>
            <a:r>
              <a:rPr lang="en-US" dirty="0" err="1"/>
              <a:t>XMLHttpRequest</a:t>
            </a:r>
            <a:r>
              <a:rPr lang="en-US" dirty="0"/>
              <a:t> object. code for IE7+, Firefox, Chrome, Opera, Safari</a:t>
            </a:r>
          </a:p>
          <a:p>
            <a:pPr marL="0" indent="0">
              <a:buNone/>
            </a:pPr>
            <a:r>
              <a:rPr lang="en-US" dirty="0"/>
              <a:t>            </a:t>
            </a:r>
            <a:r>
              <a:rPr lang="en-US" dirty="0" err="1"/>
              <a:t>xmlhttp</a:t>
            </a:r>
            <a:r>
              <a:rPr lang="en-US" dirty="0"/>
              <a:t> = new </a:t>
            </a:r>
            <a:r>
              <a:rPr lang="en-US" dirty="0" err="1"/>
              <a:t>XMLHttpRequest</a:t>
            </a:r>
            <a:r>
              <a:rPr lang="en-US" dirty="0"/>
              <a:t>();</a:t>
            </a:r>
          </a:p>
          <a:p>
            <a:pPr marL="0" indent="0">
              <a:buNone/>
            </a:pPr>
            <a:r>
              <a:rPr lang="en-US" dirty="0"/>
              <a:t>         }</a:t>
            </a:r>
          </a:p>
          <a:p>
            <a:pPr marL="0" indent="0">
              <a:buNone/>
            </a:pPr>
            <a:r>
              <a:rPr lang="en-US" dirty="0"/>
              <a:t>         else</a:t>
            </a:r>
          </a:p>
          <a:p>
            <a:pPr marL="0" indent="0">
              <a:buNone/>
            </a:pPr>
            <a:r>
              <a:rPr lang="en-US" dirty="0"/>
              <a:t>         {// code for IE6, IE5</a:t>
            </a:r>
          </a:p>
          <a:p>
            <a:pPr marL="0" indent="0">
              <a:buNone/>
            </a:pPr>
            <a:r>
              <a:rPr lang="en-US" dirty="0"/>
              <a:t>            </a:t>
            </a:r>
            <a:r>
              <a:rPr lang="en-US" dirty="0" err="1"/>
              <a:t>xmlhttp</a:t>
            </a:r>
            <a:r>
              <a:rPr lang="en-US" dirty="0"/>
              <a:t> = new </a:t>
            </a:r>
            <a:r>
              <a:rPr lang="en-US" dirty="0" err="1"/>
              <a:t>ActiveXObject</a:t>
            </a:r>
            <a:r>
              <a:rPr lang="en-US" dirty="0"/>
              <a:t>("</a:t>
            </a:r>
            <a:r>
              <a:rPr lang="en-US" dirty="0" err="1"/>
              <a:t>Microsoft.XMLHTTP</a:t>
            </a:r>
            <a:r>
              <a:rPr lang="en-US" dirty="0"/>
              <a:t>");</a:t>
            </a:r>
          </a:p>
          <a:p>
            <a:pPr marL="0" indent="0">
              <a:buNone/>
            </a:pPr>
            <a:r>
              <a:rPr lang="en-US" dirty="0"/>
              <a:t>         }</a:t>
            </a:r>
          </a:p>
          <a:p>
            <a:pPr marL="0" indent="0">
              <a:buNone/>
            </a:pPr>
            <a:r>
              <a:rPr lang="en-US" dirty="0" smtClean="0"/>
              <a:t>	 </a:t>
            </a:r>
            <a:r>
              <a:rPr lang="en-US" dirty="0"/>
              <a:t>// sets and sends the request for calling "node.xml"</a:t>
            </a:r>
          </a:p>
          <a:p>
            <a:pPr marL="0" indent="0">
              <a:buNone/>
            </a:pPr>
            <a:r>
              <a:rPr lang="en-US" dirty="0"/>
              <a:t>         </a:t>
            </a:r>
            <a:r>
              <a:rPr lang="en-US" dirty="0" err="1"/>
              <a:t>xmlhttp.open</a:t>
            </a:r>
            <a:r>
              <a:rPr lang="en-US" dirty="0"/>
              <a:t>("GET","/</a:t>
            </a:r>
            <a:r>
              <a:rPr lang="en-US" dirty="0" err="1"/>
              <a:t>dom</a:t>
            </a:r>
            <a:r>
              <a:rPr lang="en-US" dirty="0"/>
              <a:t>/</a:t>
            </a:r>
            <a:r>
              <a:rPr lang="en-US" dirty="0" err="1"/>
              <a:t>node.xml",false</a:t>
            </a:r>
            <a:r>
              <a:rPr lang="en-US" dirty="0"/>
              <a:t>);</a:t>
            </a:r>
          </a:p>
          <a:p>
            <a:pPr marL="0" indent="0">
              <a:buNone/>
            </a:pPr>
            <a:r>
              <a:rPr lang="en-US" dirty="0"/>
              <a:t>         </a:t>
            </a:r>
            <a:r>
              <a:rPr lang="en-US" dirty="0" err="1"/>
              <a:t>xmlhttp.send</a:t>
            </a:r>
            <a:r>
              <a:rPr lang="en-US" dirty="0" smtClean="0"/>
              <a:t>();</a:t>
            </a:r>
            <a:endParaRPr lang="en-US" dirty="0"/>
          </a:p>
          <a:p>
            <a:pPr marL="0" indent="0">
              <a:buNone/>
            </a:pPr>
            <a:r>
              <a:rPr lang="en-US" dirty="0"/>
              <a:t>	 // sets and returns the content as XML DOM</a:t>
            </a:r>
          </a:p>
          <a:p>
            <a:pPr marL="0" indent="0">
              <a:buNone/>
            </a:pPr>
            <a:r>
              <a:rPr lang="en-US" dirty="0"/>
              <a:t>         </a:t>
            </a:r>
            <a:r>
              <a:rPr lang="en-US" dirty="0" err="1"/>
              <a:t>xmlDoc</a:t>
            </a:r>
            <a:r>
              <a:rPr lang="en-US" dirty="0"/>
              <a:t>=</a:t>
            </a:r>
            <a:r>
              <a:rPr lang="en-US" dirty="0" err="1"/>
              <a:t>xmlhttp.responseXML</a:t>
            </a:r>
            <a:r>
              <a:rPr lang="en-US" dirty="0" smtClean="0"/>
              <a:t>;</a:t>
            </a:r>
            <a:endParaRPr lang="en-US" dirty="0"/>
          </a:p>
          <a:p>
            <a:pPr marL="0" indent="0">
              <a:buNone/>
            </a:pPr>
            <a:r>
              <a:rPr lang="en-US" dirty="0"/>
              <a:t>	 //parsing the DOM object</a:t>
            </a:r>
          </a:p>
          <a:p>
            <a:pPr marL="0" indent="0">
              <a:buNone/>
            </a:pPr>
            <a:r>
              <a:rPr lang="en-US" dirty="0"/>
              <a:t>         </a:t>
            </a:r>
            <a:r>
              <a:rPr lang="en-US" dirty="0" err="1"/>
              <a:t>document.getElementById</a:t>
            </a:r>
            <a:r>
              <a:rPr lang="en-US" dirty="0"/>
              <a:t>("</a:t>
            </a:r>
            <a:r>
              <a:rPr lang="en-US" dirty="0" err="1"/>
              <a:t>FirstName</a:t>
            </a:r>
            <a:r>
              <a:rPr lang="en-US" dirty="0"/>
              <a:t>").</a:t>
            </a:r>
            <a:r>
              <a:rPr lang="en-US" dirty="0" err="1"/>
              <a:t>innerHTML</a:t>
            </a:r>
            <a:r>
              <a:rPr lang="en-US" dirty="0"/>
              <a:t>=</a:t>
            </a:r>
          </a:p>
          <a:p>
            <a:pPr marL="0" indent="0">
              <a:buNone/>
            </a:pPr>
            <a:r>
              <a:rPr lang="en-US" dirty="0"/>
              <a:t>         </a:t>
            </a:r>
            <a:r>
              <a:rPr lang="en-US" dirty="0" err="1"/>
              <a:t>xmlDoc.getElementsByTagName</a:t>
            </a:r>
            <a:r>
              <a:rPr lang="en-US" dirty="0"/>
              <a:t>("</a:t>
            </a:r>
            <a:r>
              <a:rPr lang="en-US" dirty="0" err="1"/>
              <a:t>FirstName</a:t>
            </a:r>
            <a:r>
              <a:rPr lang="en-US" dirty="0"/>
              <a:t>")[0].</a:t>
            </a:r>
            <a:r>
              <a:rPr lang="en-US" dirty="0" err="1"/>
              <a:t>childNodes</a:t>
            </a:r>
            <a:r>
              <a:rPr lang="en-US" dirty="0"/>
              <a:t>[0].</a:t>
            </a:r>
            <a:r>
              <a:rPr lang="en-US" dirty="0" err="1"/>
              <a:t>nodeValue</a:t>
            </a:r>
            <a:r>
              <a:rPr lang="en-US" dirty="0"/>
              <a:t>;</a:t>
            </a:r>
          </a:p>
          <a:p>
            <a:pPr marL="0" indent="0">
              <a:buNone/>
            </a:pPr>
            <a:r>
              <a:rPr lang="en-US" dirty="0"/>
              <a:t>         </a:t>
            </a:r>
            <a:r>
              <a:rPr lang="en-US" dirty="0" err="1"/>
              <a:t>document.getElementById</a:t>
            </a:r>
            <a:r>
              <a:rPr lang="en-US" dirty="0"/>
              <a:t>("</a:t>
            </a:r>
            <a:r>
              <a:rPr lang="en-US" dirty="0" err="1"/>
              <a:t>LastName</a:t>
            </a:r>
            <a:r>
              <a:rPr lang="en-US" dirty="0"/>
              <a:t>").</a:t>
            </a:r>
            <a:r>
              <a:rPr lang="en-US" dirty="0" err="1"/>
              <a:t>innerHTML</a:t>
            </a:r>
            <a:r>
              <a:rPr lang="en-US" dirty="0"/>
              <a:t>=</a:t>
            </a:r>
          </a:p>
          <a:p>
            <a:pPr marL="0" indent="0">
              <a:buNone/>
            </a:pPr>
            <a:r>
              <a:rPr lang="en-US" dirty="0"/>
              <a:t>         </a:t>
            </a:r>
            <a:r>
              <a:rPr lang="en-US" dirty="0" err="1"/>
              <a:t>xmlDoc.getElementsByTagName</a:t>
            </a:r>
            <a:r>
              <a:rPr lang="en-US" dirty="0"/>
              <a:t>("</a:t>
            </a:r>
            <a:r>
              <a:rPr lang="en-US" dirty="0" err="1"/>
              <a:t>LastName</a:t>
            </a:r>
            <a:r>
              <a:rPr lang="en-US" dirty="0"/>
              <a:t>")[0].</a:t>
            </a:r>
            <a:r>
              <a:rPr lang="en-US" dirty="0" err="1"/>
              <a:t>childNodes</a:t>
            </a:r>
            <a:r>
              <a:rPr lang="en-US" dirty="0"/>
              <a:t>[0].</a:t>
            </a:r>
            <a:r>
              <a:rPr lang="en-US" dirty="0" err="1"/>
              <a:t>nodeValue</a:t>
            </a:r>
            <a:r>
              <a:rPr lang="en-US" dirty="0"/>
              <a:t>;</a:t>
            </a:r>
          </a:p>
          <a:p>
            <a:pPr marL="0" indent="0">
              <a:buNone/>
            </a:pPr>
            <a:r>
              <a:rPr lang="en-US" dirty="0"/>
              <a:t>         </a:t>
            </a:r>
            <a:r>
              <a:rPr lang="en-US" dirty="0" err="1"/>
              <a:t>document.getElementById</a:t>
            </a:r>
            <a:r>
              <a:rPr lang="en-US" dirty="0"/>
              <a:t>("</a:t>
            </a:r>
            <a:r>
              <a:rPr lang="en-US" dirty="0" err="1"/>
              <a:t>ContactNo</a:t>
            </a:r>
            <a:r>
              <a:rPr lang="en-US" dirty="0"/>
              <a:t>").</a:t>
            </a:r>
            <a:r>
              <a:rPr lang="en-US" dirty="0" err="1"/>
              <a:t>innerHTML</a:t>
            </a:r>
            <a:r>
              <a:rPr lang="en-US" dirty="0"/>
              <a:t>=</a:t>
            </a:r>
          </a:p>
          <a:p>
            <a:pPr marL="0" indent="0">
              <a:buNone/>
            </a:pPr>
            <a:r>
              <a:rPr lang="en-US" dirty="0"/>
              <a:t>         </a:t>
            </a:r>
            <a:r>
              <a:rPr lang="en-US" dirty="0" err="1"/>
              <a:t>xmlDoc.getElementsByTagName</a:t>
            </a:r>
            <a:r>
              <a:rPr lang="en-US" dirty="0"/>
              <a:t>("</a:t>
            </a:r>
            <a:r>
              <a:rPr lang="en-US" dirty="0" err="1"/>
              <a:t>ContactNo</a:t>
            </a:r>
            <a:r>
              <a:rPr lang="en-US" dirty="0"/>
              <a:t>")[0].</a:t>
            </a:r>
            <a:r>
              <a:rPr lang="en-US" dirty="0" err="1"/>
              <a:t>childNodes</a:t>
            </a:r>
            <a:r>
              <a:rPr lang="en-US" dirty="0"/>
              <a:t>[0].</a:t>
            </a:r>
            <a:r>
              <a:rPr lang="en-US" dirty="0" err="1"/>
              <a:t>nodeValue</a:t>
            </a:r>
            <a:r>
              <a:rPr lang="en-US" dirty="0"/>
              <a:t>;</a:t>
            </a:r>
          </a:p>
          <a:p>
            <a:pPr marL="0" indent="0">
              <a:buNone/>
            </a:pPr>
            <a:r>
              <a:rPr lang="en-US" dirty="0"/>
              <a:t>         </a:t>
            </a:r>
            <a:r>
              <a:rPr lang="en-US" dirty="0" err="1"/>
              <a:t>document.getElementById</a:t>
            </a:r>
            <a:r>
              <a:rPr lang="en-US" dirty="0"/>
              <a:t>("Email").</a:t>
            </a:r>
            <a:r>
              <a:rPr lang="en-US" dirty="0" err="1"/>
              <a:t>innerHTML</a:t>
            </a:r>
            <a:r>
              <a:rPr lang="en-US" dirty="0"/>
              <a:t>=</a:t>
            </a:r>
          </a:p>
          <a:p>
            <a:pPr marL="0" indent="0">
              <a:buNone/>
            </a:pPr>
            <a:r>
              <a:rPr lang="en-US" dirty="0"/>
              <a:t>         </a:t>
            </a:r>
            <a:r>
              <a:rPr lang="en-US" dirty="0" err="1"/>
              <a:t>xmlDoc.getElementsByTagName</a:t>
            </a:r>
            <a:r>
              <a:rPr lang="en-US" dirty="0"/>
              <a:t>("Email")[0].</a:t>
            </a:r>
            <a:r>
              <a:rPr lang="en-US" dirty="0" err="1"/>
              <a:t>childNodes</a:t>
            </a:r>
            <a:r>
              <a:rPr lang="en-US" dirty="0"/>
              <a:t>[0].</a:t>
            </a:r>
            <a:r>
              <a:rPr lang="en-US" dirty="0" err="1"/>
              <a:t>nodeValue</a:t>
            </a:r>
            <a:r>
              <a:rPr lang="en-US" dirty="0"/>
              <a:t>;</a:t>
            </a:r>
          </a:p>
          <a:p>
            <a:pPr marL="0" indent="0">
              <a:buNone/>
            </a:pPr>
            <a:r>
              <a:rPr lang="en-US" dirty="0"/>
              <a:t>      &lt;/script&gt;</a:t>
            </a:r>
          </a:p>
          <a:p>
            <a:pPr marL="0" indent="0">
              <a:buNone/>
            </a:pPr>
            <a:r>
              <a:rPr lang="en-US" dirty="0"/>
              <a:t>   &lt;/body&gt;</a:t>
            </a:r>
          </a:p>
          <a:p>
            <a:pPr marL="0" indent="0">
              <a:buNone/>
            </a:pPr>
            <a:r>
              <a:rPr lang="en-US" dirty="0"/>
              <a:t>&lt;/html&gt;</a:t>
            </a:r>
          </a:p>
        </p:txBody>
      </p:sp>
      <p:sp>
        <p:nvSpPr>
          <p:cNvPr id="4" name="Slide Number Placeholder 3"/>
          <p:cNvSpPr>
            <a:spLocks noGrp="1"/>
          </p:cNvSpPr>
          <p:nvPr>
            <p:ph type="sldNum" sz="quarter" idx="12"/>
          </p:nvPr>
        </p:nvSpPr>
        <p:spPr/>
        <p:txBody>
          <a:bodyPr/>
          <a:lstStyle/>
          <a:p>
            <a:fld id="{133F914D-0174-4187-8DD3-49359FB387FD}" type="slidenum">
              <a:rPr lang="en-US" smtClean="0"/>
              <a:t>79</a:t>
            </a:fld>
            <a:endParaRPr lang="en-US"/>
          </a:p>
        </p:txBody>
      </p:sp>
    </p:spTree>
    <p:extLst>
      <p:ext uri="{BB962C8B-B14F-4D97-AF65-F5344CB8AC3E}">
        <p14:creationId xmlns:p14="http://schemas.microsoft.com/office/powerpoint/2010/main" val="2266840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DTD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Elements </a:t>
            </a:r>
            <a:r>
              <a:rPr lang="en-US" dirty="0"/>
              <a:t>are declared outside the XML file</a:t>
            </a:r>
            <a:r>
              <a:rPr lang="en-US" dirty="0" smtClean="0"/>
              <a:t>.</a:t>
            </a:r>
          </a:p>
          <a:p>
            <a:r>
              <a:rPr lang="en-US" dirty="0" smtClean="0"/>
              <a:t>Accessed </a:t>
            </a:r>
            <a:r>
              <a:rPr lang="en-US" dirty="0"/>
              <a:t>by specifying the system attributes which may be either the legal </a:t>
            </a:r>
            <a:r>
              <a:rPr lang="en-US" i="1" dirty="0"/>
              <a:t>.</a:t>
            </a:r>
            <a:r>
              <a:rPr lang="en-US" i="1" dirty="0" err="1"/>
              <a:t>dtd</a:t>
            </a:r>
            <a:r>
              <a:rPr lang="en-US" dirty="0"/>
              <a:t> file or a valid URL</a:t>
            </a:r>
            <a:r>
              <a:rPr lang="en-US" dirty="0" smtClean="0"/>
              <a:t>.</a:t>
            </a:r>
          </a:p>
          <a:p>
            <a:r>
              <a:rPr lang="en-US" i="1" dirty="0"/>
              <a:t>standalone</a:t>
            </a:r>
            <a:r>
              <a:rPr lang="en-US" dirty="0"/>
              <a:t> attribute in the XML declaration must be set as </a:t>
            </a:r>
            <a:r>
              <a:rPr lang="en-US" b="1" dirty="0"/>
              <a:t>no</a:t>
            </a:r>
            <a:r>
              <a:rPr lang="en-US" dirty="0" smtClean="0"/>
              <a:t>.</a:t>
            </a:r>
          </a:p>
          <a:p>
            <a:r>
              <a:rPr lang="en-US" dirty="0" smtClean="0"/>
              <a:t>Syntax:</a:t>
            </a:r>
            <a:endParaRPr lang="en-US" dirty="0"/>
          </a:p>
          <a:p>
            <a:pPr marL="0" indent="0">
              <a:buNone/>
            </a:pPr>
            <a:r>
              <a:rPr lang="en-US" dirty="0" smtClean="0"/>
              <a:t>&lt;!</a:t>
            </a:r>
            <a:r>
              <a:rPr lang="en-US" dirty="0"/>
              <a:t>DOCTYPE root-element SYSTEM "file-name</a:t>
            </a:r>
            <a:r>
              <a:rPr lang="en-US" dirty="0" smtClean="0"/>
              <a:t>"&gt;</a:t>
            </a:r>
          </a:p>
          <a:p>
            <a:pPr marL="0" indent="0">
              <a:buNone/>
            </a:pPr>
            <a:endParaRPr lang="en-US" dirty="0" smtClean="0"/>
          </a:p>
          <a:p>
            <a:pPr marL="0" indent="0">
              <a:buNone/>
            </a:pPr>
            <a:r>
              <a:rPr lang="en-US" dirty="0" smtClean="0"/>
              <a:t>here</a:t>
            </a:r>
            <a:r>
              <a:rPr lang="en-US" dirty="0"/>
              <a:t> </a:t>
            </a:r>
            <a:r>
              <a:rPr lang="en-US" i="1" dirty="0"/>
              <a:t>file-name</a:t>
            </a:r>
            <a:r>
              <a:rPr lang="en-US" dirty="0"/>
              <a:t> is the file with </a:t>
            </a:r>
            <a:r>
              <a:rPr lang="en-US" i="1" dirty="0"/>
              <a:t>.</a:t>
            </a:r>
            <a:r>
              <a:rPr lang="en-US" i="1" dirty="0" err="1"/>
              <a:t>dtd</a:t>
            </a:r>
            <a:r>
              <a:rPr lang="en-US" dirty="0"/>
              <a:t> extension.</a:t>
            </a:r>
            <a:endParaRPr lang="en-US" dirty="0" smtClean="0"/>
          </a:p>
          <a:p>
            <a:endParaRPr lang="en-US" dirty="0"/>
          </a:p>
        </p:txBody>
      </p:sp>
      <p:sp>
        <p:nvSpPr>
          <p:cNvPr id="4" name="Slide Number Placeholder 3"/>
          <p:cNvSpPr>
            <a:spLocks noGrp="1"/>
          </p:cNvSpPr>
          <p:nvPr>
            <p:ph type="sldNum" sz="quarter" idx="12"/>
          </p:nvPr>
        </p:nvSpPr>
        <p:spPr/>
        <p:txBody>
          <a:bodyPr/>
          <a:lstStyle/>
          <a:p>
            <a:fld id="{133F914D-0174-4187-8DD3-49359FB387FD}" type="slidenum">
              <a:rPr lang="en-US" smtClean="0"/>
              <a:t>8</a:t>
            </a:fld>
            <a:endParaRPr lang="en-US"/>
          </a:p>
        </p:txBody>
      </p:sp>
    </p:spTree>
    <p:extLst>
      <p:ext uri="{BB962C8B-B14F-4D97-AF65-F5344CB8AC3E}">
        <p14:creationId xmlns:p14="http://schemas.microsoft.com/office/powerpoint/2010/main" val="34141516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3F914D-0174-4187-8DD3-49359FB387FD}" type="slidenum">
              <a:rPr lang="en-US" smtClean="0"/>
              <a:t>80</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624682"/>
            <a:ext cx="7335308" cy="550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712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marL="0" indent="0">
              <a:buNone/>
            </a:pPr>
            <a:r>
              <a:rPr lang="en-US" dirty="0"/>
              <a:t>&lt;?</a:t>
            </a:r>
            <a:r>
              <a:rPr lang="en-US" dirty="0" smtClean="0">
                <a:effectLst/>
              </a:rPr>
              <a:t>xml version</a:t>
            </a:r>
            <a:r>
              <a:rPr lang="en-US" dirty="0"/>
              <a:t>="1.0"</a:t>
            </a:r>
            <a:r>
              <a:rPr lang="en-US" dirty="0" smtClean="0">
                <a:effectLst/>
              </a:rPr>
              <a:t> encoding</a:t>
            </a:r>
            <a:r>
              <a:rPr lang="en-US" dirty="0"/>
              <a:t>="UTF-8"</a:t>
            </a:r>
            <a:r>
              <a:rPr lang="en-US" dirty="0" smtClean="0">
                <a:effectLst/>
              </a:rPr>
              <a:t> standalone</a:t>
            </a:r>
            <a:r>
              <a:rPr lang="en-US" dirty="0"/>
              <a:t>="no"</a:t>
            </a:r>
            <a:r>
              <a:rPr lang="en-US" dirty="0" smtClean="0">
                <a:effectLst/>
              </a:rPr>
              <a:t> </a:t>
            </a:r>
            <a:r>
              <a:rPr lang="en-US" dirty="0"/>
              <a:t>?&gt;</a:t>
            </a:r>
            <a:r>
              <a:rPr lang="en-US" dirty="0" smtClean="0">
                <a:effectLst/>
              </a:rPr>
              <a:t> </a:t>
            </a:r>
          </a:p>
          <a:p>
            <a:pPr marL="0" indent="0">
              <a:buNone/>
            </a:pPr>
            <a:r>
              <a:rPr lang="en-US" dirty="0" smtClean="0"/>
              <a:t>&lt;!</a:t>
            </a:r>
            <a:r>
              <a:rPr lang="en-US" dirty="0"/>
              <a:t>DOCTYPE address SYSTEM "address.dtd"&gt;</a:t>
            </a:r>
            <a:r>
              <a:rPr lang="en-US" dirty="0" smtClean="0">
                <a:effectLst/>
              </a:rPr>
              <a:t> </a:t>
            </a:r>
          </a:p>
          <a:p>
            <a:pPr marL="0" indent="0">
              <a:buNone/>
            </a:pPr>
            <a:r>
              <a:rPr lang="en-US" dirty="0" smtClean="0"/>
              <a:t>&lt;</a:t>
            </a:r>
            <a:r>
              <a:rPr lang="en-US" dirty="0"/>
              <a:t>address&gt;</a:t>
            </a:r>
            <a:r>
              <a:rPr lang="en-US" dirty="0" smtClean="0">
                <a:effectLst/>
              </a:rPr>
              <a:t> </a:t>
            </a:r>
          </a:p>
          <a:p>
            <a:pPr marL="400050" lvl="1" indent="0">
              <a:buNone/>
            </a:pPr>
            <a:r>
              <a:rPr lang="en-US" dirty="0" smtClean="0"/>
              <a:t>&lt;name&gt;Your Name&lt;/</a:t>
            </a:r>
            <a:r>
              <a:rPr lang="en-US" dirty="0"/>
              <a:t>name</a:t>
            </a:r>
            <a:r>
              <a:rPr lang="en-US" dirty="0" smtClean="0"/>
              <a:t>&gt;</a:t>
            </a:r>
          </a:p>
          <a:p>
            <a:pPr marL="400050" lvl="1" indent="0">
              <a:buNone/>
            </a:pPr>
            <a:r>
              <a:rPr lang="en-US" dirty="0" smtClean="0">
                <a:effectLst/>
              </a:rPr>
              <a:t> </a:t>
            </a:r>
            <a:r>
              <a:rPr lang="en-US" dirty="0"/>
              <a:t>&lt;</a:t>
            </a:r>
            <a:r>
              <a:rPr lang="en-US" dirty="0" smtClean="0"/>
              <a:t>company&gt;XYZ Company&lt;/</a:t>
            </a:r>
            <a:r>
              <a:rPr lang="en-US" dirty="0"/>
              <a:t>company&gt;</a:t>
            </a:r>
            <a:r>
              <a:rPr lang="en-US" dirty="0" smtClean="0">
                <a:effectLst/>
              </a:rPr>
              <a:t> </a:t>
            </a:r>
          </a:p>
          <a:p>
            <a:pPr marL="400050" lvl="1" indent="0">
              <a:buNone/>
            </a:pPr>
            <a:r>
              <a:rPr lang="en-US" dirty="0" smtClean="0"/>
              <a:t>&lt;</a:t>
            </a:r>
            <a:r>
              <a:rPr lang="en-US" dirty="0"/>
              <a:t>phone&gt;</a:t>
            </a:r>
            <a:r>
              <a:rPr lang="en-US" dirty="0" smtClean="0">
                <a:effectLst/>
              </a:rPr>
              <a:t>(011) 123-4567</a:t>
            </a:r>
            <a:r>
              <a:rPr lang="en-US" dirty="0"/>
              <a:t>&lt;/phone&gt;</a:t>
            </a:r>
            <a:r>
              <a:rPr lang="en-US" dirty="0" smtClean="0">
                <a:effectLst/>
              </a:rPr>
              <a:t> </a:t>
            </a:r>
          </a:p>
          <a:p>
            <a:pPr marL="0" indent="0">
              <a:buNone/>
            </a:pPr>
            <a:r>
              <a:rPr lang="en-US" dirty="0" smtClean="0"/>
              <a:t>&lt;/address&gt;</a:t>
            </a:r>
          </a:p>
          <a:p>
            <a:pPr marL="0" indent="0">
              <a:buNone/>
            </a:pPr>
            <a:endParaRPr lang="en-US" dirty="0"/>
          </a:p>
          <a:p>
            <a:pPr marL="0" indent="0">
              <a:buNone/>
            </a:pPr>
            <a:r>
              <a:rPr lang="en-US" dirty="0" smtClean="0">
                <a:sym typeface="Wingdings" pitchFamily="2" charset="2"/>
              </a:rPr>
              <a:t></a:t>
            </a:r>
            <a:r>
              <a:rPr lang="en-US" dirty="0" smtClean="0"/>
              <a:t>The </a:t>
            </a:r>
            <a:r>
              <a:rPr lang="en-US" dirty="0"/>
              <a:t>content of the DTD file </a:t>
            </a:r>
            <a:r>
              <a:rPr lang="en-US" b="1" dirty="0"/>
              <a:t>address.dtd</a:t>
            </a:r>
            <a:r>
              <a:rPr lang="en-US" dirty="0"/>
              <a:t> are as shown</a:t>
            </a:r>
            <a:r>
              <a:rPr lang="en-US" dirty="0" smtClean="0"/>
              <a:t>:</a:t>
            </a:r>
          </a:p>
          <a:p>
            <a:pPr marL="0" indent="0">
              <a:buNone/>
            </a:pPr>
            <a:endParaRPr lang="en-US" dirty="0"/>
          </a:p>
          <a:p>
            <a:pPr marL="0" indent="0">
              <a:buNone/>
            </a:pPr>
            <a:r>
              <a:rPr lang="en-US" dirty="0"/>
              <a:t>&lt;!ELEMENT address (</a:t>
            </a:r>
            <a:r>
              <a:rPr lang="en-US" dirty="0" err="1"/>
              <a:t>name,company,phone</a:t>
            </a:r>
            <a:r>
              <a:rPr lang="en-US" dirty="0"/>
              <a:t>)&gt;</a:t>
            </a:r>
            <a:r>
              <a:rPr lang="en-US" dirty="0" smtClean="0">
                <a:effectLst/>
              </a:rPr>
              <a:t> </a:t>
            </a:r>
          </a:p>
          <a:p>
            <a:pPr marL="0" indent="0">
              <a:buNone/>
            </a:pPr>
            <a:r>
              <a:rPr lang="en-US" dirty="0" smtClean="0"/>
              <a:t>&lt;!</a:t>
            </a:r>
            <a:r>
              <a:rPr lang="en-US" dirty="0"/>
              <a:t>ELEMENT name (#PCDATA)&gt;</a:t>
            </a:r>
            <a:r>
              <a:rPr lang="en-US" dirty="0" smtClean="0">
                <a:effectLst/>
              </a:rPr>
              <a:t> </a:t>
            </a:r>
          </a:p>
          <a:p>
            <a:pPr marL="0" indent="0">
              <a:buNone/>
            </a:pPr>
            <a:r>
              <a:rPr lang="en-US" dirty="0" smtClean="0"/>
              <a:t>&lt;!</a:t>
            </a:r>
            <a:r>
              <a:rPr lang="en-US" dirty="0"/>
              <a:t>ELEMENT company (#PCDATA)&gt;</a:t>
            </a:r>
            <a:r>
              <a:rPr lang="en-US" dirty="0" smtClean="0">
                <a:effectLst/>
              </a:rPr>
              <a:t> </a:t>
            </a:r>
          </a:p>
          <a:p>
            <a:pPr marL="0" indent="0">
              <a:buNone/>
            </a:pPr>
            <a:r>
              <a:rPr lang="en-US" dirty="0" smtClean="0"/>
              <a:t>&lt;!</a:t>
            </a:r>
            <a:r>
              <a:rPr lang="en-US" dirty="0"/>
              <a:t>ELEMENT phone (#PCDATA)&gt;</a:t>
            </a:r>
          </a:p>
        </p:txBody>
      </p:sp>
      <p:sp>
        <p:nvSpPr>
          <p:cNvPr id="4" name="Slide Number Placeholder 3"/>
          <p:cNvSpPr>
            <a:spLocks noGrp="1"/>
          </p:cNvSpPr>
          <p:nvPr>
            <p:ph type="sldNum" sz="quarter" idx="12"/>
          </p:nvPr>
        </p:nvSpPr>
        <p:spPr/>
        <p:txBody>
          <a:bodyPr/>
          <a:lstStyle/>
          <a:p>
            <a:fld id="{133F914D-0174-4187-8DD3-49359FB387FD}" type="slidenum">
              <a:rPr lang="en-US" smtClean="0"/>
              <a:t>9</a:t>
            </a:fld>
            <a:endParaRPr lang="en-US"/>
          </a:p>
        </p:txBody>
      </p:sp>
    </p:spTree>
    <p:extLst>
      <p:ext uri="{BB962C8B-B14F-4D97-AF65-F5344CB8AC3E}">
        <p14:creationId xmlns:p14="http://schemas.microsoft.com/office/powerpoint/2010/main" val="224145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3275</TotalTime>
  <Words>4846</Words>
  <Application>Microsoft Office PowerPoint</Application>
  <PresentationFormat>On-screen Show (4:3)</PresentationFormat>
  <Paragraphs>814</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Unit 3: The Client Tier (10 Hrs.) </vt:lpstr>
      <vt:lpstr>XML- DTD (Document Type Declaration)</vt:lpstr>
      <vt:lpstr>Basic syntax of a DTD</vt:lpstr>
      <vt:lpstr>Internal DTD</vt:lpstr>
      <vt:lpstr>Example of internal DTD</vt:lpstr>
      <vt:lpstr>PowerPoint Presentation</vt:lpstr>
      <vt:lpstr>Rules for Internal DTD </vt:lpstr>
      <vt:lpstr>External DTD </vt:lpstr>
      <vt:lpstr>PowerPoint Presentation</vt:lpstr>
      <vt:lpstr>PowerPoint Presentation</vt:lpstr>
      <vt:lpstr>PowerPoint Presentation</vt:lpstr>
      <vt:lpstr>XML Schema</vt:lpstr>
      <vt:lpstr>PowerPoint Presentation</vt:lpstr>
      <vt:lpstr>Element</vt:lpstr>
      <vt:lpstr>Definition Types of XML Schema Elements </vt:lpstr>
      <vt:lpstr>PowerPoint Presentation</vt:lpstr>
      <vt:lpstr>PowerPoint Presentation</vt:lpstr>
      <vt:lpstr>PowerPoint Presentation</vt:lpstr>
      <vt:lpstr>Attributes </vt:lpstr>
      <vt:lpstr>Default Values for Attributes </vt:lpstr>
      <vt:lpstr>Fixed Values for Attributes </vt:lpstr>
      <vt:lpstr>Optional and Required Attributes </vt:lpstr>
      <vt:lpstr>Facets</vt:lpstr>
      <vt:lpstr>1. Restrictions on Values </vt:lpstr>
      <vt:lpstr>2. Restrictions on a Set of Values </vt:lpstr>
      <vt:lpstr>3. Restrictions on a Series of Values </vt:lpstr>
      <vt:lpstr>PowerPoint Presentation</vt:lpstr>
      <vt:lpstr>PowerPoint Presentation</vt:lpstr>
      <vt:lpstr> 4. Restrictions on Whitespace Characters  </vt:lpstr>
      <vt:lpstr>PowerPoint Presentation</vt:lpstr>
      <vt:lpstr>5. Restrictions on Length: </vt:lpstr>
      <vt:lpstr>PowerPoint Presentation</vt:lpstr>
      <vt:lpstr>PowerPoint Presentation</vt:lpstr>
      <vt:lpstr>XSD Indicators </vt:lpstr>
      <vt:lpstr>1. Order Indicators:</vt:lpstr>
      <vt:lpstr>Choice Indicator</vt:lpstr>
      <vt:lpstr>Sequence Indicator</vt:lpstr>
      <vt:lpstr>2. Occurrence Indicators  </vt:lpstr>
      <vt:lpstr>PowerPoint Presentation</vt:lpstr>
      <vt:lpstr>PowerPoint Presentation</vt:lpstr>
      <vt:lpstr>PowerPoint Presentation</vt:lpstr>
      <vt:lpstr>3. Group Indicators  </vt:lpstr>
      <vt:lpstr>PowerPoint Presentation</vt:lpstr>
      <vt:lpstr>PowerPoint Presentation</vt:lpstr>
      <vt:lpstr>DTD Vs. XML Schemas </vt:lpstr>
      <vt:lpstr>XSL Language </vt:lpstr>
      <vt:lpstr>XSLT (Extensible Stylesheet Language Transformations ) </vt:lpstr>
      <vt:lpstr>XSTL transformation process</vt:lpstr>
      <vt:lpstr>PowerPoint Presentation</vt:lpstr>
      <vt:lpstr>PowerPoint Presentation</vt:lpstr>
      <vt:lpstr>PowerPoint Presentation</vt:lpstr>
      <vt:lpstr>PowerPoint Presentation</vt:lpstr>
      <vt:lpstr>PowerPoint Presentation</vt:lpstr>
      <vt:lpstr>XSLT &lt;xsl:template&gt; Element: </vt:lpstr>
      <vt:lpstr>XSLT &lt;xsl:for-each&gt; Element </vt:lpstr>
      <vt:lpstr>PowerPoint Presentation</vt:lpstr>
      <vt:lpstr>The XSL &lt;xls:sort&gt; Element </vt:lpstr>
      <vt:lpstr>XSL &lt;xls:if&gt; Element </vt:lpstr>
      <vt:lpstr>XSL &lt;xls:choose&gt; Element </vt:lpstr>
      <vt:lpstr>XPath </vt:lpstr>
      <vt:lpstr>PowerPoint Presentation</vt:lpstr>
      <vt:lpstr>XQuery </vt:lpstr>
      <vt:lpstr>PowerPoint Presentation</vt:lpstr>
      <vt:lpstr>What is FLWOR? </vt:lpstr>
      <vt:lpstr>SAX(Simple API for XML)</vt:lpstr>
      <vt:lpstr>XML processing with SAX </vt:lpstr>
      <vt:lpstr>PowerPoint Presentation</vt:lpstr>
      <vt:lpstr>PowerPoint Presentation</vt:lpstr>
      <vt:lpstr>DOM(Document Object Model)</vt:lpstr>
      <vt:lpstr>PowerPoint Presentation</vt:lpstr>
      <vt:lpstr>Below is the diagram for the DOM structure which depicts that parser evaluates an XML document as a DOM structure by traversing through each nodes.</vt:lpstr>
      <vt:lpstr>PowerPoint Presentation</vt:lpstr>
      <vt:lpstr>List of the node types and which node types they may have as children</vt:lpstr>
      <vt:lpstr>PowerPoint Presentation</vt:lpstr>
      <vt:lpstr>Document Object Model of the XML document</vt:lpstr>
      <vt:lpstr>PowerPoint Presentation</vt:lpstr>
      <vt:lpstr>PowerPoint Presentation</vt:lpstr>
      <vt:lpstr>Accessing Nodes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The Client Tier (10 Hrs.) </dc:title>
  <dc:creator>HP</dc:creator>
  <cp:lastModifiedBy>HP</cp:lastModifiedBy>
  <cp:revision>261</cp:revision>
  <dcterms:created xsi:type="dcterms:W3CDTF">2016-11-19T03:01:55Z</dcterms:created>
  <dcterms:modified xsi:type="dcterms:W3CDTF">2016-11-27T02:20:14Z</dcterms:modified>
</cp:coreProperties>
</file>