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58" r:id="rId8"/>
    <p:sldId id="259" r:id="rId9"/>
    <p:sldId id="260" r:id="rId10"/>
    <p:sldId id="261" r:id="rId11"/>
    <p:sldId id="263" r:id="rId12"/>
    <p:sldId id="264" r:id="rId13"/>
    <p:sldId id="265" r:id="rId14"/>
    <p:sldId id="266" r:id="rId15"/>
    <p:sldId id="267" r:id="rId16"/>
    <p:sldId id="268"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71" autoAdjust="0"/>
    <p:restoredTop sz="94624" autoAdjust="0"/>
  </p:normalViewPr>
  <p:slideViewPr>
    <p:cSldViewPr snapToGrid="0">
      <p:cViewPr>
        <p:scale>
          <a:sx n="75" d="100"/>
          <a:sy n="75" d="100"/>
        </p:scale>
        <p:origin x="-528" y="3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217307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27193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180558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251373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99179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398746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375070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413657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305566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283216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752A8-84A7-4505-9C9D-AFFD82CC353A}"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144381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752A8-84A7-4505-9C9D-AFFD82CC353A}" type="datetimeFigureOut">
              <a:rPr lang="en-US" smtClean="0"/>
              <a:pPr/>
              <a:t>12/19/2016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AB548-B0B0-46A8-9B6C-FBD15372A4A6}" type="slidenum">
              <a:rPr lang="en-US" smtClean="0"/>
              <a:pPr/>
              <a:t>‹#›</a:t>
            </a:fld>
            <a:endParaRPr lang="en-US"/>
          </a:p>
        </p:txBody>
      </p:sp>
    </p:spTree>
    <p:extLst>
      <p:ext uri="{BB962C8B-B14F-4D97-AF65-F5344CB8AC3E}">
        <p14:creationId xmlns="" xmlns:p14="http://schemas.microsoft.com/office/powerpoint/2010/main" val="99254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973119"/>
          </a:xfrm>
        </p:spPr>
        <p:txBody>
          <a:bodyPr>
            <a:normAutofit/>
          </a:bodyPr>
          <a:lstStyle/>
          <a:p>
            <a:r>
              <a:rPr lang="en-US" sz="3200" dirty="0" smtClean="0"/>
              <a:t>Unit 4: The Server Tier (18 Hrs.)</a:t>
            </a:r>
            <a:br>
              <a:rPr lang="en-US" sz="3200" dirty="0" smtClean="0"/>
            </a:br>
            <a:r>
              <a:rPr lang="en-US" sz="3200" dirty="0" smtClean="0"/>
              <a:t/>
            </a:r>
            <a:br>
              <a:rPr lang="en-US" sz="3200" dirty="0" smtClean="0"/>
            </a:br>
            <a:r>
              <a:rPr lang="en-US" sz="3200" dirty="0" smtClean="0"/>
              <a:t>Web Server Concept, Creating dynamic content, Using control flow to control dynamic content generation, Sessions and State, Error Handling, Architecting Web</a:t>
            </a:r>
            <a:br>
              <a:rPr lang="en-US" sz="3200" dirty="0" smtClean="0"/>
            </a:br>
            <a:r>
              <a:rPr lang="en-US" sz="3200" dirty="0" smtClean="0"/>
              <a:t>Application, Using tag libraries, Writing tag libraries</a:t>
            </a:r>
            <a:endParaRPr lang="en-US" sz="3200" dirty="0"/>
          </a:p>
        </p:txBody>
      </p:sp>
    </p:spTree>
    <p:extLst>
      <p:ext uri="{BB962C8B-B14F-4D97-AF65-F5344CB8AC3E}">
        <p14:creationId xmlns="" xmlns:p14="http://schemas.microsoft.com/office/powerpoint/2010/main" val="183879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 Jigsaw Server:</a:t>
            </a:r>
          </a:p>
          <a:p>
            <a:pPr lvl="1"/>
            <a:r>
              <a:rPr lang="en-US" dirty="0"/>
              <a:t>comes from the World Wide Web </a:t>
            </a:r>
            <a:r>
              <a:rPr lang="en-US" dirty="0" smtClean="0"/>
              <a:t>Consortium </a:t>
            </a:r>
            <a:r>
              <a:rPr lang="en-US" dirty="0"/>
              <a:t>(W3C's Server</a:t>
            </a:r>
            <a:r>
              <a:rPr lang="en-US" dirty="0" smtClean="0"/>
              <a:t>).</a:t>
            </a:r>
          </a:p>
          <a:p>
            <a:pPr lvl="1"/>
            <a:r>
              <a:rPr lang="en-US" dirty="0"/>
              <a:t>It is open source and free and can run on various platforms like Linux, Unix, Windows, Mac OS X Free BSD etc</a:t>
            </a:r>
            <a:r>
              <a:rPr lang="en-US" dirty="0" smtClean="0"/>
              <a:t>.</a:t>
            </a:r>
          </a:p>
          <a:p>
            <a:pPr lvl="1"/>
            <a:r>
              <a:rPr lang="en-US" dirty="0"/>
              <a:t>Jigsaw has been written in Java and can run CGI scripts and PHP programs.</a:t>
            </a:r>
            <a:endParaRPr lang="en-US" dirty="0" smtClean="0"/>
          </a:p>
        </p:txBody>
      </p:sp>
    </p:spTree>
    <p:extLst>
      <p:ext uri="{BB962C8B-B14F-4D97-AF65-F5344CB8AC3E}">
        <p14:creationId xmlns="" xmlns:p14="http://schemas.microsoft.com/office/powerpoint/2010/main" val="1754974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Content</a:t>
            </a:r>
            <a:br>
              <a:rPr lang="en-US" b="1" dirty="0" smtClean="0"/>
            </a:br>
            <a:endParaRPr lang="en-US" dirty="0"/>
          </a:p>
        </p:txBody>
      </p:sp>
      <p:sp>
        <p:nvSpPr>
          <p:cNvPr id="3" name="Content Placeholder 2"/>
          <p:cNvSpPr>
            <a:spLocks noGrp="1"/>
          </p:cNvSpPr>
          <p:nvPr>
            <p:ph idx="1"/>
          </p:nvPr>
        </p:nvSpPr>
        <p:spPr>
          <a:xfrm>
            <a:off x="838200" y="1825625"/>
            <a:ext cx="10515600" cy="4137293"/>
          </a:xfrm>
        </p:spPr>
        <p:txBody>
          <a:bodyPr>
            <a:normAutofit/>
          </a:bodyPr>
          <a:lstStyle/>
          <a:p>
            <a:r>
              <a:rPr lang="en-US" dirty="0" smtClean="0"/>
              <a:t>Static </a:t>
            </a:r>
            <a:r>
              <a:rPr lang="en-US" dirty="0"/>
              <a:t>content is published to regular files on your server and handled using the simplest methods available to the web server.  </a:t>
            </a:r>
            <a:endParaRPr lang="en-US" dirty="0" smtClean="0"/>
          </a:p>
          <a:p>
            <a:r>
              <a:rPr lang="en-US" dirty="0" smtClean="0"/>
              <a:t>The </a:t>
            </a:r>
            <a:r>
              <a:rPr lang="en-US" dirty="0"/>
              <a:t>advantages of static content are:</a:t>
            </a:r>
          </a:p>
          <a:p>
            <a:pPr lvl="1"/>
            <a:r>
              <a:rPr lang="en-US" dirty="0"/>
              <a:t>it is the fastest and most efficient way to deliver content</a:t>
            </a:r>
          </a:p>
          <a:p>
            <a:pPr lvl="1"/>
            <a:r>
              <a:rPr lang="en-US" dirty="0"/>
              <a:t>it does not require any code to execute or any databases to be accessed, which makes it the most secure way to deliver content</a:t>
            </a:r>
          </a:p>
          <a:p>
            <a:pPr lvl="1"/>
            <a:r>
              <a:rPr lang="en-US" dirty="0"/>
              <a:t>it uses simple, clean URLs to address the content</a:t>
            </a:r>
          </a:p>
          <a:p>
            <a:pPr lvl="1"/>
            <a:r>
              <a:rPr lang="en-US" dirty="0"/>
              <a:t>it takes best advantage of web caching systems, which further boosts performance</a:t>
            </a:r>
          </a:p>
          <a:p>
            <a:pPr lvl="1"/>
            <a:r>
              <a:rPr lang="en-US" dirty="0"/>
              <a:t>it is compatible with every type of webserver technology</a:t>
            </a:r>
          </a:p>
          <a:p>
            <a:pPr marL="0" indent="0">
              <a:buNone/>
            </a:pPr>
            <a:endParaRPr lang="en-US" dirty="0"/>
          </a:p>
        </p:txBody>
      </p:sp>
    </p:spTree>
    <p:extLst>
      <p:ext uri="{BB962C8B-B14F-4D97-AF65-F5344CB8AC3E}">
        <p14:creationId xmlns="" xmlns:p14="http://schemas.microsoft.com/office/powerpoint/2010/main" val="234178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28600" lvl="1">
              <a:spcBef>
                <a:spcPts val="1000"/>
              </a:spcBef>
            </a:pPr>
            <a:r>
              <a:rPr lang="en-US" dirty="0" smtClean="0"/>
              <a:t>Disadvantages Of Static Content</a:t>
            </a:r>
          </a:p>
          <a:p>
            <a:pPr lvl="1"/>
            <a:r>
              <a:rPr lang="en-US" dirty="0" smtClean="0"/>
              <a:t>it must be republished when it changes, or your viewers will not see the updates</a:t>
            </a:r>
          </a:p>
          <a:p>
            <a:pPr lvl="1"/>
            <a:r>
              <a:rPr lang="en-US" dirty="0" smtClean="0"/>
              <a:t>it cannot display differently to different viewers, depending on their login status or other factors</a:t>
            </a:r>
          </a:p>
          <a:p>
            <a:pPr lvl="1"/>
            <a:endParaRPr lang="en-US" dirty="0"/>
          </a:p>
        </p:txBody>
      </p:sp>
    </p:spTree>
    <p:extLst>
      <p:ext uri="{BB962C8B-B14F-4D97-AF65-F5344CB8AC3E}">
        <p14:creationId xmlns="" xmlns:p14="http://schemas.microsoft.com/office/powerpoint/2010/main" val="3663207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Content</a:t>
            </a:r>
            <a:br>
              <a:rPr lang="en-US" b="1" dirty="0"/>
            </a:br>
            <a:endParaRPr lang="en-US" dirty="0"/>
          </a:p>
        </p:txBody>
      </p:sp>
      <p:sp>
        <p:nvSpPr>
          <p:cNvPr id="3" name="Content Placeholder 2"/>
          <p:cNvSpPr>
            <a:spLocks noGrp="1"/>
          </p:cNvSpPr>
          <p:nvPr>
            <p:ph idx="1"/>
          </p:nvPr>
        </p:nvSpPr>
        <p:spPr/>
        <p:txBody>
          <a:bodyPr/>
          <a:lstStyle/>
          <a:p>
            <a:r>
              <a:rPr lang="en-US" dirty="0"/>
              <a:t>Dynamic content is generated for you at the time you request the page.  </a:t>
            </a:r>
            <a:endParaRPr lang="en-US" dirty="0" smtClean="0"/>
          </a:p>
          <a:p>
            <a:r>
              <a:rPr lang="en-US" dirty="0" smtClean="0"/>
              <a:t>The </a:t>
            </a:r>
            <a:r>
              <a:rPr lang="en-US" dirty="0"/>
              <a:t>document you view exists only for you at that moment;  if viewed by someone else at the same time, or by you at a slightly different time, you could get something different</a:t>
            </a:r>
            <a:r>
              <a:rPr lang="en-US" dirty="0" smtClean="0"/>
              <a:t>.</a:t>
            </a:r>
          </a:p>
          <a:p>
            <a:r>
              <a:rPr lang="en-US" dirty="0"/>
              <a:t>Dynamic content is good for:</a:t>
            </a:r>
            <a:endParaRPr lang="en-US" dirty="0" smtClean="0"/>
          </a:p>
          <a:p>
            <a:pPr lvl="1"/>
            <a:r>
              <a:rPr lang="en-US" dirty="0"/>
              <a:t>pages whose content changes too quickly to easily republish it</a:t>
            </a:r>
          </a:p>
          <a:p>
            <a:pPr lvl="1"/>
            <a:r>
              <a:rPr lang="en-US" dirty="0"/>
              <a:t>pages that display viewer-specific content (</a:t>
            </a:r>
            <a:r>
              <a:rPr lang="en-US" dirty="0" err="1"/>
              <a:t>eg</a:t>
            </a:r>
            <a:r>
              <a:rPr lang="en-US" dirty="0"/>
              <a:t>. user profiles)</a:t>
            </a:r>
          </a:p>
          <a:p>
            <a:pPr lvl="1"/>
            <a:r>
              <a:rPr lang="en-US" dirty="0"/>
              <a:t>pages that display content conditionally (</a:t>
            </a:r>
            <a:r>
              <a:rPr lang="en-US" dirty="0" err="1"/>
              <a:t>ie</a:t>
            </a:r>
            <a:r>
              <a:rPr lang="en-US" dirty="0"/>
              <a:t>. member-only pages)</a:t>
            </a:r>
          </a:p>
          <a:p>
            <a:pPr lvl="1"/>
            <a:endParaRPr lang="en-US" dirty="0"/>
          </a:p>
        </p:txBody>
      </p:sp>
    </p:spTree>
    <p:extLst>
      <p:ext uri="{BB962C8B-B14F-4D97-AF65-F5344CB8AC3E}">
        <p14:creationId xmlns="" xmlns:p14="http://schemas.microsoft.com/office/powerpoint/2010/main" val="3493173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D</a:t>
            </a:r>
            <a:r>
              <a:rPr lang="en-US" dirty="0" smtClean="0"/>
              <a:t>ynamic </a:t>
            </a:r>
            <a:r>
              <a:rPr lang="en-US" dirty="0"/>
              <a:t>content has the following disadvantages</a:t>
            </a:r>
            <a:r>
              <a:rPr lang="en-US" dirty="0" smtClean="0"/>
              <a:t>:</a:t>
            </a:r>
          </a:p>
          <a:p>
            <a:pPr lvl="1"/>
            <a:r>
              <a:rPr lang="en-US" dirty="0"/>
              <a:t>it is resource-intensive compared to static pages.  That means the number of dynamic pages your server can display per second will generally be much less than the number of static pages.  This can be especially important if you are swamped with traffic, or generating thousands of dynamic page views for robots or other automated agents that you don't really care about.</a:t>
            </a:r>
          </a:p>
          <a:p>
            <a:pPr lvl="1"/>
            <a:r>
              <a:rPr lang="en-US" dirty="0"/>
              <a:t>dynamic pages execute code on your server, and can read from and write to your database.  If your website has any security problems, dynamic pages is where those problems will be exposed.</a:t>
            </a:r>
          </a:p>
          <a:p>
            <a:pPr lvl="1"/>
            <a:r>
              <a:rPr lang="en-US" dirty="0"/>
              <a:t>in many typical default </a:t>
            </a:r>
            <a:r>
              <a:rPr lang="en-US" dirty="0" err="1"/>
              <a:t>webserving</a:t>
            </a:r>
            <a:r>
              <a:rPr lang="en-US" dirty="0"/>
              <a:t> configurations, the index page of a website is presumed to be a static page (</a:t>
            </a:r>
            <a:r>
              <a:rPr lang="en-US" dirty="0" err="1"/>
              <a:t>eg</a:t>
            </a:r>
            <a:r>
              <a:rPr lang="en-US" dirty="0"/>
              <a:t>. "index.html").  That means there are some places where it is impractical or more difficult to use dynamic pages than others.</a:t>
            </a:r>
          </a:p>
          <a:p>
            <a:endParaRPr lang="en-US" dirty="0"/>
          </a:p>
        </p:txBody>
      </p:sp>
    </p:spTree>
    <p:extLst>
      <p:ext uri="{BB962C8B-B14F-4D97-AF65-F5344CB8AC3E}">
        <p14:creationId xmlns="" xmlns:p14="http://schemas.microsoft.com/office/powerpoint/2010/main" val="1932230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Scripting</a:t>
            </a:r>
            <a:endParaRPr lang="en-US" dirty="0"/>
          </a:p>
        </p:txBody>
      </p:sp>
      <p:sp>
        <p:nvSpPr>
          <p:cNvPr id="3" name="Content Placeholder 2"/>
          <p:cNvSpPr>
            <a:spLocks noGrp="1"/>
          </p:cNvSpPr>
          <p:nvPr>
            <p:ph idx="1"/>
          </p:nvPr>
        </p:nvSpPr>
        <p:spPr/>
        <p:txBody>
          <a:bodyPr/>
          <a:lstStyle/>
          <a:p>
            <a:r>
              <a:rPr lang="en-US" dirty="0"/>
              <a:t>T</a:t>
            </a:r>
            <a:r>
              <a:rPr lang="en-US" dirty="0" smtClean="0"/>
              <a:t>o generate dynamic pages we use a server-side scripting language.</a:t>
            </a:r>
          </a:p>
          <a:p>
            <a:r>
              <a:rPr lang="en-US" dirty="0" smtClean="0"/>
              <a:t>There are different types of server-side scripting languages such as PHP, ASP, ASP.NET, ColdFusion, Java Server Pages, Perl and others.</a:t>
            </a:r>
          </a:p>
          <a:p>
            <a:r>
              <a:rPr lang="en-US" dirty="0" smtClean="0"/>
              <a:t>Each scripting languages is being interpreted by an application.</a:t>
            </a:r>
          </a:p>
          <a:p>
            <a:r>
              <a:rPr lang="en-US" dirty="0" smtClean="0"/>
              <a:t>The application which interprets the server-side script is installed on the sever just like any other application.</a:t>
            </a:r>
          </a:p>
          <a:p>
            <a:r>
              <a:rPr lang="en-US" dirty="0" smtClean="0"/>
              <a:t>Server-side scripting languages are operating systems dependent.</a:t>
            </a:r>
            <a:endParaRPr lang="en-US" dirty="0"/>
          </a:p>
        </p:txBody>
      </p:sp>
    </p:spTree>
    <p:extLst>
      <p:ext uri="{BB962C8B-B14F-4D97-AF65-F5344CB8AC3E}">
        <p14:creationId xmlns="" xmlns:p14="http://schemas.microsoft.com/office/powerpoint/2010/main" val="1192258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 an Overview:</a:t>
            </a:r>
            <a:endParaRPr lang="en-US" dirty="0"/>
          </a:p>
        </p:txBody>
      </p:sp>
      <p:sp>
        <p:nvSpPr>
          <p:cNvPr id="3" name="Content Placeholder 2"/>
          <p:cNvSpPr>
            <a:spLocks noGrp="1"/>
          </p:cNvSpPr>
          <p:nvPr>
            <p:ph idx="1"/>
          </p:nvPr>
        </p:nvSpPr>
        <p:spPr/>
        <p:txBody>
          <a:bodyPr/>
          <a:lstStyle/>
          <a:p>
            <a:pPr>
              <a:buNone/>
            </a:pPr>
            <a:r>
              <a:rPr lang="en-US" b="1" dirty="0" smtClean="0"/>
              <a:t>ASP.net and VB.net</a:t>
            </a:r>
            <a:endParaRPr lang="en-US" dirty="0" smtClean="0"/>
          </a:p>
          <a:p>
            <a:r>
              <a:rPr lang="en-US" dirty="0" smtClean="0"/>
              <a:t>ASP.NET stands for Active Server Pages .NET &amp; it is a technology used to render dynamic web content. </a:t>
            </a:r>
          </a:p>
          <a:p>
            <a:r>
              <a:rPr lang="en-US" dirty="0" smtClean="0"/>
              <a:t>VB.NET stands for Visual Basic.NET which is simply a Programming Language.</a:t>
            </a:r>
          </a:p>
          <a:p>
            <a:r>
              <a:rPr lang="en-US" dirty="0" smtClean="0"/>
              <a:t>An ASP.NET web site is typically made up of code written in either VB.NET or C# (C Sharp).</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Microsoft </a:t>
            </a:r>
            <a:r>
              <a:rPr lang="en-US" b="1" dirty="0" err="1" smtClean="0"/>
              <a:t>.net</a:t>
            </a:r>
            <a:endParaRPr lang="en-US" dirty="0"/>
          </a:p>
        </p:txBody>
      </p:sp>
      <p:sp>
        <p:nvSpPr>
          <p:cNvPr id="3" name="Content Placeholder 2"/>
          <p:cNvSpPr>
            <a:spLocks noGrp="1"/>
          </p:cNvSpPr>
          <p:nvPr>
            <p:ph idx="1"/>
          </p:nvPr>
        </p:nvSpPr>
        <p:spPr>
          <a:xfrm>
            <a:off x="838200" y="1825625"/>
            <a:ext cx="10515600" cy="4816475"/>
          </a:xfrm>
        </p:spPr>
        <p:txBody>
          <a:bodyPr>
            <a:normAutofit fontScale="85000" lnSpcReduction="10000"/>
          </a:bodyPr>
          <a:lstStyle/>
          <a:p>
            <a:r>
              <a:rPr lang="en-US" dirty="0" smtClean="0"/>
              <a:t>Package of software that consists of clients, servers, and development tools.</a:t>
            </a:r>
          </a:p>
          <a:p>
            <a:r>
              <a:rPr lang="en-US" dirty="0" smtClean="0"/>
              <a:t>includes many other subcomponents that allow software that has been written in different languages to work together by establishing rules for language independence.</a:t>
            </a:r>
          </a:p>
          <a:p>
            <a:r>
              <a:rPr lang="en-US" dirty="0" smtClean="0"/>
              <a:t>Using it as a base, software development toolmakers can create development tools for different languages such as COBOL or C++.</a:t>
            </a:r>
          </a:p>
          <a:p>
            <a:r>
              <a:rPr lang="en-US" dirty="0" smtClean="0"/>
              <a:t>Microsoft itself used the .NET Framework to create VS, which is a development tool used to create software using the VB or C# programming languages.</a:t>
            </a:r>
          </a:p>
          <a:p>
            <a:r>
              <a:rPr lang="en-US" dirty="0" smtClean="0"/>
              <a:t>also provides many common functions that previously needed to be built by the developer. This includes access to the file system, access to the registry, and easier development when using the Windows Application Programming Interfaces (API) to access operating system–level functionality. This allows developer to concentrate more on business problems, instead of worrying how to access low-level windows functionality.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Common Language Runtime</a:t>
            </a:r>
            <a:endParaRPr lang="en-US" dirty="0"/>
          </a:p>
        </p:txBody>
      </p:sp>
      <p:sp>
        <p:nvSpPr>
          <p:cNvPr id="3" name="Content Placeholder 2"/>
          <p:cNvSpPr>
            <a:spLocks noGrp="1"/>
          </p:cNvSpPr>
          <p:nvPr>
            <p:ph idx="1"/>
          </p:nvPr>
        </p:nvSpPr>
        <p:spPr>
          <a:xfrm>
            <a:off x="838200" y="1825624"/>
            <a:ext cx="10515600" cy="4587875"/>
          </a:xfrm>
        </p:spPr>
        <p:txBody>
          <a:bodyPr>
            <a:normAutofit fontScale="85000" lnSpcReduction="10000"/>
          </a:bodyPr>
          <a:lstStyle/>
          <a:p>
            <a:r>
              <a:rPr lang="en-US" dirty="0" smtClean="0"/>
              <a:t>CLR is one of the components within the .NET Framework.</a:t>
            </a:r>
          </a:p>
          <a:p>
            <a:r>
              <a:rPr lang="en-US" dirty="0" smtClean="0"/>
              <a:t>provides runtime services, including loading and execution of code.</a:t>
            </a:r>
          </a:p>
          <a:p>
            <a:r>
              <a:rPr lang="en-US" dirty="0" smtClean="0"/>
              <a:t>essentially takes the language-specific code that was written and translates it </a:t>
            </a:r>
            <a:r>
              <a:rPr lang="en-US" b="1" dirty="0" smtClean="0"/>
              <a:t>Microsoft Intermediate Language</a:t>
            </a:r>
            <a:r>
              <a:rPr lang="en-US" dirty="0" smtClean="0"/>
              <a:t> (MSIL) code.</a:t>
            </a:r>
          </a:p>
          <a:p>
            <a:r>
              <a:rPr lang="en-US" dirty="0" smtClean="0"/>
              <a:t>This is what allows code written with VB to work with code written in C# (</a:t>
            </a:r>
            <a:r>
              <a:rPr lang="en-US" b="1" dirty="0" smtClean="0"/>
              <a:t>the most important aspect of the .NET Framework</a:t>
            </a:r>
            <a:r>
              <a:rPr lang="en-US" dirty="0" smtClean="0"/>
              <a:t>).</a:t>
            </a:r>
          </a:p>
          <a:p>
            <a:r>
              <a:rPr lang="en-US" dirty="0" smtClean="0"/>
              <a:t>A single program, written in multiple languages, works mainly because the framework contains a set of common data types that must be used by all languages building applications with the .NET Framework.</a:t>
            </a:r>
          </a:p>
          <a:p>
            <a:r>
              <a:rPr lang="en-US" dirty="0" smtClean="0"/>
              <a:t>This set of data types is the </a:t>
            </a:r>
            <a:r>
              <a:rPr lang="en-US" b="1" dirty="0" smtClean="0"/>
              <a:t>Common Type System (CTS)</a:t>
            </a:r>
            <a:r>
              <a:rPr lang="en-US" dirty="0" smtClean="0"/>
              <a:t>, which defines how types are declared, used, and managed. To accommodate the CLR, some of the data types within languages such as VB needed to be changed so they could work better with data types from other languages such as C++.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Assemblies</a:t>
            </a:r>
            <a:endParaRPr lang="en-US" dirty="0"/>
          </a:p>
        </p:txBody>
      </p:sp>
      <p:sp>
        <p:nvSpPr>
          <p:cNvPr id="3" name="Content Placeholder 2"/>
          <p:cNvSpPr>
            <a:spLocks noGrp="1"/>
          </p:cNvSpPr>
          <p:nvPr>
            <p:ph idx="1"/>
          </p:nvPr>
        </p:nvSpPr>
        <p:spPr/>
        <p:txBody>
          <a:bodyPr/>
          <a:lstStyle/>
          <a:p>
            <a:r>
              <a:rPr lang="en-US" b="1" dirty="0" smtClean="0"/>
              <a:t>the main component of a .NET Framework application and is a collection of all of the functionality for the particular application.</a:t>
            </a:r>
          </a:p>
          <a:p>
            <a:r>
              <a:rPr lang="en-US" dirty="0" smtClean="0"/>
              <a:t>is created as either a .</a:t>
            </a:r>
            <a:r>
              <a:rPr lang="en-US" dirty="0" err="1" smtClean="0"/>
              <a:t>dll</a:t>
            </a:r>
            <a:r>
              <a:rPr lang="en-US" dirty="0" smtClean="0"/>
              <a:t> file for web sites or an .exe file for Windows applications, and it contains all of the MSIL code to be used by the framework.</a:t>
            </a:r>
          </a:p>
          <a:p>
            <a:r>
              <a:rPr lang="en-US" dirty="0" smtClean="0"/>
              <a:t>Without the assembly there is no application.</a:t>
            </a:r>
          </a:p>
          <a:p>
            <a:r>
              <a:rPr lang="en-US" dirty="0" smtClean="0"/>
              <a:t> .NET Framework Software Development Kit (SDK) is used  to create the assemblies and perform other tasks, which are automatically done by VS.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a:t>
            </a:r>
          </a:p>
        </p:txBody>
      </p:sp>
      <p:sp>
        <p:nvSpPr>
          <p:cNvPr id="3" name="Content Placeholder 2"/>
          <p:cNvSpPr>
            <a:spLocks noGrp="1"/>
          </p:cNvSpPr>
          <p:nvPr>
            <p:ph idx="1"/>
          </p:nvPr>
        </p:nvSpPr>
        <p:spPr/>
        <p:txBody>
          <a:bodyPr>
            <a:normAutofit fontScale="62500" lnSpcReduction="20000"/>
          </a:bodyPr>
          <a:lstStyle/>
          <a:p>
            <a:r>
              <a:rPr lang="en-US" dirty="0" smtClean="0"/>
              <a:t>In 1989 Tim Berners-Lee proposed a new project to his employer CERN, with the goal of easing the exchange of information between scientists by using a hypertext system. The project resulted in Berners-Lee writing two programs in 1990:</a:t>
            </a:r>
          </a:p>
          <a:p>
            <a:pPr lvl="1"/>
            <a:r>
              <a:rPr lang="en-US" dirty="0" smtClean="0"/>
              <a:t>A browser called </a:t>
            </a:r>
            <a:r>
              <a:rPr lang="en-US" dirty="0" err="1" smtClean="0"/>
              <a:t>WorldWideWeb</a:t>
            </a:r>
            <a:r>
              <a:rPr lang="en-US" dirty="0" smtClean="0"/>
              <a:t>.</a:t>
            </a:r>
          </a:p>
          <a:p>
            <a:pPr lvl="1"/>
            <a:r>
              <a:rPr lang="en-US" dirty="0" smtClean="0"/>
              <a:t>The world's first web server, later known as CERN </a:t>
            </a:r>
            <a:r>
              <a:rPr lang="en-US" dirty="0" err="1" smtClean="0"/>
              <a:t>httpd</a:t>
            </a:r>
            <a:r>
              <a:rPr lang="en-US" dirty="0" smtClean="0"/>
              <a:t>, which ran on </a:t>
            </a:r>
            <a:r>
              <a:rPr lang="en-US" dirty="0" err="1" smtClean="0"/>
              <a:t>NeXTSTEP</a:t>
            </a:r>
            <a:r>
              <a:rPr lang="en-US" dirty="0" smtClean="0"/>
              <a:t>.</a:t>
            </a:r>
          </a:p>
          <a:p>
            <a:r>
              <a:rPr lang="en-US" dirty="0" smtClean="0"/>
              <a:t>In 1994 Tim Berners-Lee decided to constitute the World Wide Web Consortium (W3C) to regulate the further development of the many technologies involved (HTTP, HTML, etc.) through a standardization process.</a:t>
            </a:r>
          </a:p>
          <a:p>
            <a:r>
              <a:rPr lang="en-US" dirty="0" smtClean="0"/>
              <a:t>Web servers are computers that deliver (serves up) Web pages.</a:t>
            </a:r>
          </a:p>
          <a:p>
            <a:r>
              <a:rPr lang="en-US" dirty="0" smtClean="0"/>
              <a:t>a </a:t>
            </a:r>
            <a:r>
              <a:rPr lang="en-US" dirty="0"/>
              <a:t>program that uses HTTP to serve files that create web pages to users in </a:t>
            </a:r>
            <a:r>
              <a:rPr lang="en-US" dirty="0" smtClean="0"/>
              <a:t>response </a:t>
            </a:r>
            <a:r>
              <a:rPr lang="en-US" dirty="0"/>
              <a:t>to their </a:t>
            </a:r>
            <a:r>
              <a:rPr lang="en-US" dirty="0" smtClean="0"/>
              <a:t>requests.</a:t>
            </a:r>
          </a:p>
          <a:p>
            <a:r>
              <a:rPr lang="en-US" dirty="0" smtClean="0"/>
              <a:t>Every Web server has an IP address and possibly a domain name.</a:t>
            </a:r>
          </a:p>
          <a:p>
            <a:r>
              <a:rPr lang="en-US" dirty="0" smtClean="0"/>
              <a:t>Every web server has a unique address so that other computers connected to the Internet know where to find it.</a:t>
            </a:r>
          </a:p>
          <a:p>
            <a:r>
              <a:rPr lang="en-US" dirty="0" smtClean="0"/>
              <a:t>Web hosts rent out space on their web servers to people or businesses to set up their own websites.</a:t>
            </a:r>
          </a:p>
          <a:p>
            <a:r>
              <a:rPr lang="en-US" dirty="0" smtClean="0"/>
              <a:t>Any computer can be turned into a Web server by installing server software and connecting the machine to the Internet. </a:t>
            </a:r>
            <a:endParaRPr lang="en-US" dirty="0"/>
          </a:p>
        </p:txBody>
      </p:sp>
    </p:spTree>
    <p:extLst>
      <p:ext uri="{BB962C8B-B14F-4D97-AF65-F5344CB8AC3E}">
        <p14:creationId xmlns="" xmlns:p14="http://schemas.microsoft.com/office/powerpoint/2010/main" val="4138886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Web Servers Execute ASP Files</a:t>
            </a:r>
            <a:endParaRPr lang="en-US" dirty="0"/>
          </a:p>
        </p:txBody>
      </p:sp>
      <p:pic>
        <p:nvPicPr>
          <p:cNvPr id="4" name="Content Placeholder 3" descr="asp-net-pages-execution_clientside.jpg"/>
          <p:cNvPicPr>
            <a:picLocks noGrp="1" noChangeAspect="1"/>
          </p:cNvPicPr>
          <p:nvPr>
            <p:ph idx="1"/>
          </p:nvPr>
        </p:nvPicPr>
        <p:blipFill>
          <a:blip r:embed="rId2"/>
          <a:stretch>
            <a:fillRect/>
          </a:stretch>
        </p:blipFill>
        <p:spPr>
          <a:xfrm>
            <a:off x="1498601" y="1778000"/>
            <a:ext cx="8712292" cy="4384618"/>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Compilation and Delivery Process</a:t>
            </a:r>
            <a:endParaRPr lang="en-US" dirty="0"/>
          </a:p>
        </p:txBody>
      </p:sp>
      <p:pic>
        <p:nvPicPr>
          <p:cNvPr id="4" name="Content Placeholder 3" descr="asp-net-pages-execution_serverside.jpg"/>
          <p:cNvPicPr>
            <a:picLocks noGrp="1" noChangeAspect="1"/>
          </p:cNvPicPr>
          <p:nvPr>
            <p:ph idx="1"/>
          </p:nvPr>
        </p:nvPicPr>
        <p:blipFill>
          <a:blip r:embed="rId2"/>
          <a:stretch>
            <a:fillRect/>
          </a:stretch>
        </p:blipFill>
        <p:spPr>
          <a:xfrm>
            <a:off x="1958610" y="1892300"/>
            <a:ext cx="8442690" cy="430357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943600"/>
          </a:xfrm>
        </p:spPr>
        <p:txBody>
          <a:bodyPr>
            <a:normAutofit fontScale="70000" lnSpcReduction="20000"/>
          </a:bodyPr>
          <a:lstStyle/>
          <a:p>
            <a:pPr>
              <a:buNone/>
            </a:pPr>
            <a:r>
              <a:rPr lang="en-US" dirty="0" smtClean="0"/>
              <a:t>The process of compiling and delivering ASP.NET pages goes through the following stages:</a:t>
            </a:r>
          </a:p>
          <a:p>
            <a:pPr marL="514350" indent="-514350">
              <a:buFont typeface="+mj-lt"/>
              <a:buAutoNum type="arabicPeriod"/>
            </a:pPr>
            <a:r>
              <a:rPr lang="en-US" dirty="0" smtClean="0"/>
              <a:t>IIS matches the URL in the request against a file on the physical file system (hard disk) by translating the virtual path (for example, /site/ index.aspx) into a path relative to the site’s Web root (for example, d:\domains\thisSite\wwwroot\site\index.aspx).</a:t>
            </a:r>
          </a:p>
          <a:p>
            <a:pPr marL="514350" indent="-514350">
              <a:buFont typeface="+mj-lt"/>
              <a:buAutoNum type="arabicPeriod"/>
            </a:pPr>
            <a:r>
              <a:rPr lang="en-US" dirty="0" smtClean="0"/>
              <a:t>Once the file is found, the file extension (.</a:t>
            </a:r>
            <a:r>
              <a:rPr lang="en-US" dirty="0" err="1" smtClean="0"/>
              <a:t>aspx</a:t>
            </a:r>
            <a:r>
              <a:rPr lang="en-US" dirty="0" smtClean="0"/>
              <a:t>) is matched against a list of known file types for either sending on to the visitor or for processing.</a:t>
            </a:r>
          </a:p>
          <a:p>
            <a:pPr marL="514350" indent="-514350">
              <a:buFont typeface="+mj-lt"/>
              <a:buAutoNum type="arabicPeriod"/>
            </a:pPr>
            <a:r>
              <a:rPr lang="en-US" dirty="0" smtClean="0"/>
              <a:t>If this is first visit to the page since the file was last changed, the ASP code is compiled into an assembly using the Common Language Runtime compiler, into MSIL, and then into machine-specific binary code for execution.</a:t>
            </a:r>
          </a:p>
          <a:p>
            <a:pPr marL="514350" indent="-514350">
              <a:buFont typeface="+mj-lt"/>
              <a:buAutoNum type="arabicPeriod"/>
            </a:pPr>
            <a:r>
              <a:rPr lang="en-US" dirty="0" smtClean="0"/>
              <a:t>The binary code is a .NET class .</a:t>
            </a:r>
            <a:r>
              <a:rPr lang="en-US" dirty="0" err="1" smtClean="0"/>
              <a:t>dll</a:t>
            </a:r>
            <a:r>
              <a:rPr lang="en-US" dirty="0" smtClean="0"/>
              <a:t> and is stored in a temporary location.</a:t>
            </a:r>
          </a:p>
          <a:p>
            <a:pPr marL="514350" indent="-514350">
              <a:buFont typeface="+mj-lt"/>
              <a:buAutoNum type="arabicPeriod"/>
            </a:pPr>
            <a:r>
              <a:rPr lang="en-US" dirty="0" smtClean="0"/>
              <a:t>Next time the page is requested the server will check to see if the code has changed. If the code is the same, then the compilation step is skipped and the previously compiled class code is executed; otherwise, the class is deleted and recompiled from the new source.</a:t>
            </a:r>
          </a:p>
          <a:p>
            <a:pPr marL="514350" indent="-514350">
              <a:buFont typeface="+mj-lt"/>
              <a:buAutoNum type="arabicPeriod"/>
            </a:pPr>
            <a:r>
              <a:rPr lang="en-US" dirty="0" smtClean="0"/>
              <a:t>The compiled code is executed and the request values are interpreted, such as form input fields or URL parameters.</a:t>
            </a:r>
          </a:p>
          <a:p>
            <a:pPr marL="514350" indent="-514350">
              <a:buFont typeface="+mj-lt"/>
              <a:buAutoNum type="arabicPeriod"/>
            </a:pPr>
            <a:r>
              <a:rPr lang="en-US" dirty="0" smtClean="0"/>
              <a:t>If the developer has used Web forms, then the server can detect what software the visitor is using and render pages that are tailored to the visitors’ requirements, for example, returning Netscape specific code, or Wireless Markup Language (WML) code for mobiles.</a:t>
            </a:r>
          </a:p>
          <a:p>
            <a:pPr marL="514350" indent="-514350">
              <a:buFont typeface="+mj-lt"/>
              <a:buAutoNum type="arabicPeriod"/>
            </a:pPr>
            <a:r>
              <a:rPr lang="en-US" dirty="0" smtClean="0"/>
              <a:t>Any results are delivered back to the visitor’s Web browser. </a:t>
            </a:r>
          </a:p>
          <a:p>
            <a:pPr marL="514350" indent="-514350">
              <a:buFont typeface="+mj-lt"/>
              <a:buAutoNum type="arabicPeriod"/>
            </a:pPr>
            <a:r>
              <a:rPr lang="en-US" dirty="0" smtClean="0"/>
              <a:t>Form elements are converted into client side markup and script, HTML and JavaScript for Web browsers, and WML and </a:t>
            </a:r>
            <a:r>
              <a:rPr lang="en-US" dirty="0" err="1" smtClean="0"/>
              <a:t>WMLScript</a:t>
            </a:r>
            <a:r>
              <a:rPr lang="en-US" dirty="0" smtClean="0"/>
              <a:t> for mobiles, for example.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Classic ASP and ASP.net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Microsoft's previous server side scripting technology ASP (Active Server Pages) is now often called classic ASP (ASP 3.0 was the last version of classic ASP).</a:t>
            </a:r>
          </a:p>
          <a:p>
            <a:r>
              <a:rPr lang="en-US" dirty="0" smtClean="0"/>
              <a:t>ASP.NET is the next generation ASP, but it's not an upgraded version of ASP.</a:t>
            </a:r>
          </a:p>
          <a:p>
            <a:r>
              <a:rPr lang="en-US" dirty="0" smtClean="0"/>
              <a:t>ASP.NET is a server side scripting technology that enables scripts (embedded in web pages) to be executed by an Internet server.</a:t>
            </a:r>
          </a:p>
          <a:p>
            <a:pPr lvl="0"/>
            <a:r>
              <a:rPr lang="en-US" dirty="0" smtClean="0"/>
              <a:t>ASP.NET is a Microsoft Technology.</a:t>
            </a:r>
          </a:p>
          <a:p>
            <a:pPr lvl="0"/>
            <a:r>
              <a:rPr lang="en-US" dirty="0" smtClean="0"/>
              <a:t>ASP.NET is a program that runs inside IIS (Internet Information Services) is Microsoft's Internet server.</a:t>
            </a:r>
          </a:p>
          <a:p>
            <a:pPr lvl="0"/>
            <a:r>
              <a:rPr lang="en-US" dirty="0" smtClean="0"/>
              <a:t>IIS is also a part of Windows 2000 and XP Professional and comes as a free component with Windows servers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.NET Framework consists of 3 main parts:</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Programming languages:</a:t>
            </a:r>
          </a:p>
          <a:p>
            <a:pPr lvl="1"/>
            <a:r>
              <a:rPr lang="en-US" dirty="0" smtClean="0"/>
              <a:t>C# (Pronounced C sharp)</a:t>
            </a:r>
            <a:endParaRPr lang="en-US" sz="2000" dirty="0" smtClean="0"/>
          </a:p>
          <a:p>
            <a:pPr lvl="1"/>
            <a:r>
              <a:rPr lang="en-US" dirty="0" smtClean="0"/>
              <a:t>Visual Basic (VB .NET)</a:t>
            </a:r>
            <a:endParaRPr lang="en-US" sz="2000" dirty="0" smtClean="0"/>
          </a:p>
          <a:p>
            <a:pPr lvl="1"/>
            <a:r>
              <a:rPr lang="en-US" dirty="0" smtClean="0"/>
              <a:t>J# (Pronounced J sharp)</a:t>
            </a:r>
          </a:p>
          <a:p>
            <a:r>
              <a:rPr lang="en-US" dirty="0" smtClean="0"/>
              <a:t>Server technologies and client technologies:</a:t>
            </a:r>
          </a:p>
          <a:p>
            <a:pPr lvl="1"/>
            <a:r>
              <a:rPr lang="en-US" dirty="0" smtClean="0"/>
              <a:t>ASP .NET (Active Server Pages)</a:t>
            </a:r>
          </a:p>
          <a:p>
            <a:pPr lvl="1"/>
            <a:r>
              <a:rPr lang="en-US" dirty="0" smtClean="0"/>
              <a:t>Windows Forms (Windows desktop solutions)</a:t>
            </a:r>
          </a:p>
          <a:p>
            <a:pPr lvl="1"/>
            <a:r>
              <a:rPr lang="en-US" dirty="0" smtClean="0"/>
              <a:t>Compact Framework (PDA / Mobile solutions)</a:t>
            </a:r>
          </a:p>
          <a:p>
            <a:r>
              <a:rPr lang="en-US" dirty="0" smtClean="0"/>
              <a:t>Development environments:</a:t>
            </a:r>
          </a:p>
          <a:p>
            <a:pPr lvl="1"/>
            <a:r>
              <a:rPr lang="en-US" dirty="0" smtClean="0"/>
              <a:t>Visual Studio .NET (VS .NET)</a:t>
            </a:r>
          </a:p>
          <a:p>
            <a:pPr lvl="1"/>
            <a:r>
              <a:rPr lang="en-US" dirty="0" smtClean="0"/>
              <a:t>Visual Web Developer</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ASP.net: </a:t>
            </a:r>
            <a:endParaRPr lang="en-US" dirty="0"/>
          </a:p>
        </p:txBody>
      </p:sp>
      <p:sp>
        <p:nvSpPr>
          <p:cNvPr id="3" name="Content Placeholder 2"/>
          <p:cNvSpPr>
            <a:spLocks noGrp="1"/>
          </p:cNvSpPr>
          <p:nvPr>
            <p:ph idx="1"/>
          </p:nvPr>
        </p:nvSpPr>
        <p:spPr>
          <a:xfrm>
            <a:off x="838200" y="1825624"/>
            <a:ext cx="10515600" cy="4638675"/>
          </a:xfrm>
        </p:spPr>
        <p:txBody>
          <a:bodyPr>
            <a:normAutofit lnSpcReduction="10000"/>
          </a:bodyPr>
          <a:lstStyle/>
          <a:p>
            <a:pPr marL="514350" indent="-514350">
              <a:buFont typeface="+mj-lt"/>
              <a:buAutoNum type="arabicPeriod"/>
            </a:pPr>
            <a:r>
              <a:rPr lang="en-US" b="1" dirty="0" smtClean="0"/>
              <a:t>ASP.NET Controls:</a:t>
            </a:r>
          </a:p>
          <a:p>
            <a:pPr lvl="1"/>
            <a:r>
              <a:rPr lang="en-US" dirty="0" smtClean="0"/>
              <a:t>contains a large set of HTML controls.</a:t>
            </a:r>
          </a:p>
          <a:p>
            <a:pPr lvl="1"/>
            <a:r>
              <a:rPr lang="en-US" dirty="0" smtClean="0"/>
              <a:t>almost all HTML elements on a page can be defined as ASP.NET control objects that can be controlled by scripts.</a:t>
            </a:r>
          </a:p>
          <a:p>
            <a:pPr lvl="1"/>
            <a:r>
              <a:rPr lang="en-US" dirty="0" smtClean="0"/>
              <a:t>also contains a new set of object-oriented input controls, like programmable list-boxes and validation controls.</a:t>
            </a:r>
          </a:p>
          <a:p>
            <a:pPr lvl="1"/>
            <a:r>
              <a:rPr lang="en-US" dirty="0" smtClean="0"/>
              <a:t>A new data grid control supports sorting, data paging, and everything you can expect from a dataset control.</a:t>
            </a:r>
          </a:p>
          <a:p>
            <a:pPr marL="514350" indent="-514350">
              <a:buFont typeface="+mj-lt"/>
              <a:buAutoNum type="arabicPeriod"/>
            </a:pPr>
            <a:r>
              <a:rPr lang="en-US" b="1" dirty="0" smtClean="0"/>
              <a:t>Event Aware Controls:</a:t>
            </a:r>
          </a:p>
          <a:p>
            <a:pPr marL="971550" lvl="1" indent="-514350"/>
            <a:r>
              <a:rPr lang="en-US" dirty="0" smtClean="0"/>
              <a:t>All ASP.NET objects on a Web page can expose events that can be processed by ASP.NET code.</a:t>
            </a:r>
          </a:p>
          <a:p>
            <a:pPr marL="971550" lvl="1" indent="-514350"/>
            <a:r>
              <a:rPr lang="en-US" dirty="0" smtClean="0"/>
              <a:t>Load, Click and Change events handled by code makes coding much simpler and much better organized.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163"/>
          </a:xfrm>
        </p:spPr>
        <p:txBody>
          <a:bodyPr/>
          <a:lstStyle/>
          <a:p>
            <a:pPr marL="514350" indent="-514350">
              <a:buNone/>
            </a:pPr>
            <a:r>
              <a:rPr lang="en-US" b="1" dirty="0" smtClean="0"/>
              <a:t>3. ASP.NET Components:</a:t>
            </a:r>
          </a:p>
          <a:p>
            <a:pPr marL="971550" lvl="1" indent="-514350"/>
            <a:r>
              <a:rPr lang="en-US" dirty="0" smtClean="0"/>
              <a:t>ASP.NET components are heavily based on XML.</a:t>
            </a:r>
          </a:p>
          <a:p>
            <a:pPr marL="514350" indent="-514350">
              <a:buNone/>
            </a:pPr>
            <a:r>
              <a:rPr lang="en-US" b="1" dirty="0" smtClean="0"/>
              <a:t>4. User Authentication: </a:t>
            </a:r>
          </a:p>
          <a:p>
            <a:pPr marL="971550" lvl="1" indent="-514350"/>
            <a:r>
              <a:rPr lang="en-US" dirty="0" smtClean="0"/>
              <a:t>ASP.NET supports form-based user authentication, cookie management, and automatic redirecting of unauthorized logins.</a:t>
            </a:r>
          </a:p>
          <a:p>
            <a:pPr marL="514350" indent="-514350">
              <a:buNone/>
            </a:pPr>
            <a:r>
              <a:rPr lang="en-US" b="1" dirty="0" smtClean="0"/>
              <a:t>5. User Accounts and Roles:</a:t>
            </a:r>
          </a:p>
          <a:p>
            <a:pPr marL="971550" lvl="1" indent="-514350"/>
            <a:r>
              <a:rPr lang="en-US" dirty="0" smtClean="0"/>
              <a:t>ASP.NET allows user accounts and roles, to give each user (with a given role) access to different server code and executables.</a:t>
            </a:r>
          </a:p>
          <a:p>
            <a:pPr marL="514350" indent="-514350">
              <a:buNone/>
            </a:pPr>
            <a:r>
              <a:rPr lang="en-US" b="1" dirty="0" smtClean="0"/>
              <a:t>6. High Scalability: </a:t>
            </a:r>
          </a:p>
          <a:p>
            <a:pPr marL="971550" lvl="1" indent="-514350"/>
            <a:r>
              <a:rPr lang="en-US" dirty="0" smtClean="0"/>
              <a:t>Server-to-server communication has been greatly enhanced, making it possible to scale an application over several servers.</a:t>
            </a:r>
          </a:p>
          <a:p>
            <a:pPr marL="971550" lvl="1" indent="-514350"/>
            <a:r>
              <a:rPr lang="en-US" dirty="0" smtClean="0"/>
              <a:t>One example of this is the ability to run XML parsers, XSL transformations and even resource hungry session objects on other servers.</a:t>
            </a:r>
            <a:endParaRPr lang="en-US"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163"/>
          </a:xfrm>
        </p:spPr>
        <p:txBody>
          <a:bodyPr>
            <a:normAutofit fontScale="92500" lnSpcReduction="10000"/>
          </a:bodyPr>
          <a:lstStyle/>
          <a:p>
            <a:pPr marL="514350" indent="-514350">
              <a:buNone/>
            </a:pPr>
            <a:r>
              <a:rPr lang="en-US" b="1" dirty="0" smtClean="0"/>
              <a:t>7. Compiled Code: </a:t>
            </a:r>
          </a:p>
          <a:p>
            <a:pPr marL="971550" lvl="1" indent="-514350"/>
            <a:r>
              <a:rPr lang="en-US" dirty="0" smtClean="0"/>
              <a:t>The first request for an ASP.NET page on the server will compile the ASP.NET code and keep a cached copy in memory which result in </a:t>
            </a:r>
            <a:r>
              <a:rPr lang="en-US" dirty="0" err="1" smtClean="0"/>
              <a:t>highperformance</a:t>
            </a:r>
            <a:r>
              <a:rPr lang="en-US" dirty="0" smtClean="0"/>
              <a:t>.</a:t>
            </a:r>
          </a:p>
          <a:p>
            <a:pPr marL="514350" indent="-514350">
              <a:buNone/>
            </a:pPr>
            <a:r>
              <a:rPr lang="en-US" b="1" dirty="0" smtClean="0"/>
              <a:t>8. Easy Configuration: </a:t>
            </a:r>
          </a:p>
          <a:p>
            <a:pPr marL="971550" lvl="1" indent="-514350"/>
            <a:r>
              <a:rPr lang="en-US" dirty="0" smtClean="0"/>
              <a:t>Configuration of ASP.NET is done with plain text files.</a:t>
            </a:r>
          </a:p>
          <a:p>
            <a:pPr marL="971550" lvl="1" indent="-514350"/>
            <a:r>
              <a:rPr lang="en-US" dirty="0" smtClean="0"/>
              <a:t>Configuration files can be uploaded or changed while the application is running. No need to restart the server.</a:t>
            </a:r>
          </a:p>
          <a:p>
            <a:pPr marL="971550" lvl="1" indent="-514350"/>
            <a:r>
              <a:rPr lang="en-US" dirty="0" smtClean="0"/>
              <a:t>No more </a:t>
            </a:r>
            <a:r>
              <a:rPr lang="en-US" dirty="0" err="1" smtClean="0"/>
              <a:t>metabase</a:t>
            </a:r>
            <a:r>
              <a:rPr lang="en-US" dirty="0" smtClean="0"/>
              <a:t> or registry puzzle.</a:t>
            </a:r>
          </a:p>
          <a:p>
            <a:pPr marL="514350" indent="-514350">
              <a:buNone/>
            </a:pPr>
            <a:r>
              <a:rPr lang="en-US" b="1" dirty="0" smtClean="0"/>
              <a:t>9. Easy Deployment: </a:t>
            </a:r>
          </a:p>
          <a:p>
            <a:pPr marL="971550" lvl="1" indent="-514350"/>
            <a:r>
              <a:rPr lang="en-US" dirty="0" smtClean="0"/>
              <a:t>No more server-restart to deploy or replace compiled code.</a:t>
            </a:r>
          </a:p>
          <a:p>
            <a:pPr marL="971550" lvl="1" indent="-514350"/>
            <a:r>
              <a:rPr lang="en-US" dirty="0" smtClean="0"/>
              <a:t>ASP.NET simply redirects all new requests to the new code.</a:t>
            </a:r>
          </a:p>
          <a:p>
            <a:pPr marL="514350" indent="-514350">
              <a:buNone/>
            </a:pPr>
            <a:r>
              <a:rPr lang="en-US" b="1" dirty="0" smtClean="0"/>
              <a:t>10. Compatibility: </a:t>
            </a:r>
          </a:p>
          <a:p>
            <a:pPr marL="971550" lvl="1" indent="-514350"/>
            <a:r>
              <a:rPr lang="en-US" dirty="0" smtClean="0"/>
              <a:t>ASP.NET is not fully compatible with earlier versions of ASP, so most of the old ASP code will need some changes to run under ASP.NET. To overcome this problem, ASP.NET uses a new file extension ".</a:t>
            </a:r>
            <a:r>
              <a:rPr lang="en-US" dirty="0" err="1" smtClean="0"/>
              <a:t>aspx</a:t>
            </a:r>
            <a:r>
              <a:rPr lang="en-US" dirty="0" smtClean="0"/>
              <a:t>". </a:t>
            </a:r>
          </a:p>
          <a:p>
            <a:pPr marL="971550" lvl="1" indent="-514350"/>
            <a:r>
              <a:rPr lang="en-US" dirty="0" smtClean="0"/>
              <a:t>This will make ASP.NET applications able to run side by side with standard ASP applications on the same server.</a:t>
            </a:r>
          </a:p>
          <a:p>
            <a:pPr marL="971550" lvl="1" indent="-514350"/>
            <a:endParaRPr lang="en-US"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ASP.NET Application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&lt;html&gt;</a:t>
            </a:r>
          </a:p>
          <a:p>
            <a:pPr>
              <a:buNone/>
            </a:pPr>
            <a:r>
              <a:rPr lang="en-US" dirty="0" smtClean="0"/>
              <a:t>	&lt;body </a:t>
            </a:r>
            <a:r>
              <a:rPr lang="en-US" dirty="0" err="1" smtClean="0"/>
              <a:t>bgcolor</a:t>
            </a:r>
            <a:r>
              <a:rPr lang="en-US" dirty="0" smtClean="0"/>
              <a:t>="yellow"&gt;</a:t>
            </a:r>
          </a:p>
          <a:p>
            <a:pPr lvl="1">
              <a:buNone/>
            </a:pPr>
            <a:r>
              <a:rPr lang="en-US" dirty="0" smtClean="0"/>
              <a:t>	&lt;center&gt;</a:t>
            </a:r>
          </a:p>
          <a:p>
            <a:pPr lvl="1">
              <a:buNone/>
            </a:pPr>
            <a:r>
              <a:rPr lang="en-US" dirty="0" smtClean="0"/>
              <a:t>	&lt;h2&gt;Hello World!&lt;/h2&gt;</a:t>
            </a:r>
          </a:p>
          <a:p>
            <a:pPr lvl="1">
              <a:buNone/>
            </a:pPr>
            <a:r>
              <a:rPr lang="en-US" dirty="0" smtClean="0"/>
              <a:t>	&lt;/center&gt;</a:t>
            </a:r>
          </a:p>
          <a:p>
            <a:pPr>
              <a:buNone/>
            </a:pPr>
            <a:r>
              <a:rPr lang="en-US" dirty="0" smtClean="0"/>
              <a:t>	&lt;/body&gt;</a:t>
            </a:r>
          </a:p>
          <a:p>
            <a:pPr>
              <a:buNone/>
            </a:pPr>
            <a:r>
              <a:rPr lang="en-US" dirty="0" smtClean="0"/>
              <a:t>&lt;/html&gt;</a:t>
            </a:r>
          </a:p>
          <a:p>
            <a:r>
              <a:rPr lang="en-US" dirty="0" smtClean="0"/>
              <a:t>The simplest way to convert an HTML page into an ASP.NET page is to copy the HTML file to a new file with an </a:t>
            </a:r>
            <a:r>
              <a:rPr lang="en-US" b="1" dirty="0" smtClean="0"/>
              <a:t>.</a:t>
            </a:r>
            <a:r>
              <a:rPr lang="en-US" b="1" dirty="0" err="1" smtClean="0"/>
              <a:t>aspx</a:t>
            </a:r>
            <a:r>
              <a:rPr lang="en-US" dirty="0" smtClean="0"/>
              <a:t> extension</a:t>
            </a:r>
          </a:p>
          <a:p>
            <a:r>
              <a:rPr lang="en-US" dirty="0" smtClean="0"/>
              <a:t>If a browser requests an HTML page from the server, the server sends the page to the browser without any modifications.</a:t>
            </a:r>
          </a:p>
          <a:p>
            <a:r>
              <a:rPr lang="en-US" dirty="0" smtClean="0"/>
              <a:t>If a browser requests an ASP.NET page, the server processes any executable code in the page, before the result is sent back to the browser.</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Page in Classic ASP</a:t>
            </a:r>
            <a:endParaRPr lang="en-US" dirty="0"/>
          </a:p>
        </p:txBody>
      </p:sp>
      <p:sp>
        <p:nvSpPr>
          <p:cNvPr id="3" name="Content Placeholder 2"/>
          <p:cNvSpPr>
            <a:spLocks noGrp="1"/>
          </p:cNvSpPr>
          <p:nvPr>
            <p:ph idx="1"/>
          </p:nvPr>
        </p:nvSpPr>
        <p:spPr>
          <a:xfrm>
            <a:off x="838200" y="1384300"/>
            <a:ext cx="10515600" cy="5321300"/>
          </a:xfrm>
        </p:spPr>
        <p:txBody>
          <a:bodyPr>
            <a:normAutofit fontScale="92500" lnSpcReduction="20000"/>
          </a:bodyPr>
          <a:lstStyle/>
          <a:p>
            <a:pPr>
              <a:buNone/>
            </a:pPr>
            <a:r>
              <a:rPr lang="en-US" dirty="0" smtClean="0"/>
              <a:t>&lt;html&gt;</a:t>
            </a:r>
          </a:p>
          <a:p>
            <a:pPr lvl="1">
              <a:buNone/>
            </a:pPr>
            <a:r>
              <a:rPr lang="en-US" dirty="0" smtClean="0"/>
              <a:t>&lt;body </a:t>
            </a:r>
            <a:r>
              <a:rPr lang="en-US" dirty="0" err="1" smtClean="0"/>
              <a:t>bgcolor</a:t>
            </a:r>
            <a:r>
              <a:rPr lang="en-US" dirty="0" smtClean="0"/>
              <a:t>="yellow"&gt;</a:t>
            </a:r>
          </a:p>
          <a:p>
            <a:pPr lvl="2">
              <a:buNone/>
            </a:pPr>
            <a:r>
              <a:rPr lang="en-US" dirty="0" smtClean="0"/>
              <a:t>&lt;center&gt;</a:t>
            </a:r>
          </a:p>
          <a:p>
            <a:pPr lvl="2">
              <a:buNone/>
            </a:pPr>
            <a:r>
              <a:rPr lang="en-US" dirty="0" smtClean="0"/>
              <a:t>&lt;h2&gt;Hello World!&lt;/h2&gt;</a:t>
            </a:r>
          </a:p>
          <a:p>
            <a:pPr lvl="2">
              <a:buNone/>
            </a:pPr>
            <a:r>
              <a:rPr lang="en-US" dirty="0" smtClean="0"/>
              <a:t>&lt;p&gt;</a:t>
            </a:r>
            <a:r>
              <a:rPr lang="en-US" dirty="0" smtClean="0">
                <a:solidFill>
                  <a:srgbClr val="FF0000"/>
                </a:solidFill>
              </a:rPr>
              <a:t>&lt;%</a:t>
            </a:r>
            <a:r>
              <a:rPr lang="en-US" dirty="0" err="1" smtClean="0">
                <a:solidFill>
                  <a:srgbClr val="FF0000"/>
                </a:solidFill>
              </a:rPr>
              <a:t>Response.Write</a:t>
            </a:r>
            <a:r>
              <a:rPr lang="en-US" dirty="0" smtClean="0">
                <a:solidFill>
                  <a:srgbClr val="FF0000"/>
                </a:solidFill>
              </a:rPr>
              <a:t>(now())%&gt;</a:t>
            </a:r>
            <a:r>
              <a:rPr lang="en-US" dirty="0" smtClean="0"/>
              <a:t>&lt;/p&gt;</a:t>
            </a:r>
          </a:p>
          <a:p>
            <a:pPr lvl="2">
              <a:buNone/>
            </a:pPr>
            <a:r>
              <a:rPr lang="en-US" dirty="0" smtClean="0"/>
              <a:t>&lt;/center&gt;</a:t>
            </a:r>
          </a:p>
          <a:p>
            <a:pPr lvl="1">
              <a:buNone/>
            </a:pPr>
            <a:r>
              <a:rPr lang="en-US" dirty="0" smtClean="0"/>
              <a:t>&lt;/body&gt;</a:t>
            </a:r>
          </a:p>
          <a:p>
            <a:pPr>
              <a:buNone/>
            </a:pPr>
            <a:r>
              <a:rPr lang="en-US" dirty="0" smtClean="0"/>
              <a:t>&lt;/html&gt;</a:t>
            </a:r>
          </a:p>
          <a:p>
            <a:r>
              <a:rPr lang="en-US" dirty="0" smtClean="0"/>
              <a:t>The code inside the &lt;% --%&gt; tags is executed on the server.</a:t>
            </a:r>
          </a:p>
          <a:p>
            <a:r>
              <a:rPr lang="en-US" dirty="0" err="1" smtClean="0"/>
              <a:t>Response.Write</a:t>
            </a:r>
            <a:r>
              <a:rPr lang="en-US" dirty="0" smtClean="0"/>
              <a:t> is ASP code for writing something to the HTML output stream.</a:t>
            </a:r>
          </a:p>
          <a:p>
            <a:r>
              <a:rPr lang="en-US" dirty="0" smtClean="0"/>
              <a:t>Now() is a function returning the servers current date and time.</a:t>
            </a:r>
          </a:p>
          <a:p>
            <a:r>
              <a:rPr lang="en-US" dirty="0" smtClean="0"/>
              <a:t>The code above illustrates a limitation in Classic ASP: The code block has to be placed where the output has to appear.</a:t>
            </a:r>
          </a:p>
          <a:p>
            <a:r>
              <a:rPr lang="en-US" dirty="0" smtClean="0"/>
              <a:t>With Classic ASP it is impossible to separate executable code from the HTML itself. This makes the page difficult to read, and difficult to maintain.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features</a:t>
            </a:r>
            <a:endParaRPr lang="en-US" dirty="0"/>
          </a:p>
        </p:txBody>
      </p:sp>
      <p:sp>
        <p:nvSpPr>
          <p:cNvPr id="3" name="Content Placeholder 2"/>
          <p:cNvSpPr>
            <a:spLocks noGrp="1"/>
          </p:cNvSpPr>
          <p:nvPr>
            <p:ph idx="1"/>
          </p:nvPr>
        </p:nvSpPr>
        <p:spPr/>
        <p:txBody>
          <a:bodyPr/>
          <a:lstStyle/>
          <a:p>
            <a:r>
              <a:rPr lang="en-US" dirty="0" smtClean="0"/>
              <a:t>Virtual hosting to serve many web sites using one IP address</a:t>
            </a:r>
          </a:p>
          <a:p>
            <a:r>
              <a:rPr lang="en-US" dirty="0" smtClean="0"/>
              <a:t>Large file support to be able to serve files whose size is greater than 2 GB on 32 bit OS</a:t>
            </a:r>
          </a:p>
          <a:p>
            <a:r>
              <a:rPr lang="en-US" dirty="0" smtClean="0"/>
              <a:t>Bandwidth throttling to limit the speed of responses in order to not saturate the network and to be able to serve more clients</a:t>
            </a:r>
          </a:p>
          <a:p>
            <a:r>
              <a:rPr lang="en-US" dirty="0" smtClean="0"/>
              <a:t>Server-side scripting to generate dynamic web pages, still keeping web server and website implementations separate from each other</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 Server Controls</a:t>
            </a:r>
            <a:endParaRPr lang="en-US" dirty="0"/>
          </a:p>
        </p:txBody>
      </p:sp>
      <p:sp>
        <p:nvSpPr>
          <p:cNvPr id="3" name="Content Placeholder 2"/>
          <p:cNvSpPr>
            <a:spLocks noGrp="1"/>
          </p:cNvSpPr>
          <p:nvPr>
            <p:ph idx="1"/>
          </p:nvPr>
        </p:nvSpPr>
        <p:spPr/>
        <p:txBody>
          <a:bodyPr/>
          <a:lstStyle/>
          <a:p>
            <a:r>
              <a:rPr lang="en-US" dirty="0" smtClean="0"/>
              <a:t>ASP.NET has solved the "spaghetti-code" problem described above with server controls.</a:t>
            </a:r>
          </a:p>
          <a:p>
            <a:r>
              <a:rPr lang="en-US" dirty="0" smtClean="0"/>
              <a:t>Server controls are tags that are understood by the server. There are three kinds of server controls:</a:t>
            </a:r>
          </a:p>
          <a:p>
            <a:pPr marL="914400" lvl="1" indent="-457200">
              <a:buFont typeface="+mj-lt"/>
              <a:buAutoNum type="arabicPeriod"/>
            </a:pPr>
            <a:r>
              <a:rPr lang="en-US" dirty="0" smtClean="0"/>
              <a:t>HTML Server Controls - Traditional HTML tags</a:t>
            </a:r>
            <a:endParaRPr lang="en-US" sz="2000" dirty="0" smtClean="0"/>
          </a:p>
          <a:p>
            <a:pPr marL="914400" lvl="1" indent="-457200">
              <a:buFont typeface="+mj-lt"/>
              <a:buAutoNum type="arabicPeriod"/>
            </a:pPr>
            <a:r>
              <a:rPr lang="en-US" dirty="0" smtClean="0"/>
              <a:t>Web Server Controls - New ASP.NET tags </a:t>
            </a:r>
            <a:endParaRPr lang="en-US" sz="2000" dirty="0" smtClean="0"/>
          </a:p>
          <a:p>
            <a:pPr marL="914400" lvl="1" indent="-457200">
              <a:buFont typeface="+mj-lt"/>
              <a:buAutoNum type="arabicPeriod"/>
            </a:pPr>
            <a:r>
              <a:rPr lang="en-US" dirty="0" smtClean="0"/>
              <a:t>Validation Server Controls - For input validation </a:t>
            </a:r>
            <a:endParaRPr lang="en-US" sz="2000" dirty="0" smtClean="0"/>
          </a:p>
          <a:p>
            <a:pPr lvl="1"/>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HTML Server Controls</a:t>
            </a:r>
            <a:endParaRPr lang="en-US" dirty="0"/>
          </a:p>
        </p:txBody>
      </p:sp>
      <p:sp>
        <p:nvSpPr>
          <p:cNvPr id="3" name="Content Placeholder 2"/>
          <p:cNvSpPr>
            <a:spLocks noGrp="1"/>
          </p:cNvSpPr>
          <p:nvPr>
            <p:ph idx="1"/>
          </p:nvPr>
        </p:nvSpPr>
        <p:spPr/>
        <p:txBody>
          <a:bodyPr/>
          <a:lstStyle/>
          <a:p>
            <a:r>
              <a:rPr lang="en-US" dirty="0" smtClean="0"/>
              <a:t>HTML server controls are HTML tags understood by the server as HTML elements in ASP.NET files are, by default, treated as text.</a:t>
            </a:r>
          </a:p>
          <a:p>
            <a:r>
              <a:rPr lang="en-US" dirty="0" smtClean="0"/>
              <a:t>To make these elements programmable, add a </a:t>
            </a:r>
            <a:r>
              <a:rPr lang="en-US" dirty="0" err="1" smtClean="0"/>
              <a:t>runat</a:t>
            </a:r>
            <a:r>
              <a:rPr lang="en-US" dirty="0" smtClean="0"/>
              <a:t>="server" attribute to the HTML element. This attribute indicates that the element should be treated as a server control.</a:t>
            </a:r>
          </a:p>
          <a:p>
            <a:r>
              <a:rPr lang="en-US" dirty="0" smtClean="0"/>
              <a:t>The id reference can be used to manipulate the server control at run time.</a:t>
            </a:r>
          </a:p>
          <a:p>
            <a:r>
              <a:rPr lang="en-US" dirty="0" smtClean="0"/>
              <a:t>All HTML server controls must be within a &lt;form&gt; tag with the </a:t>
            </a:r>
            <a:r>
              <a:rPr lang="en-US" dirty="0" err="1" smtClean="0"/>
              <a:t>runat</a:t>
            </a:r>
            <a:r>
              <a:rPr lang="en-US" dirty="0" smtClean="0"/>
              <a:t>="server" attribute.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000"/>
            <a:ext cx="10515600" cy="5943600"/>
          </a:xfrm>
        </p:spPr>
        <p:txBody>
          <a:bodyPr>
            <a:normAutofit fontScale="92500" lnSpcReduction="20000"/>
          </a:bodyPr>
          <a:lstStyle/>
          <a:p>
            <a:pPr>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link1.href="http://www.xyz.com"</a:t>
            </a:r>
          </a:p>
          <a:p>
            <a:pPr lvl="1">
              <a:buNone/>
            </a:pPr>
            <a:r>
              <a:rPr lang="en-US" dirty="0" smtClean="0"/>
              <a:t>End Sub</a:t>
            </a:r>
          </a:p>
          <a:p>
            <a:pPr>
              <a:buNone/>
            </a:pPr>
            <a:r>
              <a:rPr lang="en-US" dirty="0" smtClean="0"/>
              <a:t>&lt;/script&gt;</a:t>
            </a:r>
          </a:p>
          <a:p>
            <a:pPr>
              <a:buNone/>
            </a:pPr>
            <a:r>
              <a:rPr lang="en-US" dirty="0" smtClean="0"/>
              <a:t>&lt;html&gt;</a:t>
            </a:r>
          </a:p>
          <a:p>
            <a:pPr lvl="1">
              <a:buNone/>
            </a:pPr>
            <a:r>
              <a:rPr lang="en-US" dirty="0" smtClean="0"/>
              <a:t>&lt;body&gt;</a:t>
            </a:r>
          </a:p>
          <a:p>
            <a:pPr lvl="1">
              <a:buNone/>
            </a:pPr>
            <a:r>
              <a:rPr lang="en-US" dirty="0" smtClean="0"/>
              <a:t>&lt;form </a:t>
            </a:r>
            <a:r>
              <a:rPr lang="en-US" dirty="0" err="1" smtClean="0"/>
              <a:t>runat</a:t>
            </a:r>
            <a:r>
              <a:rPr lang="en-US" dirty="0" smtClean="0"/>
              <a:t>="server"&gt;</a:t>
            </a:r>
          </a:p>
          <a:p>
            <a:pPr lvl="1">
              <a:buNone/>
            </a:pPr>
            <a:r>
              <a:rPr lang="en-US" dirty="0" smtClean="0"/>
              <a:t>&lt;a id="link1" </a:t>
            </a:r>
            <a:r>
              <a:rPr lang="en-US" dirty="0" err="1" smtClean="0"/>
              <a:t>runat</a:t>
            </a:r>
            <a:r>
              <a:rPr lang="en-US" dirty="0" smtClean="0"/>
              <a:t>="server"&gt;Visit XYZ!&lt;/a&gt;</a:t>
            </a:r>
          </a:p>
          <a:p>
            <a:pPr lvl="1">
              <a:buNone/>
            </a:pPr>
            <a:r>
              <a:rPr lang="en-US" dirty="0" smtClean="0"/>
              <a:t>&lt;/form&gt;</a:t>
            </a:r>
          </a:p>
          <a:p>
            <a:pPr lvl="1">
              <a:buNone/>
            </a:pPr>
            <a:r>
              <a:rPr lang="en-US" dirty="0" smtClean="0"/>
              <a:t>&lt;/body&gt;</a:t>
            </a:r>
          </a:p>
          <a:p>
            <a:pPr>
              <a:buNone/>
            </a:pPr>
            <a:r>
              <a:rPr lang="en-US" dirty="0" smtClean="0"/>
              <a:t>&lt;html&gt;</a:t>
            </a:r>
          </a:p>
          <a:p>
            <a:r>
              <a:rPr lang="en-US" dirty="0" smtClean="0"/>
              <a:t>Here </a:t>
            </a:r>
            <a:r>
              <a:rPr lang="en-US" dirty="0" err="1" smtClean="0"/>
              <a:t>HtmlAnchor</a:t>
            </a:r>
            <a:r>
              <a:rPr lang="en-US" dirty="0" smtClean="0"/>
              <a:t> server control is declared in an .</a:t>
            </a:r>
            <a:r>
              <a:rPr lang="en-US" dirty="0" err="1" smtClean="0"/>
              <a:t>aspx</a:t>
            </a:r>
            <a:r>
              <a:rPr lang="en-US" dirty="0" smtClean="0"/>
              <a:t> file.</a:t>
            </a:r>
          </a:p>
          <a:p>
            <a:r>
              <a:rPr lang="en-US" dirty="0" smtClean="0"/>
              <a:t>Then we manipulate the </a:t>
            </a:r>
            <a:r>
              <a:rPr lang="en-US" dirty="0" err="1" smtClean="0"/>
              <a:t>href</a:t>
            </a:r>
            <a:r>
              <a:rPr lang="en-US" dirty="0" smtClean="0"/>
              <a:t> attribute of the </a:t>
            </a:r>
            <a:r>
              <a:rPr lang="en-US" dirty="0" err="1" smtClean="0"/>
              <a:t>HtmlAnchor</a:t>
            </a:r>
            <a:r>
              <a:rPr lang="en-US" dirty="0" smtClean="0"/>
              <a:t> control in an event handler (an event handler is a subroutine that executes code for a given event). </a:t>
            </a:r>
          </a:p>
          <a:p>
            <a:r>
              <a:rPr lang="en-US" dirty="0" smtClean="0"/>
              <a:t>The </a:t>
            </a:r>
            <a:r>
              <a:rPr lang="en-US" dirty="0" err="1" smtClean="0"/>
              <a:t>Page_Load</a:t>
            </a:r>
            <a:r>
              <a:rPr lang="en-US" dirty="0" smtClean="0"/>
              <a:t> event is one of many events that ASP.NET understands.</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b="1" dirty="0" smtClean="0"/>
              <a:t>Web Server Controls</a:t>
            </a:r>
            <a:endParaRPr lang="en-US" dirty="0"/>
          </a:p>
        </p:txBody>
      </p:sp>
      <p:sp>
        <p:nvSpPr>
          <p:cNvPr id="3" name="Content Placeholder 2"/>
          <p:cNvSpPr>
            <a:spLocks noGrp="1"/>
          </p:cNvSpPr>
          <p:nvPr>
            <p:ph idx="1"/>
          </p:nvPr>
        </p:nvSpPr>
        <p:spPr/>
        <p:txBody>
          <a:bodyPr/>
          <a:lstStyle/>
          <a:p>
            <a:r>
              <a:rPr lang="en-US" dirty="0" smtClean="0"/>
              <a:t>special ASP.NET tags understood by the server.</a:t>
            </a:r>
          </a:p>
          <a:p>
            <a:r>
              <a:rPr lang="en-US" dirty="0" smtClean="0"/>
              <a:t>like HTML server controls, Web server controls are also created on the server and they require a </a:t>
            </a:r>
            <a:r>
              <a:rPr lang="en-US" dirty="0" err="1" smtClean="0"/>
              <a:t>runat</a:t>
            </a:r>
            <a:r>
              <a:rPr lang="en-US" dirty="0" smtClean="0"/>
              <a:t>="server" attribute to work.</a:t>
            </a:r>
          </a:p>
          <a:p>
            <a:r>
              <a:rPr lang="en-US" dirty="0" smtClean="0"/>
              <a:t>Web server controls do not necessarily map to any existing HTML elements and they may represent more complex elements.</a:t>
            </a:r>
          </a:p>
          <a:p>
            <a:r>
              <a:rPr lang="en-US" dirty="0" smtClean="0"/>
              <a:t>The syntax for creating a Web server control is:</a:t>
            </a:r>
          </a:p>
          <a:p>
            <a:pPr lvl="1">
              <a:buNone/>
            </a:pPr>
            <a:r>
              <a:rPr lang="en-US" dirty="0" smtClean="0"/>
              <a:t>&lt;</a:t>
            </a:r>
            <a:r>
              <a:rPr lang="en-US" dirty="0" err="1" smtClean="0"/>
              <a:t>asp:control_name</a:t>
            </a:r>
            <a:r>
              <a:rPr lang="en-US" dirty="0" smtClean="0"/>
              <a:t> id="</a:t>
            </a:r>
            <a:r>
              <a:rPr lang="en-US" dirty="0" err="1" smtClean="0"/>
              <a:t>some_id</a:t>
            </a:r>
            <a:r>
              <a:rPr lang="en-US" dirty="0" smtClean="0"/>
              <a:t>" </a:t>
            </a:r>
            <a:r>
              <a:rPr lang="en-US" dirty="0" err="1" smtClean="0"/>
              <a:t>runat</a:t>
            </a:r>
            <a:r>
              <a:rPr lang="en-US" dirty="0" smtClean="0"/>
              <a:t>="server" /&gt;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900"/>
            <a:ext cx="10515600" cy="5524499"/>
          </a:xfrm>
        </p:spPr>
        <p:txBody>
          <a:bodyPr>
            <a:normAutofit fontScale="92500" lnSpcReduction="20000"/>
          </a:bodyPr>
          <a:lstStyle/>
          <a:p>
            <a:pPr>
              <a:buNone/>
            </a:pPr>
            <a:r>
              <a:rPr lang="en-US" dirty="0" smtClean="0"/>
              <a:t>&lt;script </a:t>
            </a:r>
            <a:r>
              <a:rPr lang="en-US" dirty="0" err="1" smtClean="0"/>
              <a:t>runat</a:t>
            </a:r>
            <a:r>
              <a:rPr lang="en-US" dirty="0" smtClean="0"/>
              <a:t>="server"&gt;</a:t>
            </a:r>
          </a:p>
          <a:p>
            <a:pPr lvl="1">
              <a:buNone/>
            </a:pPr>
            <a:r>
              <a:rPr lang="en-US" dirty="0" smtClean="0"/>
              <a:t>Sub submit(Source As Object, e As </a:t>
            </a:r>
            <a:r>
              <a:rPr lang="en-US" dirty="0" err="1" smtClean="0"/>
              <a:t>EventArgs</a:t>
            </a:r>
            <a:r>
              <a:rPr lang="en-US" dirty="0" smtClean="0"/>
              <a:t>)</a:t>
            </a:r>
          </a:p>
          <a:p>
            <a:pPr lvl="1">
              <a:buNone/>
            </a:pPr>
            <a:r>
              <a:rPr lang="en-US" dirty="0" smtClean="0"/>
              <a:t>button1.Text="You clicked me!"</a:t>
            </a:r>
          </a:p>
          <a:p>
            <a:pPr lvl="1">
              <a:buNone/>
            </a:pPr>
            <a:r>
              <a:rPr lang="en-US" dirty="0" smtClean="0"/>
              <a:t>End Sub</a:t>
            </a:r>
          </a:p>
          <a:p>
            <a:pPr>
              <a:buNone/>
            </a:pPr>
            <a:r>
              <a:rPr lang="en-US" dirty="0" smtClean="0"/>
              <a:t>&lt;/script&gt;</a:t>
            </a:r>
          </a:p>
          <a:p>
            <a:pPr>
              <a:buNone/>
            </a:pPr>
            <a:r>
              <a:rPr lang="en-US" dirty="0" smtClean="0"/>
              <a:t>&lt;html&gt;</a:t>
            </a:r>
          </a:p>
          <a:p>
            <a:pPr lvl="1">
              <a:buNone/>
            </a:pPr>
            <a:r>
              <a:rPr lang="en-US" dirty="0" smtClean="0"/>
              <a:t>&lt;body&gt;</a:t>
            </a:r>
          </a:p>
          <a:p>
            <a:pPr lvl="1">
              <a:buNone/>
            </a:pPr>
            <a:r>
              <a:rPr lang="en-US" dirty="0" smtClean="0"/>
              <a:t>&lt;form </a:t>
            </a:r>
            <a:r>
              <a:rPr lang="en-US" dirty="0" err="1" smtClean="0"/>
              <a:t>runat</a:t>
            </a:r>
            <a:r>
              <a:rPr lang="en-US" dirty="0" smtClean="0"/>
              <a:t>="server"&gt;</a:t>
            </a:r>
          </a:p>
          <a:p>
            <a:pPr lvl="1">
              <a:buNone/>
            </a:pPr>
            <a:r>
              <a:rPr lang="en-US" dirty="0" smtClean="0"/>
              <a:t>&lt;</a:t>
            </a:r>
            <a:r>
              <a:rPr lang="en-US" dirty="0" err="1" smtClean="0"/>
              <a:t>asp:Button</a:t>
            </a:r>
            <a:r>
              <a:rPr lang="en-US" dirty="0" smtClean="0"/>
              <a:t> id="button1" Text="Click me!" </a:t>
            </a:r>
            <a:r>
              <a:rPr lang="en-US" dirty="0" err="1" smtClean="0"/>
              <a:t>runat</a:t>
            </a:r>
            <a:r>
              <a:rPr lang="en-US" dirty="0" smtClean="0"/>
              <a:t>="server" </a:t>
            </a:r>
            <a:r>
              <a:rPr lang="en-US" dirty="0" err="1" smtClean="0"/>
              <a:t>OnClick</a:t>
            </a:r>
            <a:r>
              <a:rPr lang="en-US" dirty="0" smtClean="0"/>
              <a:t>="submit"/&gt;</a:t>
            </a:r>
          </a:p>
          <a:p>
            <a:pPr lvl="1">
              <a:buNone/>
            </a:pPr>
            <a:r>
              <a:rPr lang="en-US" dirty="0" smtClean="0"/>
              <a:t>&lt;/form&gt;</a:t>
            </a:r>
          </a:p>
          <a:p>
            <a:pPr lvl="1">
              <a:buNone/>
            </a:pPr>
            <a:r>
              <a:rPr lang="en-US" dirty="0" smtClean="0"/>
              <a:t>&lt;/body&gt;</a:t>
            </a:r>
          </a:p>
          <a:p>
            <a:pPr>
              <a:buNone/>
            </a:pPr>
            <a:r>
              <a:rPr lang="en-US" dirty="0" smtClean="0"/>
              <a:t>&lt;/html&gt;</a:t>
            </a:r>
          </a:p>
          <a:p>
            <a:pPr>
              <a:buNone/>
            </a:pPr>
            <a:endParaRPr lang="en-US" dirty="0" smtClean="0"/>
          </a:p>
          <a:p>
            <a:r>
              <a:rPr lang="en-US" dirty="0" smtClean="0"/>
              <a:t>Here a Button server control is declared in an .</a:t>
            </a:r>
            <a:r>
              <a:rPr lang="en-US" dirty="0" err="1" smtClean="0"/>
              <a:t>aspx</a:t>
            </a:r>
            <a:r>
              <a:rPr lang="en-US" dirty="0" smtClean="0"/>
              <a:t> file.</a:t>
            </a:r>
          </a:p>
          <a:p>
            <a:r>
              <a:rPr lang="en-US" dirty="0" smtClean="0"/>
              <a:t>Then we create an event handler for the Click event which changes the text on the button.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Validation Server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Used to validate user-input. If the user-input does not pass validation, it will display an error message to the user. </a:t>
            </a:r>
          </a:p>
          <a:p>
            <a:r>
              <a:rPr lang="en-US" dirty="0" smtClean="0"/>
              <a:t>Each validation control performs a specific type of validation (like validating against a specific value or a range of values).</a:t>
            </a:r>
          </a:p>
          <a:p>
            <a:r>
              <a:rPr lang="en-US" dirty="0" smtClean="0"/>
              <a:t>By default, page validation is performed when a Button, </a:t>
            </a:r>
            <a:r>
              <a:rPr lang="en-US" dirty="0" err="1" smtClean="0"/>
              <a:t>ImageButton</a:t>
            </a:r>
            <a:r>
              <a:rPr lang="en-US" dirty="0" smtClean="0"/>
              <a:t>, or </a:t>
            </a:r>
            <a:r>
              <a:rPr lang="en-US" dirty="0" err="1" smtClean="0"/>
              <a:t>LinkButton</a:t>
            </a:r>
            <a:r>
              <a:rPr lang="en-US" dirty="0" smtClean="0"/>
              <a:t> control is clicked.</a:t>
            </a:r>
          </a:p>
          <a:p>
            <a:r>
              <a:rPr lang="en-US" dirty="0" smtClean="0"/>
              <a:t>We can prevent validation when a button control is clicked by setting the Causes Validation property to false.</a:t>
            </a:r>
          </a:p>
          <a:p>
            <a:r>
              <a:rPr lang="en-US" dirty="0" smtClean="0"/>
              <a:t>The syntax for creating a Validation server control is:</a:t>
            </a:r>
          </a:p>
          <a:p>
            <a:pPr lvl="1">
              <a:buNone/>
            </a:pPr>
            <a:r>
              <a:rPr lang="en-US" dirty="0" smtClean="0"/>
              <a:t>&lt;</a:t>
            </a:r>
            <a:r>
              <a:rPr lang="en-US" dirty="0" err="1" smtClean="0"/>
              <a:t>asp:control_name</a:t>
            </a:r>
            <a:r>
              <a:rPr lang="en-US" dirty="0" smtClean="0"/>
              <a:t> id="</a:t>
            </a:r>
            <a:r>
              <a:rPr lang="en-US" dirty="0" err="1" smtClean="0"/>
              <a:t>some_id</a:t>
            </a:r>
            <a:r>
              <a:rPr lang="en-US" dirty="0" smtClean="0"/>
              <a:t>" </a:t>
            </a:r>
            <a:r>
              <a:rPr lang="en-US" dirty="0" err="1" smtClean="0"/>
              <a:t>runat</a:t>
            </a:r>
            <a:r>
              <a:rPr lang="en-US" dirty="0" smtClean="0"/>
              <a:t>="server" /&gt;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479424"/>
            <a:ext cx="10515600" cy="5984876"/>
          </a:xfrm>
        </p:spPr>
        <p:txBody>
          <a:bodyPr>
            <a:normAutofit fontScale="85000" lnSpcReduction="20000"/>
          </a:bodyPr>
          <a:lstStyle/>
          <a:p>
            <a:pPr>
              <a:buNone/>
            </a:pPr>
            <a:r>
              <a:rPr lang="en-US" dirty="0" smtClean="0">
                <a:solidFill>
                  <a:srgbClr val="000000"/>
                </a:solidFill>
                <a:latin typeface="Times New Roman"/>
                <a:ea typeface="Calibri"/>
              </a:rPr>
              <a:t>&lt;html&gt;</a:t>
            </a:r>
          </a:p>
          <a:p>
            <a:pPr>
              <a:buNone/>
            </a:pPr>
            <a:r>
              <a:rPr lang="en-US" dirty="0" smtClean="0">
                <a:solidFill>
                  <a:srgbClr val="000000"/>
                </a:solidFill>
                <a:latin typeface="Times New Roman"/>
                <a:ea typeface="Calibri"/>
              </a:rPr>
              <a:t>	</a:t>
            </a:r>
            <a:r>
              <a:rPr lang="en-US" dirty="0" smtClean="0"/>
              <a:t> &lt;body&gt;</a:t>
            </a:r>
            <a:br>
              <a:rPr lang="en-US" dirty="0" smtClean="0"/>
            </a:br>
            <a:r>
              <a:rPr lang="en-US" dirty="0" smtClean="0"/>
              <a:t>&lt;form </a:t>
            </a:r>
            <a:r>
              <a:rPr lang="en-US" dirty="0" err="1" smtClean="0"/>
              <a:t>runat</a:t>
            </a:r>
            <a:r>
              <a:rPr lang="en-US" dirty="0" smtClean="0"/>
              <a:t>="server"&gt;</a:t>
            </a:r>
            <a:br>
              <a:rPr lang="en-US" dirty="0" smtClean="0"/>
            </a:br>
            <a:r>
              <a:rPr lang="en-US" dirty="0" smtClean="0"/>
              <a:t>&lt;p&gt;Enter a number from 1 to 100:</a:t>
            </a:r>
            <a:br>
              <a:rPr lang="en-US" dirty="0" smtClean="0"/>
            </a:br>
            <a:r>
              <a:rPr lang="en-US" dirty="0" smtClean="0"/>
              <a:t>&lt;</a:t>
            </a:r>
            <a:r>
              <a:rPr lang="en-US" dirty="0" err="1" smtClean="0"/>
              <a:t>asp:TextBox</a:t>
            </a:r>
            <a:r>
              <a:rPr lang="en-US" dirty="0" smtClean="0"/>
              <a:t> id="tbox1" </a:t>
            </a:r>
            <a:r>
              <a:rPr lang="en-US" dirty="0" err="1" smtClean="0"/>
              <a:t>runat</a:t>
            </a:r>
            <a:r>
              <a:rPr lang="en-US" dirty="0" smtClean="0"/>
              <a:t>="server" /&gt;</a:t>
            </a:r>
            <a:br>
              <a:rPr lang="en-US" dirty="0" smtClean="0"/>
            </a:br>
            <a:r>
              <a:rPr lang="en-US" dirty="0" smtClean="0"/>
              <a:t>&lt;</a:t>
            </a:r>
            <a:r>
              <a:rPr lang="en-US" dirty="0" err="1" smtClean="0"/>
              <a:t>br</a:t>
            </a:r>
            <a:r>
              <a:rPr lang="en-US" dirty="0" smtClean="0"/>
              <a:t> /&gt;&lt;</a:t>
            </a:r>
            <a:r>
              <a:rPr lang="en-US" dirty="0" err="1" smtClean="0"/>
              <a:t>br</a:t>
            </a:r>
            <a:r>
              <a:rPr lang="en-US" dirty="0" smtClean="0"/>
              <a:t> /&gt;</a:t>
            </a:r>
            <a:br>
              <a:rPr lang="en-US" dirty="0" smtClean="0"/>
            </a:br>
            <a:r>
              <a:rPr lang="en-US" dirty="0" smtClean="0"/>
              <a:t>&lt;</a:t>
            </a:r>
            <a:r>
              <a:rPr lang="en-US" dirty="0" err="1" smtClean="0"/>
              <a:t>asp:Button</a:t>
            </a:r>
            <a:r>
              <a:rPr lang="en-US" dirty="0" smtClean="0"/>
              <a:t> Text="Submit" </a:t>
            </a:r>
            <a:r>
              <a:rPr lang="en-US" dirty="0" err="1" smtClean="0"/>
              <a:t>runat</a:t>
            </a:r>
            <a:r>
              <a:rPr lang="en-US" dirty="0" smtClean="0"/>
              <a:t>="server" /&gt;</a:t>
            </a:r>
            <a:br>
              <a:rPr lang="en-US" dirty="0" smtClean="0"/>
            </a:br>
            <a:r>
              <a:rPr lang="en-US" dirty="0" smtClean="0"/>
              <a:t>&lt;/p&gt;</a:t>
            </a:r>
            <a:br>
              <a:rPr lang="en-US" dirty="0" smtClean="0"/>
            </a:br>
            <a:r>
              <a:rPr lang="en-US" dirty="0" smtClean="0"/>
              <a:t>&lt;p&gt;</a:t>
            </a:r>
            <a:br>
              <a:rPr lang="en-US" dirty="0" smtClean="0"/>
            </a:br>
            <a:r>
              <a:rPr lang="en-US" dirty="0" smtClean="0"/>
              <a:t>&lt;</a:t>
            </a:r>
            <a:r>
              <a:rPr lang="en-US" dirty="0" err="1" smtClean="0"/>
              <a:t>asp:RangeValidator</a:t>
            </a:r>
            <a:r>
              <a:rPr lang="en-US" dirty="0" smtClean="0"/>
              <a:t>  </a:t>
            </a:r>
            <a:r>
              <a:rPr lang="en-US" dirty="0" err="1" smtClean="0"/>
              <a:t>ControlToValidate</a:t>
            </a:r>
            <a:r>
              <a:rPr lang="en-US" dirty="0" smtClean="0"/>
              <a:t>="tbox1" </a:t>
            </a:r>
            <a:r>
              <a:rPr lang="en-US" dirty="0" err="1" smtClean="0"/>
              <a:t>MinimumValue</a:t>
            </a:r>
            <a:r>
              <a:rPr lang="en-US" dirty="0" smtClean="0"/>
              <a:t>="1" </a:t>
            </a:r>
            <a:r>
              <a:rPr lang="en-US" dirty="0" err="1" smtClean="0"/>
              <a:t>MaximumValue</a:t>
            </a:r>
            <a:r>
              <a:rPr lang="en-US" dirty="0" smtClean="0"/>
              <a:t>="100" Type="Integer" Text="The value must be from 1 to 100!"</a:t>
            </a:r>
            <a:br>
              <a:rPr lang="en-US" dirty="0" smtClean="0"/>
            </a:br>
            <a:r>
              <a:rPr lang="en-US" dirty="0" err="1" smtClean="0"/>
              <a:t>runat</a:t>
            </a:r>
            <a:r>
              <a:rPr lang="en-US" dirty="0" smtClean="0"/>
              <a:t>="server" /&gt;</a:t>
            </a:r>
            <a:br>
              <a:rPr lang="en-US" dirty="0" smtClean="0"/>
            </a:br>
            <a:r>
              <a:rPr lang="en-US" dirty="0" smtClean="0"/>
              <a:t>&lt;/p&gt;</a:t>
            </a:r>
            <a:br>
              <a:rPr lang="en-US" dirty="0" smtClean="0"/>
            </a:br>
            <a:r>
              <a:rPr lang="en-US" dirty="0" smtClean="0"/>
              <a:t>&lt;/form&gt;</a:t>
            </a:r>
            <a:br>
              <a:rPr lang="en-US" dirty="0" smtClean="0"/>
            </a:br>
            <a:r>
              <a:rPr lang="en-US" dirty="0" smtClean="0"/>
              <a:t> &lt;/body&gt;</a:t>
            </a:r>
            <a:endParaRPr lang="en-US" dirty="0" smtClean="0">
              <a:solidFill>
                <a:srgbClr val="000000"/>
              </a:solidFill>
              <a:latin typeface="Times New Roman"/>
              <a:ea typeface="Calibri"/>
            </a:endParaRPr>
          </a:p>
          <a:p>
            <a:pPr>
              <a:buNone/>
            </a:pPr>
            <a:r>
              <a:rPr lang="en-US" dirty="0" smtClean="0">
                <a:solidFill>
                  <a:srgbClr val="000000"/>
                </a:solidFill>
                <a:latin typeface="Times New Roman"/>
                <a:ea typeface="Calibri"/>
              </a:rPr>
              <a:t>&lt;/html&gt;</a:t>
            </a:r>
          </a:p>
          <a:p>
            <a:r>
              <a:rPr lang="en-US" dirty="0" smtClean="0"/>
              <a:t>Here we declare one </a:t>
            </a:r>
            <a:r>
              <a:rPr lang="en-US" dirty="0" err="1" smtClean="0"/>
              <a:t>TextBox</a:t>
            </a:r>
            <a:r>
              <a:rPr lang="en-US" dirty="0" smtClean="0"/>
              <a:t> control, one Button control, and one </a:t>
            </a:r>
            <a:r>
              <a:rPr lang="en-US" dirty="0" err="1" smtClean="0"/>
              <a:t>RangeValidator</a:t>
            </a:r>
            <a:r>
              <a:rPr lang="en-US" dirty="0" smtClean="0"/>
              <a:t> control in an .</a:t>
            </a:r>
            <a:r>
              <a:rPr lang="en-US" dirty="0" err="1" smtClean="0"/>
              <a:t>aspx</a:t>
            </a:r>
            <a:r>
              <a:rPr lang="en-US" dirty="0" smtClean="0"/>
              <a:t> file.</a:t>
            </a:r>
          </a:p>
          <a:p>
            <a:r>
              <a:rPr lang="en-US" dirty="0" smtClean="0"/>
              <a:t>If validation fails, the text "The value must be from 1 to 100!" will be displayed in the </a:t>
            </a:r>
            <a:r>
              <a:rPr lang="en-US" dirty="0" err="1" smtClean="0"/>
              <a:t>RangeValidator</a:t>
            </a:r>
            <a:r>
              <a:rPr lang="en-US" dirty="0" smtClean="0"/>
              <a:t> control:</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Web </a:t>
            </a:r>
            <a:r>
              <a:rPr lang="en-US" b="1" dirty="0" smtClean="0"/>
              <a:t>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server controls must appear within a &lt;form&gt; tag, and the &lt;form&gt; tag must contain the </a:t>
            </a:r>
            <a:r>
              <a:rPr lang="en-US" dirty="0" err="1" smtClean="0"/>
              <a:t>runat</a:t>
            </a:r>
            <a:r>
              <a:rPr lang="en-US" dirty="0" smtClean="0"/>
              <a:t>="server" attribute</a:t>
            </a:r>
            <a:r>
              <a:rPr lang="en-US" dirty="0" smtClean="0"/>
              <a:t>.</a:t>
            </a:r>
          </a:p>
          <a:p>
            <a:r>
              <a:rPr lang="en-US" dirty="0" smtClean="0"/>
              <a:t>The </a:t>
            </a:r>
            <a:r>
              <a:rPr lang="en-US" dirty="0" err="1" smtClean="0"/>
              <a:t>runat</a:t>
            </a:r>
            <a:r>
              <a:rPr lang="en-US" dirty="0" smtClean="0"/>
              <a:t>="server" attribute indicates that the form should be processed on the server. It also indicates that the enclosed controls can be accessed by server scripts:</a:t>
            </a:r>
          </a:p>
          <a:p>
            <a:pPr lvl="1">
              <a:buNone/>
            </a:pPr>
            <a:r>
              <a:rPr lang="en-US" dirty="0" smtClean="0"/>
              <a:t>&lt;form </a:t>
            </a:r>
            <a:r>
              <a:rPr lang="en-US" dirty="0" err="1" smtClean="0"/>
              <a:t>runat</a:t>
            </a:r>
            <a:r>
              <a:rPr lang="en-US" dirty="0" smtClean="0"/>
              <a:t>="server"&gt;</a:t>
            </a:r>
          </a:p>
          <a:p>
            <a:pPr lvl="1">
              <a:buNone/>
            </a:pPr>
            <a:r>
              <a:rPr lang="en-US" dirty="0" smtClean="0"/>
              <a:t>...HTML + server controls</a:t>
            </a:r>
          </a:p>
          <a:p>
            <a:pPr lvl="1">
              <a:buNone/>
            </a:pPr>
            <a:r>
              <a:rPr lang="en-US" dirty="0" smtClean="0"/>
              <a:t>&lt;/form</a:t>
            </a:r>
            <a:r>
              <a:rPr lang="en-US" dirty="0" smtClean="0"/>
              <a:t>&gt;</a:t>
            </a:r>
          </a:p>
          <a:p>
            <a:r>
              <a:rPr lang="en-US" dirty="0" smtClean="0"/>
              <a:t>The form is always submitted to the page itself</a:t>
            </a:r>
            <a:r>
              <a:rPr lang="en-US" dirty="0" smtClean="0"/>
              <a:t>.</a:t>
            </a:r>
          </a:p>
          <a:p>
            <a:r>
              <a:rPr lang="en-US" dirty="0" smtClean="0"/>
              <a:t>If </a:t>
            </a:r>
            <a:r>
              <a:rPr lang="en-US" dirty="0" err="1" smtClean="0"/>
              <a:t>specifed</a:t>
            </a:r>
            <a:r>
              <a:rPr lang="en-US" dirty="0" smtClean="0"/>
              <a:t> </a:t>
            </a:r>
            <a:r>
              <a:rPr lang="en-US" dirty="0" smtClean="0"/>
              <a:t>an action attribute, it is ignored. If </a:t>
            </a:r>
            <a:r>
              <a:rPr lang="en-US" dirty="0" err="1" smtClean="0"/>
              <a:t>omited</a:t>
            </a:r>
            <a:r>
              <a:rPr lang="en-US" dirty="0" smtClean="0"/>
              <a:t> </a:t>
            </a:r>
            <a:r>
              <a:rPr lang="en-US" dirty="0" smtClean="0"/>
              <a:t>the method attribute, it will be set to method="post" by default</a:t>
            </a:r>
            <a:r>
              <a:rPr lang="en-US" dirty="0" smtClean="0"/>
              <a:t>.</a:t>
            </a:r>
          </a:p>
          <a:p>
            <a:r>
              <a:rPr lang="en-US" dirty="0" smtClean="0"/>
              <a:t>An .</a:t>
            </a:r>
            <a:r>
              <a:rPr lang="en-US" dirty="0" err="1" smtClean="0"/>
              <a:t>aspx</a:t>
            </a:r>
            <a:r>
              <a:rPr lang="en-US" dirty="0" smtClean="0"/>
              <a:t> page can only contain ONE &lt;form </a:t>
            </a:r>
            <a:r>
              <a:rPr lang="en-US" dirty="0" err="1" smtClean="0"/>
              <a:t>runat</a:t>
            </a:r>
            <a:r>
              <a:rPr lang="en-US" dirty="0" smtClean="0"/>
              <a:t>="server"&gt; </a:t>
            </a:r>
            <a:r>
              <a:rPr lang="en-US" dirty="0" smtClean="0"/>
              <a:t>control.</a:t>
            </a:r>
            <a:endParaRPr lang="en-US" dirty="0" smtClean="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a:t>
            </a:r>
            <a:r>
              <a:rPr lang="en-US" dirty="0" smtClean="0"/>
              <a:t>we </a:t>
            </a:r>
            <a:r>
              <a:rPr lang="en-US" dirty="0" smtClean="0"/>
              <a:t>select view source in an .</a:t>
            </a:r>
            <a:r>
              <a:rPr lang="en-US" dirty="0" err="1" smtClean="0"/>
              <a:t>aspx</a:t>
            </a:r>
            <a:r>
              <a:rPr lang="en-US" dirty="0" smtClean="0"/>
              <a:t> page containing a form with no name, method, action, or id attribute specified, </a:t>
            </a:r>
            <a:r>
              <a:rPr lang="en-US" dirty="0" smtClean="0"/>
              <a:t>ASP.NET adds </a:t>
            </a:r>
            <a:r>
              <a:rPr lang="en-US" dirty="0" smtClean="0"/>
              <a:t>these attributes to the form. It looks something like this:</a:t>
            </a:r>
          </a:p>
          <a:p>
            <a:pPr lvl="1">
              <a:buNone/>
            </a:pPr>
            <a:r>
              <a:rPr lang="en-US" dirty="0" smtClean="0"/>
              <a:t>&lt;form name="_ctl0" method="post" action="page.aspx" id="_ctl0"&gt;</a:t>
            </a:r>
          </a:p>
          <a:p>
            <a:pPr lvl="1">
              <a:buNone/>
            </a:pPr>
            <a:r>
              <a:rPr lang="en-US" dirty="0" smtClean="0"/>
              <a:t>...some code</a:t>
            </a:r>
          </a:p>
          <a:p>
            <a:pPr lvl="1">
              <a:buNone/>
            </a:pPr>
            <a:r>
              <a:rPr lang="en-US" dirty="0" smtClean="0"/>
              <a:t>&lt;/form&gt;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900"/>
            <a:ext cx="10515600" cy="5486400"/>
          </a:xfrm>
        </p:spPr>
        <p:txBody>
          <a:bodyPr>
            <a:normAutofit fontScale="92500"/>
          </a:bodyPr>
          <a:lstStyle/>
          <a:p>
            <a:r>
              <a:rPr lang="fr-FR" b="1" dirty="0" err="1" smtClean="0"/>
              <a:t>Kernel</a:t>
            </a:r>
            <a:r>
              <a:rPr lang="fr-FR" b="1" dirty="0" smtClean="0"/>
              <a:t>-mode and user-mode web servers</a:t>
            </a:r>
            <a:endParaRPr lang="en-US" dirty="0" smtClean="0"/>
          </a:p>
          <a:p>
            <a:pPr lvl="1"/>
            <a:r>
              <a:rPr lang="en-US" dirty="0" smtClean="0"/>
              <a:t>A web server can be either implemented into the OS kernel, or in user space (like other regular applications).</a:t>
            </a:r>
          </a:p>
          <a:p>
            <a:r>
              <a:rPr lang="en-US" b="1" dirty="0" smtClean="0"/>
              <a:t>Load limits</a:t>
            </a:r>
          </a:p>
          <a:p>
            <a:pPr lvl="1">
              <a:buNone/>
            </a:pPr>
            <a:r>
              <a:rPr lang="en-US" dirty="0" smtClean="0"/>
              <a:t>	A web server (program) has defined load limits, because it can handle only a limited number of concurrent client connections (usually between 2 and 80,000, by default between 500 and 1,000) per IP address (and TCP port) and it can serve only a certain maximum number of requests per second depending on:</a:t>
            </a:r>
          </a:p>
          <a:p>
            <a:pPr marL="914400" lvl="1" indent="-457200">
              <a:buFont typeface="+mj-lt"/>
              <a:buAutoNum type="arabicPeriod"/>
            </a:pPr>
            <a:r>
              <a:rPr lang="en-US" dirty="0" smtClean="0"/>
              <a:t>its own settings,</a:t>
            </a:r>
          </a:p>
          <a:p>
            <a:pPr marL="914400" lvl="1" indent="-457200">
              <a:buFont typeface="+mj-lt"/>
              <a:buAutoNum type="arabicPeriod"/>
            </a:pPr>
            <a:r>
              <a:rPr lang="en-US" dirty="0" smtClean="0"/>
              <a:t>the HTTP request type,</a:t>
            </a:r>
          </a:p>
          <a:p>
            <a:pPr marL="914400" lvl="1" indent="-457200">
              <a:buFont typeface="+mj-lt"/>
              <a:buAutoNum type="arabicPeriod"/>
            </a:pPr>
            <a:r>
              <a:rPr lang="en-US" dirty="0" smtClean="0"/>
              <a:t>whether the content is static or dynamic,</a:t>
            </a:r>
          </a:p>
          <a:p>
            <a:pPr marL="914400" lvl="1" indent="-457200">
              <a:buFont typeface="+mj-lt"/>
              <a:buAutoNum type="arabicPeriod"/>
            </a:pPr>
            <a:r>
              <a:rPr lang="en-US" dirty="0" smtClean="0"/>
              <a:t>whether the content is cached, and</a:t>
            </a:r>
          </a:p>
          <a:p>
            <a:pPr marL="914400" lvl="1" indent="-457200">
              <a:buFont typeface="+mj-lt"/>
              <a:buAutoNum type="arabicPeriod"/>
            </a:pPr>
            <a:r>
              <a:rPr lang="en-US" dirty="0" smtClean="0"/>
              <a:t>the hardware and software limitations of the OS of the computer on which the web server runs.</a:t>
            </a:r>
          </a:p>
          <a:p>
            <a:pPr marL="914400" lvl="1" indent="-457200">
              <a:buNone/>
            </a:pPr>
            <a:r>
              <a:rPr lang="en-US" dirty="0" smtClean="0"/>
              <a:t>When a web server is near to or over its limit, it becomes unresponsive.</a:t>
            </a: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Symptoms of overload</a:t>
            </a:r>
            <a:endParaRPr lang="en-US" dirty="0"/>
          </a:p>
        </p:txBody>
      </p:sp>
      <p:sp>
        <p:nvSpPr>
          <p:cNvPr id="3" name="Content Placeholder 2"/>
          <p:cNvSpPr>
            <a:spLocks noGrp="1"/>
          </p:cNvSpPr>
          <p:nvPr>
            <p:ph idx="1"/>
          </p:nvPr>
        </p:nvSpPr>
        <p:spPr/>
        <p:txBody>
          <a:bodyPr>
            <a:normAutofit/>
          </a:bodyPr>
          <a:lstStyle/>
          <a:p>
            <a:pPr>
              <a:buNone/>
            </a:pPr>
            <a:r>
              <a:rPr lang="en-US" dirty="0" smtClean="0"/>
              <a:t>The symptoms of an overloaded web server are:</a:t>
            </a:r>
          </a:p>
          <a:p>
            <a:pPr lvl="1"/>
            <a:r>
              <a:rPr lang="en-US" dirty="0" smtClean="0"/>
              <a:t>Requests are served with (possibly long) delays (from 1 second to a few hundred seconds).</a:t>
            </a:r>
          </a:p>
          <a:p>
            <a:pPr lvl="1"/>
            <a:r>
              <a:rPr lang="en-US" dirty="0" smtClean="0"/>
              <a:t>The web server returns an HTTP error code, such as 500, 502, 503, 504, 408, or even 404, which is inappropriate for an overload condition.</a:t>
            </a:r>
          </a:p>
          <a:p>
            <a:pPr lvl="1"/>
            <a:r>
              <a:rPr lang="en-US" dirty="0" smtClean="0"/>
              <a:t>The web server refuses or resets (interrupts) TCP connections before it returns any content.</a:t>
            </a:r>
          </a:p>
          <a:p>
            <a:pPr lvl="1"/>
            <a:r>
              <a:rPr lang="en-US" dirty="0" smtClean="0"/>
              <a:t>In very rare cases, the web server returns only a part of the requested content. This behavior can be considered a bug, even if it usually arises as a symptom of overload.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174625"/>
            <a:ext cx="10515600" cy="1325563"/>
          </a:xfrm>
        </p:spPr>
        <p:txBody>
          <a:bodyPr/>
          <a:lstStyle/>
          <a:p>
            <a:r>
              <a:rPr lang="en-US" b="1" dirty="0" smtClean="0"/>
              <a:t>Anti-overload techniques</a:t>
            </a:r>
            <a:endParaRPr lang="en-US" dirty="0"/>
          </a:p>
        </p:txBody>
      </p:sp>
      <p:sp>
        <p:nvSpPr>
          <p:cNvPr id="3" name="Content Placeholder 2"/>
          <p:cNvSpPr>
            <a:spLocks noGrp="1"/>
          </p:cNvSpPr>
          <p:nvPr>
            <p:ph idx="1"/>
          </p:nvPr>
        </p:nvSpPr>
        <p:spPr>
          <a:xfrm>
            <a:off x="838200" y="1270000"/>
            <a:ext cx="10515600" cy="5588000"/>
          </a:xfrm>
        </p:spPr>
        <p:txBody>
          <a:bodyPr>
            <a:normAutofit fontScale="77500" lnSpcReduction="20000"/>
          </a:bodyPr>
          <a:lstStyle/>
          <a:p>
            <a:pPr>
              <a:buNone/>
            </a:pPr>
            <a:r>
              <a:rPr lang="en-US" dirty="0" smtClean="0"/>
              <a:t>	To partially overcome above average load limits and to prevent overload, most popular web sites use common techniques like:</a:t>
            </a:r>
          </a:p>
          <a:p>
            <a:pPr lvl="1"/>
            <a:r>
              <a:rPr lang="en-US" dirty="0" smtClean="0"/>
              <a:t>Managing network traffic, by using:</a:t>
            </a:r>
          </a:p>
          <a:p>
            <a:pPr lvl="2"/>
            <a:r>
              <a:rPr lang="en-US" dirty="0" smtClean="0"/>
              <a:t>Firewalls to block unwanted traffic coming from bad IP sources or having bad patterns</a:t>
            </a:r>
          </a:p>
          <a:p>
            <a:pPr lvl="2"/>
            <a:r>
              <a:rPr lang="en-US" dirty="0" smtClean="0"/>
              <a:t>HTTP traffic managers to drop, redirect or rewrite requests having bad HTTP patterns</a:t>
            </a:r>
          </a:p>
          <a:p>
            <a:pPr lvl="2"/>
            <a:r>
              <a:rPr lang="en-US" dirty="0" smtClean="0"/>
              <a:t>Bandwidth management and traffic shaping, in order to smooth down peaks in network usage</a:t>
            </a:r>
          </a:p>
          <a:p>
            <a:pPr lvl="1"/>
            <a:r>
              <a:rPr lang="en-US" dirty="0" smtClean="0"/>
              <a:t>Deploying web cache techniques</a:t>
            </a:r>
          </a:p>
          <a:p>
            <a:pPr lvl="1"/>
            <a:r>
              <a:rPr lang="en-US" dirty="0" smtClean="0"/>
              <a:t>Using different domain names to serve different (static and dynamic) content by separate web servers, i.e.:</a:t>
            </a:r>
          </a:p>
          <a:p>
            <a:pPr lvl="2"/>
            <a:r>
              <a:rPr lang="en-US" dirty="0" smtClean="0"/>
              <a:t>http://images.example.com</a:t>
            </a:r>
          </a:p>
          <a:p>
            <a:pPr lvl="2"/>
            <a:r>
              <a:rPr lang="en-US" dirty="0" smtClean="0"/>
              <a:t>http://www.example.com</a:t>
            </a:r>
          </a:p>
          <a:p>
            <a:pPr lvl="1"/>
            <a:r>
              <a:rPr lang="en-US" dirty="0" smtClean="0"/>
              <a:t>Using different domain names and/or computers to separate big files from small and medium sized files; the idea is to be able to fully cache small and medium sized files and to efficiently serve big or huge (over 10 - 1000 MB) files by using different settings</a:t>
            </a:r>
          </a:p>
          <a:p>
            <a:pPr lvl="1"/>
            <a:r>
              <a:rPr lang="en-US" dirty="0" smtClean="0"/>
              <a:t>Using many web servers (programs) per computer, each one bound to its own network card and IP address</a:t>
            </a:r>
          </a:p>
          <a:p>
            <a:pPr lvl="1"/>
            <a:r>
              <a:rPr lang="en-US" dirty="0" smtClean="0"/>
              <a:t>Using many web servers (computers) that are grouped together behind a load balancer so that they act or are seen as one big web server</a:t>
            </a:r>
          </a:p>
          <a:p>
            <a:pPr lvl="1"/>
            <a:r>
              <a:rPr lang="en-US" dirty="0" smtClean="0"/>
              <a:t>Adding more hardware resources (i.e. RAM, disks) to each computer</a:t>
            </a:r>
          </a:p>
          <a:p>
            <a:pPr lvl="1"/>
            <a:r>
              <a:rPr lang="en-US" dirty="0" smtClean="0"/>
              <a:t>Tuning OS parameters for hardware capabilities and usage</a:t>
            </a:r>
          </a:p>
          <a:p>
            <a:pPr lvl="1"/>
            <a:r>
              <a:rPr lang="en-US" dirty="0" smtClean="0"/>
              <a:t>Using more efficient computer programs for web servers, etc.</a:t>
            </a:r>
          </a:p>
          <a:p>
            <a:pPr lvl="1"/>
            <a:r>
              <a:rPr lang="en-US" dirty="0" smtClean="0"/>
              <a:t>Using other workarounds, especially if dynamic content is involved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 Types</a:t>
            </a:r>
            <a:endParaRPr lang="en-US" dirty="0"/>
          </a:p>
        </p:txBody>
      </p:sp>
      <p:sp>
        <p:nvSpPr>
          <p:cNvPr id="3" name="Content Placeholder 2"/>
          <p:cNvSpPr>
            <a:spLocks noGrp="1"/>
          </p:cNvSpPr>
          <p:nvPr>
            <p:ph idx="1"/>
          </p:nvPr>
        </p:nvSpPr>
        <p:spPr>
          <a:xfrm>
            <a:off x="838200" y="1825625"/>
            <a:ext cx="10515600" cy="4163052"/>
          </a:xfrm>
        </p:spPr>
        <p:txBody>
          <a:bodyPr/>
          <a:lstStyle/>
          <a:p>
            <a:pPr marL="0" indent="0">
              <a:buNone/>
            </a:pPr>
            <a:r>
              <a:rPr lang="en-US" dirty="0" smtClean="0"/>
              <a:t>Two leading Web servers are Apache, the most widely installed Web server, and Microsoft's Internet Information Server (IIS).</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99595" y="3230048"/>
            <a:ext cx="4762500" cy="2381250"/>
          </a:xfrm>
          <a:prstGeom prst="rect">
            <a:avLst/>
          </a:prstGeom>
        </p:spPr>
      </p:pic>
    </p:spTree>
    <p:extLst>
      <p:ext uri="{BB962C8B-B14F-4D97-AF65-F5344CB8AC3E}">
        <p14:creationId xmlns="" xmlns:p14="http://schemas.microsoft.com/office/powerpoint/2010/main" val="29013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523660"/>
          </a:xfrm>
        </p:spPr>
        <p:txBody>
          <a:bodyPr/>
          <a:lstStyle/>
          <a:p>
            <a:pPr marL="514350" indent="-514350">
              <a:buFont typeface="+mj-lt"/>
              <a:buAutoNum type="arabicPeriod"/>
            </a:pPr>
            <a:r>
              <a:rPr lang="en-US" dirty="0" smtClean="0"/>
              <a:t>Apache HTTP Server (FREE &amp; Open Source)</a:t>
            </a:r>
          </a:p>
          <a:p>
            <a:pPr lvl="1"/>
            <a:r>
              <a:rPr lang="en-US" dirty="0" smtClean="0"/>
              <a:t>most popular web server on the web since 1996.</a:t>
            </a:r>
          </a:p>
          <a:p>
            <a:pPr lvl="1"/>
            <a:r>
              <a:rPr lang="en-US" dirty="0" smtClean="0"/>
              <a:t>developed and maintained by the Apache Software Foundation.</a:t>
            </a:r>
          </a:p>
          <a:p>
            <a:pPr lvl="1"/>
            <a:r>
              <a:rPr lang="en-US" dirty="0" smtClean="0"/>
              <a:t>Apache is available for a range of operating systems, including Unix, Linux, Windows, Mac OS X, Solaris.</a:t>
            </a:r>
          </a:p>
          <a:p>
            <a:pPr lvl="1"/>
            <a:endParaRPr lang="en-US" dirty="0"/>
          </a:p>
          <a:p>
            <a:pPr marL="514350" indent="-514350">
              <a:buFont typeface="+mj-lt"/>
              <a:buAutoNum type="arabicPeriod"/>
            </a:pPr>
            <a:r>
              <a:rPr lang="fr-FR" dirty="0" smtClean="0"/>
              <a:t>Microsoft Internet Information Services (IIS) ( </a:t>
            </a:r>
            <a:r>
              <a:rPr lang="fr-FR" dirty="0" err="1" smtClean="0"/>
              <a:t>Proprietary</a:t>
            </a:r>
            <a:r>
              <a:rPr lang="fr-FR" dirty="0" smtClean="0"/>
              <a:t> )</a:t>
            </a:r>
          </a:p>
          <a:p>
            <a:pPr lvl="1"/>
            <a:r>
              <a:rPr lang="en-US" dirty="0" smtClean="0"/>
              <a:t>second most popular web server on the web.</a:t>
            </a:r>
          </a:p>
          <a:p>
            <a:pPr lvl="1"/>
            <a:r>
              <a:rPr lang="en-US" dirty="0" smtClean="0"/>
              <a:t>IIS comes as an optional component of most Windows operating systems.</a:t>
            </a:r>
          </a:p>
          <a:p>
            <a:pPr lvl="1"/>
            <a:r>
              <a:rPr lang="en-US" dirty="0"/>
              <a:t>The major purpose of it was to provide their OS to control internet-services.</a:t>
            </a:r>
          </a:p>
          <a:p>
            <a:pPr lvl="1"/>
            <a:endParaRPr lang="en-US" dirty="0"/>
          </a:p>
        </p:txBody>
      </p:sp>
    </p:spTree>
    <p:extLst>
      <p:ext uri="{BB962C8B-B14F-4D97-AF65-F5344CB8AC3E}">
        <p14:creationId xmlns="" xmlns:p14="http://schemas.microsoft.com/office/powerpoint/2010/main" val="4167454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Servers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err="1" smtClean="0"/>
              <a:t>Lighttpd</a:t>
            </a:r>
            <a:r>
              <a:rPr lang="en-US" dirty="0" smtClean="0"/>
              <a:t>:</a:t>
            </a:r>
          </a:p>
          <a:p>
            <a:pPr lvl="1"/>
            <a:r>
              <a:rPr lang="en-US" dirty="0"/>
              <a:t>pronounced </a:t>
            </a:r>
            <a:r>
              <a:rPr lang="en-US" i="1" dirty="0" err="1"/>
              <a:t>lighty</a:t>
            </a:r>
            <a:r>
              <a:rPr lang="en-US" dirty="0"/>
              <a:t> is also a free web server that is distributed with the FreeBSD operating system</a:t>
            </a:r>
            <a:r>
              <a:rPr lang="en-US" dirty="0" smtClean="0"/>
              <a:t>.</a:t>
            </a:r>
          </a:p>
          <a:p>
            <a:pPr lvl="1"/>
            <a:r>
              <a:rPr lang="en-US" dirty="0"/>
              <a:t>This open source web server is fast, secure and consumes much less CPU power</a:t>
            </a:r>
            <a:r>
              <a:rPr lang="en-US" dirty="0" smtClean="0"/>
              <a:t>.</a:t>
            </a:r>
          </a:p>
          <a:p>
            <a:pPr lvl="1"/>
            <a:r>
              <a:rPr lang="en-US" dirty="0" err="1"/>
              <a:t>Lighttpd</a:t>
            </a:r>
            <a:r>
              <a:rPr lang="en-US" dirty="0"/>
              <a:t> can also run on Windows, Mac OS X, Linux and Solaris operating systems</a:t>
            </a:r>
            <a:r>
              <a:rPr lang="en-US" dirty="0" smtClean="0"/>
              <a:t>.</a:t>
            </a:r>
            <a:endParaRPr lang="en-US" dirty="0"/>
          </a:p>
          <a:p>
            <a:pPr marL="514350" indent="-514350">
              <a:buFont typeface="+mj-lt"/>
              <a:buAutoNum type="arabicPeriod"/>
            </a:pPr>
            <a:r>
              <a:rPr lang="en-US" dirty="0"/>
              <a:t>Sun Java System Web </a:t>
            </a:r>
            <a:r>
              <a:rPr lang="en-US" dirty="0" smtClean="0"/>
              <a:t>Server:</a:t>
            </a:r>
          </a:p>
          <a:p>
            <a:pPr lvl="1"/>
            <a:r>
              <a:rPr lang="en-US" dirty="0"/>
              <a:t>web server from Sun Microsystems is suited for medium and large </a:t>
            </a:r>
            <a:r>
              <a:rPr lang="en-US" dirty="0" smtClean="0"/>
              <a:t>websites.</a:t>
            </a:r>
          </a:p>
          <a:p>
            <a:pPr lvl="1"/>
            <a:r>
              <a:rPr lang="en-US" dirty="0"/>
              <a:t>the server is free it is not open source</a:t>
            </a:r>
            <a:r>
              <a:rPr lang="en-US" dirty="0" smtClean="0"/>
              <a:t>.</a:t>
            </a:r>
          </a:p>
          <a:p>
            <a:pPr lvl="1"/>
            <a:r>
              <a:rPr lang="en-US" dirty="0"/>
              <a:t>runs on Windows, Linux and Unix platforms</a:t>
            </a:r>
            <a:r>
              <a:rPr lang="en-US" dirty="0" smtClean="0"/>
              <a:t>.</a:t>
            </a:r>
          </a:p>
          <a:p>
            <a:pPr lvl="1"/>
            <a:r>
              <a:rPr lang="en-US" dirty="0"/>
              <a:t>supports various languages, scripts and technologies required for Web 2.0 such as JSP, Java Servlets, PHP, Perl, Python, Ruby on Rails, ASP and </a:t>
            </a:r>
            <a:r>
              <a:rPr lang="en-US" dirty="0" err="1"/>
              <a:t>Coldfusion</a:t>
            </a:r>
            <a:r>
              <a:rPr lang="en-US" dirty="0"/>
              <a:t> etc.</a:t>
            </a:r>
          </a:p>
          <a:p>
            <a:pPr marL="0" indent="0">
              <a:buNone/>
            </a:pPr>
            <a:endParaRPr lang="en-US" dirty="0"/>
          </a:p>
        </p:txBody>
      </p:sp>
    </p:spTree>
    <p:extLst>
      <p:ext uri="{BB962C8B-B14F-4D97-AF65-F5344CB8AC3E}">
        <p14:creationId xmlns="" xmlns:p14="http://schemas.microsoft.com/office/powerpoint/2010/main" val="3126373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3188</TotalTime>
  <Words>2701</Words>
  <Application>Microsoft Office PowerPoint</Application>
  <PresentationFormat>Custom</PresentationFormat>
  <Paragraphs>284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Unit 4: The Server Tier (18 Hrs.)  Web Server Concept, Creating dynamic content, Using control flow to control dynamic content generation, Sessions and State, Error Handling, Architecting Web Application, Using tag libraries, Writing tag libraries</vt:lpstr>
      <vt:lpstr>Web server</vt:lpstr>
      <vt:lpstr>Common features</vt:lpstr>
      <vt:lpstr>Slide 4</vt:lpstr>
      <vt:lpstr>Symptoms of overload</vt:lpstr>
      <vt:lpstr>Anti-overload techniques</vt:lpstr>
      <vt:lpstr>Web Servers Types</vt:lpstr>
      <vt:lpstr>Slide 8</vt:lpstr>
      <vt:lpstr>Other Web Servers</vt:lpstr>
      <vt:lpstr>Slide 10</vt:lpstr>
      <vt:lpstr>Static Content </vt:lpstr>
      <vt:lpstr>Slide 12</vt:lpstr>
      <vt:lpstr>Dynamic Content </vt:lpstr>
      <vt:lpstr>Slide 14</vt:lpstr>
      <vt:lpstr>Server-Side Scripting</vt:lpstr>
      <vt:lpstr>.NET an Overview:</vt:lpstr>
      <vt:lpstr>Microsoft .net</vt:lpstr>
      <vt:lpstr>The Common Language Runtime</vt:lpstr>
      <vt:lpstr>Assemblies</vt:lpstr>
      <vt:lpstr>How Web Servers Execute ASP Files</vt:lpstr>
      <vt:lpstr>Server-Side Compilation and Delivery Process</vt:lpstr>
      <vt:lpstr>Slide 22</vt:lpstr>
      <vt:lpstr>Classic ASP and ASP.net</vt:lpstr>
      <vt:lpstr>The .NET Framework consists of 3 main parts:</vt:lpstr>
      <vt:lpstr>Features of ASP.net: </vt:lpstr>
      <vt:lpstr>Slide 26</vt:lpstr>
      <vt:lpstr>Slide 27</vt:lpstr>
      <vt:lpstr>Creating ASP.NET Application</vt:lpstr>
      <vt:lpstr>Dynamic Page in Classic ASP</vt:lpstr>
      <vt:lpstr>ASP.NET - Server Controls</vt:lpstr>
      <vt:lpstr>1. HTML Server Controls</vt:lpstr>
      <vt:lpstr>Slide 32</vt:lpstr>
      <vt:lpstr>2. Web Server Controls</vt:lpstr>
      <vt:lpstr>Slide 34</vt:lpstr>
      <vt:lpstr>3. Validation Server Controls</vt:lpstr>
      <vt:lpstr>Slide 36</vt:lpstr>
      <vt:lpstr>ASP.NET Web Forms</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216</cp:revision>
  <dcterms:created xsi:type="dcterms:W3CDTF">2016-12-10T13:12:49Z</dcterms:created>
  <dcterms:modified xsi:type="dcterms:W3CDTF">2016-12-19T02:14:00Z</dcterms:modified>
</cp:coreProperties>
</file>