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5"/>
  </p:notesMasterIdLst>
  <p:sldIdLst>
    <p:sldId id="256" r:id="rId2"/>
    <p:sldId id="257" r:id="rId3"/>
    <p:sldId id="269" r:id="rId4"/>
    <p:sldId id="270" r:id="rId5"/>
    <p:sldId id="271" r:id="rId6"/>
    <p:sldId id="272" r:id="rId7"/>
    <p:sldId id="258" r:id="rId8"/>
    <p:sldId id="259" r:id="rId9"/>
    <p:sldId id="260" r:id="rId10"/>
    <p:sldId id="261" r:id="rId11"/>
    <p:sldId id="263" r:id="rId12"/>
    <p:sldId id="264" r:id="rId13"/>
    <p:sldId id="265" r:id="rId14"/>
    <p:sldId id="266" r:id="rId15"/>
    <p:sldId id="267" r:id="rId16"/>
    <p:sldId id="268"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4" r:id="rId56"/>
    <p:sldId id="311" r:id="rId57"/>
    <p:sldId id="316" r:id="rId58"/>
    <p:sldId id="317" r:id="rId59"/>
    <p:sldId id="315" r:id="rId60"/>
    <p:sldId id="312" r:id="rId61"/>
    <p:sldId id="313" r:id="rId62"/>
    <p:sldId id="319" r:id="rId63"/>
    <p:sldId id="320"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1" r:id="rId83"/>
    <p:sldId id="342" r:id="rId84"/>
    <p:sldId id="343" r:id="rId85"/>
    <p:sldId id="340" r:id="rId86"/>
    <p:sldId id="355" r:id="rId87"/>
    <p:sldId id="356" r:id="rId88"/>
    <p:sldId id="357" r:id="rId89"/>
    <p:sldId id="358" r:id="rId90"/>
    <p:sldId id="359" r:id="rId91"/>
    <p:sldId id="360" r:id="rId92"/>
    <p:sldId id="361" r:id="rId93"/>
    <p:sldId id="344" r:id="rId94"/>
    <p:sldId id="345" r:id="rId95"/>
    <p:sldId id="346" r:id="rId96"/>
    <p:sldId id="347" r:id="rId97"/>
    <p:sldId id="348" r:id="rId98"/>
    <p:sldId id="349" r:id="rId99"/>
    <p:sldId id="354" r:id="rId100"/>
    <p:sldId id="350" r:id="rId101"/>
    <p:sldId id="351" r:id="rId102"/>
    <p:sldId id="353" r:id="rId103"/>
    <p:sldId id="352"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62" r:id="rId120"/>
    <p:sldId id="363" r:id="rId121"/>
    <p:sldId id="364" r:id="rId122"/>
    <p:sldId id="365" r:id="rId123"/>
    <p:sldId id="366"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71" autoAdjust="0"/>
    <p:restoredTop sz="94624" autoAdjust="0"/>
  </p:normalViewPr>
  <p:slideViewPr>
    <p:cSldViewPr snapToGrid="0">
      <p:cViewPr>
        <p:scale>
          <a:sx n="75" d="100"/>
          <a:sy n="75" d="100"/>
        </p:scale>
        <p:origin x="-528" y="3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82C8E8-6953-4DC0-A5FC-BF1E96B7999D}" type="datetimeFigureOut">
              <a:rPr lang="en-US" smtClean="0"/>
              <a:pPr/>
              <a:t>12/24/2016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D8064-8AC7-4D82-B430-740417729E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B34026-D8CD-42FE-BDA1-BFDD128079D7}" type="datetime1">
              <a:rPr lang="en-US" smtClean="0"/>
              <a:pPr/>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217307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02A90-7430-44CA-AFD7-1DE8298FDD0D}" type="datetime1">
              <a:rPr lang="en-US" smtClean="0"/>
              <a:pPr/>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27193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FEFCA-B91C-4E07-9DDF-9F8C87587BD9}" type="datetime1">
              <a:rPr lang="en-US" smtClean="0"/>
              <a:pPr/>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180558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A9DFB-F9BA-416E-9B74-23CF770E6C17}" type="datetime1">
              <a:rPr lang="en-US" smtClean="0"/>
              <a:pPr/>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251373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3DA59-FC29-420A-9460-C7D82FC627BB}" type="datetime1">
              <a:rPr lang="en-US" smtClean="0"/>
              <a:pPr/>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99179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96F3F-2DE7-460E-9DEF-0E5478C71964}" type="datetime1">
              <a:rPr lang="en-US" smtClean="0"/>
              <a:pPr/>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398746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85DBC3-0FD4-492A-B8E6-2987328562C3}" type="datetime1">
              <a:rPr lang="en-US" smtClean="0"/>
              <a:pPr/>
              <a:t>12/24/2016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375070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51D32-1C89-4D9C-8D48-489CAA8BAAC6}" type="datetime1">
              <a:rPr lang="en-US" smtClean="0"/>
              <a:pPr/>
              <a:t>12/24/2016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413657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58695-7BC1-4F2D-8753-63C0944558F5}" type="datetime1">
              <a:rPr lang="en-US" smtClean="0"/>
              <a:pPr/>
              <a:t>12/24/2016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305566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1A40-FC87-4096-AF67-394CA061DF75}" type="datetime1">
              <a:rPr lang="en-US" smtClean="0"/>
              <a:pPr/>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283216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9AACF-49D4-47BD-9A56-B4CDB4AF1537}" type="datetime1">
              <a:rPr lang="en-US" smtClean="0"/>
              <a:pPr/>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144381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B7D27-1592-4596-9438-79AA3B4FA2FE}" type="datetime1">
              <a:rPr lang="en-US" smtClean="0"/>
              <a:pPr/>
              <a:t>12/24/2016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AB548-B0B0-46A8-9B6C-FBD15372A4A6}" type="slidenum">
              <a:rPr lang="en-US" smtClean="0"/>
              <a:pPr/>
              <a:t>‹#›</a:t>
            </a:fld>
            <a:endParaRPr lang="en-US"/>
          </a:p>
        </p:txBody>
      </p:sp>
    </p:spTree>
    <p:extLst>
      <p:ext uri="{BB962C8B-B14F-4D97-AF65-F5344CB8AC3E}">
        <p14:creationId xmlns:p14="http://schemas.microsoft.com/office/powerpoint/2010/main" xmlns="" val="99254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73119"/>
          </a:xfrm>
        </p:spPr>
        <p:txBody>
          <a:bodyPr>
            <a:normAutofit/>
          </a:bodyPr>
          <a:lstStyle/>
          <a:p>
            <a:r>
              <a:rPr lang="en-US" sz="3200" dirty="0" smtClean="0"/>
              <a:t>Unit 4: The Server Tier (18 Hrs.)</a:t>
            </a:r>
            <a:br>
              <a:rPr lang="en-US" sz="3200" dirty="0" smtClean="0"/>
            </a:br>
            <a:r>
              <a:rPr lang="en-US" sz="3200" dirty="0" smtClean="0"/>
              <a:t/>
            </a:r>
            <a:br>
              <a:rPr lang="en-US" sz="3200" dirty="0" smtClean="0"/>
            </a:br>
            <a:r>
              <a:rPr lang="en-US" sz="3200" dirty="0" smtClean="0"/>
              <a:t>Web Server Concept, Creating dynamic content, Using control flow to control dynamic content generation, Sessions and State, Error Handling, Architecting Web</a:t>
            </a:r>
            <a:br>
              <a:rPr lang="en-US" sz="3200" dirty="0" smtClean="0"/>
            </a:br>
            <a:r>
              <a:rPr lang="en-US" sz="3200" dirty="0" smtClean="0"/>
              <a:t>Application, Using tag libraries, Writing tag libraries</a:t>
            </a:r>
            <a:endParaRPr lang="en-US" sz="3200" dirty="0"/>
          </a:p>
        </p:txBody>
      </p:sp>
    </p:spTree>
    <p:extLst>
      <p:ext uri="{BB962C8B-B14F-4D97-AF65-F5344CB8AC3E}">
        <p14:creationId xmlns:p14="http://schemas.microsoft.com/office/powerpoint/2010/main" xmlns="" val="183879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 Jigsaw Server:</a:t>
            </a:r>
          </a:p>
          <a:p>
            <a:pPr lvl="1"/>
            <a:r>
              <a:rPr lang="en-US" dirty="0"/>
              <a:t>comes from the World Wide Web </a:t>
            </a:r>
            <a:r>
              <a:rPr lang="en-US" dirty="0" smtClean="0"/>
              <a:t>Consortium </a:t>
            </a:r>
            <a:r>
              <a:rPr lang="en-US" dirty="0"/>
              <a:t>(W3C's Server</a:t>
            </a:r>
            <a:r>
              <a:rPr lang="en-US" dirty="0" smtClean="0"/>
              <a:t>).</a:t>
            </a:r>
          </a:p>
          <a:p>
            <a:pPr lvl="1"/>
            <a:r>
              <a:rPr lang="en-US" dirty="0"/>
              <a:t>It is open source and free and can run on various platforms like Linux, Unix, Windows, Mac OS X Free BSD etc</a:t>
            </a:r>
            <a:r>
              <a:rPr lang="en-US" dirty="0" smtClean="0"/>
              <a:t>.</a:t>
            </a:r>
          </a:p>
          <a:p>
            <a:pPr lvl="1"/>
            <a:r>
              <a:rPr lang="en-US" dirty="0"/>
              <a:t>Jigsaw has been written in Java and can run CGI scripts and PHP programs.</a:t>
            </a:r>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10</a:t>
            </a:fld>
            <a:endParaRPr lang="en-US"/>
          </a:p>
        </p:txBody>
      </p:sp>
    </p:spTree>
    <p:extLst>
      <p:ext uri="{BB962C8B-B14F-4D97-AF65-F5344CB8AC3E}">
        <p14:creationId xmlns:p14="http://schemas.microsoft.com/office/powerpoint/2010/main" xmlns="" val="17549745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Unstructured Exception Handling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a:t>
            </a:r>
            <a:r>
              <a:rPr lang="en-US" dirty="0" smtClean="0"/>
              <a:t>implemented using the </a:t>
            </a:r>
            <a:r>
              <a:rPr lang="en-US" b="1" dirty="0" smtClean="0"/>
              <a:t>Err</a:t>
            </a:r>
            <a:r>
              <a:rPr lang="en-US" dirty="0" smtClean="0"/>
              <a:t> object and three statements: </a:t>
            </a:r>
            <a:r>
              <a:rPr lang="en-US" b="1" dirty="0" smtClean="0"/>
              <a:t>On Error</a:t>
            </a:r>
            <a:r>
              <a:rPr lang="en-US" dirty="0" smtClean="0"/>
              <a:t>, </a:t>
            </a:r>
            <a:r>
              <a:rPr lang="en-US" b="1" dirty="0" smtClean="0"/>
              <a:t>Resume</a:t>
            </a:r>
            <a:r>
              <a:rPr lang="en-US" dirty="0" smtClean="0"/>
              <a:t>, and </a:t>
            </a:r>
            <a:r>
              <a:rPr lang="en-US" b="1" dirty="0" smtClean="0"/>
              <a:t>Error</a:t>
            </a:r>
            <a:r>
              <a:rPr lang="en-US" dirty="0" smtClean="0"/>
              <a:t>.</a:t>
            </a:r>
          </a:p>
          <a:p>
            <a:r>
              <a:rPr lang="en-US" dirty="0" smtClean="0"/>
              <a:t>The </a:t>
            </a:r>
            <a:r>
              <a:rPr lang="en-US" b="1" dirty="0" smtClean="0"/>
              <a:t>On Error </a:t>
            </a:r>
            <a:r>
              <a:rPr lang="en-US" dirty="0" smtClean="0"/>
              <a:t>statement establishes a single exception handler that catches all thrown exceptions; we can subsequently change the handler location, but we can only have one handler at a time</a:t>
            </a:r>
            <a:r>
              <a:rPr lang="en-US" dirty="0" smtClean="0"/>
              <a:t>.</a:t>
            </a:r>
          </a:p>
          <a:p>
            <a:r>
              <a:rPr lang="en-US" dirty="0" smtClean="0"/>
              <a:t>To generate a run-time error in your code, use the </a:t>
            </a:r>
            <a:r>
              <a:rPr lang="en-US" b="1" dirty="0" smtClean="0"/>
              <a:t>Raise method</a:t>
            </a:r>
            <a:r>
              <a:rPr lang="en-US" b="1" dirty="0" smtClean="0"/>
              <a:t>.</a:t>
            </a:r>
          </a:p>
          <a:p>
            <a:r>
              <a:rPr lang="en-US" dirty="0" smtClean="0"/>
              <a:t>Whenever an </a:t>
            </a:r>
            <a:r>
              <a:rPr lang="en-US" b="1" dirty="0" smtClean="0"/>
              <a:t>Exit Sub, Exit Function</a:t>
            </a:r>
            <a:r>
              <a:rPr lang="en-US" dirty="0" smtClean="0"/>
              <a:t>,</a:t>
            </a:r>
            <a:r>
              <a:rPr lang="en-US" b="1" dirty="0" smtClean="0"/>
              <a:t> Exit Property</a:t>
            </a:r>
            <a:r>
              <a:rPr lang="en-US" dirty="0" smtClean="0"/>
              <a:t>,</a:t>
            </a:r>
            <a:r>
              <a:rPr lang="en-US" b="1" dirty="0" smtClean="0"/>
              <a:t> Resume </a:t>
            </a:r>
            <a:r>
              <a:rPr lang="en-US" dirty="0" smtClean="0"/>
              <a:t>or</a:t>
            </a:r>
            <a:r>
              <a:rPr lang="en-US" b="1" dirty="0" smtClean="0"/>
              <a:t> Resume Next </a:t>
            </a:r>
            <a:r>
              <a:rPr lang="en-US" dirty="0" smtClean="0"/>
              <a:t>statement occurs within an error-handling routine, the </a:t>
            </a:r>
            <a:r>
              <a:rPr lang="en-US" b="1" dirty="0" smtClean="0"/>
              <a:t>Err </a:t>
            </a:r>
            <a:r>
              <a:rPr lang="en-US" dirty="0" smtClean="0"/>
              <a:t>object's properties are reset to zero or zero-length strings</a:t>
            </a:r>
            <a:r>
              <a:rPr lang="en-US" dirty="0" smtClean="0"/>
              <a:t>.</a:t>
            </a:r>
          </a:p>
          <a:p>
            <a:r>
              <a:rPr lang="en-US" dirty="0" smtClean="0"/>
              <a:t>Using any of these outside an error-handling routine does not reset its properties</a:t>
            </a:r>
            <a:r>
              <a:rPr lang="en-US" dirty="0" smtClean="0"/>
              <a:t>. </a:t>
            </a:r>
            <a:r>
              <a:rPr lang="en-US" dirty="0" smtClean="0"/>
              <a:t>If </a:t>
            </a:r>
            <a:r>
              <a:rPr lang="en-US" dirty="0" smtClean="0"/>
              <a:t>we need </a:t>
            </a:r>
            <a:r>
              <a:rPr lang="en-US" dirty="0" smtClean="0"/>
              <a:t>to do </a:t>
            </a:r>
            <a:r>
              <a:rPr lang="en-US" dirty="0" smtClean="0"/>
              <a:t>so , we can </a:t>
            </a:r>
            <a:r>
              <a:rPr lang="en-US" dirty="0" smtClean="0"/>
              <a:t>use the </a:t>
            </a:r>
            <a:r>
              <a:rPr lang="en-US" b="1" dirty="0" smtClean="0"/>
              <a:t>Clear method </a:t>
            </a:r>
            <a:r>
              <a:rPr lang="en-US" dirty="0" smtClean="0"/>
              <a:t>to reset the </a:t>
            </a:r>
            <a:r>
              <a:rPr lang="en-US" b="1" dirty="0" smtClean="0"/>
              <a:t>Err object.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lstStyle/>
          <a:p>
            <a:r>
              <a:rPr lang="en-US" b="1" dirty="0" smtClean="0"/>
              <a:t>The Error </a:t>
            </a:r>
            <a:r>
              <a:rPr lang="en-US" b="1" dirty="0" smtClean="0"/>
              <a:t>Object</a:t>
            </a:r>
          </a:p>
          <a:p>
            <a:pPr lvl="1"/>
            <a:r>
              <a:rPr lang="en-US" dirty="0" smtClean="0"/>
              <a:t>The values of the properties of the Err object are determined by the error that just </a:t>
            </a:r>
            <a:r>
              <a:rPr lang="en-US" dirty="0" smtClean="0"/>
              <a:t>occurred</a:t>
            </a:r>
          </a:p>
          <a:p>
            <a:pPr lvl="1"/>
            <a:r>
              <a:rPr lang="en-US" dirty="0" smtClean="0"/>
              <a:t>The following table details the properties and provides a short description of each. </a:t>
            </a:r>
          </a:p>
          <a:p>
            <a:pPr lvl="2"/>
            <a:r>
              <a:rPr lang="en-US" dirty="0" smtClean="0"/>
              <a:t>Description</a:t>
            </a:r>
            <a:r>
              <a:rPr lang="en-US" dirty="0" smtClean="0"/>
              <a:t>: Text message providing a short description of the error. </a:t>
            </a:r>
          </a:p>
          <a:p>
            <a:pPr lvl="2"/>
            <a:r>
              <a:rPr lang="en-US" dirty="0" smtClean="0"/>
              <a:t>Number</a:t>
            </a:r>
            <a:r>
              <a:rPr lang="en-US" dirty="0" smtClean="0"/>
              <a:t>: Numeric value specifying an error. </a:t>
            </a:r>
          </a:p>
          <a:p>
            <a:pPr lvl="2"/>
            <a:r>
              <a:rPr lang="en-US" dirty="0" smtClean="0"/>
              <a:t>Source</a:t>
            </a:r>
            <a:r>
              <a:rPr lang="en-US" dirty="0" smtClean="0"/>
              <a:t>: String expression representing the object or </a:t>
            </a:r>
            <a:r>
              <a:rPr lang="en-US" dirty="0" smtClean="0"/>
              <a:t>application </a:t>
            </a:r>
            <a:r>
              <a:rPr lang="en-US" dirty="0" smtClean="0"/>
              <a:t>that generated the error</a:t>
            </a:r>
            <a:r>
              <a:rPr lang="en-US" dirty="0" smtClean="0"/>
              <a:t>.</a:t>
            </a:r>
          </a:p>
          <a:p>
            <a:r>
              <a:rPr lang="en-US" b="1" dirty="0" smtClean="0"/>
              <a:t>The On Error </a:t>
            </a:r>
            <a:r>
              <a:rPr lang="en-US" b="1" dirty="0" err="1" smtClean="0"/>
              <a:t>GoTo</a:t>
            </a:r>
            <a:r>
              <a:rPr lang="en-US" b="1" dirty="0" smtClean="0"/>
              <a:t> </a:t>
            </a:r>
            <a:r>
              <a:rPr lang="en-US" b="1" dirty="0" smtClean="0"/>
              <a:t>Statement</a:t>
            </a:r>
          </a:p>
          <a:p>
            <a:pPr lvl="1"/>
            <a:r>
              <a:rPr lang="en-US" dirty="0" smtClean="0"/>
              <a:t>The On Error </a:t>
            </a:r>
            <a:r>
              <a:rPr lang="en-US" dirty="0" err="1" smtClean="0"/>
              <a:t>GoTo</a:t>
            </a:r>
            <a:r>
              <a:rPr lang="en-US" dirty="0" smtClean="0"/>
              <a:t> statement enables a routine for exception handling and specifies the location </a:t>
            </a:r>
            <a:r>
              <a:rPr lang="en-US" dirty="0" smtClean="0"/>
              <a:t>of that </a:t>
            </a:r>
            <a:r>
              <a:rPr lang="en-US" dirty="0" smtClean="0"/>
              <a:t>routine within the procedure</a:t>
            </a:r>
            <a:r>
              <a:rPr lang="en-US" dirty="0" smtClean="0"/>
              <a:t>.</a:t>
            </a:r>
          </a:p>
          <a:p>
            <a:pPr lvl="1"/>
            <a:r>
              <a:rPr lang="en-US" dirty="0" smtClean="0"/>
              <a:t>Used with a label or line number, it directs the code to a specific exception handling routine. </a:t>
            </a:r>
            <a:endParaRPr lang="en-US" dirty="0" smtClean="0"/>
          </a:p>
          <a:p>
            <a:pPr lvl="1"/>
            <a:r>
              <a:rPr lang="en-US" dirty="0" smtClean="0"/>
              <a:t>Used </a:t>
            </a:r>
            <a:r>
              <a:rPr lang="en-US" dirty="0" smtClean="0"/>
              <a:t>with -1, it disables error handling within the procedure. Used with 0, it disables the current exception. </a:t>
            </a:r>
          </a:p>
        </p:txBody>
      </p:sp>
      <p:sp>
        <p:nvSpPr>
          <p:cNvPr id="4" name="Slide Number Placeholder 3"/>
          <p:cNvSpPr>
            <a:spLocks noGrp="1"/>
          </p:cNvSpPr>
          <p:nvPr>
            <p:ph type="sldNum" sz="quarter" idx="12"/>
          </p:nvPr>
        </p:nvSpPr>
        <p:spPr/>
        <p:txBody>
          <a:bodyPr/>
          <a:lstStyle/>
          <a:p>
            <a:fld id="{974AB548-B0B0-46A8-9B6C-FBD15372A4A6}"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a:bodyPr>
          <a:lstStyle/>
          <a:p>
            <a:r>
              <a:rPr lang="en-US" b="1" dirty="0" smtClean="0"/>
              <a:t>The Resume Next Statement </a:t>
            </a:r>
            <a:endParaRPr lang="en-US" b="1" dirty="0" smtClean="0"/>
          </a:p>
          <a:p>
            <a:pPr lvl="1"/>
            <a:r>
              <a:rPr lang="en-US" dirty="0" smtClean="0"/>
              <a:t>It resumes execution </a:t>
            </a:r>
            <a:r>
              <a:rPr lang="en-US" dirty="0" smtClean="0"/>
              <a:t>after an exception has </a:t>
            </a:r>
            <a:r>
              <a:rPr lang="en-US" dirty="0" smtClean="0"/>
              <a:t>occurred.</a:t>
            </a:r>
          </a:p>
          <a:p>
            <a:pPr lvl="1"/>
            <a:r>
              <a:rPr lang="en-US" dirty="0" smtClean="0"/>
              <a:t>It specifies that in the event of an exception, control passes to the statement immediately following the statement in which the exception occurred</a:t>
            </a:r>
            <a:r>
              <a:rPr lang="en-US" dirty="0" smtClean="0"/>
              <a:t>.</a:t>
            </a:r>
          </a:p>
          <a:p>
            <a:pPr lvl="1"/>
            <a:r>
              <a:rPr lang="en-US" dirty="0" smtClean="0"/>
              <a:t>Resume Next can be used to allow graceful failures; the statement causing the error fails, but the application continues to execute and allows the user to correct the error and continue</a:t>
            </a:r>
            <a:r>
              <a:rPr lang="en-US" dirty="0" smtClean="0"/>
              <a:t>.</a:t>
            </a:r>
          </a:p>
          <a:p>
            <a:pPr lvl="1"/>
            <a:r>
              <a:rPr lang="en-US" dirty="0" smtClean="0"/>
              <a:t>Similarly, Resume &lt;label&gt; passes control to a label specified in its </a:t>
            </a:r>
            <a:r>
              <a:rPr lang="en-US" i="1" dirty="0" smtClean="0"/>
              <a:t>line argument. Make sure that the line label is located in the same procedure as the code calling it, since it cannot span between functions. </a:t>
            </a:r>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normAutofit fontScale="85000" lnSpcReduction="20000"/>
          </a:bodyPr>
          <a:lstStyle/>
          <a:p>
            <a:r>
              <a:rPr lang="en-US" dirty="0" smtClean="0"/>
              <a:t>Example:</a:t>
            </a:r>
          </a:p>
          <a:p>
            <a:pPr lvl="1">
              <a:buNone/>
            </a:pPr>
            <a:r>
              <a:rPr lang="en-US" dirty="0" smtClean="0"/>
              <a:t>&lt;script </a:t>
            </a:r>
            <a:r>
              <a:rPr lang="en-US" dirty="0" err="1" smtClean="0"/>
              <a:t>runat</a:t>
            </a:r>
            <a:r>
              <a:rPr lang="en-US" dirty="0" smtClean="0"/>
              <a:t>="server"&gt;</a:t>
            </a:r>
          </a:p>
          <a:p>
            <a:pPr lvl="1">
              <a:buNone/>
            </a:pPr>
            <a:r>
              <a:rPr lang="en-US" dirty="0" smtClean="0"/>
              <a:t>    Sub </a:t>
            </a:r>
            <a:r>
              <a:rPr lang="en-US" dirty="0" err="1" smtClean="0"/>
              <a:t>Page_Load</a:t>
            </a:r>
            <a:r>
              <a:rPr lang="en-US" dirty="0" smtClean="0"/>
              <a:t>()</a:t>
            </a:r>
          </a:p>
          <a:p>
            <a:pPr lvl="1">
              <a:buNone/>
            </a:pPr>
            <a:r>
              <a:rPr lang="en-US" dirty="0" smtClean="0"/>
              <a:t>        On Error </a:t>
            </a:r>
            <a:r>
              <a:rPr lang="en-US" dirty="0" err="1" smtClean="0"/>
              <a:t>GoTo</a:t>
            </a:r>
            <a:r>
              <a:rPr lang="en-US" dirty="0" smtClean="0"/>
              <a:t> Whoops</a:t>
            </a:r>
          </a:p>
          <a:p>
            <a:pPr lvl="1">
              <a:buNone/>
            </a:pPr>
            <a:r>
              <a:rPr lang="en-US" dirty="0" smtClean="0"/>
              <a:t>        Dim x, y, z As Integer</a:t>
            </a:r>
          </a:p>
          <a:p>
            <a:pPr lvl="1">
              <a:buNone/>
            </a:pPr>
            <a:r>
              <a:rPr lang="en-US" dirty="0" smtClean="0"/>
              <a:t>        x = 50</a:t>
            </a:r>
          </a:p>
          <a:p>
            <a:pPr lvl="1">
              <a:buNone/>
            </a:pPr>
            <a:r>
              <a:rPr lang="en-US" dirty="0" smtClean="0"/>
              <a:t>        y = 5</a:t>
            </a:r>
          </a:p>
          <a:p>
            <a:pPr lvl="1">
              <a:buNone/>
            </a:pPr>
            <a:r>
              <a:rPr lang="en-US" dirty="0" smtClean="0"/>
              <a:t>        z = x / y</a:t>
            </a:r>
          </a:p>
          <a:p>
            <a:pPr lvl="1">
              <a:buNone/>
            </a:pPr>
            <a:r>
              <a:rPr lang="en-US" dirty="0" smtClean="0"/>
              <a:t>        </a:t>
            </a:r>
            <a:r>
              <a:rPr lang="en-US" dirty="0" err="1" smtClean="0"/>
              <a:t>MsgBox</a:t>
            </a:r>
            <a:r>
              <a:rPr lang="en-US" dirty="0" smtClean="0"/>
              <a:t>("Division=" &amp; z)</a:t>
            </a:r>
          </a:p>
          <a:p>
            <a:pPr lvl="1">
              <a:buNone/>
            </a:pPr>
            <a:r>
              <a:rPr lang="en-US" dirty="0" smtClean="0"/>
              <a:t>        Return</a:t>
            </a:r>
          </a:p>
          <a:p>
            <a:pPr lvl="1">
              <a:buNone/>
            </a:pPr>
            <a:r>
              <a:rPr lang="en-US" dirty="0" smtClean="0"/>
              <a:t>Whoops:</a:t>
            </a:r>
          </a:p>
          <a:p>
            <a:pPr lvl="1">
              <a:buNone/>
            </a:pPr>
            <a:r>
              <a:rPr lang="en-US" dirty="0" smtClean="0"/>
              <a:t>        </a:t>
            </a:r>
            <a:r>
              <a:rPr lang="en-US" dirty="0" err="1" smtClean="0"/>
              <a:t>MsgBox</a:t>
            </a:r>
            <a:r>
              <a:rPr lang="en-US" dirty="0" smtClean="0"/>
              <a:t>("Unexpected Error:" &amp; </a:t>
            </a:r>
            <a:r>
              <a:rPr lang="en-US" dirty="0" err="1" smtClean="0"/>
              <a:t>Err.Description</a:t>
            </a:r>
            <a:r>
              <a:rPr lang="en-US" dirty="0" smtClean="0"/>
              <a:t>)</a:t>
            </a:r>
          </a:p>
          <a:p>
            <a:pPr lvl="1">
              <a:buNone/>
            </a:pPr>
            <a:r>
              <a:rPr lang="en-US" dirty="0" smtClean="0"/>
              <a:t>        Return</a:t>
            </a:r>
          </a:p>
          <a:p>
            <a:pPr lvl="1">
              <a:buNone/>
            </a:pPr>
            <a:r>
              <a:rPr lang="en-US" dirty="0" smtClean="0"/>
              <a:t>    End Sub</a:t>
            </a:r>
          </a:p>
          <a:p>
            <a:pPr lvl="1">
              <a:buNone/>
            </a:pPr>
            <a:r>
              <a:rPr lang="en-US" dirty="0" smtClean="0"/>
              <a:t>&lt;/script&gt;</a:t>
            </a:r>
          </a:p>
          <a:p>
            <a:pPr lvl="1">
              <a:buNone/>
            </a:pPr>
            <a:r>
              <a:rPr lang="en-US" dirty="0" smtClean="0"/>
              <a:t>&lt;html&gt;</a:t>
            </a:r>
          </a:p>
          <a:p>
            <a:pPr lvl="1">
              <a:buNone/>
            </a:pPr>
            <a:r>
              <a:rPr lang="en-US" dirty="0" smtClean="0"/>
              <a:t>&lt;body&gt;</a:t>
            </a:r>
          </a:p>
          <a:p>
            <a:pPr lvl="1">
              <a:buNone/>
            </a:pPr>
            <a:r>
              <a:rPr lang="en-US" dirty="0" smtClean="0"/>
              <a:t>Unstructured Exception Handling Demo </a:t>
            </a:r>
          </a:p>
          <a:p>
            <a:pPr lvl="1">
              <a:buNone/>
            </a:pPr>
            <a:r>
              <a:rPr lang="en-US" dirty="0" smtClean="0"/>
              <a:t>&lt;/body&gt;</a:t>
            </a:r>
          </a:p>
          <a:p>
            <a:pPr lvl="1">
              <a:buNone/>
            </a:pPr>
            <a:r>
              <a:rPr lang="en-US" dirty="0" smtClean="0"/>
              <a:t>&lt;/html&gt;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Authentication is the process of discovering a user’s identity and ensuring the authenticity of this identity</a:t>
            </a:r>
            <a:r>
              <a:rPr lang="en-US" dirty="0" smtClean="0"/>
              <a:t>.</a:t>
            </a:r>
          </a:p>
          <a:p>
            <a:r>
              <a:rPr lang="en-US" dirty="0" smtClean="0"/>
              <a:t>The process of authentication is analogous to checking in at a conference registration table</a:t>
            </a:r>
            <a:r>
              <a:rPr lang="en-US" dirty="0" smtClean="0"/>
              <a:t>.</a:t>
            </a:r>
          </a:p>
          <a:p>
            <a:r>
              <a:rPr lang="en-US" dirty="0" smtClean="0"/>
              <a:t>Example of </a:t>
            </a:r>
            <a:r>
              <a:rPr lang="en-US" dirty="0" smtClean="0"/>
              <a:t>authentication.</a:t>
            </a:r>
            <a:endParaRPr lang="en-US" dirty="0" smtClean="0"/>
          </a:p>
          <a:p>
            <a:pPr lvl="1"/>
            <a:r>
              <a:rPr lang="en-US" dirty="0" smtClean="0"/>
              <a:t>First, you provide some credentials to prove your identity (such as a driver’s license or a passport</a:t>
            </a:r>
            <a:r>
              <a:rPr lang="en-US" dirty="0" smtClean="0"/>
              <a:t>).</a:t>
            </a:r>
            <a:endParaRPr lang="en-US" dirty="0" smtClean="0"/>
          </a:p>
          <a:p>
            <a:pPr lvl="1"/>
            <a:r>
              <a:rPr lang="en-US" dirty="0" smtClean="0"/>
              <a:t>Second</a:t>
            </a:r>
            <a:r>
              <a:rPr lang="en-US" dirty="0" smtClean="0"/>
              <a:t>, once your identity is verified with this information, you are issued a conference badge, or token that you carry with you when you are at the conference</a:t>
            </a:r>
            <a:r>
              <a:rPr lang="en-US" dirty="0" smtClean="0"/>
              <a:t>.</a:t>
            </a:r>
          </a:p>
          <a:p>
            <a:pPr lvl="1"/>
            <a:r>
              <a:rPr lang="en-US" dirty="0" smtClean="0"/>
              <a:t>Anyone you meet at the conference can immediately determine your identity by looking at your badge, which typically contains basic identity information, such as your first and last name.</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Anonymous Authentication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&lt;</a:t>
            </a:r>
            <a:r>
              <a:rPr lang="en-US" dirty="0" err="1" smtClean="0"/>
              <a:t>anonymousAuthentication</a:t>
            </a:r>
            <a:r>
              <a:rPr lang="en-US" dirty="0" smtClean="0"/>
              <a:t>&gt; element controls how Internet Information Services (IIS) processes requests from anonymous users</a:t>
            </a:r>
            <a:r>
              <a:rPr lang="en-US" dirty="0" smtClean="0"/>
              <a:t>.</a:t>
            </a:r>
          </a:p>
          <a:p>
            <a:r>
              <a:rPr lang="en-US" dirty="0" smtClean="0"/>
              <a:t>We can modify the &lt;</a:t>
            </a:r>
            <a:r>
              <a:rPr lang="en-US" dirty="0" err="1" smtClean="0"/>
              <a:t>anonymousAuthentication</a:t>
            </a:r>
            <a:r>
              <a:rPr lang="en-US" dirty="0" smtClean="0"/>
              <a:t>&gt; element to disable Anonymous authentication, or we can configure Internet Information Services (IIS) to use a custom user account to process anonymous requests</a:t>
            </a:r>
            <a:r>
              <a:rPr lang="en-US" dirty="0" smtClean="0"/>
              <a:t>.</a:t>
            </a:r>
          </a:p>
          <a:p>
            <a:r>
              <a:rPr lang="en-US" dirty="0" smtClean="0"/>
              <a:t>Anonymous authentication gives users access to the public </a:t>
            </a:r>
            <a:r>
              <a:rPr lang="en-US" dirty="0" smtClean="0"/>
              <a:t>areas</a:t>
            </a:r>
            <a:r>
              <a:rPr lang="en-US" dirty="0" smtClean="0"/>
              <a:t> of your Web or FTP site without prompting them for a user name or password</a:t>
            </a:r>
            <a:r>
              <a:rPr lang="en-US" dirty="0" smtClean="0"/>
              <a:t>.</a:t>
            </a:r>
          </a:p>
          <a:p>
            <a:r>
              <a:rPr lang="en-US" dirty="0" smtClean="0"/>
              <a:t>An application is a grouping of files that delivers content or provides services over protocols, such as HTTP. When </a:t>
            </a:r>
            <a:r>
              <a:rPr lang="en-US" dirty="0" smtClean="0"/>
              <a:t>we </a:t>
            </a:r>
            <a:r>
              <a:rPr lang="en-US" dirty="0" smtClean="0"/>
              <a:t>create an application in IIS, the application's path becomes part of the site's URL</a:t>
            </a:r>
            <a:r>
              <a:rPr lang="en-US" dirty="0" smtClean="0"/>
              <a:t>.</a:t>
            </a:r>
          </a:p>
          <a:p>
            <a:r>
              <a:rPr lang="en-US" dirty="0" smtClean="0"/>
              <a:t>By default, IIS uses Anonymous authentication</a:t>
            </a:r>
            <a:r>
              <a:rPr lang="en-US" dirty="0" smtClean="0"/>
              <a:t>.</a:t>
            </a:r>
          </a:p>
          <a:p>
            <a:r>
              <a:rPr lang="en-US" dirty="0" smtClean="0"/>
              <a:t>To </a:t>
            </a:r>
            <a:r>
              <a:rPr lang="en-US" dirty="0" smtClean="0"/>
              <a:t>enable other authentication methods such as Basic or Windows </a:t>
            </a:r>
            <a:r>
              <a:rPr lang="en-US" dirty="0" smtClean="0"/>
              <a:t>authentication we </a:t>
            </a:r>
            <a:r>
              <a:rPr lang="en-US" dirty="0" smtClean="0"/>
              <a:t>must disable Anonymous authentication for any Web site, Web application, or Web </a:t>
            </a:r>
            <a:r>
              <a:rPr lang="en-US" dirty="0" smtClean="0"/>
              <a:t>service.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1">
              <a:buNone/>
            </a:pPr>
            <a:r>
              <a:rPr lang="en-US" dirty="0" smtClean="0"/>
              <a:t>Imports System </a:t>
            </a:r>
          </a:p>
          <a:p>
            <a:pPr lvl="1">
              <a:buNone/>
            </a:pPr>
            <a:r>
              <a:rPr lang="en-US" dirty="0" smtClean="0"/>
              <a:t>Imports </a:t>
            </a:r>
            <a:r>
              <a:rPr lang="en-US" dirty="0" err="1" smtClean="0"/>
              <a:t>System.Text</a:t>
            </a:r>
            <a:r>
              <a:rPr lang="en-US" dirty="0" smtClean="0"/>
              <a:t> </a:t>
            </a:r>
          </a:p>
          <a:p>
            <a:pPr lvl="1">
              <a:buNone/>
            </a:pPr>
            <a:r>
              <a:rPr lang="en-US" dirty="0" smtClean="0"/>
              <a:t>Imports </a:t>
            </a:r>
            <a:r>
              <a:rPr lang="en-US" dirty="0" err="1" smtClean="0"/>
              <a:t>Microsoft.Web.Administration</a:t>
            </a:r>
            <a:r>
              <a:rPr lang="en-US" dirty="0" smtClean="0"/>
              <a:t> </a:t>
            </a:r>
          </a:p>
          <a:p>
            <a:pPr lvl="1">
              <a:buNone/>
            </a:pPr>
            <a:r>
              <a:rPr lang="en-US" dirty="0" smtClean="0"/>
              <a:t>Module Sample </a:t>
            </a:r>
          </a:p>
          <a:p>
            <a:pPr lvl="1">
              <a:buNone/>
            </a:pPr>
            <a:r>
              <a:rPr lang="en-US" dirty="0" smtClean="0"/>
              <a:t>Sub Main() </a:t>
            </a:r>
          </a:p>
          <a:p>
            <a:pPr lvl="2">
              <a:buNone/>
            </a:pPr>
            <a:r>
              <a:rPr lang="en-US" dirty="0" smtClean="0"/>
              <a:t>Dim </a:t>
            </a:r>
            <a:r>
              <a:rPr lang="en-US" dirty="0" err="1" smtClean="0"/>
              <a:t>serverManager</a:t>
            </a:r>
            <a:r>
              <a:rPr lang="en-US" dirty="0" smtClean="0"/>
              <a:t> As </a:t>
            </a:r>
            <a:r>
              <a:rPr lang="en-US" dirty="0" err="1" smtClean="0"/>
              <a:t>ServerManager</a:t>
            </a:r>
            <a:r>
              <a:rPr lang="en-US" dirty="0" smtClean="0"/>
              <a:t> = New </a:t>
            </a:r>
            <a:r>
              <a:rPr lang="en-US" dirty="0" err="1" smtClean="0"/>
              <a:t>ServerManager</a:t>
            </a:r>
            <a:r>
              <a:rPr lang="en-US" dirty="0" smtClean="0"/>
              <a:t> </a:t>
            </a:r>
          </a:p>
          <a:p>
            <a:pPr lvl="2">
              <a:buNone/>
            </a:pPr>
            <a:r>
              <a:rPr lang="en-US" dirty="0" smtClean="0"/>
              <a:t>Dim </a:t>
            </a:r>
            <a:r>
              <a:rPr lang="en-US" dirty="0" err="1" smtClean="0"/>
              <a:t>config</a:t>
            </a:r>
            <a:r>
              <a:rPr lang="en-US" dirty="0" smtClean="0"/>
              <a:t> As Configuration = </a:t>
            </a:r>
            <a:r>
              <a:rPr lang="en-US" dirty="0" err="1" smtClean="0"/>
              <a:t>serverManager.GetApplicationHostConfiguration</a:t>
            </a:r>
            <a:r>
              <a:rPr lang="en-US" dirty="0" smtClean="0"/>
              <a:t> </a:t>
            </a:r>
          </a:p>
          <a:p>
            <a:pPr lvl="2">
              <a:buNone/>
            </a:pPr>
            <a:r>
              <a:rPr lang="en-US" dirty="0" smtClean="0"/>
              <a:t>Dim </a:t>
            </a:r>
            <a:r>
              <a:rPr lang="en-US" dirty="0" err="1" smtClean="0"/>
              <a:t>anonymousAuthenticationSection</a:t>
            </a:r>
            <a:r>
              <a:rPr lang="en-US" dirty="0" smtClean="0"/>
              <a:t> As </a:t>
            </a:r>
            <a:r>
              <a:rPr lang="en-US" dirty="0" err="1" smtClean="0"/>
              <a:t>ConfigurationSection</a:t>
            </a:r>
            <a:r>
              <a:rPr lang="en-US" dirty="0" smtClean="0"/>
              <a:t> = </a:t>
            </a:r>
            <a:r>
              <a:rPr lang="en-US" dirty="0" err="1" smtClean="0"/>
              <a:t>config.GetSection</a:t>
            </a:r>
            <a:r>
              <a:rPr lang="en-US" dirty="0" smtClean="0"/>
              <a:t>("</a:t>
            </a:r>
            <a:r>
              <a:rPr lang="en-US" dirty="0" err="1" smtClean="0"/>
              <a:t>system.webServer</a:t>
            </a:r>
            <a:r>
              <a:rPr lang="en-US" dirty="0" smtClean="0"/>
              <a:t>/security/authentication/</a:t>
            </a:r>
            <a:r>
              <a:rPr lang="en-US" dirty="0" err="1" smtClean="0"/>
              <a:t>anonymousAuthentication</a:t>
            </a:r>
            <a:r>
              <a:rPr lang="en-US" dirty="0" smtClean="0"/>
              <a:t>", "</a:t>
            </a:r>
            <a:r>
              <a:rPr lang="en-US" dirty="0" err="1" smtClean="0"/>
              <a:t>Contoso</a:t>
            </a:r>
            <a:r>
              <a:rPr lang="en-US" dirty="0" smtClean="0"/>
              <a:t>") </a:t>
            </a:r>
          </a:p>
          <a:p>
            <a:pPr lvl="2">
              <a:buNone/>
            </a:pPr>
            <a:r>
              <a:rPr lang="en-US" dirty="0" err="1" smtClean="0"/>
              <a:t>anonymousAuthenticationSection</a:t>
            </a:r>
            <a:r>
              <a:rPr lang="en-US" dirty="0" smtClean="0"/>
              <a:t>("enabled") = True </a:t>
            </a:r>
          </a:p>
          <a:p>
            <a:pPr lvl="2">
              <a:buNone/>
            </a:pPr>
            <a:r>
              <a:rPr lang="en-US" dirty="0" err="1" smtClean="0"/>
              <a:t>anonymousAuthenticationSection</a:t>
            </a:r>
            <a:r>
              <a:rPr lang="en-US" dirty="0" smtClean="0"/>
              <a:t>("</a:t>
            </a:r>
            <a:r>
              <a:rPr lang="en-US" dirty="0" err="1" smtClean="0"/>
              <a:t>userName</a:t>
            </a:r>
            <a:r>
              <a:rPr lang="en-US" dirty="0" smtClean="0"/>
              <a:t>") = "Guest" </a:t>
            </a:r>
          </a:p>
          <a:p>
            <a:pPr lvl="2">
              <a:buNone/>
            </a:pPr>
            <a:r>
              <a:rPr lang="en-US" dirty="0" err="1" smtClean="0"/>
              <a:t>anonymousAuthenticationSection</a:t>
            </a:r>
            <a:r>
              <a:rPr lang="en-US" dirty="0" smtClean="0"/>
              <a:t>("password") = "</a:t>
            </a:r>
            <a:r>
              <a:rPr lang="en-US" dirty="0" err="1" smtClean="0"/>
              <a:t>my@page</a:t>
            </a:r>
            <a:r>
              <a:rPr lang="en-US" dirty="0" smtClean="0"/>
              <a:t>" </a:t>
            </a:r>
          </a:p>
          <a:p>
            <a:pPr lvl="2">
              <a:buNone/>
            </a:pPr>
            <a:r>
              <a:rPr lang="en-US" dirty="0" err="1" smtClean="0"/>
              <a:t>serverManager.CommitChanges</a:t>
            </a:r>
            <a:r>
              <a:rPr lang="en-US" dirty="0" smtClean="0"/>
              <a:t>() </a:t>
            </a:r>
          </a:p>
          <a:p>
            <a:pPr lvl="1">
              <a:buNone/>
            </a:pPr>
            <a:r>
              <a:rPr lang="en-US" dirty="0" smtClean="0"/>
              <a:t>End Sub </a:t>
            </a:r>
          </a:p>
          <a:p>
            <a:pPr lvl="1">
              <a:buNone/>
            </a:pPr>
            <a:r>
              <a:rPr lang="en-US" dirty="0" smtClean="0"/>
              <a:t>End Module</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Windows Authentication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Windows authentication isn’t built into ASP.NET. Instead, Windows authentication hands over responsibility of authentication to IIS</a:t>
            </a:r>
            <a:r>
              <a:rPr lang="en-US" dirty="0" smtClean="0"/>
              <a:t>.</a:t>
            </a:r>
          </a:p>
          <a:p>
            <a:r>
              <a:rPr lang="en-US" dirty="0" smtClean="0"/>
              <a:t>IIS asks the browser to authenticate itself by providing credentials that map to a Windows user account</a:t>
            </a:r>
            <a:r>
              <a:rPr lang="en-US" dirty="0" smtClean="0"/>
              <a:t>.</a:t>
            </a:r>
          </a:p>
          <a:p>
            <a:r>
              <a:rPr lang="en-US" dirty="0" smtClean="0"/>
              <a:t>If the user is successfully authenticated, IIS allows the web-page request and passes the user and role information onto ASP.NET</a:t>
            </a:r>
            <a:r>
              <a:rPr lang="en-US" dirty="0" smtClean="0"/>
              <a:t>.</a:t>
            </a:r>
          </a:p>
          <a:p>
            <a:r>
              <a:rPr lang="en-US" b="1" dirty="0" smtClean="0"/>
              <a:t>Why Use Windows Authentication</a:t>
            </a:r>
            <a:r>
              <a:rPr lang="en-US" b="1" dirty="0" smtClean="0"/>
              <a:t>?</a:t>
            </a:r>
          </a:p>
          <a:p>
            <a:pPr>
              <a:buNone/>
            </a:pPr>
            <a:r>
              <a:rPr lang="en-US" dirty="0" smtClean="0"/>
              <a:t>	We </a:t>
            </a:r>
            <a:r>
              <a:rPr lang="en-US" dirty="0" smtClean="0"/>
              <a:t>would want to use Windows authentication for four main reasons: </a:t>
            </a:r>
          </a:p>
          <a:p>
            <a:pPr lvl="1"/>
            <a:r>
              <a:rPr lang="en-US" dirty="0" smtClean="0"/>
              <a:t>It </a:t>
            </a:r>
            <a:r>
              <a:rPr lang="en-US" dirty="0" smtClean="0"/>
              <a:t>involves little programming work on the developer’s part. </a:t>
            </a:r>
          </a:p>
          <a:p>
            <a:pPr lvl="1"/>
            <a:r>
              <a:rPr lang="en-US" dirty="0" smtClean="0"/>
              <a:t>It </a:t>
            </a:r>
            <a:r>
              <a:rPr lang="en-US" dirty="0" smtClean="0"/>
              <a:t>allows </a:t>
            </a:r>
            <a:r>
              <a:rPr lang="en-US" dirty="0" smtClean="0"/>
              <a:t>us </a:t>
            </a:r>
            <a:r>
              <a:rPr lang="en-US" dirty="0" smtClean="0"/>
              <a:t>to use existing user logins. </a:t>
            </a:r>
          </a:p>
          <a:p>
            <a:pPr lvl="1"/>
            <a:r>
              <a:rPr lang="en-US" dirty="0" smtClean="0"/>
              <a:t>It </a:t>
            </a:r>
            <a:r>
              <a:rPr lang="en-US" dirty="0" smtClean="0"/>
              <a:t>provides a single authentication model for multiple types of applications. </a:t>
            </a:r>
          </a:p>
          <a:p>
            <a:pPr lvl="1"/>
            <a:r>
              <a:rPr lang="en-US" dirty="0" smtClean="0"/>
              <a:t>It </a:t>
            </a:r>
            <a:r>
              <a:rPr lang="en-US" dirty="0" smtClean="0"/>
              <a:t>allows </a:t>
            </a:r>
            <a:r>
              <a:rPr lang="en-US" dirty="0" smtClean="0"/>
              <a:t>us </a:t>
            </a:r>
            <a:r>
              <a:rPr lang="en-US" dirty="0" smtClean="0"/>
              <a:t>to use impersonation and Windows security. </a:t>
            </a:r>
          </a:p>
        </p:txBody>
      </p:sp>
      <p:sp>
        <p:nvSpPr>
          <p:cNvPr id="4" name="Slide Number Placeholder 3"/>
          <p:cNvSpPr>
            <a:spLocks noGrp="1"/>
          </p:cNvSpPr>
          <p:nvPr>
            <p:ph type="sldNum" sz="quarter" idx="12"/>
          </p:nvPr>
        </p:nvSpPr>
        <p:spPr/>
        <p:txBody>
          <a:bodyPr/>
          <a:lstStyle/>
          <a:p>
            <a:fld id="{974AB548-B0B0-46A8-9B6C-FBD15372A4A6}"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Why Would W</a:t>
            </a:r>
            <a:r>
              <a:rPr lang="en-US" b="1" dirty="0" smtClean="0"/>
              <a:t>e </a:t>
            </a:r>
            <a:r>
              <a:rPr lang="en-US" b="1" dirty="0" smtClean="0"/>
              <a:t>Not Use Windows Authentication</a:t>
            </a:r>
            <a:r>
              <a:rPr lang="en-US" b="1" dirty="0" smtClean="0"/>
              <a:t>?</a:t>
            </a:r>
          </a:p>
          <a:p>
            <a:pPr>
              <a:buNone/>
            </a:pPr>
            <a:r>
              <a:rPr lang="en-US" dirty="0" smtClean="0"/>
              <a:t>	So</a:t>
            </a:r>
            <a:r>
              <a:rPr lang="en-US" dirty="0" smtClean="0"/>
              <a:t>, why would you not want to use Windows authentication? </a:t>
            </a:r>
          </a:p>
          <a:p>
            <a:pPr lvl="1"/>
            <a:r>
              <a:rPr lang="en-US" dirty="0" smtClean="0"/>
              <a:t>It’s </a:t>
            </a:r>
            <a:r>
              <a:rPr lang="en-US" dirty="0" smtClean="0"/>
              <a:t>tied to Windows users. </a:t>
            </a:r>
          </a:p>
          <a:p>
            <a:pPr lvl="1"/>
            <a:r>
              <a:rPr lang="en-US" dirty="0" smtClean="0"/>
              <a:t>It’s </a:t>
            </a:r>
            <a:r>
              <a:rPr lang="en-US" dirty="0" smtClean="0"/>
              <a:t>tied to Windows client machines. </a:t>
            </a:r>
          </a:p>
          <a:p>
            <a:pPr lvl="1"/>
            <a:r>
              <a:rPr lang="en-US" dirty="0" smtClean="0"/>
              <a:t>It </a:t>
            </a:r>
            <a:r>
              <a:rPr lang="en-US" dirty="0" smtClean="0"/>
              <a:t>doesn’t provide much flexibility or control and can’t be customized easily. </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Mechanisms for Windows Authentication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a:t>
            </a:r>
            <a:r>
              <a:rPr lang="en-US" dirty="0" smtClean="0"/>
              <a:t>we </a:t>
            </a:r>
            <a:r>
              <a:rPr lang="en-US" dirty="0" smtClean="0"/>
              <a:t>implement Windows authentication, IIS uses one of three possible authentication strategies to authenticate each request it receives</a:t>
            </a:r>
            <a:r>
              <a:rPr lang="en-US" dirty="0" smtClean="0"/>
              <a:t>:</a:t>
            </a:r>
            <a:endParaRPr lang="en-US" dirty="0" smtClean="0"/>
          </a:p>
          <a:p>
            <a:pPr lvl="1"/>
            <a:r>
              <a:rPr lang="en-US" b="1" dirty="0" smtClean="0"/>
              <a:t>Basic authentication: </a:t>
            </a:r>
            <a:r>
              <a:rPr lang="en-US" dirty="0" smtClean="0"/>
              <a:t>The user name and password are passed as clear text. This is the only form of authentication supported by all browsers as part of the HTML standard. </a:t>
            </a:r>
          </a:p>
          <a:p>
            <a:pPr lvl="1"/>
            <a:r>
              <a:rPr lang="en-US" b="1" dirty="0" smtClean="0"/>
              <a:t>Digest </a:t>
            </a:r>
            <a:r>
              <a:rPr lang="en-US" b="1" dirty="0" smtClean="0"/>
              <a:t>authentication: </a:t>
            </a:r>
            <a:r>
              <a:rPr lang="en-US" dirty="0" smtClean="0"/>
              <a:t>The user name and password are not transmitted. Instead, a cryptographically secure hash with this information is sent.</a:t>
            </a:r>
            <a:r>
              <a:rPr lang="en-US" b="1" dirty="0" smtClean="0"/>
              <a:t> </a:t>
            </a:r>
          </a:p>
          <a:p>
            <a:pPr lvl="1"/>
            <a:r>
              <a:rPr lang="en-US" b="1" dirty="0" smtClean="0"/>
              <a:t>Integrated </a:t>
            </a:r>
            <a:r>
              <a:rPr lang="en-US" b="1" dirty="0" smtClean="0"/>
              <a:t>Windows authentication: </a:t>
            </a:r>
            <a:r>
              <a:rPr lang="en-US" dirty="0" smtClean="0"/>
              <a:t>The user name and password are not transmitted. Instead, the identity of a user already logged into Windows is passed automatically as a token. This is the only form of authentication that takes place transparently (without user intervention). </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Content</a:t>
            </a:r>
            <a:br>
              <a:rPr lang="en-US" b="1" dirty="0" smtClean="0"/>
            </a:br>
            <a:endParaRPr lang="en-US" dirty="0"/>
          </a:p>
        </p:txBody>
      </p:sp>
      <p:sp>
        <p:nvSpPr>
          <p:cNvPr id="3" name="Content Placeholder 2"/>
          <p:cNvSpPr>
            <a:spLocks noGrp="1"/>
          </p:cNvSpPr>
          <p:nvPr>
            <p:ph idx="1"/>
          </p:nvPr>
        </p:nvSpPr>
        <p:spPr>
          <a:xfrm>
            <a:off x="838200" y="1825625"/>
            <a:ext cx="10515600" cy="4137293"/>
          </a:xfrm>
        </p:spPr>
        <p:txBody>
          <a:bodyPr>
            <a:normAutofit/>
          </a:bodyPr>
          <a:lstStyle/>
          <a:p>
            <a:r>
              <a:rPr lang="en-US" dirty="0" smtClean="0"/>
              <a:t>Static </a:t>
            </a:r>
            <a:r>
              <a:rPr lang="en-US" dirty="0"/>
              <a:t>content is published to regular files on your server and handled using the simplest methods available to the web server.  </a:t>
            </a:r>
            <a:endParaRPr lang="en-US" dirty="0" smtClean="0"/>
          </a:p>
          <a:p>
            <a:r>
              <a:rPr lang="en-US" dirty="0" smtClean="0"/>
              <a:t>The </a:t>
            </a:r>
            <a:r>
              <a:rPr lang="en-US" dirty="0"/>
              <a:t>advantages of static content are:</a:t>
            </a:r>
          </a:p>
          <a:p>
            <a:pPr lvl="1"/>
            <a:r>
              <a:rPr lang="en-US" dirty="0"/>
              <a:t>it is the fastest and most efficient way to deliver content</a:t>
            </a:r>
          </a:p>
          <a:p>
            <a:pPr lvl="1"/>
            <a:r>
              <a:rPr lang="en-US" dirty="0"/>
              <a:t>it does not require any code to execute or any databases to be accessed, which makes it the most secure way to deliver content</a:t>
            </a:r>
          </a:p>
          <a:p>
            <a:pPr lvl="1"/>
            <a:r>
              <a:rPr lang="en-US" dirty="0"/>
              <a:t>it uses simple, clean URLs to address the content</a:t>
            </a:r>
          </a:p>
          <a:p>
            <a:pPr lvl="1"/>
            <a:r>
              <a:rPr lang="en-US" dirty="0"/>
              <a:t>it takes best advantage of web caching systems, which further boosts performance</a:t>
            </a:r>
          </a:p>
          <a:p>
            <a:pPr lvl="1"/>
            <a:r>
              <a:rPr lang="en-US" dirty="0"/>
              <a:t>it is compatible with every type of webserver technology</a:t>
            </a:r>
          </a:p>
          <a:p>
            <a:pPr marL="0" indent="0">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a:t>
            </a:fld>
            <a:endParaRPr lang="en-US"/>
          </a:p>
        </p:txBody>
      </p:sp>
    </p:spTree>
    <p:extLst>
      <p:ext uri="{BB962C8B-B14F-4D97-AF65-F5344CB8AC3E}">
        <p14:creationId xmlns:p14="http://schemas.microsoft.com/office/powerpoint/2010/main" xmlns="" val="2341782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Integrated Windows Authentication</a:t>
            </a:r>
            <a:endParaRPr lang="en-US" dirty="0"/>
          </a:p>
        </p:txBody>
      </p:sp>
      <p:sp>
        <p:nvSpPr>
          <p:cNvPr id="3" name="Content Placeholder 2"/>
          <p:cNvSpPr>
            <a:spLocks noGrp="1"/>
          </p:cNvSpPr>
          <p:nvPr>
            <p:ph idx="1"/>
          </p:nvPr>
        </p:nvSpPr>
        <p:spPr>
          <a:xfrm>
            <a:off x="838200" y="1638300"/>
            <a:ext cx="10515600" cy="4965700"/>
          </a:xfrm>
        </p:spPr>
        <p:txBody>
          <a:bodyPr>
            <a:normAutofit fontScale="70000" lnSpcReduction="20000"/>
          </a:bodyPr>
          <a:lstStyle/>
          <a:p>
            <a:r>
              <a:rPr lang="en-US" dirty="0" smtClean="0"/>
              <a:t>Integrated Windows authentication is the most convenient authentication standard for WAN-based and LAN-based intranet applications, because it performs authentication without requiring any client interaction</a:t>
            </a:r>
            <a:r>
              <a:rPr lang="en-US" dirty="0" smtClean="0"/>
              <a:t>.</a:t>
            </a:r>
          </a:p>
          <a:p>
            <a:r>
              <a:rPr lang="en-US" dirty="0" smtClean="0"/>
              <a:t>When IIS asks the client to authenticate itself, the browser sends a token that represents the Windows user account of the current user</a:t>
            </a:r>
            <a:r>
              <a:rPr lang="en-US" dirty="0" smtClean="0"/>
              <a:t>.</a:t>
            </a:r>
          </a:p>
          <a:p>
            <a:r>
              <a:rPr lang="en-US" dirty="0" smtClean="0"/>
              <a:t>If the web server fails to authenticate the user with this information, a login dialog box is shown where the user can enter a different user name and </a:t>
            </a:r>
            <a:r>
              <a:rPr lang="en-US" dirty="0" smtClean="0"/>
              <a:t>password.</a:t>
            </a:r>
          </a:p>
          <a:p>
            <a:r>
              <a:rPr lang="en-US" dirty="0" smtClean="0"/>
              <a:t>For </a:t>
            </a:r>
            <a:r>
              <a:rPr lang="en-US" dirty="0" smtClean="0"/>
              <a:t>Integrated Windows authentication to work, both the client and the web server must be on the same local network or intranet</a:t>
            </a:r>
            <a:r>
              <a:rPr lang="en-US" dirty="0" smtClean="0"/>
              <a:t>. </a:t>
            </a:r>
            <a:r>
              <a:rPr lang="en-US" dirty="0" smtClean="0"/>
              <a:t>That’s because Integrated Windows authentication doesn’t actually transmit the user name and password information</a:t>
            </a:r>
            <a:r>
              <a:rPr lang="en-US" dirty="0" smtClean="0"/>
              <a:t>.</a:t>
            </a:r>
          </a:p>
          <a:p>
            <a:r>
              <a:rPr lang="en-US" dirty="0" smtClean="0"/>
              <a:t>Instead, it coordinates with the domain server or Active Directory instance where it is logged in and gets that computer to send the authentication information to the web server</a:t>
            </a:r>
            <a:r>
              <a:rPr lang="en-US" dirty="0" smtClean="0"/>
              <a:t>.</a:t>
            </a:r>
          </a:p>
          <a:p>
            <a:r>
              <a:rPr lang="en-US" dirty="0" smtClean="0"/>
              <a:t>The protocol used for transmitting authentication information is either NTLM (NT LAN Manager) authentication or Kerberos 5—depending on the operating system version of the client and the server</a:t>
            </a:r>
            <a:r>
              <a:rPr lang="en-US" dirty="0" smtClean="0"/>
              <a:t>.</a:t>
            </a:r>
          </a:p>
          <a:p>
            <a:r>
              <a:rPr lang="en-US" dirty="0" smtClean="0"/>
              <a:t>If both are running Windows 2000 or higher and both machines are running in an Active Directory domain, Kerberos is used as the authentication protocol; otherwise, NTLM authentication will be used. Both protocols are extremely secure (Kerberos is the most secure protocol currently available)</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Based on Domain Names</a:t>
            </a:r>
            <a:endParaRPr lang="en-US" dirty="0"/>
          </a:p>
        </p:txBody>
      </p:sp>
      <p:sp>
        <p:nvSpPr>
          <p:cNvPr id="3" name="Content Placeholder 2"/>
          <p:cNvSpPr>
            <a:spLocks noGrp="1"/>
          </p:cNvSpPr>
          <p:nvPr>
            <p:ph idx="1"/>
          </p:nvPr>
        </p:nvSpPr>
        <p:spPr/>
        <p:txBody>
          <a:bodyPr>
            <a:normAutofit lnSpcReduction="10000"/>
          </a:bodyPr>
          <a:lstStyle/>
          <a:p>
            <a:r>
              <a:rPr lang="en-US" dirty="0" smtClean="0"/>
              <a:t>IIS has the capability to allow or deny requests from IP address or domain from which request is generated</a:t>
            </a:r>
            <a:r>
              <a:rPr lang="en-US" dirty="0" smtClean="0"/>
              <a:t>.</a:t>
            </a:r>
          </a:p>
          <a:p>
            <a:r>
              <a:rPr lang="en-US" dirty="0" smtClean="0"/>
              <a:t>Web browser sends requests by using TCP/IP therefore IIS have access to IP and domain. Whenever request comes from restricted domain it generated </a:t>
            </a:r>
            <a:r>
              <a:rPr lang="en-US" dirty="0" smtClean="0"/>
              <a:t>403 </a:t>
            </a:r>
            <a:r>
              <a:rPr lang="en-US" dirty="0" smtClean="0"/>
              <a:t>access denied error and thus prohibits user from accessing information in web server</a:t>
            </a:r>
            <a:r>
              <a:rPr lang="en-US" dirty="0" smtClean="0"/>
              <a:t>.</a:t>
            </a:r>
          </a:p>
          <a:p>
            <a:r>
              <a:rPr lang="en-US" dirty="0" smtClean="0"/>
              <a:t>We can use domain or IP based authentication when we have developed application for internal purpose and we want to prohibit outside requests</a:t>
            </a:r>
            <a:r>
              <a:rPr lang="en-US" dirty="0" smtClean="0"/>
              <a:t>.</a:t>
            </a:r>
          </a:p>
          <a:p>
            <a:r>
              <a:rPr lang="en-US" dirty="0" smtClean="0"/>
              <a:t>If we have developed application for sales department, we prohibit requests from other departments using domain based authentication.</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Tag </a:t>
            </a:r>
            <a:r>
              <a:rPr lang="en-US" b="1" dirty="0" smtClean="0"/>
              <a:t>Libraries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 Web application, a common design goal is to separate the display code from business logic</a:t>
            </a:r>
            <a:r>
              <a:rPr lang="en-US" dirty="0" smtClean="0"/>
              <a:t>. </a:t>
            </a:r>
            <a:r>
              <a:rPr lang="en-US" dirty="0" smtClean="0"/>
              <a:t>Java tag libraries are one solution to this problem</a:t>
            </a:r>
            <a:endParaRPr lang="en-US" dirty="0" smtClean="0"/>
          </a:p>
          <a:p>
            <a:r>
              <a:rPr lang="en-US" dirty="0" smtClean="0"/>
              <a:t>Tag </a:t>
            </a:r>
            <a:r>
              <a:rPr lang="en-US" dirty="0" smtClean="0"/>
              <a:t>libraries allow </a:t>
            </a:r>
            <a:r>
              <a:rPr lang="en-US" dirty="0" smtClean="0"/>
              <a:t>us </a:t>
            </a:r>
            <a:r>
              <a:rPr lang="en-US" dirty="0" smtClean="0"/>
              <a:t>to isolate business logic from the display code by creating a </a:t>
            </a:r>
            <a:r>
              <a:rPr lang="en-US" b="1" dirty="0" smtClean="0"/>
              <a:t>Tag</a:t>
            </a:r>
            <a:r>
              <a:rPr lang="en-US" dirty="0" smtClean="0"/>
              <a:t> class (which performs the business logic) and including an HTML-like tag in </a:t>
            </a:r>
            <a:r>
              <a:rPr lang="en-US" dirty="0" smtClean="0"/>
              <a:t>our </a:t>
            </a:r>
            <a:r>
              <a:rPr lang="en-US" dirty="0" smtClean="0"/>
              <a:t>JSP page</a:t>
            </a:r>
            <a:r>
              <a:rPr lang="en-US" dirty="0" smtClean="0"/>
              <a:t>.</a:t>
            </a:r>
          </a:p>
          <a:p>
            <a:r>
              <a:rPr lang="en-US" dirty="0" smtClean="0"/>
              <a:t>When the Web server encounters the tag within </a:t>
            </a:r>
            <a:r>
              <a:rPr lang="en-US" dirty="0" smtClean="0"/>
              <a:t>our </a:t>
            </a:r>
            <a:r>
              <a:rPr lang="en-US" dirty="0" smtClean="0"/>
              <a:t>JSP page, the Web server will call methods within the corresponding Java </a:t>
            </a:r>
            <a:r>
              <a:rPr lang="en-US" b="1" dirty="0" smtClean="0"/>
              <a:t>Tag</a:t>
            </a:r>
            <a:r>
              <a:rPr lang="en-US" dirty="0" smtClean="0"/>
              <a:t> class to produce the required HTML content</a:t>
            </a:r>
            <a:r>
              <a:rPr lang="en-US" dirty="0" smtClean="0"/>
              <a:t>.</a:t>
            </a:r>
          </a:p>
          <a:p>
            <a:r>
              <a:rPr lang="en-US" dirty="0" smtClean="0"/>
              <a:t>Microsoft® ASP.NET uses Web form controls to serve the same purpose as Java tag libraries</a:t>
            </a:r>
            <a:r>
              <a:rPr lang="en-US" dirty="0" smtClean="0"/>
              <a:t>.</a:t>
            </a:r>
          </a:p>
          <a:p>
            <a:r>
              <a:rPr lang="en-US" dirty="0" smtClean="0"/>
              <a:t>Similar </a:t>
            </a:r>
            <a:r>
              <a:rPr lang="en-US" dirty="0" smtClean="0"/>
              <a:t>to JSP tags, Web form controls are added to an ASP.NET Web page using an HTML-like syntax. Unlike JSP tags however, a Web form control is actually an object that is contained within your ASP.NET page.</a:t>
            </a: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Tag libraries were designed so that Java code could be executed within a JSP page without using Java script blocks, which clutter up the HTML and break the design goal of separating display code from business logic</a:t>
            </a:r>
            <a:r>
              <a:rPr lang="en-US" dirty="0" smtClean="0"/>
              <a:t>.</a:t>
            </a:r>
          </a:p>
          <a:p>
            <a:r>
              <a:rPr lang="en-US" dirty="0" smtClean="0"/>
              <a:t>Instead of script blocks, tag libraries allow </a:t>
            </a:r>
            <a:r>
              <a:rPr lang="en-US" dirty="0" smtClean="0"/>
              <a:t>us </a:t>
            </a:r>
            <a:r>
              <a:rPr lang="en-US" dirty="0" smtClean="0"/>
              <a:t>to create custom HTML-like tags that map to a Java class that </a:t>
            </a:r>
            <a:r>
              <a:rPr lang="en-US" dirty="0" smtClean="0"/>
              <a:t>performs </a:t>
            </a:r>
            <a:r>
              <a:rPr lang="en-US" dirty="0" smtClean="0"/>
              <a:t>the business logic</a:t>
            </a:r>
            <a:r>
              <a:rPr lang="en-US" dirty="0" smtClean="0"/>
              <a:t>.</a:t>
            </a:r>
          </a:p>
          <a:p>
            <a:r>
              <a:rPr lang="en-US" dirty="0" smtClean="0"/>
              <a:t>Instead of script blocks, tag libraries allow you to create custom HTML-like tags that map to a Java class that performs the business logic.</a:t>
            </a:r>
          </a:p>
          <a:p>
            <a:r>
              <a:rPr lang="en-US" dirty="0" smtClean="0"/>
              <a:t>Groups of these HTML-like tags are called tag libraries.</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Creating and using a custom tag library involves three things</a:t>
            </a:r>
            <a:r>
              <a:rPr lang="en-US" dirty="0" smtClean="0"/>
              <a:t>:</a:t>
            </a:r>
          </a:p>
          <a:p>
            <a:pPr marL="914400" lvl="1" indent="-457200">
              <a:buFont typeface="+mj-lt"/>
              <a:buAutoNum type="arabicPeriod"/>
            </a:pPr>
            <a:r>
              <a:rPr lang="en-US" dirty="0" smtClean="0"/>
              <a:t>One or more classes that implement the </a:t>
            </a:r>
            <a:r>
              <a:rPr lang="en-US" b="1" dirty="0" err="1" smtClean="0"/>
              <a:t>javax.servlet.jsp.tagext.Tag</a:t>
            </a:r>
            <a:r>
              <a:rPr lang="en-US" dirty="0" smtClean="0"/>
              <a:t> </a:t>
            </a:r>
            <a:r>
              <a:rPr lang="en-US" dirty="0" err="1" smtClean="0"/>
              <a:t>interface.The</a:t>
            </a:r>
            <a:r>
              <a:rPr lang="en-US" dirty="0" smtClean="0"/>
              <a:t> </a:t>
            </a:r>
            <a:r>
              <a:rPr lang="en-US" b="1" dirty="0" smtClean="0"/>
              <a:t>Tag</a:t>
            </a:r>
            <a:r>
              <a:rPr lang="en-US" dirty="0" smtClean="0"/>
              <a:t> interface defines six methods that allow </a:t>
            </a:r>
            <a:r>
              <a:rPr lang="en-US" dirty="0" smtClean="0"/>
              <a:t>our </a:t>
            </a:r>
            <a:r>
              <a:rPr lang="en-US" dirty="0" smtClean="0"/>
              <a:t>JSP page to use the class to create the desired HTML output. There are also classes/interfaces that implement/extend the </a:t>
            </a:r>
            <a:r>
              <a:rPr lang="en-US" b="1" dirty="0" smtClean="0"/>
              <a:t>Tag</a:t>
            </a:r>
            <a:r>
              <a:rPr lang="en-US" dirty="0" smtClean="0"/>
              <a:t> interface, such as </a:t>
            </a:r>
            <a:r>
              <a:rPr lang="en-US" b="1" dirty="0" err="1" smtClean="0"/>
              <a:t>TagSupport</a:t>
            </a:r>
            <a:r>
              <a:rPr lang="en-US" dirty="0" smtClean="0"/>
              <a:t> and </a:t>
            </a:r>
            <a:r>
              <a:rPr lang="en-US" b="1" dirty="0" err="1" smtClean="0"/>
              <a:t>BodyTagSupport</a:t>
            </a:r>
            <a:r>
              <a:rPr lang="en-US" dirty="0" smtClean="0"/>
              <a:t>, to make it easier for </a:t>
            </a:r>
            <a:r>
              <a:rPr lang="en-US" dirty="0" smtClean="0"/>
              <a:t>us </a:t>
            </a:r>
            <a:r>
              <a:rPr lang="en-US" dirty="0" smtClean="0"/>
              <a:t>to develop </a:t>
            </a:r>
            <a:r>
              <a:rPr lang="en-US" dirty="0" smtClean="0"/>
              <a:t>our </a:t>
            </a:r>
            <a:r>
              <a:rPr lang="en-US" dirty="0" smtClean="0"/>
              <a:t>custom tag</a:t>
            </a:r>
            <a:r>
              <a:rPr lang="en-US" dirty="0" smtClean="0"/>
              <a:t>.</a:t>
            </a:r>
          </a:p>
          <a:p>
            <a:pPr marL="914400" lvl="1" indent="-457200">
              <a:buFont typeface="+mj-lt"/>
              <a:buAutoNum type="arabicPeriod"/>
            </a:pPr>
            <a:r>
              <a:rPr lang="en-US" dirty="0" smtClean="0"/>
              <a:t>An XML document that describes your tag library. Tag library description files must conform to the JSP tag library description DTD, and generally have an extension of "</a:t>
            </a:r>
            <a:r>
              <a:rPr lang="en-US" dirty="0" err="1" smtClean="0"/>
              <a:t>tld</a:t>
            </a:r>
            <a:r>
              <a:rPr lang="en-US" dirty="0" smtClean="0"/>
              <a:t>".</a:t>
            </a:r>
          </a:p>
          <a:p>
            <a:pPr marL="914400" lvl="1" indent="-457200">
              <a:buFont typeface="+mj-lt"/>
              <a:buAutoNum type="arabicPeriod"/>
            </a:pPr>
            <a:r>
              <a:rPr lang="en-US" dirty="0" smtClean="0"/>
              <a:t>Importing the tag library to the JSP page using the </a:t>
            </a:r>
            <a:r>
              <a:rPr lang="en-US" b="1" dirty="0" err="1" smtClean="0"/>
              <a:t>taglib</a:t>
            </a:r>
            <a:r>
              <a:rPr lang="en-US" dirty="0" smtClean="0"/>
              <a:t> directive</a:t>
            </a:r>
            <a:r>
              <a:rPr lang="en-US" dirty="0" smtClean="0"/>
              <a:t>.</a:t>
            </a:r>
            <a:endParaRPr lang="en-US" dirty="0" smtClean="0"/>
          </a:p>
          <a:p>
            <a:pPr marL="457200" indent="-457200"/>
            <a:r>
              <a:rPr lang="en-US" dirty="0" smtClean="0"/>
              <a:t>Once the three requirements are met, </a:t>
            </a:r>
            <a:r>
              <a:rPr lang="en-US" dirty="0" smtClean="0"/>
              <a:t>we </a:t>
            </a:r>
            <a:r>
              <a:rPr lang="en-US" dirty="0" smtClean="0"/>
              <a:t>can use the tags in </a:t>
            </a:r>
            <a:r>
              <a:rPr lang="en-US" dirty="0" smtClean="0"/>
              <a:t>our </a:t>
            </a:r>
            <a:r>
              <a:rPr lang="en-US" dirty="0" smtClean="0"/>
              <a:t>tag library anywhere within </a:t>
            </a:r>
            <a:r>
              <a:rPr lang="en-US" dirty="0" smtClean="0"/>
              <a:t>our </a:t>
            </a:r>
            <a:r>
              <a:rPr lang="en-US" dirty="0" smtClean="0"/>
              <a:t>JSP page.</a:t>
            </a:r>
          </a:p>
          <a:p>
            <a:pPr marL="457200" indent="-45720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tags</a:t>
            </a:r>
            <a:endParaRPr lang="en-US" dirty="0"/>
          </a:p>
        </p:txBody>
      </p:sp>
      <p:sp>
        <p:nvSpPr>
          <p:cNvPr id="3" name="Content Placeholder 2"/>
          <p:cNvSpPr>
            <a:spLocks noGrp="1"/>
          </p:cNvSpPr>
          <p:nvPr>
            <p:ph idx="1"/>
          </p:nvPr>
        </p:nvSpPr>
        <p:spPr/>
        <p:txBody>
          <a:bodyPr/>
          <a:lstStyle/>
          <a:p>
            <a:r>
              <a:rPr lang="en-US" dirty="0" smtClean="0"/>
              <a:t>are user-defined JSP language elements that encapsulate recurring tasks</a:t>
            </a:r>
            <a:r>
              <a:rPr lang="en-US" dirty="0" smtClean="0"/>
              <a:t>.</a:t>
            </a:r>
          </a:p>
          <a:p>
            <a:r>
              <a:rPr lang="en-US" dirty="0" smtClean="0"/>
              <a:t>Custom tags are distributed in a </a:t>
            </a:r>
            <a:r>
              <a:rPr lang="en-US" b="1" dirty="0" smtClean="0"/>
              <a:t>tag library</a:t>
            </a:r>
            <a:r>
              <a:rPr lang="en-US" dirty="0" smtClean="0"/>
              <a:t>, which defines a set of related custom tags and contains the objects that implement the tags</a:t>
            </a:r>
            <a:r>
              <a:rPr lang="en-US" dirty="0" smtClean="0"/>
              <a:t>.</a:t>
            </a:r>
          </a:p>
          <a:p>
            <a:r>
              <a:rPr lang="en-US" dirty="0" smtClean="0"/>
              <a:t>Custom tags have the syntax</a:t>
            </a:r>
          </a:p>
          <a:p>
            <a:pPr lvl="1">
              <a:buNone/>
            </a:pPr>
            <a:r>
              <a:rPr lang="en-US" dirty="0" smtClean="0"/>
              <a:t>&lt;</a:t>
            </a:r>
            <a:r>
              <a:rPr lang="en-US" dirty="0" err="1" smtClean="0"/>
              <a:t>prefix:tag</a:t>
            </a:r>
            <a:r>
              <a:rPr lang="en-US" dirty="0" smtClean="0"/>
              <a:t> attr1="value" ... </a:t>
            </a:r>
            <a:r>
              <a:rPr lang="en-US" dirty="0" err="1" smtClean="0"/>
              <a:t>attrN</a:t>
            </a:r>
            <a:r>
              <a:rPr lang="en-US" dirty="0" smtClean="0"/>
              <a:t>="value" </a:t>
            </a:r>
            <a:r>
              <a:rPr lang="en-US" dirty="0" smtClean="0"/>
              <a:t>/&gt;</a:t>
            </a:r>
          </a:p>
          <a:p>
            <a:pPr lvl="1">
              <a:buNone/>
            </a:pPr>
            <a:r>
              <a:rPr lang="en-US" dirty="0" smtClean="0"/>
              <a:t>or</a:t>
            </a:r>
            <a:endParaRPr lang="en-US" dirty="0" smtClean="0"/>
          </a:p>
          <a:p>
            <a:pPr lvl="1">
              <a:buNone/>
            </a:pPr>
            <a:r>
              <a:rPr lang="en-US" dirty="0" smtClean="0"/>
              <a:t>&lt;</a:t>
            </a:r>
            <a:r>
              <a:rPr lang="en-US" dirty="0" err="1" smtClean="0"/>
              <a:t>prefix:tag</a:t>
            </a:r>
            <a:r>
              <a:rPr lang="en-US" dirty="0" smtClean="0"/>
              <a:t> attr1="value" ... </a:t>
            </a:r>
            <a:r>
              <a:rPr lang="en-US" dirty="0" err="1" smtClean="0"/>
              <a:t>attrN</a:t>
            </a:r>
            <a:r>
              <a:rPr lang="en-US" dirty="0" smtClean="0"/>
              <a:t>="value" &gt; </a:t>
            </a:r>
            <a:r>
              <a:rPr lang="en-US" i="1" dirty="0" smtClean="0"/>
              <a:t>body</a:t>
            </a:r>
            <a:r>
              <a:rPr lang="en-US" dirty="0" smtClean="0"/>
              <a:t>&lt;/</a:t>
            </a:r>
            <a:r>
              <a:rPr lang="en-US" dirty="0" err="1" smtClean="0"/>
              <a:t>prefix:tag</a:t>
            </a:r>
            <a:r>
              <a:rPr lang="en-US" dirty="0" smtClean="0"/>
              <a:t>&gt;</a:t>
            </a:r>
          </a:p>
          <a:p>
            <a:pPr lvl="1">
              <a:buNone/>
            </a:pPr>
            <a:r>
              <a:rPr lang="en-US" dirty="0" smtClean="0"/>
              <a:t>	where </a:t>
            </a:r>
            <a:r>
              <a:rPr lang="en-US" dirty="0" smtClean="0"/>
              <a:t>prefix distinguishes tags for a library, tag is the tag identifier, and attr1 ... </a:t>
            </a:r>
            <a:r>
              <a:rPr lang="en-US" dirty="0" err="1" smtClean="0"/>
              <a:t>attrN</a:t>
            </a:r>
            <a:r>
              <a:rPr lang="en-US" dirty="0" smtClean="0"/>
              <a:t> </a:t>
            </a:r>
            <a:r>
              <a:rPr lang="en-US" dirty="0" smtClean="0"/>
              <a:t>are attributes that modify the behavior of the tag.</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use a custom tag in a JSP page, </a:t>
            </a:r>
            <a:r>
              <a:rPr lang="en-US" dirty="0" smtClean="0"/>
              <a:t>we </a:t>
            </a:r>
            <a:r>
              <a:rPr lang="en-US" dirty="0" smtClean="0"/>
              <a:t>must</a:t>
            </a:r>
          </a:p>
          <a:p>
            <a:pPr lvl="1"/>
            <a:r>
              <a:rPr lang="en-US" dirty="0" smtClean="0"/>
              <a:t>Declare the tag library containing the </a:t>
            </a:r>
            <a:r>
              <a:rPr lang="en-US" dirty="0" smtClean="0"/>
              <a:t>tag.</a:t>
            </a:r>
            <a:endParaRPr lang="en-US" dirty="0" smtClean="0"/>
          </a:p>
          <a:p>
            <a:pPr lvl="1"/>
            <a:r>
              <a:rPr lang="en-US" dirty="0" smtClean="0"/>
              <a:t>Make the tag library implementation available to the web </a:t>
            </a:r>
            <a:r>
              <a:rPr lang="en-US" dirty="0" smtClean="0"/>
              <a:t>application.</a:t>
            </a: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Declaring Tag </a:t>
            </a:r>
            <a:r>
              <a:rPr lang="en-US" b="1" dirty="0" smtClean="0"/>
              <a:t>Libraries</a:t>
            </a:r>
            <a:endParaRPr lang="en-US" dirty="0"/>
          </a:p>
        </p:txBody>
      </p:sp>
      <p:sp>
        <p:nvSpPr>
          <p:cNvPr id="3" name="Content Placeholder 2"/>
          <p:cNvSpPr>
            <a:spLocks noGrp="1"/>
          </p:cNvSpPr>
          <p:nvPr>
            <p:ph idx="1"/>
          </p:nvPr>
        </p:nvSpPr>
        <p:spPr/>
        <p:txBody>
          <a:bodyPr>
            <a:normAutofit/>
          </a:bodyPr>
          <a:lstStyle/>
          <a:p>
            <a:r>
              <a:rPr lang="en-US" dirty="0" smtClean="0"/>
              <a:t>To declare that a JSP page will use tags defined in a tag library, </a:t>
            </a:r>
            <a:r>
              <a:rPr lang="en-US" dirty="0" smtClean="0"/>
              <a:t>we </a:t>
            </a:r>
            <a:r>
              <a:rPr lang="en-US" dirty="0" smtClean="0"/>
              <a:t>include a </a:t>
            </a:r>
            <a:r>
              <a:rPr lang="en-US" dirty="0" err="1" smtClean="0"/>
              <a:t>taglib</a:t>
            </a:r>
            <a:r>
              <a:rPr lang="en-US" dirty="0" smtClean="0"/>
              <a:t> directive in the page before any custom tag from that tag library is used</a:t>
            </a:r>
            <a:r>
              <a:rPr lang="en-US" dirty="0" smtClean="0"/>
              <a:t>.</a:t>
            </a:r>
          </a:p>
          <a:p>
            <a:r>
              <a:rPr lang="en-US" dirty="0" smtClean="0"/>
              <a:t>If </a:t>
            </a:r>
            <a:r>
              <a:rPr lang="en-US" dirty="0" smtClean="0"/>
              <a:t>we </a:t>
            </a:r>
            <a:r>
              <a:rPr lang="en-US" dirty="0" smtClean="0"/>
              <a:t>forget to include the </a:t>
            </a:r>
            <a:r>
              <a:rPr lang="en-US" dirty="0" err="1" smtClean="0"/>
              <a:t>taglib</a:t>
            </a:r>
            <a:r>
              <a:rPr lang="en-US" dirty="0" smtClean="0"/>
              <a:t> directive for a tag library in a JSP page, the JSP compiler will treat any invocation of a custom tag from that library as static data and will simply insert the text of the custom tag call into the response</a:t>
            </a:r>
            <a:r>
              <a:rPr lang="en-US" dirty="0" smtClean="0"/>
              <a: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7075"/>
          </a:xfrm>
        </p:spPr>
        <p:txBody>
          <a:bodyPr>
            <a:normAutofit fontScale="92500" lnSpcReduction="20000"/>
          </a:bodyPr>
          <a:lstStyle/>
          <a:p>
            <a:r>
              <a:rPr lang="en-US" dirty="0" smtClean="0"/>
              <a:t>Syntax:</a:t>
            </a:r>
          </a:p>
          <a:p>
            <a:pPr lvl="1">
              <a:buNone/>
            </a:pPr>
            <a:r>
              <a:rPr lang="en-US" dirty="0" smtClean="0"/>
              <a:t>&lt;%@ </a:t>
            </a:r>
            <a:r>
              <a:rPr lang="en-US" dirty="0" err="1" smtClean="0"/>
              <a:t>taglib</a:t>
            </a:r>
            <a:r>
              <a:rPr lang="en-US" dirty="0" smtClean="0"/>
              <a:t> prefix="</a:t>
            </a:r>
            <a:r>
              <a:rPr lang="en-US" dirty="0" err="1" smtClean="0"/>
              <a:t>tt</a:t>
            </a:r>
            <a:r>
              <a:rPr lang="en-US" dirty="0" smtClean="0"/>
              <a:t>" [</a:t>
            </a:r>
            <a:r>
              <a:rPr lang="en-US" dirty="0" err="1" smtClean="0"/>
              <a:t>tagdir</a:t>
            </a:r>
            <a:r>
              <a:rPr lang="en-US" dirty="0" smtClean="0"/>
              <a:t>=/WEB-INF/tags/</a:t>
            </a:r>
            <a:r>
              <a:rPr lang="en-US" i="1" dirty="0" smtClean="0"/>
              <a:t>dir</a:t>
            </a:r>
            <a:r>
              <a:rPr lang="en-US" dirty="0" smtClean="0"/>
              <a:t> | </a:t>
            </a:r>
            <a:r>
              <a:rPr lang="en-US" dirty="0" err="1" smtClean="0"/>
              <a:t>uri</a:t>
            </a:r>
            <a:r>
              <a:rPr lang="en-US" dirty="0" smtClean="0"/>
              <a:t>=</a:t>
            </a:r>
            <a:r>
              <a:rPr lang="en-US" i="1" dirty="0" smtClean="0"/>
              <a:t>URI</a:t>
            </a:r>
            <a:r>
              <a:rPr lang="en-US" dirty="0" smtClean="0"/>
              <a:t> ] %&gt;</a:t>
            </a:r>
          </a:p>
          <a:p>
            <a:pPr lvl="1"/>
            <a:r>
              <a:rPr lang="en-US" dirty="0" smtClean="0"/>
              <a:t>Here </a:t>
            </a:r>
            <a:r>
              <a:rPr lang="en-US" dirty="0" smtClean="0"/>
              <a:t>the prefix attribute defines the prefix that distinguishes tags defined by a given tag library from those provided by other tag libraries.</a:t>
            </a:r>
          </a:p>
          <a:p>
            <a:pPr lvl="1"/>
            <a:r>
              <a:rPr lang="en-US" dirty="0" smtClean="0"/>
              <a:t>If the tag library is defined with tag </a:t>
            </a:r>
            <a:r>
              <a:rPr lang="en-US" dirty="0" smtClean="0"/>
              <a:t>files, we </a:t>
            </a:r>
            <a:r>
              <a:rPr lang="en-US" dirty="0" smtClean="0"/>
              <a:t>supply the </a:t>
            </a:r>
            <a:r>
              <a:rPr lang="en-US" dirty="0" err="1" smtClean="0"/>
              <a:t>tagdir</a:t>
            </a:r>
            <a:r>
              <a:rPr lang="en-US" dirty="0" smtClean="0"/>
              <a:t> attribute to identify the location of the files. The value of the attribute must start with /WEB-INF/tags/. A translation error will occur if the value points to a directory that doesn’t exist or if it is used in conjunction with the </a:t>
            </a:r>
            <a:r>
              <a:rPr lang="en-US" dirty="0" err="1" smtClean="0"/>
              <a:t>uri</a:t>
            </a:r>
            <a:r>
              <a:rPr lang="en-US" dirty="0" smtClean="0"/>
              <a:t> attribute</a:t>
            </a:r>
            <a:r>
              <a:rPr lang="en-US" dirty="0" smtClean="0"/>
              <a:t>.</a:t>
            </a:r>
          </a:p>
          <a:p>
            <a:pPr lvl="1"/>
            <a:r>
              <a:rPr lang="en-US" dirty="0" smtClean="0"/>
              <a:t>The </a:t>
            </a:r>
            <a:r>
              <a:rPr lang="en-US" dirty="0" err="1" smtClean="0"/>
              <a:t>uri</a:t>
            </a:r>
            <a:r>
              <a:rPr lang="en-US" dirty="0" smtClean="0"/>
              <a:t> attribute refers to a URI that uniquely identifies the tag library descriptor (TLD), a document that describes the </a:t>
            </a:r>
            <a:r>
              <a:rPr lang="en-US" dirty="0" smtClean="0"/>
              <a:t>tag library</a:t>
            </a:r>
          </a:p>
          <a:p>
            <a:pPr lvl="1"/>
            <a:r>
              <a:rPr lang="en-US" dirty="0" smtClean="0"/>
              <a:t>Tag library descriptor file names must have the extension .</a:t>
            </a:r>
            <a:r>
              <a:rPr lang="en-US" dirty="0" err="1" smtClean="0"/>
              <a:t>tld</a:t>
            </a:r>
            <a:r>
              <a:rPr lang="en-US" dirty="0" smtClean="0"/>
              <a:t>. TLD files are stored in the WEB-INF directory or subdirectory of the WAR file, or in the META-INF directory or subdirectory of a tag library packaged in a JAR. You can reference a TLD directly or indirectly</a:t>
            </a:r>
            <a:r>
              <a:rPr lang="en-US" dirty="0" smtClean="0"/>
              <a:t>.</a:t>
            </a:r>
          </a:p>
          <a:p>
            <a:r>
              <a:rPr lang="en-US" dirty="0" smtClean="0"/>
              <a:t>The following </a:t>
            </a:r>
            <a:r>
              <a:rPr lang="en-US" dirty="0" err="1" smtClean="0"/>
              <a:t>taglib</a:t>
            </a:r>
            <a:r>
              <a:rPr lang="en-US" dirty="0" smtClean="0"/>
              <a:t> directive directly references a TLD file name:</a:t>
            </a:r>
          </a:p>
          <a:p>
            <a:pPr lvl="1">
              <a:buNone/>
            </a:pPr>
            <a:r>
              <a:rPr lang="en-US" dirty="0" smtClean="0"/>
              <a:t>&lt;%@ </a:t>
            </a:r>
            <a:r>
              <a:rPr lang="en-US" dirty="0" err="1" smtClean="0"/>
              <a:t>taglib</a:t>
            </a:r>
            <a:r>
              <a:rPr lang="en-US" dirty="0" smtClean="0"/>
              <a:t> prefix="</a:t>
            </a:r>
            <a:r>
              <a:rPr lang="en-US" dirty="0" err="1" smtClean="0"/>
              <a:t>tlt</a:t>
            </a:r>
            <a:r>
              <a:rPr lang="en-US" dirty="0" smtClean="0"/>
              <a:t>" </a:t>
            </a:r>
            <a:r>
              <a:rPr lang="en-US" dirty="0" err="1" smtClean="0"/>
              <a:t>uri</a:t>
            </a:r>
            <a:r>
              <a:rPr lang="en-US" dirty="0" smtClean="0"/>
              <a:t>="/WEB-INF/iterator.tld"%&gt;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file is a collection of data stored in a disk with a specific name and a directory path</a:t>
            </a:r>
            <a:r>
              <a:rPr lang="en-US" b="1" dirty="0" smtClean="0"/>
              <a:t>.</a:t>
            </a:r>
          </a:p>
          <a:p>
            <a:r>
              <a:rPr lang="en-US" dirty="0" smtClean="0"/>
              <a:t>When a file is opened for reading or writing, it becomes a </a:t>
            </a:r>
            <a:r>
              <a:rPr lang="en-US" b="1" dirty="0" smtClean="0"/>
              <a:t>stream</a:t>
            </a:r>
            <a:r>
              <a:rPr lang="en-US" b="1" dirty="0" smtClean="0"/>
              <a:t>.</a:t>
            </a:r>
          </a:p>
          <a:p>
            <a:r>
              <a:rPr lang="en-US" dirty="0" smtClean="0"/>
              <a:t>The stream is basically the sequence of bytes passing through the communication path</a:t>
            </a:r>
            <a:r>
              <a:rPr lang="en-US" dirty="0" smtClean="0"/>
              <a:t>.</a:t>
            </a:r>
          </a:p>
          <a:p>
            <a:r>
              <a:rPr lang="en-US" dirty="0" smtClean="0"/>
              <a:t>There are two main streams: </a:t>
            </a:r>
            <a:endParaRPr lang="en-US" dirty="0" smtClean="0"/>
          </a:p>
          <a:p>
            <a:pPr lvl="1"/>
            <a:r>
              <a:rPr lang="en-US" dirty="0" smtClean="0"/>
              <a:t>T</a:t>
            </a:r>
            <a:r>
              <a:rPr lang="en-US" dirty="0" smtClean="0"/>
              <a:t>he </a:t>
            </a:r>
            <a:r>
              <a:rPr lang="en-US" dirty="0" smtClean="0"/>
              <a:t>input stream and </a:t>
            </a:r>
            <a:endParaRPr lang="en-US" dirty="0" smtClean="0"/>
          </a:p>
          <a:p>
            <a:pPr lvl="1"/>
            <a:r>
              <a:rPr lang="en-US" dirty="0" smtClean="0"/>
              <a:t>T</a:t>
            </a:r>
            <a:r>
              <a:rPr lang="en-US" dirty="0" smtClean="0"/>
              <a:t>he </a:t>
            </a:r>
            <a:r>
              <a:rPr lang="en-US" dirty="0" smtClean="0"/>
              <a:t>output stream. </a:t>
            </a:r>
            <a:endParaRPr lang="en-US" dirty="0" smtClean="0"/>
          </a:p>
          <a:p>
            <a:r>
              <a:rPr lang="en-US" dirty="0" smtClean="0"/>
              <a:t>The </a:t>
            </a:r>
            <a:r>
              <a:rPr lang="en-US" dirty="0" smtClean="0"/>
              <a:t>input stream is used for reading data from file (read operation) and the output stream is used for writing into the file (write operation).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 lvl="1">
              <a:spcBef>
                <a:spcPts val="1000"/>
              </a:spcBef>
            </a:pPr>
            <a:r>
              <a:rPr lang="en-US" dirty="0" smtClean="0"/>
              <a:t>Disadvantages Of Static Content</a:t>
            </a:r>
          </a:p>
          <a:p>
            <a:pPr lvl="1"/>
            <a:r>
              <a:rPr lang="en-US" dirty="0" smtClean="0"/>
              <a:t>it must be republished when it changes, or your viewers will not see the updates</a:t>
            </a:r>
          </a:p>
          <a:p>
            <a:pPr lvl="1"/>
            <a:r>
              <a:rPr lang="en-US" dirty="0" smtClean="0"/>
              <a:t>it cannot display differently to different viewers, depending on their login status or other factors</a:t>
            </a:r>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12</a:t>
            </a:fld>
            <a:endParaRPr lang="en-US"/>
          </a:p>
        </p:txBody>
      </p:sp>
    </p:spTree>
    <p:extLst>
      <p:ext uri="{BB962C8B-B14F-4D97-AF65-F5344CB8AC3E}">
        <p14:creationId xmlns:p14="http://schemas.microsoft.com/office/powerpoint/2010/main" xmlns="" val="36632075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VB.Net</a:t>
            </a:r>
            <a:r>
              <a:rPr lang="en-US" b="1" dirty="0" smtClean="0"/>
              <a:t> I/O Classes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System.IO namespace has various classes that are used for performing various operations with files, like creating and deleting files, reading from or writing to a file, closing a file, etc</a:t>
            </a:r>
            <a:r>
              <a:rPr lang="en-US" dirty="0" smtClean="0"/>
              <a:t>.</a:t>
            </a:r>
          </a:p>
          <a:p>
            <a:r>
              <a:rPr lang="en-US" dirty="0" smtClean="0"/>
              <a:t>The following table shows some commonly used non-abstract classes in the System.IO namespace</a:t>
            </a:r>
            <a:r>
              <a:rPr lang="en-US" dirty="0" smtClean="0"/>
              <a:t>:</a:t>
            </a:r>
          </a:p>
          <a:p>
            <a:pPr lvl="1">
              <a:buNone/>
            </a:pPr>
            <a:r>
              <a:rPr lang="en-US" dirty="0" err="1" smtClean="0"/>
              <a:t>BinaryReader</a:t>
            </a:r>
            <a:r>
              <a:rPr lang="en-US" dirty="0" smtClean="0"/>
              <a:t> 	Reads primitive data from a binary stream. 	</a:t>
            </a:r>
          </a:p>
          <a:p>
            <a:pPr lvl="1">
              <a:buNone/>
            </a:pPr>
            <a:r>
              <a:rPr lang="en-US" dirty="0" err="1" smtClean="0"/>
              <a:t>BinaryWriter</a:t>
            </a:r>
            <a:r>
              <a:rPr lang="en-US" dirty="0" smtClean="0"/>
              <a:t> 	Writes primitive data in binary format. 	</a:t>
            </a:r>
          </a:p>
          <a:p>
            <a:pPr lvl="1">
              <a:buNone/>
            </a:pPr>
            <a:r>
              <a:rPr lang="en-US" dirty="0" err="1" smtClean="0"/>
              <a:t>FileStream</a:t>
            </a:r>
            <a:r>
              <a:rPr lang="en-US" dirty="0" smtClean="0"/>
              <a:t> 	</a:t>
            </a:r>
            <a:r>
              <a:rPr lang="en-US" dirty="0" smtClean="0"/>
              <a:t>	Used </a:t>
            </a:r>
            <a:r>
              <a:rPr lang="en-US" dirty="0" smtClean="0"/>
              <a:t>to read from and write to any location in a file. 	</a:t>
            </a:r>
          </a:p>
          <a:p>
            <a:pPr lvl="1">
              <a:buNone/>
            </a:pPr>
            <a:r>
              <a:rPr lang="en-US" dirty="0" err="1" smtClean="0"/>
              <a:t>StreamReader</a:t>
            </a:r>
            <a:r>
              <a:rPr lang="en-US" dirty="0" smtClean="0"/>
              <a:t> 	Used for reading characters from a byte stream. 	</a:t>
            </a:r>
          </a:p>
          <a:p>
            <a:pPr lvl="1">
              <a:buNone/>
            </a:pPr>
            <a:r>
              <a:rPr lang="en-US" dirty="0" err="1" smtClean="0"/>
              <a:t>StreamWriter</a:t>
            </a:r>
            <a:r>
              <a:rPr lang="en-US" dirty="0" smtClean="0"/>
              <a:t> 	Is used for writing characters to a stream. 	</a:t>
            </a:r>
          </a:p>
          <a:p>
            <a:pPr lvl="1">
              <a:buNone/>
            </a:pPr>
            <a:r>
              <a:rPr lang="en-US" dirty="0" err="1" smtClean="0"/>
              <a:t>StringReader</a:t>
            </a:r>
            <a:r>
              <a:rPr lang="en-US" dirty="0" smtClean="0"/>
              <a:t> 	Is used for reading from a string buffer. 	</a:t>
            </a:r>
          </a:p>
          <a:p>
            <a:pPr lvl="1">
              <a:buNone/>
            </a:pPr>
            <a:r>
              <a:rPr lang="en-US" dirty="0" err="1" smtClean="0"/>
              <a:t>StringWriter</a:t>
            </a:r>
            <a:r>
              <a:rPr lang="en-US" dirty="0" smtClean="0"/>
              <a:t> 	Is used for writing into a string buffer. 	</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FileStream</a:t>
            </a:r>
            <a:r>
              <a:rPr lang="en-US" b="1" dirty="0" smtClean="0"/>
              <a:t> Class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FileStream</a:t>
            </a:r>
            <a:r>
              <a:rPr lang="en-US" dirty="0" smtClean="0"/>
              <a:t> class in the System.IO namespace helps in reading from, writing to and closing files</a:t>
            </a:r>
            <a:r>
              <a:rPr lang="en-US" dirty="0" smtClean="0"/>
              <a:t>.</a:t>
            </a:r>
          </a:p>
          <a:p>
            <a:r>
              <a:rPr lang="en-US" dirty="0" smtClean="0"/>
              <a:t>This class derives from the abstract class Stream</a:t>
            </a:r>
            <a:r>
              <a:rPr lang="en-US" dirty="0" smtClean="0"/>
              <a:t>.</a:t>
            </a:r>
          </a:p>
          <a:p>
            <a:r>
              <a:rPr lang="en-US" dirty="0" smtClean="0"/>
              <a:t>We </a:t>
            </a:r>
            <a:r>
              <a:rPr lang="en-US" dirty="0" smtClean="0"/>
              <a:t>need to create a </a:t>
            </a:r>
            <a:r>
              <a:rPr lang="en-US" dirty="0" err="1" smtClean="0"/>
              <a:t>FileStream</a:t>
            </a:r>
            <a:r>
              <a:rPr lang="en-US" dirty="0" smtClean="0"/>
              <a:t> object to create a new file or open an existing file</a:t>
            </a:r>
            <a:r>
              <a:rPr lang="en-US" dirty="0" smtClean="0"/>
              <a:t>.</a:t>
            </a:r>
          </a:p>
          <a:p>
            <a:r>
              <a:rPr lang="en-US" dirty="0" smtClean="0"/>
              <a:t>The syntax </a:t>
            </a:r>
            <a:r>
              <a:rPr lang="en-US" dirty="0" smtClean="0"/>
              <a:t>for creating a </a:t>
            </a:r>
            <a:r>
              <a:rPr lang="en-US" dirty="0" err="1" smtClean="0"/>
              <a:t>FileStream</a:t>
            </a:r>
            <a:r>
              <a:rPr lang="en-US" dirty="0" smtClean="0"/>
              <a:t> object is as follows</a:t>
            </a:r>
            <a:r>
              <a:rPr lang="en-US" dirty="0" smtClean="0"/>
              <a:t>:</a:t>
            </a:r>
          </a:p>
          <a:p>
            <a:pPr lvl="1">
              <a:buNone/>
            </a:pPr>
            <a:r>
              <a:rPr lang="en-US" dirty="0" smtClean="0"/>
              <a:t>	Dim </a:t>
            </a:r>
            <a:r>
              <a:rPr lang="en-US" dirty="0" smtClean="0"/>
              <a:t>&lt;</a:t>
            </a:r>
            <a:r>
              <a:rPr lang="en-US" dirty="0" err="1" smtClean="0"/>
              <a:t>object_name</a:t>
            </a:r>
            <a:r>
              <a:rPr lang="en-US" dirty="0" smtClean="0"/>
              <a:t>&gt; As </a:t>
            </a:r>
            <a:r>
              <a:rPr lang="en-US" dirty="0" err="1" smtClean="0"/>
              <a:t>FileStream</a:t>
            </a:r>
            <a:r>
              <a:rPr lang="en-US" dirty="0" smtClean="0"/>
              <a:t> = New </a:t>
            </a:r>
            <a:r>
              <a:rPr lang="en-US" dirty="0" err="1" smtClean="0"/>
              <a:t>FileStream</a:t>
            </a:r>
            <a:r>
              <a:rPr lang="en-US" dirty="0" smtClean="0"/>
              <a:t>(&lt;</a:t>
            </a:r>
            <a:r>
              <a:rPr lang="en-US" dirty="0" err="1" smtClean="0"/>
              <a:t>file_name</a:t>
            </a:r>
            <a:r>
              <a:rPr lang="en-US" dirty="0" smtClean="0"/>
              <a:t>&gt;, &lt;</a:t>
            </a:r>
            <a:r>
              <a:rPr lang="en-US" dirty="0" err="1" smtClean="0"/>
              <a:t>FileMode</a:t>
            </a:r>
            <a:r>
              <a:rPr lang="en-US" dirty="0" smtClean="0"/>
              <a:t> Enumerator&gt;, &lt;</a:t>
            </a:r>
            <a:r>
              <a:rPr lang="en-US" dirty="0" err="1" smtClean="0"/>
              <a:t>FileAccess</a:t>
            </a:r>
            <a:r>
              <a:rPr lang="en-US" dirty="0" smtClean="0"/>
              <a:t> Enumerator&gt;, &lt;</a:t>
            </a:r>
            <a:r>
              <a:rPr lang="en-US" dirty="0" err="1" smtClean="0"/>
              <a:t>FileShare</a:t>
            </a:r>
            <a:r>
              <a:rPr lang="en-US" dirty="0" smtClean="0"/>
              <a:t> Enumerator</a:t>
            </a:r>
            <a:r>
              <a:rPr lang="en-US" dirty="0" smtClean="0"/>
              <a:t>&gt;)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300"/>
            <a:ext cx="10515600" cy="5935663"/>
          </a:xfrm>
        </p:spPr>
        <p:txBody>
          <a:bodyPr>
            <a:normAutofit fontScale="92500" lnSpcReduction="20000"/>
          </a:bodyPr>
          <a:lstStyle/>
          <a:p>
            <a:pPr lvl="1">
              <a:buNone/>
            </a:pPr>
            <a:r>
              <a:rPr lang="en-US" dirty="0" smtClean="0"/>
              <a:t>	Dim </a:t>
            </a:r>
            <a:r>
              <a:rPr lang="en-US" dirty="0" smtClean="0"/>
              <a:t>&lt;</a:t>
            </a:r>
            <a:r>
              <a:rPr lang="en-US" dirty="0" err="1" smtClean="0"/>
              <a:t>object_name</a:t>
            </a:r>
            <a:r>
              <a:rPr lang="en-US" dirty="0" smtClean="0"/>
              <a:t>&gt; As </a:t>
            </a:r>
            <a:r>
              <a:rPr lang="en-US" dirty="0" err="1" smtClean="0"/>
              <a:t>FileStream</a:t>
            </a:r>
            <a:r>
              <a:rPr lang="en-US" dirty="0" smtClean="0"/>
              <a:t> = New </a:t>
            </a:r>
            <a:r>
              <a:rPr lang="en-US" dirty="0" err="1" smtClean="0"/>
              <a:t>FileStream</a:t>
            </a:r>
            <a:r>
              <a:rPr lang="en-US" dirty="0" smtClean="0"/>
              <a:t>(&lt;</a:t>
            </a:r>
            <a:r>
              <a:rPr lang="en-US" dirty="0" err="1" smtClean="0"/>
              <a:t>file_name</a:t>
            </a:r>
            <a:r>
              <a:rPr lang="en-US" dirty="0" smtClean="0"/>
              <a:t>&gt;, &lt;</a:t>
            </a:r>
            <a:r>
              <a:rPr lang="en-US" dirty="0" err="1" smtClean="0"/>
              <a:t>FileMode</a:t>
            </a:r>
            <a:r>
              <a:rPr lang="en-US" dirty="0" smtClean="0"/>
              <a:t> Enumerator&gt;, &lt;</a:t>
            </a:r>
            <a:r>
              <a:rPr lang="en-US" dirty="0" err="1" smtClean="0"/>
              <a:t>FileAccess</a:t>
            </a:r>
            <a:r>
              <a:rPr lang="en-US" dirty="0" smtClean="0"/>
              <a:t> Enumerator&gt;, &lt;</a:t>
            </a:r>
            <a:r>
              <a:rPr lang="en-US" dirty="0" err="1" smtClean="0"/>
              <a:t>FileShare</a:t>
            </a:r>
            <a:r>
              <a:rPr lang="en-US" dirty="0" smtClean="0"/>
              <a:t> Enumerator</a:t>
            </a:r>
            <a:r>
              <a:rPr lang="en-US" dirty="0" smtClean="0"/>
              <a:t>&gt;)</a:t>
            </a:r>
          </a:p>
          <a:p>
            <a:pPr lvl="1">
              <a:buNone/>
            </a:pPr>
            <a:r>
              <a:rPr lang="en-US" dirty="0" smtClean="0"/>
              <a:t>Here,</a:t>
            </a:r>
          </a:p>
          <a:p>
            <a:pPr marL="514350" indent="-514350">
              <a:buFont typeface="+mj-lt"/>
              <a:buAutoNum type="arabicPeriod"/>
            </a:pPr>
            <a:r>
              <a:rPr lang="en-US" dirty="0" err="1" smtClean="0"/>
              <a:t>FileMode</a:t>
            </a:r>
            <a:r>
              <a:rPr lang="en-US" dirty="0" smtClean="0"/>
              <a:t> </a:t>
            </a:r>
          </a:p>
          <a:p>
            <a:pPr lvl="1"/>
            <a:r>
              <a:rPr lang="en-US" dirty="0" smtClean="0"/>
              <a:t>The </a:t>
            </a:r>
            <a:r>
              <a:rPr lang="en-US" dirty="0" err="1" smtClean="0"/>
              <a:t>FileMode</a:t>
            </a:r>
            <a:r>
              <a:rPr lang="en-US" dirty="0" smtClean="0"/>
              <a:t> enumerator defines various methods for opening files. The members of the </a:t>
            </a:r>
            <a:r>
              <a:rPr lang="en-US" dirty="0" err="1" smtClean="0"/>
              <a:t>FileMode</a:t>
            </a:r>
            <a:r>
              <a:rPr lang="en-US" dirty="0" smtClean="0"/>
              <a:t> enumerator are: </a:t>
            </a:r>
          </a:p>
          <a:p>
            <a:pPr lvl="1">
              <a:buNone/>
            </a:pPr>
            <a:r>
              <a:rPr lang="en-US" sz="2400" dirty="0" smtClean="0"/>
              <a:t>	Append</a:t>
            </a:r>
            <a:r>
              <a:rPr lang="en-US" sz="2400" dirty="0" smtClean="0"/>
              <a:t>: It opens an existing file and puts cursor at the end of </a:t>
            </a:r>
            <a:r>
              <a:rPr lang="en-US" sz="2400" dirty="0" smtClean="0"/>
              <a:t>file</a:t>
            </a:r>
            <a:r>
              <a:rPr lang="en-US" sz="2400" dirty="0" smtClean="0"/>
              <a:t>, or creates the file, if the file does not exist. </a:t>
            </a:r>
          </a:p>
          <a:p>
            <a:pPr lvl="2"/>
            <a:r>
              <a:rPr lang="en-US" dirty="0" smtClean="0"/>
              <a:t>Create</a:t>
            </a:r>
            <a:r>
              <a:rPr lang="en-US" dirty="0" smtClean="0"/>
              <a:t>: It creates a new file. </a:t>
            </a:r>
          </a:p>
          <a:p>
            <a:pPr lvl="2"/>
            <a:r>
              <a:rPr lang="en-US" dirty="0" err="1" smtClean="0"/>
              <a:t>CreateNew</a:t>
            </a:r>
            <a:r>
              <a:rPr lang="en-US" dirty="0" smtClean="0"/>
              <a:t>: It specifies to the operating system that it should create a new file. </a:t>
            </a:r>
          </a:p>
          <a:p>
            <a:pPr lvl="2"/>
            <a:r>
              <a:rPr lang="en-US" dirty="0" smtClean="0"/>
              <a:t>Open</a:t>
            </a:r>
            <a:r>
              <a:rPr lang="en-US" dirty="0" smtClean="0"/>
              <a:t>: It opens an existing file. </a:t>
            </a:r>
          </a:p>
          <a:p>
            <a:pPr lvl="2"/>
            <a:r>
              <a:rPr lang="en-US" dirty="0" err="1" smtClean="0"/>
              <a:t>OpenOrCreate</a:t>
            </a:r>
            <a:r>
              <a:rPr lang="en-US" dirty="0" smtClean="0"/>
              <a:t>: It specifies to the operating system that it should open a file if it exists, otherwise it should create a new file. </a:t>
            </a:r>
          </a:p>
          <a:p>
            <a:pPr lvl="2"/>
            <a:r>
              <a:rPr lang="en-US" dirty="0" smtClean="0"/>
              <a:t>Truncate</a:t>
            </a:r>
            <a:r>
              <a:rPr lang="en-US" dirty="0" smtClean="0"/>
              <a:t>: It opens an existing file and truncates its size to zero bytes. </a:t>
            </a:r>
          </a:p>
          <a:p>
            <a:pPr marL="514350" indent="-514350">
              <a:buFont typeface="+mj-lt"/>
              <a:buAutoNum type="arabicPeriod"/>
            </a:pPr>
            <a:r>
              <a:rPr lang="en-US" dirty="0" err="1" smtClean="0"/>
              <a:t>FileAccess</a:t>
            </a:r>
            <a:r>
              <a:rPr lang="en-US" dirty="0" smtClean="0"/>
              <a:t> 	</a:t>
            </a:r>
          </a:p>
          <a:p>
            <a:pPr lvl="1"/>
            <a:r>
              <a:rPr lang="en-US" dirty="0" err="1" smtClean="0"/>
              <a:t>FileAccess</a:t>
            </a:r>
            <a:r>
              <a:rPr lang="en-US" dirty="0" smtClean="0"/>
              <a:t> enumerators have members: </a:t>
            </a:r>
          </a:p>
          <a:p>
            <a:pPr lvl="2"/>
            <a:r>
              <a:rPr lang="en-US" dirty="0" smtClean="0"/>
              <a:t>Read </a:t>
            </a:r>
            <a:endParaRPr lang="en-US" dirty="0" smtClean="0"/>
          </a:p>
          <a:p>
            <a:pPr lvl="2"/>
            <a:r>
              <a:rPr lang="en-US" dirty="0" err="1" smtClean="0"/>
              <a:t>ReadWrite</a:t>
            </a:r>
            <a:r>
              <a:rPr lang="en-US" dirty="0" smtClean="0"/>
              <a:t> </a:t>
            </a:r>
            <a:endParaRPr lang="en-US" dirty="0" smtClean="0"/>
          </a:p>
          <a:p>
            <a:pPr lvl="2"/>
            <a:r>
              <a:rPr lang="en-US" dirty="0" smtClean="0"/>
              <a:t>Write</a:t>
            </a:r>
            <a:r>
              <a:rPr lang="en-US" dirty="0" smtClean="0"/>
              <a:t>.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3. </a:t>
            </a:r>
            <a:r>
              <a:rPr lang="en-US" dirty="0" err="1" smtClean="0"/>
              <a:t>FileShare</a:t>
            </a:r>
            <a:r>
              <a:rPr lang="en-US" dirty="0" smtClean="0"/>
              <a:t> </a:t>
            </a:r>
            <a:r>
              <a:rPr lang="en-US" dirty="0" smtClean="0"/>
              <a:t>	</a:t>
            </a:r>
          </a:p>
          <a:p>
            <a:pPr lvl="1"/>
            <a:r>
              <a:rPr lang="en-US" dirty="0" err="1" smtClean="0"/>
              <a:t>FileShare</a:t>
            </a:r>
            <a:r>
              <a:rPr lang="en-US" dirty="0" smtClean="0"/>
              <a:t> enumerators have the following members: </a:t>
            </a:r>
            <a:r>
              <a:rPr lang="en-US" b="1" dirty="0" smtClean="0"/>
              <a:t>	</a:t>
            </a:r>
            <a:endParaRPr lang="en-US" dirty="0" smtClean="0"/>
          </a:p>
          <a:p>
            <a:pPr lvl="2"/>
            <a:r>
              <a:rPr lang="en-US" dirty="0" smtClean="0"/>
              <a:t>Inheritable: It allows a file handle to pass inheritance to the child processes </a:t>
            </a:r>
          </a:p>
          <a:p>
            <a:pPr lvl="2"/>
            <a:r>
              <a:rPr lang="en-US" dirty="0" smtClean="0"/>
              <a:t>None</a:t>
            </a:r>
            <a:r>
              <a:rPr lang="en-US" dirty="0" smtClean="0"/>
              <a:t>: It declines sharing of the current file </a:t>
            </a:r>
          </a:p>
          <a:p>
            <a:pPr lvl="2"/>
            <a:r>
              <a:rPr lang="en-US" dirty="0" smtClean="0"/>
              <a:t>Read</a:t>
            </a:r>
            <a:r>
              <a:rPr lang="en-US" dirty="0" smtClean="0"/>
              <a:t>: It allows opening the file for reading </a:t>
            </a:r>
          </a:p>
          <a:p>
            <a:pPr lvl="2"/>
            <a:r>
              <a:rPr lang="en-US" dirty="0" err="1" smtClean="0"/>
              <a:t>ReadWrite</a:t>
            </a:r>
            <a:r>
              <a:rPr lang="en-US" dirty="0" smtClean="0"/>
              <a:t>: It allows opening the file for reading and writing </a:t>
            </a:r>
          </a:p>
          <a:p>
            <a:pPr lvl="2"/>
            <a:r>
              <a:rPr lang="en-US" dirty="0" smtClean="0"/>
              <a:t>Write</a:t>
            </a:r>
            <a:r>
              <a:rPr lang="en-US" dirty="0" smtClean="0"/>
              <a:t>: It allows opening the file for writing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123</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Content</a:t>
            </a:r>
            <a:br>
              <a:rPr lang="en-US" b="1" dirty="0"/>
            </a:br>
            <a:endParaRPr lang="en-US" dirty="0"/>
          </a:p>
        </p:txBody>
      </p:sp>
      <p:sp>
        <p:nvSpPr>
          <p:cNvPr id="3" name="Content Placeholder 2"/>
          <p:cNvSpPr>
            <a:spLocks noGrp="1"/>
          </p:cNvSpPr>
          <p:nvPr>
            <p:ph idx="1"/>
          </p:nvPr>
        </p:nvSpPr>
        <p:spPr/>
        <p:txBody>
          <a:bodyPr/>
          <a:lstStyle/>
          <a:p>
            <a:r>
              <a:rPr lang="en-US" dirty="0"/>
              <a:t>Dynamic content is generated for you at the time you request the page.  </a:t>
            </a:r>
            <a:endParaRPr lang="en-US" dirty="0" smtClean="0"/>
          </a:p>
          <a:p>
            <a:r>
              <a:rPr lang="en-US" dirty="0" smtClean="0"/>
              <a:t>The </a:t>
            </a:r>
            <a:r>
              <a:rPr lang="en-US" dirty="0"/>
              <a:t>document you view exists only for you at that moment;  if viewed by someone else at the same time, or by you at a slightly different time, you could get something different</a:t>
            </a:r>
            <a:r>
              <a:rPr lang="en-US" dirty="0" smtClean="0"/>
              <a:t>.</a:t>
            </a:r>
          </a:p>
          <a:p>
            <a:r>
              <a:rPr lang="en-US" dirty="0"/>
              <a:t>Dynamic content is good for:</a:t>
            </a:r>
            <a:endParaRPr lang="en-US" dirty="0" smtClean="0"/>
          </a:p>
          <a:p>
            <a:pPr lvl="1"/>
            <a:r>
              <a:rPr lang="en-US" dirty="0"/>
              <a:t>pages whose content changes too quickly to easily republish it</a:t>
            </a:r>
          </a:p>
          <a:p>
            <a:pPr lvl="1"/>
            <a:r>
              <a:rPr lang="en-US" dirty="0"/>
              <a:t>pages that display viewer-specific content (</a:t>
            </a:r>
            <a:r>
              <a:rPr lang="en-US" dirty="0" err="1"/>
              <a:t>eg</a:t>
            </a:r>
            <a:r>
              <a:rPr lang="en-US" dirty="0"/>
              <a:t>. user profiles)</a:t>
            </a:r>
          </a:p>
          <a:p>
            <a:pPr lvl="1"/>
            <a:r>
              <a:rPr lang="en-US" dirty="0"/>
              <a:t>pages that display content conditionally (</a:t>
            </a:r>
            <a:r>
              <a:rPr lang="en-US" dirty="0" err="1"/>
              <a:t>ie</a:t>
            </a:r>
            <a:r>
              <a:rPr lang="en-US" dirty="0"/>
              <a:t>. member-only pages)</a:t>
            </a:r>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13</a:t>
            </a:fld>
            <a:endParaRPr lang="en-US"/>
          </a:p>
        </p:txBody>
      </p:sp>
    </p:spTree>
    <p:extLst>
      <p:ext uri="{BB962C8B-B14F-4D97-AF65-F5344CB8AC3E}">
        <p14:creationId xmlns:p14="http://schemas.microsoft.com/office/powerpoint/2010/main" xmlns="" val="3493173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a:t>
            </a:r>
            <a:r>
              <a:rPr lang="en-US" dirty="0" smtClean="0"/>
              <a:t>ynamic </a:t>
            </a:r>
            <a:r>
              <a:rPr lang="en-US" dirty="0"/>
              <a:t>content has the following disadvantages</a:t>
            </a:r>
            <a:r>
              <a:rPr lang="en-US" dirty="0" smtClean="0"/>
              <a:t>:</a:t>
            </a:r>
          </a:p>
          <a:p>
            <a:pPr lvl="1"/>
            <a:r>
              <a:rPr lang="en-US" dirty="0"/>
              <a:t>it is resource-intensive compared to static pages.  That means the number of dynamic pages your server can display per second will generally be much less than the number of static pages.  This can be especially important if you are swamped with traffic, or generating thousands of dynamic page views for robots or other automated agents that you don't really care about.</a:t>
            </a:r>
          </a:p>
          <a:p>
            <a:pPr lvl="1"/>
            <a:r>
              <a:rPr lang="en-US" dirty="0"/>
              <a:t>dynamic pages execute code on your server, and can read from and write to your database.  If your website has any security problems, dynamic pages is where those problems will be exposed.</a:t>
            </a:r>
          </a:p>
          <a:p>
            <a:pPr lvl="1"/>
            <a:r>
              <a:rPr lang="en-US" dirty="0"/>
              <a:t>in many typical default </a:t>
            </a:r>
            <a:r>
              <a:rPr lang="en-US" dirty="0" err="1"/>
              <a:t>webserving</a:t>
            </a:r>
            <a:r>
              <a:rPr lang="en-US" dirty="0"/>
              <a:t> configurations, the index page of a website is presumed to be a static page (</a:t>
            </a:r>
            <a:r>
              <a:rPr lang="en-US" dirty="0" err="1"/>
              <a:t>eg</a:t>
            </a:r>
            <a:r>
              <a:rPr lang="en-US" dirty="0"/>
              <a:t>. "index.html").  That means there are some places where it is impractical or more difficult to use dynamic pages than others.</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14</a:t>
            </a:fld>
            <a:endParaRPr lang="en-US"/>
          </a:p>
        </p:txBody>
      </p:sp>
    </p:spTree>
    <p:extLst>
      <p:ext uri="{BB962C8B-B14F-4D97-AF65-F5344CB8AC3E}">
        <p14:creationId xmlns:p14="http://schemas.microsoft.com/office/powerpoint/2010/main" xmlns="" val="1932230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Scripting</a:t>
            </a:r>
            <a:endParaRPr lang="en-US" dirty="0"/>
          </a:p>
        </p:txBody>
      </p:sp>
      <p:sp>
        <p:nvSpPr>
          <p:cNvPr id="3" name="Content Placeholder 2"/>
          <p:cNvSpPr>
            <a:spLocks noGrp="1"/>
          </p:cNvSpPr>
          <p:nvPr>
            <p:ph idx="1"/>
          </p:nvPr>
        </p:nvSpPr>
        <p:spPr/>
        <p:txBody>
          <a:bodyPr/>
          <a:lstStyle/>
          <a:p>
            <a:r>
              <a:rPr lang="en-US" dirty="0"/>
              <a:t>T</a:t>
            </a:r>
            <a:r>
              <a:rPr lang="en-US" dirty="0" smtClean="0"/>
              <a:t>o generate dynamic pages we use a server-side scripting language.</a:t>
            </a:r>
          </a:p>
          <a:p>
            <a:r>
              <a:rPr lang="en-US" dirty="0" smtClean="0"/>
              <a:t>There are different types of server-side scripting languages such as PHP, ASP, ASP.NET, ColdFusion, Java Server Pages, Perl and others.</a:t>
            </a:r>
          </a:p>
          <a:p>
            <a:r>
              <a:rPr lang="en-US" dirty="0" smtClean="0"/>
              <a:t>Each scripting languages is being interpreted by an application.</a:t>
            </a:r>
          </a:p>
          <a:p>
            <a:r>
              <a:rPr lang="en-US" dirty="0" smtClean="0"/>
              <a:t>The application which interprets the server-side script is installed on the sever just like any other application.</a:t>
            </a:r>
          </a:p>
          <a:p>
            <a:r>
              <a:rPr lang="en-US" dirty="0" smtClean="0"/>
              <a:t>Server-side scripting languages are operating systems dependent.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15</a:t>
            </a:fld>
            <a:endParaRPr lang="en-US"/>
          </a:p>
        </p:txBody>
      </p:sp>
    </p:spTree>
    <p:extLst>
      <p:ext uri="{BB962C8B-B14F-4D97-AF65-F5344CB8AC3E}">
        <p14:creationId xmlns:p14="http://schemas.microsoft.com/office/powerpoint/2010/main" xmlns="" val="1192258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 an Overview:</a:t>
            </a:r>
            <a:endParaRPr lang="en-US" dirty="0"/>
          </a:p>
        </p:txBody>
      </p:sp>
      <p:sp>
        <p:nvSpPr>
          <p:cNvPr id="3" name="Content Placeholder 2"/>
          <p:cNvSpPr>
            <a:spLocks noGrp="1"/>
          </p:cNvSpPr>
          <p:nvPr>
            <p:ph idx="1"/>
          </p:nvPr>
        </p:nvSpPr>
        <p:spPr/>
        <p:txBody>
          <a:bodyPr/>
          <a:lstStyle/>
          <a:p>
            <a:pPr>
              <a:buNone/>
            </a:pPr>
            <a:r>
              <a:rPr lang="en-US" b="1" dirty="0" smtClean="0"/>
              <a:t>ASP.net and VB.net</a:t>
            </a:r>
            <a:endParaRPr lang="en-US" dirty="0" smtClean="0"/>
          </a:p>
          <a:p>
            <a:r>
              <a:rPr lang="en-US" dirty="0" smtClean="0"/>
              <a:t>ASP.NET stands for Active Server Pages .NET &amp; it is a technology used to render dynamic web content. </a:t>
            </a:r>
          </a:p>
          <a:p>
            <a:r>
              <a:rPr lang="en-US" dirty="0" smtClean="0"/>
              <a:t>VB.NET stands for Visual Basic.NET which is simply a Programming Language.</a:t>
            </a:r>
          </a:p>
          <a:p>
            <a:r>
              <a:rPr lang="en-US" dirty="0" smtClean="0"/>
              <a:t>An ASP.NET web site is typically made up of code written in either VB.NET or C# (C Sharp).</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Microsoft </a:t>
            </a:r>
            <a:r>
              <a:rPr lang="en-US" b="1" dirty="0" err="1" smtClean="0"/>
              <a:t>.net</a:t>
            </a:r>
            <a:endParaRPr lang="en-US" dirty="0"/>
          </a:p>
        </p:txBody>
      </p:sp>
      <p:sp>
        <p:nvSpPr>
          <p:cNvPr id="3" name="Content Placeholder 2"/>
          <p:cNvSpPr>
            <a:spLocks noGrp="1"/>
          </p:cNvSpPr>
          <p:nvPr>
            <p:ph idx="1"/>
          </p:nvPr>
        </p:nvSpPr>
        <p:spPr>
          <a:xfrm>
            <a:off x="838200" y="1825625"/>
            <a:ext cx="10515600" cy="4816475"/>
          </a:xfrm>
        </p:spPr>
        <p:txBody>
          <a:bodyPr>
            <a:normAutofit fontScale="85000" lnSpcReduction="10000"/>
          </a:bodyPr>
          <a:lstStyle/>
          <a:p>
            <a:r>
              <a:rPr lang="en-US" dirty="0" smtClean="0"/>
              <a:t>Package of software that consists of clients, servers, and development tools.</a:t>
            </a:r>
          </a:p>
          <a:p>
            <a:r>
              <a:rPr lang="en-US" dirty="0" smtClean="0"/>
              <a:t>includes many other subcomponents that allow software that has been written in different languages to work together by establishing rules for language independence.</a:t>
            </a:r>
          </a:p>
          <a:p>
            <a:r>
              <a:rPr lang="en-US" dirty="0" smtClean="0"/>
              <a:t>Using it as a base, software development toolmakers can create development tools for different languages such as COBOL or C++.</a:t>
            </a:r>
          </a:p>
          <a:p>
            <a:r>
              <a:rPr lang="en-US" dirty="0" smtClean="0"/>
              <a:t>Microsoft itself used the .NET Framework to create VS, which is a development tool used to create software using the VB or C# programming languages.</a:t>
            </a:r>
          </a:p>
          <a:p>
            <a:r>
              <a:rPr lang="en-US" dirty="0" smtClean="0"/>
              <a:t>also provides many common functions that previously needed to be built by the developer. This includes access to the file system, access to the registry, and easier development when using the Windows Application Programming Interfaces (API) to access operating system–level functionality. This allows developer to concentrate more on business problems, instead of worrying how to access low-level windows functionality.</a:t>
            </a:r>
          </a:p>
        </p:txBody>
      </p:sp>
      <p:sp>
        <p:nvSpPr>
          <p:cNvPr id="4" name="Slide Number Placeholder 3"/>
          <p:cNvSpPr>
            <a:spLocks noGrp="1"/>
          </p:cNvSpPr>
          <p:nvPr>
            <p:ph type="sldNum" sz="quarter" idx="12"/>
          </p:nvPr>
        </p:nvSpPr>
        <p:spPr/>
        <p:txBody>
          <a:bodyPr/>
          <a:lstStyle/>
          <a:p>
            <a:fld id="{974AB548-B0B0-46A8-9B6C-FBD15372A4A6}"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Common Language Runtime</a:t>
            </a:r>
            <a:endParaRPr lang="en-US" dirty="0"/>
          </a:p>
        </p:txBody>
      </p:sp>
      <p:sp>
        <p:nvSpPr>
          <p:cNvPr id="3" name="Content Placeholder 2"/>
          <p:cNvSpPr>
            <a:spLocks noGrp="1"/>
          </p:cNvSpPr>
          <p:nvPr>
            <p:ph idx="1"/>
          </p:nvPr>
        </p:nvSpPr>
        <p:spPr>
          <a:xfrm>
            <a:off x="838200" y="1825624"/>
            <a:ext cx="10515600" cy="4587875"/>
          </a:xfrm>
        </p:spPr>
        <p:txBody>
          <a:bodyPr>
            <a:normAutofit fontScale="85000" lnSpcReduction="10000"/>
          </a:bodyPr>
          <a:lstStyle/>
          <a:p>
            <a:r>
              <a:rPr lang="en-US" dirty="0" smtClean="0"/>
              <a:t>CLR is one of the components within the .NET Framework.</a:t>
            </a:r>
          </a:p>
          <a:p>
            <a:r>
              <a:rPr lang="en-US" dirty="0" smtClean="0"/>
              <a:t>provides runtime services, including loading and execution of code.</a:t>
            </a:r>
          </a:p>
          <a:p>
            <a:r>
              <a:rPr lang="en-US" dirty="0" smtClean="0"/>
              <a:t>essentially takes the language-specific code that was written and translates it </a:t>
            </a:r>
            <a:r>
              <a:rPr lang="en-US" b="1" dirty="0" smtClean="0"/>
              <a:t>Microsoft Intermediate Language</a:t>
            </a:r>
            <a:r>
              <a:rPr lang="en-US" dirty="0" smtClean="0"/>
              <a:t> (MSIL) code.</a:t>
            </a:r>
          </a:p>
          <a:p>
            <a:r>
              <a:rPr lang="en-US" dirty="0" smtClean="0"/>
              <a:t>This is what allows code written with VB to work with code written in C# (</a:t>
            </a:r>
            <a:r>
              <a:rPr lang="en-US" b="1" dirty="0" smtClean="0"/>
              <a:t>the most important aspect of the .NET Framework</a:t>
            </a:r>
            <a:r>
              <a:rPr lang="en-US" dirty="0" smtClean="0"/>
              <a:t>).</a:t>
            </a:r>
          </a:p>
          <a:p>
            <a:r>
              <a:rPr lang="en-US" dirty="0" smtClean="0"/>
              <a:t>A single program, written in multiple languages, works mainly because the framework contains a set of common data types that must be used by all languages building applications with the .NET Framework.</a:t>
            </a:r>
          </a:p>
          <a:p>
            <a:r>
              <a:rPr lang="en-US" dirty="0" smtClean="0"/>
              <a:t>This set of data types is the </a:t>
            </a:r>
            <a:r>
              <a:rPr lang="en-US" b="1" dirty="0" smtClean="0"/>
              <a:t>Common Type System (CTS)</a:t>
            </a:r>
            <a:r>
              <a:rPr lang="en-US" dirty="0" smtClean="0"/>
              <a:t>, which defines how types are declared, used, and managed. To accommodate the CLR, some of the data types within languages such as VB needed to be changed so they could work better with data types from other languages such as C++.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Assemblies</a:t>
            </a:r>
            <a:endParaRPr lang="en-US" dirty="0"/>
          </a:p>
        </p:txBody>
      </p:sp>
      <p:sp>
        <p:nvSpPr>
          <p:cNvPr id="3" name="Content Placeholder 2"/>
          <p:cNvSpPr>
            <a:spLocks noGrp="1"/>
          </p:cNvSpPr>
          <p:nvPr>
            <p:ph idx="1"/>
          </p:nvPr>
        </p:nvSpPr>
        <p:spPr/>
        <p:txBody>
          <a:bodyPr/>
          <a:lstStyle/>
          <a:p>
            <a:r>
              <a:rPr lang="en-US" b="1" dirty="0" smtClean="0"/>
              <a:t>the main component of a .NET Framework application and is a collection of all of the functionality for the particular application.</a:t>
            </a:r>
          </a:p>
          <a:p>
            <a:r>
              <a:rPr lang="en-US" dirty="0" smtClean="0"/>
              <a:t>is created as either a .</a:t>
            </a:r>
            <a:r>
              <a:rPr lang="en-US" dirty="0" err="1" smtClean="0"/>
              <a:t>dll</a:t>
            </a:r>
            <a:r>
              <a:rPr lang="en-US" dirty="0" smtClean="0"/>
              <a:t> file for web sites or an .exe file for Windows applications, and it contains all of the MSIL code to be used by the framework.</a:t>
            </a:r>
          </a:p>
          <a:p>
            <a:r>
              <a:rPr lang="en-US" dirty="0" smtClean="0"/>
              <a:t>Without the assembly there is no application.</a:t>
            </a:r>
          </a:p>
          <a:p>
            <a:r>
              <a:rPr lang="en-US" dirty="0" smtClean="0"/>
              <a:t> .NET Framework Software Development Kit (SDK) is used  to create the assemblies and perform other tasks, which are automatically done by VS.</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a:t>
            </a:r>
          </a:p>
        </p:txBody>
      </p:sp>
      <p:sp>
        <p:nvSpPr>
          <p:cNvPr id="3" name="Content Placeholder 2"/>
          <p:cNvSpPr>
            <a:spLocks noGrp="1"/>
          </p:cNvSpPr>
          <p:nvPr>
            <p:ph idx="1"/>
          </p:nvPr>
        </p:nvSpPr>
        <p:spPr/>
        <p:txBody>
          <a:bodyPr>
            <a:normAutofit fontScale="62500" lnSpcReduction="20000"/>
          </a:bodyPr>
          <a:lstStyle/>
          <a:p>
            <a:r>
              <a:rPr lang="en-US" dirty="0" smtClean="0"/>
              <a:t>In 1989 Tim Berners-Lee proposed a new project to his employer CERN, with the goal of easing the exchange of information between scientists by using a hypertext system. The project resulted in Berners-Lee writing two programs in 1990:</a:t>
            </a:r>
          </a:p>
          <a:p>
            <a:pPr lvl="1"/>
            <a:r>
              <a:rPr lang="en-US" dirty="0" smtClean="0"/>
              <a:t>A browser called </a:t>
            </a:r>
            <a:r>
              <a:rPr lang="en-US" dirty="0" err="1" smtClean="0"/>
              <a:t>WorldWideWeb</a:t>
            </a:r>
            <a:r>
              <a:rPr lang="en-US" dirty="0" smtClean="0"/>
              <a:t>.</a:t>
            </a:r>
          </a:p>
          <a:p>
            <a:pPr lvl="1"/>
            <a:r>
              <a:rPr lang="en-US" dirty="0" smtClean="0"/>
              <a:t>The world's first web server, later known as CERN </a:t>
            </a:r>
            <a:r>
              <a:rPr lang="en-US" dirty="0" err="1" smtClean="0"/>
              <a:t>httpd</a:t>
            </a:r>
            <a:r>
              <a:rPr lang="en-US" dirty="0" smtClean="0"/>
              <a:t>, which ran on </a:t>
            </a:r>
            <a:r>
              <a:rPr lang="en-US" dirty="0" err="1" smtClean="0"/>
              <a:t>NeXTSTEP</a:t>
            </a:r>
            <a:r>
              <a:rPr lang="en-US" dirty="0" smtClean="0"/>
              <a:t>.</a:t>
            </a:r>
          </a:p>
          <a:p>
            <a:r>
              <a:rPr lang="en-US" dirty="0" smtClean="0"/>
              <a:t>In 1994 Tim Berners-Lee decided to constitute the World Wide Web Consortium (W3C) to regulate the further development of the many technologies involved (HTTP, HTML, etc.) through a standardization process.</a:t>
            </a:r>
          </a:p>
          <a:p>
            <a:r>
              <a:rPr lang="en-US" dirty="0" smtClean="0"/>
              <a:t>Web servers are computers that deliver (serves up) Web pages.</a:t>
            </a:r>
          </a:p>
          <a:p>
            <a:r>
              <a:rPr lang="en-US" dirty="0" smtClean="0"/>
              <a:t>a </a:t>
            </a:r>
            <a:r>
              <a:rPr lang="en-US" dirty="0"/>
              <a:t>program that uses HTTP to serve files that create web pages to users in </a:t>
            </a:r>
            <a:r>
              <a:rPr lang="en-US" dirty="0" smtClean="0"/>
              <a:t>response </a:t>
            </a:r>
            <a:r>
              <a:rPr lang="en-US" dirty="0"/>
              <a:t>to their </a:t>
            </a:r>
            <a:r>
              <a:rPr lang="en-US" dirty="0" smtClean="0"/>
              <a:t>requests.</a:t>
            </a:r>
          </a:p>
          <a:p>
            <a:r>
              <a:rPr lang="en-US" dirty="0" smtClean="0"/>
              <a:t>Every Web server has an IP address and possibly a domain name.</a:t>
            </a:r>
          </a:p>
          <a:p>
            <a:r>
              <a:rPr lang="en-US" dirty="0" smtClean="0"/>
              <a:t>Every web server has a unique address so that other computers connected to the Internet know where to find it.</a:t>
            </a:r>
          </a:p>
          <a:p>
            <a:r>
              <a:rPr lang="en-US" dirty="0" smtClean="0"/>
              <a:t>Web hosts rent out space on their web servers to people or businesses to set up their own websites.</a:t>
            </a:r>
          </a:p>
          <a:p>
            <a:r>
              <a:rPr lang="en-US" dirty="0" smtClean="0"/>
              <a:t>Any computer can be turned into a Web server by installing server software and connecting the machine to the Internet.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2</a:t>
            </a:fld>
            <a:endParaRPr lang="en-US"/>
          </a:p>
        </p:txBody>
      </p:sp>
    </p:spTree>
    <p:extLst>
      <p:ext uri="{BB962C8B-B14F-4D97-AF65-F5344CB8AC3E}">
        <p14:creationId xmlns:p14="http://schemas.microsoft.com/office/powerpoint/2010/main" xmlns="" val="413888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Web Servers Execute ASP Files</a:t>
            </a:r>
            <a:endParaRPr lang="en-US" dirty="0"/>
          </a:p>
        </p:txBody>
      </p:sp>
      <p:pic>
        <p:nvPicPr>
          <p:cNvPr id="4" name="Content Placeholder 3" descr="asp-net-pages-execution_clientside.jpg"/>
          <p:cNvPicPr>
            <a:picLocks noGrp="1" noChangeAspect="1"/>
          </p:cNvPicPr>
          <p:nvPr>
            <p:ph idx="1"/>
          </p:nvPr>
        </p:nvPicPr>
        <p:blipFill>
          <a:blip r:embed="rId2"/>
          <a:stretch>
            <a:fillRect/>
          </a:stretch>
        </p:blipFill>
        <p:spPr>
          <a:xfrm>
            <a:off x="1498601" y="1778000"/>
            <a:ext cx="8712292" cy="4384618"/>
          </a:xfrm>
        </p:spPr>
      </p:pic>
      <p:sp>
        <p:nvSpPr>
          <p:cNvPr id="5" name="Slide Number Placeholder 4"/>
          <p:cNvSpPr>
            <a:spLocks noGrp="1"/>
          </p:cNvSpPr>
          <p:nvPr>
            <p:ph type="sldNum" sz="quarter" idx="12"/>
          </p:nvPr>
        </p:nvSpPr>
        <p:spPr/>
        <p:txBody>
          <a:bodyPr/>
          <a:lstStyle/>
          <a:p>
            <a:fld id="{974AB548-B0B0-46A8-9B6C-FBD15372A4A6}"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Compilation and Delivery Process</a:t>
            </a:r>
            <a:endParaRPr lang="en-US" dirty="0"/>
          </a:p>
        </p:txBody>
      </p:sp>
      <p:pic>
        <p:nvPicPr>
          <p:cNvPr id="4" name="Content Placeholder 3" descr="asp-net-pages-execution_serverside.jpg"/>
          <p:cNvPicPr>
            <a:picLocks noGrp="1" noChangeAspect="1"/>
          </p:cNvPicPr>
          <p:nvPr>
            <p:ph idx="1"/>
          </p:nvPr>
        </p:nvPicPr>
        <p:blipFill>
          <a:blip r:embed="rId2"/>
          <a:stretch>
            <a:fillRect/>
          </a:stretch>
        </p:blipFill>
        <p:spPr>
          <a:xfrm>
            <a:off x="1958610" y="1892300"/>
            <a:ext cx="8442690" cy="4303579"/>
          </a:xfrm>
        </p:spPr>
      </p:pic>
      <p:sp>
        <p:nvSpPr>
          <p:cNvPr id="5" name="Slide Number Placeholder 4"/>
          <p:cNvSpPr>
            <a:spLocks noGrp="1"/>
          </p:cNvSpPr>
          <p:nvPr>
            <p:ph type="sldNum" sz="quarter" idx="12"/>
          </p:nvPr>
        </p:nvSpPr>
        <p:spPr/>
        <p:txBody>
          <a:bodyPr/>
          <a:lstStyle/>
          <a:p>
            <a:fld id="{974AB548-B0B0-46A8-9B6C-FBD15372A4A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943600"/>
          </a:xfrm>
        </p:spPr>
        <p:txBody>
          <a:bodyPr>
            <a:normAutofit fontScale="70000" lnSpcReduction="20000"/>
          </a:bodyPr>
          <a:lstStyle/>
          <a:p>
            <a:pPr>
              <a:buNone/>
            </a:pPr>
            <a:r>
              <a:rPr lang="en-US" dirty="0" smtClean="0"/>
              <a:t>The process of compiling and delivering ASP.NET pages goes through the following stages:</a:t>
            </a:r>
          </a:p>
          <a:p>
            <a:pPr marL="514350" indent="-514350">
              <a:buFont typeface="+mj-lt"/>
              <a:buAutoNum type="arabicPeriod"/>
            </a:pPr>
            <a:r>
              <a:rPr lang="en-US" dirty="0" smtClean="0"/>
              <a:t>IIS matches the URL in the request against a file on the physical file system (hard disk) by translating the virtual path (for example, /site/ index.aspx) into a path relative to the site’s Web root (for example, d:\domains\thisSite\wwwroot\site\index.aspx).</a:t>
            </a:r>
          </a:p>
          <a:p>
            <a:pPr marL="514350" indent="-514350">
              <a:buFont typeface="+mj-lt"/>
              <a:buAutoNum type="arabicPeriod"/>
            </a:pPr>
            <a:r>
              <a:rPr lang="en-US" dirty="0" smtClean="0"/>
              <a:t>Once the file is found, the file extension (.</a:t>
            </a:r>
            <a:r>
              <a:rPr lang="en-US" dirty="0" err="1" smtClean="0"/>
              <a:t>aspx</a:t>
            </a:r>
            <a:r>
              <a:rPr lang="en-US" dirty="0" smtClean="0"/>
              <a:t>) is matched against a list of known file types for either sending on to the visitor or for processing.</a:t>
            </a:r>
          </a:p>
          <a:p>
            <a:pPr marL="514350" indent="-514350">
              <a:buFont typeface="+mj-lt"/>
              <a:buAutoNum type="arabicPeriod"/>
            </a:pPr>
            <a:r>
              <a:rPr lang="en-US" dirty="0" smtClean="0"/>
              <a:t>If this is first visit to the page since the file was last changed, the ASP code is compiled into an assembly using the Common Language Runtime compiler, into MSIL, and then into machine-specific binary code for execution.</a:t>
            </a:r>
          </a:p>
          <a:p>
            <a:pPr marL="514350" indent="-514350">
              <a:buFont typeface="+mj-lt"/>
              <a:buAutoNum type="arabicPeriod"/>
            </a:pPr>
            <a:r>
              <a:rPr lang="en-US" dirty="0" smtClean="0"/>
              <a:t>The binary code is a .NET class .</a:t>
            </a:r>
            <a:r>
              <a:rPr lang="en-US" dirty="0" err="1" smtClean="0"/>
              <a:t>dll</a:t>
            </a:r>
            <a:r>
              <a:rPr lang="en-US" dirty="0" smtClean="0"/>
              <a:t> and is stored in a temporary location.</a:t>
            </a:r>
          </a:p>
          <a:p>
            <a:pPr marL="514350" indent="-514350">
              <a:buFont typeface="+mj-lt"/>
              <a:buAutoNum type="arabicPeriod"/>
            </a:pPr>
            <a:r>
              <a:rPr lang="en-US" dirty="0" smtClean="0"/>
              <a:t>Next time the page is requested the server will check to see if the code has changed. If the code is the same, then the compilation step is skipped and the previously compiled class code is executed; otherwise, the class is deleted and recompiled from the new source.</a:t>
            </a:r>
          </a:p>
          <a:p>
            <a:pPr marL="514350" indent="-514350">
              <a:buFont typeface="+mj-lt"/>
              <a:buAutoNum type="arabicPeriod"/>
            </a:pPr>
            <a:r>
              <a:rPr lang="en-US" dirty="0" smtClean="0"/>
              <a:t>The compiled code is executed and the request values are interpreted, such as form input fields or URL parameters.</a:t>
            </a:r>
          </a:p>
          <a:p>
            <a:pPr marL="514350" indent="-514350">
              <a:buFont typeface="+mj-lt"/>
              <a:buAutoNum type="arabicPeriod"/>
            </a:pPr>
            <a:r>
              <a:rPr lang="en-US" dirty="0" smtClean="0"/>
              <a:t>If the developer has used Web forms, then the server can detect what software the visitor is using and render pages that are tailored to the visitors’ requirements, for example, returning Netscape specific code, or Wireless Markup Language (WML) code for mobiles.</a:t>
            </a:r>
          </a:p>
          <a:p>
            <a:pPr marL="514350" indent="-514350">
              <a:buFont typeface="+mj-lt"/>
              <a:buAutoNum type="arabicPeriod"/>
            </a:pPr>
            <a:r>
              <a:rPr lang="en-US" dirty="0" smtClean="0"/>
              <a:t>Any results are delivered back to the visitor’s Web browser. </a:t>
            </a:r>
          </a:p>
          <a:p>
            <a:pPr marL="514350" indent="-514350">
              <a:buFont typeface="+mj-lt"/>
              <a:buAutoNum type="arabicPeriod"/>
            </a:pPr>
            <a:r>
              <a:rPr lang="en-US" dirty="0" smtClean="0"/>
              <a:t>Form elements are converted into client side markup and script, HTML and JavaScript for Web browsers, and WML and </a:t>
            </a:r>
            <a:r>
              <a:rPr lang="en-US" dirty="0" err="1" smtClean="0"/>
              <a:t>WMLScript</a:t>
            </a:r>
            <a:r>
              <a:rPr lang="en-US" dirty="0" smtClean="0"/>
              <a:t> for mobiles, for example.</a:t>
            </a:r>
          </a:p>
        </p:txBody>
      </p:sp>
      <p:sp>
        <p:nvSpPr>
          <p:cNvPr id="4" name="Slide Number Placeholder 3"/>
          <p:cNvSpPr>
            <a:spLocks noGrp="1"/>
          </p:cNvSpPr>
          <p:nvPr>
            <p:ph type="sldNum" sz="quarter" idx="12"/>
          </p:nvPr>
        </p:nvSpPr>
        <p:spPr/>
        <p:txBody>
          <a:bodyPr/>
          <a:lstStyle/>
          <a:p>
            <a:fld id="{974AB548-B0B0-46A8-9B6C-FBD15372A4A6}"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Classic ASP and ASP.net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Microsoft's previous server side scripting technology ASP (Active Server Pages) is now often called classic ASP (ASP 3.0 was the last version of classic ASP).</a:t>
            </a:r>
          </a:p>
          <a:p>
            <a:r>
              <a:rPr lang="en-US" dirty="0" smtClean="0"/>
              <a:t>ASP.NET is the next generation ASP, but it's not an upgraded version of ASP.</a:t>
            </a:r>
          </a:p>
          <a:p>
            <a:r>
              <a:rPr lang="en-US" dirty="0" smtClean="0"/>
              <a:t>ASP.NET is a server side scripting technology that enables scripts (embedded in web pages) to be executed by an Internet server.</a:t>
            </a:r>
          </a:p>
          <a:p>
            <a:pPr lvl="0"/>
            <a:r>
              <a:rPr lang="en-US" dirty="0" smtClean="0"/>
              <a:t>ASP.NET is a Microsoft Technology.</a:t>
            </a:r>
          </a:p>
          <a:p>
            <a:pPr lvl="0"/>
            <a:r>
              <a:rPr lang="en-US" dirty="0" smtClean="0"/>
              <a:t>ASP.NET is a program that runs inside IIS (Internet Information Services) is Microsoft's Internet server.</a:t>
            </a:r>
          </a:p>
          <a:p>
            <a:pPr lvl="0"/>
            <a:r>
              <a:rPr lang="en-US" dirty="0" smtClean="0"/>
              <a:t>IIS is also a part of Windows 2000 and XP Professional and comes as a free component with Windows servers</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.NET Framework consists of 3 main parts:</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Programming languages:</a:t>
            </a:r>
          </a:p>
          <a:p>
            <a:pPr lvl="1"/>
            <a:r>
              <a:rPr lang="en-US" dirty="0" smtClean="0"/>
              <a:t>C# (Pronounced C sharp)</a:t>
            </a:r>
            <a:endParaRPr lang="en-US" sz="2000" dirty="0" smtClean="0"/>
          </a:p>
          <a:p>
            <a:pPr lvl="1"/>
            <a:r>
              <a:rPr lang="en-US" dirty="0" smtClean="0"/>
              <a:t>Visual Basic (VB .NET)</a:t>
            </a:r>
            <a:endParaRPr lang="en-US" sz="2000" dirty="0" smtClean="0"/>
          </a:p>
          <a:p>
            <a:pPr lvl="1"/>
            <a:r>
              <a:rPr lang="en-US" dirty="0" smtClean="0"/>
              <a:t>J# (Pronounced J sharp)</a:t>
            </a:r>
          </a:p>
          <a:p>
            <a:r>
              <a:rPr lang="en-US" dirty="0" smtClean="0"/>
              <a:t>Server technologies and client technologies:</a:t>
            </a:r>
          </a:p>
          <a:p>
            <a:pPr lvl="1"/>
            <a:r>
              <a:rPr lang="en-US" dirty="0" smtClean="0"/>
              <a:t>ASP .NET (Active Server Pages)</a:t>
            </a:r>
          </a:p>
          <a:p>
            <a:pPr lvl="1"/>
            <a:r>
              <a:rPr lang="en-US" dirty="0" smtClean="0"/>
              <a:t>Windows Forms (Windows desktop solutions)</a:t>
            </a:r>
          </a:p>
          <a:p>
            <a:pPr lvl="1"/>
            <a:r>
              <a:rPr lang="en-US" dirty="0" smtClean="0"/>
              <a:t>Compact Framework (PDA / Mobile solutions)</a:t>
            </a:r>
          </a:p>
          <a:p>
            <a:r>
              <a:rPr lang="en-US" dirty="0" smtClean="0"/>
              <a:t>Development environments:</a:t>
            </a:r>
          </a:p>
          <a:p>
            <a:pPr lvl="1"/>
            <a:r>
              <a:rPr lang="en-US" dirty="0" smtClean="0"/>
              <a:t>Visual Studio .NET (VS .NET)</a:t>
            </a:r>
          </a:p>
          <a:p>
            <a:pPr lvl="1"/>
            <a:r>
              <a:rPr lang="en-US" dirty="0" smtClean="0"/>
              <a:t>Visual Web Developer</a:t>
            </a:r>
          </a:p>
          <a:p>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ASP.net: </a:t>
            </a:r>
            <a:endParaRPr lang="en-US" dirty="0"/>
          </a:p>
        </p:txBody>
      </p:sp>
      <p:sp>
        <p:nvSpPr>
          <p:cNvPr id="3" name="Content Placeholder 2"/>
          <p:cNvSpPr>
            <a:spLocks noGrp="1"/>
          </p:cNvSpPr>
          <p:nvPr>
            <p:ph idx="1"/>
          </p:nvPr>
        </p:nvSpPr>
        <p:spPr>
          <a:xfrm>
            <a:off x="838200" y="1825624"/>
            <a:ext cx="10515600" cy="4638675"/>
          </a:xfrm>
        </p:spPr>
        <p:txBody>
          <a:bodyPr>
            <a:normAutofit lnSpcReduction="10000"/>
          </a:bodyPr>
          <a:lstStyle/>
          <a:p>
            <a:pPr marL="514350" indent="-514350">
              <a:buFont typeface="+mj-lt"/>
              <a:buAutoNum type="arabicPeriod"/>
            </a:pPr>
            <a:r>
              <a:rPr lang="en-US" b="1" dirty="0" smtClean="0"/>
              <a:t>ASP.NET Controls:</a:t>
            </a:r>
          </a:p>
          <a:p>
            <a:pPr lvl="1"/>
            <a:r>
              <a:rPr lang="en-US" dirty="0" smtClean="0"/>
              <a:t>contains a large set of HTML controls.</a:t>
            </a:r>
          </a:p>
          <a:p>
            <a:pPr lvl="1"/>
            <a:r>
              <a:rPr lang="en-US" dirty="0" smtClean="0"/>
              <a:t>almost all HTML elements on a page can be defined as ASP.NET control objects that can be controlled by scripts.</a:t>
            </a:r>
          </a:p>
          <a:p>
            <a:pPr lvl="1"/>
            <a:r>
              <a:rPr lang="en-US" dirty="0" smtClean="0"/>
              <a:t>also contains a new set of object-oriented input controls, like programmable list-boxes and validation controls.</a:t>
            </a:r>
          </a:p>
          <a:p>
            <a:pPr lvl="1"/>
            <a:r>
              <a:rPr lang="en-US" dirty="0" smtClean="0"/>
              <a:t>A new data grid control supports sorting, data paging, and everything you can expect from a dataset control.</a:t>
            </a:r>
          </a:p>
          <a:p>
            <a:pPr marL="514350" indent="-514350">
              <a:buFont typeface="+mj-lt"/>
              <a:buAutoNum type="arabicPeriod"/>
            </a:pPr>
            <a:r>
              <a:rPr lang="en-US" b="1" dirty="0" smtClean="0"/>
              <a:t>Event Aware Controls:</a:t>
            </a:r>
          </a:p>
          <a:p>
            <a:pPr marL="971550" lvl="1" indent="-514350"/>
            <a:r>
              <a:rPr lang="en-US" dirty="0" smtClean="0"/>
              <a:t>All ASP.NET objects on a Web page can expose events that can be processed by ASP.NET code.</a:t>
            </a:r>
          </a:p>
          <a:p>
            <a:pPr marL="971550" lvl="1" indent="-514350"/>
            <a:r>
              <a:rPr lang="en-US" dirty="0" smtClean="0"/>
              <a:t>Load, Click and Change events handled by code makes coding much simpler and much better organized.</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lstStyle/>
          <a:p>
            <a:pPr marL="514350" indent="-514350">
              <a:buNone/>
            </a:pPr>
            <a:r>
              <a:rPr lang="en-US" b="1" dirty="0" smtClean="0"/>
              <a:t>3. ASP.NET Components:</a:t>
            </a:r>
          </a:p>
          <a:p>
            <a:pPr marL="971550" lvl="1" indent="-514350"/>
            <a:r>
              <a:rPr lang="en-US" dirty="0" smtClean="0"/>
              <a:t>ASP.NET components are heavily based on XML.</a:t>
            </a:r>
          </a:p>
          <a:p>
            <a:pPr marL="514350" indent="-514350">
              <a:buNone/>
            </a:pPr>
            <a:r>
              <a:rPr lang="en-US" b="1" dirty="0" smtClean="0"/>
              <a:t>4. User Authentication: </a:t>
            </a:r>
          </a:p>
          <a:p>
            <a:pPr marL="971550" lvl="1" indent="-514350"/>
            <a:r>
              <a:rPr lang="en-US" dirty="0" smtClean="0"/>
              <a:t>ASP.NET supports form-based user authentication, cookie management, and automatic redirecting of unauthorized logins.</a:t>
            </a:r>
          </a:p>
          <a:p>
            <a:pPr marL="514350" indent="-514350">
              <a:buNone/>
            </a:pPr>
            <a:r>
              <a:rPr lang="en-US" b="1" dirty="0" smtClean="0"/>
              <a:t>5. User Accounts and Roles:</a:t>
            </a:r>
          </a:p>
          <a:p>
            <a:pPr marL="971550" lvl="1" indent="-514350"/>
            <a:r>
              <a:rPr lang="en-US" dirty="0" smtClean="0"/>
              <a:t>ASP.NET allows user accounts and roles, to give each user (with a given role) access to different server code and executables.</a:t>
            </a:r>
          </a:p>
          <a:p>
            <a:pPr marL="514350" indent="-514350">
              <a:buNone/>
            </a:pPr>
            <a:r>
              <a:rPr lang="en-US" b="1" dirty="0" smtClean="0"/>
              <a:t>6. High Scalability: </a:t>
            </a:r>
          </a:p>
          <a:p>
            <a:pPr marL="971550" lvl="1" indent="-514350"/>
            <a:r>
              <a:rPr lang="en-US" dirty="0" smtClean="0"/>
              <a:t>Server-to-server communication has been greatly enhanced, making it possible to scale an application over several servers.</a:t>
            </a:r>
          </a:p>
          <a:p>
            <a:pPr marL="971550" lvl="1" indent="-514350"/>
            <a:r>
              <a:rPr lang="en-US" dirty="0" smtClean="0"/>
              <a:t>One example of this is the ability to run XML parsers, XSL transformations and even resource hungry session objects on other servers.</a:t>
            </a:r>
            <a:endParaRPr lang="en-US" b="1"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normAutofit fontScale="92500" lnSpcReduction="10000"/>
          </a:bodyPr>
          <a:lstStyle/>
          <a:p>
            <a:pPr marL="514350" indent="-514350">
              <a:buNone/>
            </a:pPr>
            <a:r>
              <a:rPr lang="en-US" b="1" dirty="0" smtClean="0"/>
              <a:t>7. Compiled Code: </a:t>
            </a:r>
          </a:p>
          <a:p>
            <a:pPr marL="971550" lvl="1" indent="-514350"/>
            <a:r>
              <a:rPr lang="en-US" dirty="0" smtClean="0"/>
              <a:t>The first request for an ASP.NET page on the server will compile the ASP.NET code and keep a cached copy in memory which result in </a:t>
            </a:r>
            <a:r>
              <a:rPr lang="en-US" dirty="0" err="1" smtClean="0"/>
              <a:t>highperformance</a:t>
            </a:r>
            <a:r>
              <a:rPr lang="en-US" dirty="0" smtClean="0"/>
              <a:t>.</a:t>
            </a:r>
          </a:p>
          <a:p>
            <a:pPr marL="514350" indent="-514350">
              <a:buNone/>
            </a:pPr>
            <a:r>
              <a:rPr lang="en-US" b="1" dirty="0" smtClean="0"/>
              <a:t>8. Easy Configuration: </a:t>
            </a:r>
          </a:p>
          <a:p>
            <a:pPr marL="971550" lvl="1" indent="-514350"/>
            <a:r>
              <a:rPr lang="en-US" dirty="0" smtClean="0"/>
              <a:t>Configuration of ASP.NET is done with plain text files.</a:t>
            </a:r>
          </a:p>
          <a:p>
            <a:pPr marL="971550" lvl="1" indent="-514350"/>
            <a:r>
              <a:rPr lang="en-US" dirty="0" smtClean="0"/>
              <a:t>Configuration files can be uploaded or changed while the application is running. No need to restart the server.</a:t>
            </a:r>
          </a:p>
          <a:p>
            <a:pPr marL="971550" lvl="1" indent="-514350"/>
            <a:r>
              <a:rPr lang="en-US" dirty="0" smtClean="0"/>
              <a:t>No more </a:t>
            </a:r>
            <a:r>
              <a:rPr lang="en-US" dirty="0" err="1" smtClean="0"/>
              <a:t>metabase</a:t>
            </a:r>
            <a:r>
              <a:rPr lang="en-US" dirty="0" smtClean="0"/>
              <a:t> or registry puzzle.</a:t>
            </a:r>
          </a:p>
          <a:p>
            <a:pPr marL="514350" indent="-514350">
              <a:buNone/>
            </a:pPr>
            <a:r>
              <a:rPr lang="en-US" b="1" dirty="0" smtClean="0"/>
              <a:t>9. Easy Deployment: </a:t>
            </a:r>
          </a:p>
          <a:p>
            <a:pPr marL="971550" lvl="1" indent="-514350"/>
            <a:r>
              <a:rPr lang="en-US" dirty="0" smtClean="0"/>
              <a:t>No more server-restart to deploy or replace compiled code.</a:t>
            </a:r>
          </a:p>
          <a:p>
            <a:pPr marL="971550" lvl="1" indent="-514350"/>
            <a:r>
              <a:rPr lang="en-US" dirty="0" smtClean="0"/>
              <a:t>ASP.NET simply redirects all new requests to the new code.</a:t>
            </a:r>
          </a:p>
          <a:p>
            <a:pPr marL="514350" indent="-514350">
              <a:buNone/>
            </a:pPr>
            <a:r>
              <a:rPr lang="en-US" b="1" dirty="0" smtClean="0"/>
              <a:t>10. Compatibility: </a:t>
            </a:r>
          </a:p>
          <a:p>
            <a:pPr marL="971550" lvl="1" indent="-514350"/>
            <a:r>
              <a:rPr lang="en-US" dirty="0" smtClean="0"/>
              <a:t>ASP.NET is not fully compatible with earlier versions of ASP, so most of the old ASP code will need some changes to run under ASP.NET. To overcome this problem, ASP.NET uses a new file extension ".</a:t>
            </a:r>
            <a:r>
              <a:rPr lang="en-US" dirty="0" err="1" smtClean="0"/>
              <a:t>aspx</a:t>
            </a:r>
            <a:r>
              <a:rPr lang="en-US" dirty="0" smtClean="0"/>
              <a:t>". </a:t>
            </a:r>
          </a:p>
          <a:p>
            <a:pPr marL="971550" lvl="1" indent="-514350"/>
            <a:r>
              <a:rPr lang="en-US" dirty="0" smtClean="0"/>
              <a:t>This will make ASP.NET applications able to run side by side with standard ASP applications on the same server.</a:t>
            </a:r>
          </a:p>
          <a:p>
            <a:pPr marL="971550" lvl="1" indent="-514350"/>
            <a:endParaRPr lang="en-US" b="1"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ASP.NET Application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	&lt;body </a:t>
            </a:r>
            <a:r>
              <a:rPr lang="en-US" dirty="0" err="1" smtClean="0"/>
              <a:t>bgcolor</a:t>
            </a:r>
            <a:r>
              <a:rPr lang="en-US" dirty="0" smtClean="0"/>
              <a:t>="yellow"&gt;</a:t>
            </a:r>
          </a:p>
          <a:p>
            <a:pPr lvl="1">
              <a:buNone/>
            </a:pPr>
            <a:r>
              <a:rPr lang="en-US" dirty="0" smtClean="0"/>
              <a:t>	&lt;center&gt;</a:t>
            </a:r>
          </a:p>
          <a:p>
            <a:pPr lvl="1">
              <a:buNone/>
            </a:pPr>
            <a:r>
              <a:rPr lang="en-US" dirty="0" smtClean="0"/>
              <a:t>	&lt;h2&gt;Hello World!&lt;/h2&gt;</a:t>
            </a:r>
          </a:p>
          <a:p>
            <a:pPr lvl="1">
              <a:buNone/>
            </a:pPr>
            <a:r>
              <a:rPr lang="en-US" dirty="0" smtClean="0"/>
              <a:t>	&lt;/center&gt;</a:t>
            </a:r>
          </a:p>
          <a:p>
            <a:pPr>
              <a:buNone/>
            </a:pPr>
            <a:r>
              <a:rPr lang="en-US" dirty="0" smtClean="0"/>
              <a:t>	&lt;/body&gt;</a:t>
            </a:r>
          </a:p>
          <a:p>
            <a:pPr>
              <a:buNone/>
            </a:pPr>
            <a:r>
              <a:rPr lang="en-US" dirty="0" smtClean="0"/>
              <a:t>&lt;/html&gt;</a:t>
            </a:r>
          </a:p>
          <a:p>
            <a:r>
              <a:rPr lang="en-US" dirty="0" smtClean="0"/>
              <a:t>The simplest way to convert an HTML page into an ASP.NET page is to copy the HTML file to a new file with an </a:t>
            </a:r>
            <a:r>
              <a:rPr lang="en-US" b="1" dirty="0" smtClean="0"/>
              <a:t>.</a:t>
            </a:r>
            <a:r>
              <a:rPr lang="en-US" b="1" dirty="0" err="1" smtClean="0"/>
              <a:t>aspx</a:t>
            </a:r>
            <a:r>
              <a:rPr lang="en-US" dirty="0" smtClean="0"/>
              <a:t> extension</a:t>
            </a:r>
          </a:p>
          <a:p>
            <a:r>
              <a:rPr lang="en-US" dirty="0" smtClean="0"/>
              <a:t>If a browser requests an HTML page from the server, the server sends the page to the browser without any modifications.</a:t>
            </a:r>
          </a:p>
          <a:p>
            <a:r>
              <a:rPr lang="en-US" dirty="0" smtClean="0"/>
              <a:t>If a browser requests an ASP.NET page, the server processes any executable code in the page, before the result is sent back to the browser.</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Page in Classic ASP</a:t>
            </a:r>
            <a:endParaRPr lang="en-US" dirty="0"/>
          </a:p>
        </p:txBody>
      </p:sp>
      <p:sp>
        <p:nvSpPr>
          <p:cNvPr id="3" name="Content Placeholder 2"/>
          <p:cNvSpPr>
            <a:spLocks noGrp="1"/>
          </p:cNvSpPr>
          <p:nvPr>
            <p:ph idx="1"/>
          </p:nvPr>
        </p:nvSpPr>
        <p:spPr>
          <a:xfrm>
            <a:off x="838200" y="1384300"/>
            <a:ext cx="10515600" cy="5321300"/>
          </a:xfrm>
        </p:spPr>
        <p:txBody>
          <a:bodyPr>
            <a:normAutofit fontScale="92500" lnSpcReduction="20000"/>
          </a:bodyPr>
          <a:lstStyle/>
          <a:p>
            <a:pPr>
              <a:buNone/>
            </a:pPr>
            <a:r>
              <a:rPr lang="en-US" dirty="0" smtClean="0"/>
              <a:t>&lt;html&gt;</a:t>
            </a:r>
          </a:p>
          <a:p>
            <a:pPr lvl="1">
              <a:buNone/>
            </a:pPr>
            <a:r>
              <a:rPr lang="en-US" dirty="0" smtClean="0"/>
              <a:t>&lt;body </a:t>
            </a:r>
            <a:r>
              <a:rPr lang="en-US" dirty="0" err="1" smtClean="0"/>
              <a:t>bgcolor</a:t>
            </a:r>
            <a:r>
              <a:rPr lang="en-US" dirty="0" smtClean="0"/>
              <a:t>="yellow"&gt;</a:t>
            </a:r>
          </a:p>
          <a:p>
            <a:pPr lvl="2">
              <a:buNone/>
            </a:pPr>
            <a:r>
              <a:rPr lang="en-US" dirty="0" smtClean="0"/>
              <a:t>&lt;center&gt;</a:t>
            </a:r>
          </a:p>
          <a:p>
            <a:pPr lvl="2">
              <a:buNone/>
            </a:pPr>
            <a:r>
              <a:rPr lang="en-US" dirty="0" smtClean="0"/>
              <a:t>&lt;h2&gt;Hello World!&lt;/h2&gt;</a:t>
            </a:r>
          </a:p>
          <a:p>
            <a:pPr lvl="2">
              <a:buNone/>
            </a:pPr>
            <a:r>
              <a:rPr lang="en-US" dirty="0" smtClean="0"/>
              <a:t>&lt;p&gt;</a:t>
            </a:r>
            <a:r>
              <a:rPr lang="en-US" dirty="0" smtClean="0">
                <a:solidFill>
                  <a:srgbClr val="FF0000"/>
                </a:solidFill>
              </a:rPr>
              <a:t>&lt;%</a:t>
            </a:r>
            <a:r>
              <a:rPr lang="en-US" dirty="0" err="1" smtClean="0">
                <a:solidFill>
                  <a:srgbClr val="FF0000"/>
                </a:solidFill>
              </a:rPr>
              <a:t>Response.Write</a:t>
            </a:r>
            <a:r>
              <a:rPr lang="en-US" dirty="0" smtClean="0">
                <a:solidFill>
                  <a:srgbClr val="FF0000"/>
                </a:solidFill>
              </a:rPr>
              <a:t>(now())%&gt;</a:t>
            </a:r>
            <a:r>
              <a:rPr lang="en-US" dirty="0" smtClean="0"/>
              <a:t>&lt;/p&gt;</a:t>
            </a:r>
          </a:p>
          <a:p>
            <a:pPr lvl="2">
              <a:buNone/>
            </a:pPr>
            <a:r>
              <a:rPr lang="en-US" dirty="0" smtClean="0"/>
              <a:t>&lt;/center&gt;</a:t>
            </a:r>
          </a:p>
          <a:p>
            <a:pPr lvl="1">
              <a:buNone/>
            </a:pPr>
            <a:r>
              <a:rPr lang="en-US" dirty="0" smtClean="0"/>
              <a:t>&lt;/body&gt;</a:t>
            </a:r>
          </a:p>
          <a:p>
            <a:pPr>
              <a:buNone/>
            </a:pPr>
            <a:r>
              <a:rPr lang="en-US" dirty="0" smtClean="0"/>
              <a:t>&lt;/html&gt;</a:t>
            </a:r>
          </a:p>
          <a:p>
            <a:r>
              <a:rPr lang="en-US" dirty="0" smtClean="0"/>
              <a:t>The code inside the &lt;% --%&gt; tags is executed on the server.</a:t>
            </a:r>
          </a:p>
          <a:p>
            <a:r>
              <a:rPr lang="en-US" dirty="0" err="1" smtClean="0"/>
              <a:t>Response.Write</a:t>
            </a:r>
            <a:r>
              <a:rPr lang="en-US" dirty="0" smtClean="0"/>
              <a:t> is ASP code for writing something to the HTML output stream.</a:t>
            </a:r>
          </a:p>
          <a:p>
            <a:r>
              <a:rPr lang="en-US" dirty="0" smtClean="0"/>
              <a:t>Now() is a function returning the servers current date and time.</a:t>
            </a:r>
          </a:p>
          <a:p>
            <a:r>
              <a:rPr lang="en-US" dirty="0" smtClean="0"/>
              <a:t>The code above illustrates a limitation in Classic ASP: The code block has to be placed where the output has to appear.</a:t>
            </a:r>
          </a:p>
          <a:p>
            <a:r>
              <a:rPr lang="en-US" dirty="0" smtClean="0"/>
              <a:t>With Classic ASP it is impossible to separate executable code from the HTML itself. This makes the page difficult to read, and difficult to maintain.</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features</a:t>
            </a:r>
            <a:endParaRPr lang="en-US" dirty="0"/>
          </a:p>
        </p:txBody>
      </p:sp>
      <p:sp>
        <p:nvSpPr>
          <p:cNvPr id="3" name="Content Placeholder 2"/>
          <p:cNvSpPr>
            <a:spLocks noGrp="1"/>
          </p:cNvSpPr>
          <p:nvPr>
            <p:ph idx="1"/>
          </p:nvPr>
        </p:nvSpPr>
        <p:spPr/>
        <p:txBody>
          <a:bodyPr/>
          <a:lstStyle/>
          <a:p>
            <a:r>
              <a:rPr lang="en-US" dirty="0" smtClean="0"/>
              <a:t>Virtual hosting to serve many web sites using one IP address</a:t>
            </a:r>
          </a:p>
          <a:p>
            <a:r>
              <a:rPr lang="en-US" dirty="0" smtClean="0"/>
              <a:t>Large file support to be able to serve files whose size is greater than 2 GB on 32 bit OS</a:t>
            </a:r>
          </a:p>
          <a:p>
            <a:r>
              <a:rPr lang="en-US" dirty="0" smtClean="0"/>
              <a:t>Bandwidth throttling to limit the speed of responses in order to not saturate the network and to be able to serve more clients</a:t>
            </a:r>
          </a:p>
          <a:p>
            <a:r>
              <a:rPr lang="en-US" dirty="0" smtClean="0"/>
              <a:t>Server-side scripting to generate dynamic web pages, still keeping web server and website implementations separate from each other</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 Server Controls</a:t>
            </a:r>
            <a:endParaRPr lang="en-US" dirty="0"/>
          </a:p>
        </p:txBody>
      </p:sp>
      <p:sp>
        <p:nvSpPr>
          <p:cNvPr id="3" name="Content Placeholder 2"/>
          <p:cNvSpPr>
            <a:spLocks noGrp="1"/>
          </p:cNvSpPr>
          <p:nvPr>
            <p:ph idx="1"/>
          </p:nvPr>
        </p:nvSpPr>
        <p:spPr/>
        <p:txBody>
          <a:bodyPr/>
          <a:lstStyle/>
          <a:p>
            <a:r>
              <a:rPr lang="en-US" dirty="0" smtClean="0"/>
              <a:t>ASP.NET has solved the "spaghetti-code" problem described above with server controls.</a:t>
            </a:r>
          </a:p>
          <a:p>
            <a:r>
              <a:rPr lang="en-US" dirty="0" smtClean="0"/>
              <a:t>Server controls are tags that are understood by the server. There are three kinds of server controls:</a:t>
            </a:r>
          </a:p>
          <a:p>
            <a:pPr marL="914400" lvl="1" indent="-457200">
              <a:buFont typeface="+mj-lt"/>
              <a:buAutoNum type="arabicPeriod"/>
            </a:pPr>
            <a:r>
              <a:rPr lang="en-US" dirty="0" smtClean="0"/>
              <a:t>HTML Server Controls - Traditional HTML tags</a:t>
            </a:r>
            <a:endParaRPr lang="en-US" sz="2000" dirty="0" smtClean="0"/>
          </a:p>
          <a:p>
            <a:pPr marL="914400" lvl="1" indent="-457200">
              <a:buFont typeface="+mj-lt"/>
              <a:buAutoNum type="arabicPeriod"/>
            </a:pPr>
            <a:r>
              <a:rPr lang="en-US" dirty="0" smtClean="0"/>
              <a:t>Web Server Controls - New ASP.NET tags </a:t>
            </a:r>
            <a:endParaRPr lang="en-US" sz="2000" dirty="0" smtClean="0"/>
          </a:p>
          <a:p>
            <a:pPr marL="914400" lvl="1" indent="-457200">
              <a:buFont typeface="+mj-lt"/>
              <a:buAutoNum type="arabicPeriod"/>
            </a:pPr>
            <a:r>
              <a:rPr lang="en-US" dirty="0" smtClean="0"/>
              <a:t>Validation Server Controls - For input validation </a:t>
            </a:r>
            <a:endParaRPr lang="en-US" sz="2000" dirty="0" smtClean="0"/>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HTML Server Controls</a:t>
            </a:r>
            <a:endParaRPr lang="en-US" dirty="0"/>
          </a:p>
        </p:txBody>
      </p:sp>
      <p:sp>
        <p:nvSpPr>
          <p:cNvPr id="3" name="Content Placeholder 2"/>
          <p:cNvSpPr>
            <a:spLocks noGrp="1"/>
          </p:cNvSpPr>
          <p:nvPr>
            <p:ph idx="1"/>
          </p:nvPr>
        </p:nvSpPr>
        <p:spPr/>
        <p:txBody>
          <a:bodyPr/>
          <a:lstStyle/>
          <a:p>
            <a:r>
              <a:rPr lang="en-US" dirty="0" smtClean="0"/>
              <a:t>HTML server controls are HTML tags understood by the server as HTML elements in ASP.NET files are, by default, treated as text.</a:t>
            </a:r>
          </a:p>
          <a:p>
            <a:r>
              <a:rPr lang="en-US" dirty="0" smtClean="0"/>
              <a:t>To make these elements programmable, add a </a:t>
            </a:r>
            <a:r>
              <a:rPr lang="en-US" dirty="0" err="1" smtClean="0"/>
              <a:t>runat</a:t>
            </a:r>
            <a:r>
              <a:rPr lang="en-US" dirty="0" smtClean="0"/>
              <a:t>="server" attribute to the HTML element. This attribute indicates that the element should be treated as a server control.</a:t>
            </a:r>
          </a:p>
          <a:p>
            <a:r>
              <a:rPr lang="en-US" dirty="0" smtClean="0"/>
              <a:t>The id reference can be used to manipulate the server control at run time.</a:t>
            </a:r>
          </a:p>
          <a:p>
            <a:r>
              <a:rPr lang="en-US" dirty="0" smtClean="0"/>
              <a:t>All HTML server controls must be within a &lt;form&gt; tag with the </a:t>
            </a:r>
            <a:r>
              <a:rPr lang="en-US" dirty="0" err="1" smtClean="0"/>
              <a:t>runat</a:t>
            </a:r>
            <a:r>
              <a:rPr lang="en-US" dirty="0" smtClean="0"/>
              <a:t>="server" attribute.</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943600"/>
          </a:xfrm>
        </p:spPr>
        <p:txBody>
          <a:bodyPr>
            <a:normAutofit fontScale="92500" lnSpcReduction="20000"/>
          </a:bodyPr>
          <a:lstStyle/>
          <a:p>
            <a:pPr>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link1.href="http://www.xyz.com"</a:t>
            </a:r>
          </a:p>
          <a:p>
            <a:pPr lvl="1">
              <a:buNone/>
            </a:pPr>
            <a:r>
              <a:rPr lang="en-US" dirty="0" smtClean="0"/>
              <a:t>End Sub</a:t>
            </a:r>
          </a:p>
          <a:p>
            <a:pPr>
              <a:buNone/>
            </a:pPr>
            <a:r>
              <a:rPr lang="en-US" dirty="0" smtClean="0"/>
              <a:t>&lt;/script&gt;</a:t>
            </a:r>
          </a:p>
          <a:p>
            <a:pPr>
              <a:buNone/>
            </a:pPr>
            <a:r>
              <a:rPr lang="en-US" dirty="0" smtClean="0"/>
              <a:t>&lt;html&gt;</a:t>
            </a:r>
          </a:p>
          <a:p>
            <a:pPr lvl="1">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 id="link1" </a:t>
            </a:r>
            <a:r>
              <a:rPr lang="en-US" dirty="0" err="1" smtClean="0"/>
              <a:t>runat</a:t>
            </a:r>
            <a:r>
              <a:rPr lang="en-US" dirty="0" smtClean="0"/>
              <a:t>="server"&gt;Visit XYZ!&lt;/a&gt;</a:t>
            </a:r>
          </a:p>
          <a:p>
            <a:pPr lvl="1">
              <a:buNone/>
            </a:pPr>
            <a:r>
              <a:rPr lang="en-US" dirty="0" smtClean="0"/>
              <a:t>&lt;/form&gt;</a:t>
            </a:r>
          </a:p>
          <a:p>
            <a:pPr lvl="1">
              <a:buNone/>
            </a:pPr>
            <a:r>
              <a:rPr lang="en-US" dirty="0" smtClean="0"/>
              <a:t>&lt;/body&gt;</a:t>
            </a:r>
          </a:p>
          <a:p>
            <a:pPr>
              <a:buNone/>
            </a:pPr>
            <a:r>
              <a:rPr lang="en-US" dirty="0" smtClean="0"/>
              <a:t>&lt;html&gt;</a:t>
            </a:r>
          </a:p>
          <a:p>
            <a:r>
              <a:rPr lang="en-US" dirty="0" smtClean="0"/>
              <a:t>Here </a:t>
            </a:r>
            <a:r>
              <a:rPr lang="en-US" dirty="0" err="1" smtClean="0"/>
              <a:t>HtmlAnchor</a:t>
            </a:r>
            <a:r>
              <a:rPr lang="en-US" dirty="0" smtClean="0"/>
              <a:t> server control is declared in an .</a:t>
            </a:r>
            <a:r>
              <a:rPr lang="en-US" dirty="0" err="1" smtClean="0"/>
              <a:t>aspx</a:t>
            </a:r>
            <a:r>
              <a:rPr lang="en-US" dirty="0" smtClean="0"/>
              <a:t> file.</a:t>
            </a:r>
          </a:p>
          <a:p>
            <a:r>
              <a:rPr lang="en-US" dirty="0" smtClean="0"/>
              <a:t>Then we manipulate the </a:t>
            </a:r>
            <a:r>
              <a:rPr lang="en-US" dirty="0" err="1" smtClean="0"/>
              <a:t>href</a:t>
            </a:r>
            <a:r>
              <a:rPr lang="en-US" dirty="0" smtClean="0"/>
              <a:t> attribute of the </a:t>
            </a:r>
            <a:r>
              <a:rPr lang="en-US" dirty="0" err="1" smtClean="0"/>
              <a:t>HtmlAnchor</a:t>
            </a:r>
            <a:r>
              <a:rPr lang="en-US" dirty="0" smtClean="0"/>
              <a:t> control in an event handler (an event handler is a subroutine that executes code for a given event). </a:t>
            </a:r>
          </a:p>
          <a:p>
            <a:r>
              <a:rPr lang="en-US" dirty="0" smtClean="0"/>
              <a:t>The </a:t>
            </a:r>
            <a:r>
              <a:rPr lang="en-US" dirty="0" err="1" smtClean="0"/>
              <a:t>Page_Load</a:t>
            </a:r>
            <a:r>
              <a:rPr lang="en-US" dirty="0" smtClean="0"/>
              <a:t> event is one of many events that ASP.NET understands.</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smtClean="0"/>
              <a:t>Web Server Controls</a:t>
            </a:r>
            <a:endParaRPr lang="en-US" dirty="0"/>
          </a:p>
        </p:txBody>
      </p:sp>
      <p:sp>
        <p:nvSpPr>
          <p:cNvPr id="3" name="Content Placeholder 2"/>
          <p:cNvSpPr>
            <a:spLocks noGrp="1"/>
          </p:cNvSpPr>
          <p:nvPr>
            <p:ph idx="1"/>
          </p:nvPr>
        </p:nvSpPr>
        <p:spPr/>
        <p:txBody>
          <a:bodyPr/>
          <a:lstStyle/>
          <a:p>
            <a:r>
              <a:rPr lang="en-US" dirty="0" smtClean="0"/>
              <a:t>special ASP.NET tags understood by the server.</a:t>
            </a:r>
          </a:p>
          <a:p>
            <a:r>
              <a:rPr lang="en-US" dirty="0" smtClean="0"/>
              <a:t>like HTML server controls, Web server controls are also created on the server and they require a </a:t>
            </a:r>
            <a:r>
              <a:rPr lang="en-US" dirty="0" err="1" smtClean="0"/>
              <a:t>runat</a:t>
            </a:r>
            <a:r>
              <a:rPr lang="en-US" dirty="0" smtClean="0"/>
              <a:t>="server" attribute to work.</a:t>
            </a:r>
          </a:p>
          <a:p>
            <a:r>
              <a:rPr lang="en-US" dirty="0" smtClean="0"/>
              <a:t>Web server controls do not necessarily map to any existing HTML elements and they may represent more complex elements.</a:t>
            </a:r>
          </a:p>
          <a:p>
            <a:r>
              <a:rPr lang="en-US" dirty="0" smtClean="0"/>
              <a:t>The syntax for creating a Web server control is:</a:t>
            </a:r>
          </a:p>
          <a:p>
            <a:pPr lvl="1">
              <a:buNone/>
            </a:pPr>
            <a:r>
              <a:rPr lang="en-US" dirty="0" smtClean="0"/>
              <a:t>&lt;</a:t>
            </a:r>
            <a:r>
              <a:rPr lang="en-US" dirty="0" err="1" smtClean="0"/>
              <a:t>asp:control_name</a:t>
            </a:r>
            <a:r>
              <a:rPr lang="en-US" dirty="0" smtClean="0"/>
              <a:t> id="</a:t>
            </a:r>
            <a:r>
              <a:rPr lang="en-US" dirty="0" err="1" smtClean="0"/>
              <a:t>some_id</a:t>
            </a:r>
            <a:r>
              <a:rPr lang="en-US" dirty="0" smtClean="0"/>
              <a:t>" </a:t>
            </a:r>
            <a:r>
              <a:rPr lang="en-US" dirty="0" err="1" smtClean="0"/>
              <a:t>runat</a:t>
            </a:r>
            <a:r>
              <a:rPr lang="en-US" dirty="0" smtClean="0"/>
              <a:t>="server" /&gt;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900"/>
            <a:ext cx="10515600" cy="5524499"/>
          </a:xfrm>
        </p:spPr>
        <p:txBody>
          <a:bodyPr>
            <a:normAutofit fontScale="92500" lnSpcReduction="20000"/>
          </a:bodyPr>
          <a:lstStyle/>
          <a:p>
            <a:pPr>
              <a:buNone/>
            </a:pPr>
            <a:r>
              <a:rPr lang="en-US" dirty="0" smtClean="0"/>
              <a:t>&lt;script </a:t>
            </a:r>
            <a:r>
              <a:rPr lang="en-US" dirty="0" err="1" smtClean="0"/>
              <a:t>runat</a:t>
            </a:r>
            <a:r>
              <a:rPr lang="en-US" dirty="0" smtClean="0"/>
              <a:t>="server"&gt;</a:t>
            </a:r>
          </a:p>
          <a:p>
            <a:pPr lvl="1">
              <a:buNone/>
            </a:pPr>
            <a:r>
              <a:rPr lang="en-US" dirty="0" smtClean="0"/>
              <a:t>Sub submit(Source As Object, e As </a:t>
            </a:r>
            <a:r>
              <a:rPr lang="en-US" dirty="0" err="1" smtClean="0"/>
              <a:t>EventArgs</a:t>
            </a:r>
            <a:r>
              <a:rPr lang="en-US" dirty="0" smtClean="0"/>
              <a:t>)</a:t>
            </a:r>
          </a:p>
          <a:p>
            <a:pPr lvl="1">
              <a:buNone/>
            </a:pPr>
            <a:r>
              <a:rPr lang="en-US" dirty="0" smtClean="0"/>
              <a:t>button1.Text="You clicked me!"</a:t>
            </a:r>
          </a:p>
          <a:p>
            <a:pPr lvl="1">
              <a:buNone/>
            </a:pPr>
            <a:r>
              <a:rPr lang="en-US" dirty="0" smtClean="0"/>
              <a:t>End Sub</a:t>
            </a:r>
          </a:p>
          <a:p>
            <a:pPr>
              <a:buNone/>
            </a:pPr>
            <a:r>
              <a:rPr lang="en-US" dirty="0" smtClean="0"/>
              <a:t>&lt;/script&gt;</a:t>
            </a:r>
          </a:p>
          <a:p>
            <a:pPr>
              <a:buNone/>
            </a:pPr>
            <a:r>
              <a:rPr lang="en-US" dirty="0" smtClean="0"/>
              <a:t>&lt;html&gt;</a:t>
            </a:r>
          </a:p>
          <a:p>
            <a:pPr lvl="1">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t>
            </a:r>
            <a:r>
              <a:rPr lang="en-US" dirty="0" err="1" smtClean="0"/>
              <a:t>asp:Button</a:t>
            </a:r>
            <a:r>
              <a:rPr lang="en-US" dirty="0" smtClean="0"/>
              <a:t> id="button1" Text="Click me!" </a:t>
            </a:r>
            <a:r>
              <a:rPr lang="en-US" dirty="0" err="1" smtClean="0"/>
              <a:t>runat</a:t>
            </a:r>
            <a:r>
              <a:rPr lang="en-US" dirty="0" smtClean="0"/>
              <a:t>="server" </a:t>
            </a:r>
            <a:r>
              <a:rPr lang="en-US" dirty="0" err="1" smtClean="0"/>
              <a:t>OnClick</a:t>
            </a:r>
            <a:r>
              <a:rPr lang="en-US" dirty="0" smtClean="0"/>
              <a:t>="submit"/&gt;</a:t>
            </a:r>
          </a:p>
          <a:p>
            <a:pPr lvl="1">
              <a:buNone/>
            </a:pPr>
            <a:r>
              <a:rPr lang="en-US" dirty="0" smtClean="0"/>
              <a:t>&lt;/form&gt;</a:t>
            </a:r>
          </a:p>
          <a:p>
            <a:pPr lvl="1">
              <a:buNone/>
            </a:pPr>
            <a:r>
              <a:rPr lang="en-US" dirty="0" smtClean="0"/>
              <a:t>&lt;/body&gt;</a:t>
            </a:r>
          </a:p>
          <a:p>
            <a:pPr>
              <a:buNone/>
            </a:pPr>
            <a:r>
              <a:rPr lang="en-US" dirty="0" smtClean="0"/>
              <a:t>&lt;/html&gt;</a:t>
            </a:r>
          </a:p>
          <a:p>
            <a:pPr>
              <a:buNone/>
            </a:pPr>
            <a:endParaRPr lang="en-US" dirty="0" smtClean="0"/>
          </a:p>
          <a:p>
            <a:r>
              <a:rPr lang="en-US" dirty="0" smtClean="0"/>
              <a:t>Here a Button server control is declared in an .</a:t>
            </a:r>
            <a:r>
              <a:rPr lang="en-US" dirty="0" err="1" smtClean="0"/>
              <a:t>aspx</a:t>
            </a:r>
            <a:r>
              <a:rPr lang="en-US" dirty="0" smtClean="0"/>
              <a:t> file.</a:t>
            </a:r>
          </a:p>
          <a:p>
            <a:r>
              <a:rPr lang="en-US" dirty="0" smtClean="0"/>
              <a:t>Then we create an event handler for the Click event which changes the text on the button.</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Validation Server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validate user-input. If the user-input does not pass validation, it will display an error message to the user. </a:t>
            </a:r>
          </a:p>
          <a:p>
            <a:r>
              <a:rPr lang="en-US" dirty="0" smtClean="0"/>
              <a:t>Each validation control performs a specific type of validation (like validating against a specific value or a range of values).</a:t>
            </a:r>
          </a:p>
          <a:p>
            <a:r>
              <a:rPr lang="en-US" dirty="0" smtClean="0"/>
              <a:t>By default, page validation is performed when a Button, </a:t>
            </a:r>
            <a:r>
              <a:rPr lang="en-US" dirty="0" err="1" smtClean="0"/>
              <a:t>ImageButton</a:t>
            </a:r>
            <a:r>
              <a:rPr lang="en-US" dirty="0" smtClean="0"/>
              <a:t>, or </a:t>
            </a:r>
            <a:r>
              <a:rPr lang="en-US" dirty="0" err="1" smtClean="0"/>
              <a:t>LinkButton</a:t>
            </a:r>
            <a:r>
              <a:rPr lang="en-US" dirty="0" smtClean="0"/>
              <a:t> control is clicked.</a:t>
            </a:r>
          </a:p>
          <a:p>
            <a:r>
              <a:rPr lang="en-US" dirty="0" smtClean="0"/>
              <a:t>We can prevent validation when a button control is clicked by setting the Causes Validation property to false.</a:t>
            </a:r>
          </a:p>
          <a:p>
            <a:r>
              <a:rPr lang="en-US" dirty="0" smtClean="0"/>
              <a:t>The syntax for creating a Validation server control is:</a:t>
            </a:r>
          </a:p>
          <a:p>
            <a:pPr lvl="1">
              <a:buNone/>
            </a:pPr>
            <a:r>
              <a:rPr lang="en-US" dirty="0" smtClean="0"/>
              <a:t>&lt;</a:t>
            </a:r>
            <a:r>
              <a:rPr lang="en-US" dirty="0" err="1" smtClean="0"/>
              <a:t>asp:control_name</a:t>
            </a:r>
            <a:r>
              <a:rPr lang="en-US" dirty="0" smtClean="0"/>
              <a:t> id="</a:t>
            </a:r>
            <a:r>
              <a:rPr lang="en-US" dirty="0" err="1" smtClean="0"/>
              <a:t>some_id</a:t>
            </a:r>
            <a:r>
              <a:rPr lang="en-US" dirty="0" smtClean="0"/>
              <a:t>" </a:t>
            </a:r>
            <a:r>
              <a:rPr lang="en-US" dirty="0" err="1" smtClean="0"/>
              <a:t>runat</a:t>
            </a:r>
            <a:r>
              <a:rPr lang="en-US" dirty="0" smtClean="0"/>
              <a:t>="server" /&gt;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479424"/>
            <a:ext cx="10515600" cy="5984876"/>
          </a:xfrm>
        </p:spPr>
        <p:txBody>
          <a:bodyPr>
            <a:normAutofit fontScale="85000" lnSpcReduction="20000"/>
          </a:bodyPr>
          <a:lstStyle/>
          <a:p>
            <a:pPr>
              <a:buNone/>
            </a:pPr>
            <a:r>
              <a:rPr lang="en-US" dirty="0" smtClean="0">
                <a:solidFill>
                  <a:srgbClr val="000000"/>
                </a:solidFill>
                <a:latin typeface="Times New Roman"/>
                <a:ea typeface="Calibri"/>
              </a:rPr>
              <a:t>&lt;html&gt;</a:t>
            </a:r>
          </a:p>
          <a:p>
            <a:pPr>
              <a:buNone/>
            </a:pPr>
            <a:r>
              <a:rPr lang="en-US" dirty="0" smtClean="0">
                <a:solidFill>
                  <a:srgbClr val="000000"/>
                </a:solidFill>
                <a:latin typeface="Times New Roman"/>
                <a:ea typeface="Calibri"/>
              </a:rPr>
              <a:t>	</a:t>
            </a:r>
            <a:r>
              <a:rPr lang="en-US" dirty="0" smtClean="0"/>
              <a:t> &lt;body&gt;</a:t>
            </a:r>
            <a:br>
              <a:rPr lang="en-US" dirty="0" smtClean="0"/>
            </a:br>
            <a:r>
              <a:rPr lang="en-US" dirty="0" smtClean="0"/>
              <a:t>&lt;form </a:t>
            </a:r>
            <a:r>
              <a:rPr lang="en-US" dirty="0" err="1" smtClean="0"/>
              <a:t>runat</a:t>
            </a:r>
            <a:r>
              <a:rPr lang="en-US" dirty="0" smtClean="0"/>
              <a:t>="server"&gt;</a:t>
            </a:r>
            <a:br>
              <a:rPr lang="en-US" dirty="0" smtClean="0"/>
            </a:br>
            <a:r>
              <a:rPr lang="en-US" dirty="0" smtClean="0"/>
              <a:t>&lt;p&gt;Enter a number from 1 to 100:</a:t>
            </a:r>
            <a:br>
              <a:rPr lang="en-US" dirty="0" smtClean="0"/>
            </a:br>
            <a:r>
              <a:rPr lang="en-US" dirty="0" smtClean="0"/>
              <a:t>&lt;</a:t>
            </a:r>
            <a:r>
              <a:rPr lang="en-US" dirty="0" err="1" smtClean="0"/>
              <a:t>asp:TextBox</a:t>
            </a:r>
            <a:r>
              <a:rPr lang="en-US" dirty="0" smtClean="0"/>
              <a:t> id="tbox1"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br>
              <a:rPr lang="en-US" dirty="0" smtClean="0"/>
            </a:br>
            <a:r>
              <a:rPr lang="en-US" dirty="0" smtClean="0"/>
              <a:t>&lt;</a:t>
            </a:r>
            <a:r>
              <a:rPr lang="en-US" dirty="0" err="1" smtClean="0"/>
              <a:t>asp:Button</a:t>
            </a:r>
            <a:r>
              <a:rPr lang="en-US" dirty="0" smtClean="0"/>
              <a:t> Text="Submit" </a:t>
            </a:r>
            <a:r>
              <a:rPr lang="en-US" dirty="0" err="1" smtClean="0"/>
              <a:t>runat</a:t>
            </a:r>
            <a:r>
              <a:rPr lang="en-US" dirty="0" smtClean="0"/>
              <a:t>="server" /&gt;</a:t>
            </a:r>
            <a:br>
              <a:rPr lang="en-US" dirty="0" smtClean="0"/>
            </a:br>
            <a:r>
              <a:rPr lang="en-US" dirty="0" smtClean="0"/>
              <a:t>&lt;/p&gt;</a:t>
            </a:r>
            <a:br>
              <a:rPr lang="en-US" dirty="0" smtClean="0"/>
            </a:br>
            <a:r>
              <a:rPr lang="en-US" dirty="0" smtClean="0"/>
              <a:t>&lt;p&gt;</a:t>
            </a:r>
            <a:br>
              <a:rPr lang="en-US" dirty="0" smtClean="0"/>
            </a:br>
            <a:r>
              <a:rPr lang="en-US" dirty="0" smtClean="0"/>
              <a:t>&lt;</a:t>
            </a:r>
            <a:r>
              <a:rPr lang="en-US" dirty="0" err="1" smtClean="0"/>
              <a:t>asp:RangeValidator</a:t>
            </a:r>
            <a:r>
              <a:rPr lang="en-US" dirty="0" smtClean="0"/>
              <a:t>  </a:t>
            </a:r>
            <a:r>
              <a:rPr lang="en-US" dirty="0" err="1" smtClean="0"/>
              <a:t>ControlToValidate</a:t>
            </a:r>
            <a:r>
              <a:rPr lang="en-US" dirty="0" smtClean="0"/>
              <a:t>="tbox1" </a:t>
            </a:r>
            <a:r>
              <a:rPr lang="en-US" dirty="0" err="1" smtClean="0"/>
              <a:t>MinimumValue</a:t>
            </a:r>
            <a:r>
              <a:rPr lang="en-US" dirty="0" smtClean="0"/>
              <a:t>="1" </a:t>
            </a:r>
            <a:r>
              <a:rPr lang="en-US" dirty="0" err="1" smtClean="0"/>
              <a:t>MaximumValue</a:t>
            </a:r>
            <a:r>
              <a:rPr lang="en-US" dirty="0" smtClean="0"/>
              <a:t>="100" Type="Integer" Text="The value must be from 1 to 100!"</a:t>
            </a:r>
            <a:br>
              <a:rPr lang="en-US" dirty="0" smtClean="0"/>
            </a:br>
            <a:r>
              <a:rPr lang="en-US" dirty="0" err="1" smtClean="0"/>
              <a:t>runat</a:t>
            </a:r>
            <a:r>
              <a:rPr lang="en-US" dirty="0" smtClean="0"/>
              <a:t>="server" /&gt;</a:t>
            </a:r>
            <a:br>
              <a:rPr lang="en-US" dirty="0" smtClean="0"/>
            </a:br>
            <a:r>
              <a:rPr lang="en-US" dirty="0" smtClean="0"/>
              <a:t>&lt;/p&gt;</a:t>
            </a:r>
            <a:br>
              <a:rPr lang="en-US" dirty="0" smtClean="0"/>
            </a:br>
            <a:r>
              <a:rPr lang="en-US" dirty="0" smtClean="0"/>
              <a:t>&lt;/form&gt;</a:t>
            </a:r>
            <a:br>
              <a:rPr lang="en-US" dirty="0" smtClean="0"/>
            </a:br>
            <a:r>
              <a:rPr lang="en-US" dirty="0" smtClean="0"/>
              <a:t> &lt;/body&gt;</a:t>
            </a:r>
            <a:endParaRPr lang="en-US" dirty="0" smtClean="0">
              <a:solidFill>
                <a:srgbClr val="000000"/>
              </a:solidFill>
              <a:latin typeface="Times New Roman"/>
              <a:ea typeface="Calibri"/>
            </a:endParaRPr>
          </a:p>
          <a:p>
            <a:pPr>
              <a:buNone/>
            </a:pPr>
            <a:r>
              <a:rPr lang="en-US" dirty="0" smtClean="0">
                <a:solidFill>
                  <a:srgbClr val="000000"/>
                </a:solidFill>
                <a:latin typeface="Times New Roman"/>
                <a:ea typeface="Calibri"/>
              </a:rPr>
              <a:t>&lt;/html&gt;</a:t>
            </a:r>
          </a:p>
          <a:p>
            <a:r>
              <a:rPr lang="en-US" dirty="0" smtClean="0"/>
              <a:t>Here we declare one </a:t>
            </a:r>
            <a:r>
              <a:rPr lang="en-US" dirty="0" err="1" smtClean="0"/>
              <a:t>TextBox</a:t>
            </a:r>
            <a:r>
              <a:rPr lang="en-US" dirty="0" smtClean="0"/>
              <a:t> control, one Button control, and one </a:t>
            </a:r>
            <a:r>
              <a:rPr lang="en-US" dirty="0" err="1" smtClean="0"/>
              <a:t>RangeValidator</a:t>
            </a:r>
            <a:r>
              <a:rPr lang="en-US" dirty="0" smtClean="0"/>
              <a:t> control in an .</a:t>
            </a:r>
            <a:r>
              <a:rPr lang="en-US" dirty="0" err="1" smtClean="0"/>
              <a:t>aspx</a:t>
            </a:r>
            <a:r>
              <a:rPr lang="en-US" dirty="0" smtClean="0"/>
              <a:t> file.</a:t>
            </a:r>
          </a:p>
          <a:p>
            <a:r>
              <a:rPr lang="en-US" dirty="0" smtClean="0"/>
              <a:t>If validation fails, the text "The value must be from 1 to 100!" will be displayed in the </a:t>
            </a:r>
            <a:r>
              <a:rPr lang="en-US" dirty="0" err="1" smtClean="0"/>
              <a:t>RangeValidator</a:t>
            </a:r>
            <a:r>
              <a:rPr lang="en-US" dirty="0" smtClean="0"/>
              <a:t> control:</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Web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server controls must appear within a &lt;form&gt; tag, and the &lt;form&gt; tag must contain the </a:t>
            </a:r>
            <a:r>
              <a:rPr lang="en-US" dirty="0" err="1" smtClean="0"/>
              <a:t>runat</a:t>
            </a:r>
            <a:r>
              <a:rPr lang="en-US" dirty="0" smtClean="0"/>
              <a:t>="server" attribute.</a:t>
            </a:r>
          </a:p>
          <a:p>
            <a:r>
              <a:rPr lang="en-US" dirty="0" smtClean="0"/>
              <a:t>The </a:t>
            </a:r>
            <a:r>
              <a:rPr lang="en-US" dirty="0" err="1" smtClean="0"/>
              <a:t>runat</a:t>
            </a:r>
            <a:r>
              <a:rPr lang="en-US" dirty="0" smtClean="0"/>
              <a:t>="server" attribute indicates that the form should be processed on the server. It also indicates that the enclosed controls can be accessed by server scripts:</a:t>
            </a:r>
          </a:p>
          <a:p>
            <a:pPr lvl="1">
              <a:buNone/>
            </a:pPr>
            <a:r>
              <a:rPr lang="en-US" dirty="0" smtClean="0"/>
              <a:t>&lt;form </a:t>
            </a:r>
            <a:r>
              <a:rPr lang="en-US" dirty="0" err="1" smtClean="0"/>
              <a:t>runat</a:t>
            </a:r>
            <a:r>
              <a:rPr lang="en-US" dirty="0" smtClean="0"/>
              <a:t>="server"&gt;</a:t>
            </a:r>
          </a:p>
          <a:p>
            <a:pPr lvl="1">
              <a:buNone/>
            </a:pPr>
            <a:r>
              <a:rPr lang="en-US" dirty="0" smtClean="0"/>
              <a:t>...HTML + server controls</a:t>
            </a:r>
          </a:p>
          <a:p>
            <a:pPr lvl="1">
              <a:buNone/>
            </a:pPr>
            <a:r>
              <a:rPr lang="en-US" dirty="0" smtClean="0"/>
              <a:t>&lt;/form&gt;</a:t>
            </a:r>
          </a:p>
          <a:p>
            <a:r>
              <a:rPr lang="en-US" dirty="0" smtClean="0"/>
              <a:t>The form is always submitted to the page itself.</a:t>
            </a:r>
          </a:p>
          <a:p>
            <a:r>
              <a:rPr lang="en-US" dirty="0" smtClean="0"/>
              <a:t>If </a:t>
            </a:r>
            <a:r>
              <a:rPr lang="en-US" dirty="0" err="1" smtClean="0"/>
              <a:t>specifed</a:t>
            </a:r>
            <a:r>
              <a:rPr lang="en-US" dirty="0" smtClean="0"/>
              <a:t> an action attribute, it is ignored. If </a:t>
            </a:r>
            <a:r>
              <a:rPr lang="en-US" dirty="0" err="1" smtClean="0"/>
              <a:t>omited</a:t>
            </a:r>
            <a:r>
              <a:rPr lang="en-US" dirty="0" smtClean="0"/>
              <a:t> the method attribute, it will be set to method="post" by default.</a:t>
            </a:r>
          </a:p>
          <a:p>
            <a:r>
              <a:rPr lang="en-US" dirty="0" smtClean="0"/>
              <a:t>An .</a:t>
            </a:r>
            <a:r>
              <a:rPr lang="en-US" dirty="0" err="1" smtClean="0"/>
              <a:t>aspx</a:t>
            </a:r>
            <a:r>
              <a:rPr lang="en-US" dirty="0" smtClean="0"/>
              <a:t> page can only contain ONE &lt;form </a:t>
            </a:r>
            <a:r>
              <a:rPr lang="en-US" dirty="0" err="1" smtClean="0"/>
              <a:t>runat</a:t>
            </a:r>
            <a:r>
              <a:rPr lang="en-US" dirty="0" smtClean="0"/>
              <a:t>="server"&gt; control.</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select view source in an .</a:t>
            </a:r>
            <a:r>
              <a:rPr lang="en-US" dirty="0" err="1" smtClean="0"/>
              <a:t>aspx</a:t>
            </a:r>
            <a:r>
              <a:rPr lang="en-US" dirty="0" smtClean="0"/>
              <a:t> page containing a form with no name, method, action, or id attribute specified, ASP.NET adds these attributes to the form. It looks something like this:</a:t>
            </a:r>
          </a:p>
          <a:p>
            <a:pPr lvl="1">
              <a:buNone/>
            </a:pPr>
            <a:r>
              <a:rPr lang="en-US" dirty="0" smtClean="0"/>
              <a:t>&lt;form name="_ctl0" method="post" action="page.aspx" id="_ctl0"&gt;</a:t>
            </a:r>
          </a:p>
          <a:p>
            <a:pPr lvl="1">
              <a:buNone/>
            </a:pPr>
            <a:r>
              <a:rPr lang="en-US" dirty="0" smtClean="0"/>
              <a:t>...some code</a:t>
            </a:r>
          </a:p>
          <a:p>
            <a:pPr lvl="1">
              <a:buNone/>
            </a:pPr>
            <a:r>
              <a:rPr lang="en-US" dirty="0" smtClean="0"/>
              <a:t>&lt;/form&gt;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880100"/>
          </a:xfrm>
        </p:spPr>
        <p:txBody>
          <a:bodyPr>
            <a:normAutofit/>
          </a:bodyPr>
          <a:lstStyle/>
          <a:p>
            <a:r>
              <a:rPr lang="en-US" b="1" dirty="0" smtClean="0"/>
              <a:t>Submitting a Form</a:t>
            </a:r>
            <a:endParaRPr lang="en-US" dirty="0" smtClean="0"/>
          </a:p>
          <a:p>
            <a:pPr lvl="1"/>
            <a:r>
              <a:rPr lang="en-US" dirty="0" smtClean="0"/>
              <a:t>A form is most often submitted by clicking on a button. </a:t>
            </a:r>
          </a:p>
          <a:p>
            <a:pPr lvl="1"/>
            <a:r>
              <a:rPr lang="en-US" dirty="0" smtClean="0"/>
              <a:t>The Button server control in ASP.NET has the following format:</a:t>
            </a:r>
          </a:p>
          <a:p>
            <a:pPr lvl="2">
              <a:buNone/>
            </a:pPr>
            <a:r>
              <a:rPr lang="en-US" dirty="0" smtClean="0"/>
              <a:t>&lt;</a:t>
            </a:r>
            <a:r>
              <a:rPr lang="en-US" dirty="0" err="1" smtClean="0"/>
              <a:t>asp:Button</a:t>
            </a:r>
            <a:r>
              <a:rPr lang="en-US" dirty="0" smtClean="0"/>
              <a:t> id="id" text="label" </a:t>
            </a:r>
            <a:r>
              <a:rPr lang="en-US" dirty="0" err="1" smtClean="0"/>
              <a:t>OnClick</a:t>
            </a:r>
            <a:r>
              <a:rPr lang="en-US" dirty="0" smtClean="0"/>
              <a:t>="sub" </a:t>
            </a:r>
            <a:r>
              <a:rPr lang="en-US" dirty="0" err="1" smtClean="0"/>
              <a:t>runat</a:t>
            </a:r>
            <a:r>
              <a:rPr lang="en-US" dirty="0" smtClean="0"/>
              <a:t>="server" /&gt;</a:t>
            </a:r>
          </a:p>
          <a:p>
            <a:pPr lvl="1"/>
            <a:r>
              <a:rPr lang="en-US" dirty="0" smtClean="0"/>
              <a:t>The id attribute defines a unique name for the button and the text attribute assigns a label to the button.</a:t>
            </a:r>
          </a:p>
          <a:p>
            <a:pPr lvl="1"/>
            <a:r>
              <a:rPr lang="en-US" dirty="0" smtClean="0"/>
              <a:t>The </a:t>
            </a:r>
            <a:r>
              <a:rPr lang="en-US" dirty="0" err="1" smtClean="0"/>
              <a:t>onClick</a:t>
            </a:r>
            <a:r>
              <a:rPr lang="en-US" dirty="0" smtClean="0"/>
              <a:t> event handler specifies a named subroutine to execute.</a:t>
            </a:r>
          </a:p>
          <a:p>
            <a:pPr lvl="1"/>
            <a:r>
              <a:rPr lang="en-US" dirty="0" smtClean="0"/>
              <a:t>A button click runs a subroutine which changes the text on the button</a:t>
            </a:r>
          </a:p>
          <a:p>
            <a:r>
              <a:rPr lang="en-US" b="1" dirty="0" smtClean="0"/>
              <a:t>Maintaining the </a:t>
            </a:r>
            <a:r>
              <a:rPr lang="en-US" b="1" dirty="0" err="1" smtClean="0"/>
              <a:t>ViewState</a:t>
            </a:r>
            <a:endParaRPr lang="en-US" dirty="0" smtClean="0"/>
          </a:p>
          <a:p>
            <a:pPr lvl="1"/>
            <a:r>
              <a:rPr lang="en-US" dirty="0" smtClean="0"/>
              <a:t>When a form is submitted in classic ASP, all form values are cleared.</a:t>
            </a:r>
          </a:p>
          <a:p>
            <a:pPr lvl="1"/>
            <a:r>
              <a:rPr lang="en-US" dirty="0" smtClean="0"/>
              <a:t>When a form is submitted in ASP .NET, the form reappears in the browser window together with all form values.</a:t>
            </a:r>
          </a:p>
          <a:p>
            <a:pPr lvl="1"/>
            <a:r>
              <a:rPr lang="en-US" dirty="0" smtClean="0"/>
              <a:t>This is because ASP .NET maintains your </a:t>
            </a:r>
            <a:r>
              <a:rPr lang="en-US" dirty="0" err="1" smtClean="0"/>
              <a:t>ViewState</a:t>
            </a:r>
            <a:r>
              <a:rPr lang="en-US" dirty="0" smtClean="0"/>
              <a:t>.</a:t>
            </a:r>
          </a:p>
          <a:p>
            <a:pPr lvl="1"/>
            <a:r>
              <a:rPr lang="en-US" dirty="0" smtClean="0"/>
              <a:t>The status is defined through a hidden field placed on each page with a </a:t>
            </a:r>
          </a:p>
          <a:p>
            <a:pPr lvl="2">
              <a:buNone/>
            </a:pPr>
            <a:r>
              <a:rPr lang="en-US" dirty="0" smtClean="0"/>
              <a:t>&lt;form </a:t>
            </a:r>
            <a:r>
              <a:rPr lang="en-US" dirty="0" err="1" smtClean="0"/>
              <a:t>runat</a:t>
            </a:r>
            <a:r>
              <a:rPr lang="en-US" dirty="0" smtClean="0"/>
              <a:t>="server"&gt; control. </a:t>
            </a:r>
          </a:p>
          <a:p>
            <a:pPr lvl="2">
              <a:buNone/>
            </a:pPr>
            <a:endParaRPr lang="en-US" sz="1600" dirty="0" smtClean="0"/>
          </a:p>
          <a:p>
            <a:pPr lvl="1"/>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900"/>
            <a:ext cx="10515600" cy="5486400"/>
          </a:xfrm>
        </p:spPr>
        <p:txBody>
          <a:bodyPr>
            <a:normAutofit fontScale="92500"/>
          </a:bodyPr>
          <a:lstStyle/>
          <a:p>
            <a:r>
              <a:rPr lang="fr-FR" b="1" dirty="0" err="1" smtClean="0"/>
              <a:t>Kernel</a:t>
            </a:r>
            <a:r>
              <a:rPr lang="fr-FR" b="1" dirty="0" smtClean="0"/>
              <a:t>-mode and user-mode web servers</a:t>
            </a:r>
            <a:endParaRPr lang="en-US" dirty="0" smtClean="0"/>
          </a:p>
          <a:p>
            <a:pPr lvl="1"/>
            <a:r>
              <a:rPr lang="en-US" dirty="0" smtClean="0"/>
              <a:t>A web server can be either implemented into the OS kernel, or in user space (like other regular applications).</a:t>
            </a:r>
          </a:p>
          <a:p>
            <a:r>
              <a:rPr lang="en-US" b="1" dirty="0" smtClean="0"/>
              <a:t>Load limits</a:t>
            </a:r>
          </a:p>
          <a:p>
            <a:pPr lvl="1">
              <a:buNone/>
            </a:pPr>
            <a:r>
              <a:rPr lang="en-US" dirty="0" smtClean="0"/>
              <a:t>	A web server (program) has defined load limits, because it can handle only a limited number of concurrent client connections (usually between 2 and 80,000, by default between 500 and 1,000) per IP address (and TCP port) and it can serve only a certain maximum number of requests per second depending on:</a:t>
            </a:r>
          </a:p>
          <a:p>
            <a:pPr marL="914400" lvl="1" indent="-457200">
              <a:buFont typeface="+mj-lt"/>
              <a:buAutoNum type="arabicPeriod"/>
            </a:pPr>
            <a:r>
              <a:rPr lang="en-US" dirty="0" smtClean="0"/>
              <a:t>its own settings,</a:t>
            </a:r>
          </a:p>
          <a:p>
            <a:pPr marL="914400" lvl="1" indent="-457200">
              <a:buFont typeface="+mj-lt"/>
              <a:buAutoNum type="arabicPeriod"/>
            </a:pPr>
            <a:r>
              <a:rPr lang="en-US" dirty="0" smtClean="0"/>
              <a:t>the HTTP request type,</a:t>
            </a:r>
          </a:p>
          <a:p>
            <a:pPr marL="914400" lvl="1" indent="-457200">
              <a:buFont typeface="+mj-lt"/>
              <a:buAutoNum type="arabicPeriod"/>
            </a:pPr>
            <a:r>
              <a:rPr lang="en-US" dirty="0" smtClean="0"/>
              <a:t>whether the content is static or dynamic,</a:t>
            </a:r>
          </a:p>
          <a:p>
            <a:pPr marL="914400" lvl="1" indent="-457200">
              <a:buFont typeface="+mj-lt"/>
              <a:buAutoNum type="arabicPeriod"/>
            </a:pPr>
            <a:r>
              <a:rPr lang="en-US" dirty="0" smtClean="0"/>
              <a:t>whether the content is cached, and</a:t>
            </a:r>
          </a:p>
          <a:p>
            <a:pPr marL="914400" lvl="1" indent="-457200">
              <a:buFont typeface="+mj-lt"/>
              <a:buAutoNum type="arabicPeriod"/>
            </a:pPr>
            <a:r>
              <a:rPr lang="en-US" dirty="0" smtClean="0"/>
              <a:t>the hardware and software limitations of the OS of the computer on which the web server runs.</a:t>
            </a:r>
          </a:p>
          <a:p>
            <a:pPr marL="914400" lvl="1" indent="-457200">
              <a:buNone/>
            </a:pPr>
            <a:r>
              <a:rPr lang="en-US" dirty="0" smtClean="0"/>
              <a:t>When a web server is near to or over its limit, it becomes unresponsive.</a:t>
            </a:r>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700"/>
            <a:ext cx="10515600" cy="5656263"/>
          </a:xfrm>
        </p:spPr>
        <p:txBody>
          <a:bodyPr/>
          <a:lstStyle/>
          <a:p>
            <a:pPr lvl="1"/>
            <a:r>
              <a:rPr lang="en-US" dirty="0" smtClean="0"/>
              <a:t>The source could look something like this:</a:t>
            </a:r>
          </a:p>
          <a:p>
            <a:pPr lvl="2">
              <a:buNone/>
            </a:pPr>
            <a:r>
              <a:rPr lang="en-US" dirty="0" smtClean="0"/>
              <a:t>&lt;form name="_ctl0" method="post" action="page.aspx" id="_ctl0"&gt;</a:t>
            </a:r>
          </a:p>
          <a:p>
            <a:pPr lvl="2">
              <a:buNone/>
            </a:pPr>
            <a:r>
              <a:rPr lang="en-US" dirty="0" smtClean="0"/>
              <a:t>&lt;input type="hidden" name="__VIEWSTATE“ value="dDwtNTI0ODU5MDE1Ozs+ZBCF2ryjMpeVgUrY2eTj79HNl4Q=" /&gt;</a:t>
            </a:r>
          </a:p>
          <a:p>
            <a:pPr lvl="2">
              <a:buNone/>
            </a:pPr>
            <a:r>
              <a:rPr lang="en-US" dirty="0" smtClean="0"/>
              <a:t>.....some code</a:t>
            </a:r>
          </a:p>
          <a:p>
            <a:pPr lvl="2">
              <a:buNone/>
            </a:pPr>
            <a:r>
              <a:rPr lang="en-US" dirty="0" smtClean="0"/>
              <a:t>&lt;/form&gt;</a:t>
            </a:r>
          </a:p>
          <a:p>
            <a:pPr lvl="1"/>
            <a:r>
              <a:rPr lang="en-US" dirty="0" smtClean="0"/>
              <a:t>Maintaining the </a:t>
            </a:r>
            <a:r>
              <a:rPr lang="en-US" dirty="0" err="1" smtClean="0"/>
              <a:t>ViewState</a:t>
            </a:r>
            <a:r>
              <a:rPr lang="en-US" dirty="0" smtClean="0"/>
              <a:t> is the default setting for ASP.NET Web Forms. If you want to NOT maintain the </a:t>
            </a:r>
            <a:r>
              <a:rPr lang="en-US" dirty="0" err="1" smtClean="0"/>
              <a:t>ViewState</a:t>
            </a:r>
            <a:r>
              <a:rPr lang="en-US" dirty="0" smtClean="0"/>
              <a:t>, include the directive &lt;%@ Page </a:t>
            </a:r>
            <a:r>
              <a:rPr lang="en-US" dirty="0" err="1" smtClean="0"/>
              <a:t>EnableViewState</a:t>
            </a:r>
            <a:r>
              <a:rPr lang="en-US" dirty="0" smtClean="0"/>
              <a:t>="false" %&gt; at the top of an .</a:t>
            </a:r>
            <a:r>
              <a:rPr lang="en-US" dirty="0" err="1" smtClean="0"/>
              <a:t>aspx</a:t>
            </a:r>
            <a:r>
              <a:rPr lang="en-US" dirty="0" smtClean="0"/>
              <a:t> page or add the attribute </a:t>
            </a:r>
            <a:r>
              <a:rPr lang="en-US" dirty="0" err="1" smtClean="0"/>
              <a:t>EnableViewState</a:t>
            </a:r>
            <a:r>
              <a:rPr lang="en-US" dirty="0" smtClean="0"/>
              <a:t>="false" to any control.</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0"/>
            <a:ext cx="10515600" cy="701675"/>
          </a:xfrm>
        </p:spPr>
        <p:txBody>
          <a:bodyPr/>
          <a:lstStyle/>
          <a:p>
            <a:r>
              <a:rPr lang="en-US" b="1" dirty="0" smtClean="0"/>
              <a:t>The </a:t>
            </a:r>
            <a:r>
              <a:rPr lang="en-US" b="1" dirty="0" err="1" smtClean="0"/>
              <a:t>TextBox</a:t>
            </a:r>
            <a:r>
              <a:rPr lang="en-US" b="1" dirty="0" smtClean="0"/>
              <a:t> Control</a:t>
            </a:r>
            <a:endParaRPr lang="en-US" dirty="0"/>
          </a:p>
        </p:txBody>
      </p:sp>
      <p:sp>
        <p:nvSpPr>
          <p:cNvPr id="3" name="Content Placeholder 2"/>
          <p:cNvSpPr>
            <a:spLocks noGrp="1"/>
          </p:cNvSpPr>
          <p:nvPr>
            <p:ph idx="1"/>
          </p:nvPr>
        </p:nvSpPr>
        <p:spPr>
          <a:xfrm>
            <a:off x="838200" y="673100"/>
            <a:ext cx="10515600" cy="6184900"/>
          </a:xfrm>
        </p:spPr>
        <p:txBody>
          <a:bodyPr>
            <a:normAutofit fontScale="77500" lnSpcReduction="20000"/>
          </a:bodyPr>
          <a:lstStyle/>
          <a:p>
            <a:r>
              <a:rPr lang="en-US" dirty="0" smtClean="0"/>
              <a:t>The </a:t>
            </a:r>
            <a:r>
              <a:rPr lang="en-US" dirty="0" err="1" smtClean="0"/>
              <a:t>TextBox</a:t>
            </a:r>
            <a:r>
              <a:rPr lang="en-US" dirty="0" smtClean="0"/>
              <a:t> control is used to create a text box where the user can input text.</a:t>
            </a:r>
          </a:p>
          <a:p>
            <a:r>
              <a:rPr lang="en-US" dirty="0" smtClean="0"/>
              <a:t>The example below demonstrates some of the attributes you may use with the </a:t>
            </a:r>
            <a:r>
              <a:rPr lang="en-US" dirty="0" err="1" smtClean="0"/>
              <a:t>TextBox</a:t>
            </a:r>
            <a:r>
              <a:rPr lang="en-US" dirty="0" smtClean="0"/>
              <a:t> control:</a:t>
            </a:r>
          </a:p>
          <a:p>
            <a:pPr lvl="1">
              <a:buNone/>
            </a:pPr>
            <a:r>
              <a:rPr lang="en-US" dirty="0" smtClean="0"/>
              <a:t>&lt;html&gt;</a:t>
            </a:r>
            <a:br>
              <a:rPr lang="en-US" dirty="0" smtClean="0"/>
            </a:br>
            <a:r>
              <a:rPr lang="en-US" dirty="0" smtClean="0"/>
              <a:t>&lt;body&gt;</a:t>
            </a:r>
            <a:br>
              <a:rPr lang="en-US" dirty="0" smtClean="0"/>
            </a:br>
            <a:r>
              <a:rPr lang="en-US" dirty="0" smtClean="0"/>
              <a:t>&lt;form </a:t>
            </a:r>
            <a:r>
              <a:rPr lang="en-US" dirty="0" err="1" smtClean="0"/>
              <a:t>runat</a:t>
            </a:r>
            <a:r>
              <a:rPr lang="en-US" dirty="0" smtClean="0"/>
              <a:t>="server"&gt;</a:t>
            </a:r>
            <a:br>
              <a:rPr lang="en-US" dirty="0" smtClean="0"/>
            </a:br>
            <a:r>
              <a:rPr lang="en-US" dirty="0" smtClean="0"/>
              <a:t>A basic </a:t>
            </a:r>
            <a:r>
              <a:rPr lang="en-US" dirty="0" err="1" smtClean="0"/>
              <a:t>TextBox</a:t>
            </a:r>
            <a:r>
              <a:rPr lang="en-US" dirty="0" smtClean="0"/>
              <a:t>:</a:t>
            </a:r>
            <a:br>
              <a:rPr lang="en-US" dirty="0" smtClean="0"/>
            </a:br>
            <a:r>
              <a:rPr lang="en-US" dirty="0" smtClean="0"/>
              <a:t>&lt;</a:t>
            </a:r>
            <a:r>
              <a:rPr lang="en-US" dirty="0" err="1" smtClean="0"/>
              <a:t>asp:TextBox</a:t>
            </a:r>
            <a:r>
              <a:rPr lang="en-US" dirty="0" smtClean="0"/>
              <a:t> id="tb1"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p>
          <a:p>
            <a:pPr lvl="1">
              <a:buNone/>
            </a:pPr>
            <a:r>
              <a:rPr lang="en-US" dirty="0" smtClean="0"/>
              <a:t>	A password </a:t>
            </a:r>
            <a:r>
              <a:rPr lang="en-US" dirty="0" err="1" smtClean="0"/>
              <a:t>TextBox</a:t>
            </a:r>
            <a:r>
              <a:rPr lang="en-US" dirty="0" smtClean="0"/>
              <a:t>:</a:t>
            </a:r>
            <a:br>
              <a:rPr lang="en-US" dirty="0" smtClean="0"/>
            </a:br>
            <a:r>
              <a:rPr lang="en-US" dirty="0" smtClean="0"/>
              <a:t>&lt;</a:t>
            </a:r>
            <a:r>
              <a:rPr lang="en-US" dirty="0" err="1" smtClean="0"/>
              <a:t>asp:TextBox</a:t>
            </a:r>
            <a:r>
              <a:rPr lang="en-US" dirty="0" smtClean="0"/>
              <a:t> id="tb2" </a:t>
            </a:r>
            <a:r>
              <a:rPr lang="en-US" dirty="0" err="1" smtClean="0"/>
              <a:t>TextMode</a:t>
            </a:r>
            <a:r>
              <a:rPr lang="en-US" dirty="0" smtClean="0"/>
              <a:t>="password"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br>
              <a:rPr lang="en-US" dirty="0" smtClean="0"/>
            </a:br>
            <a:r>
              <a:rPr lang="en-US" dirty="0" smtClean="0"/>
              <a:t>A </a:t>
            </a:r>
            <a:r>
              <a:rPr lang="en-US" dirty="0" err="1" smtClean="0"/>
              <a:t>TextBox</a:t>
            </a:r>
            <a:r>
              <a:rPr lang="en-US" dirty="0" smtClean="0"/>
              <a:t> with text:</a:t>
            </a:r>
            <a:br>
              <a:rPr lang="en-US" dirty="0" smtClean="0"/>
            </a:br>
            <a:r>
              <a:rPr lang="en-US" dirty="0" smtClean="0"/>
              <a:t>&lt;</a:t>
            </a:r>
            <a:r>
              <a:rPr lang="en-US" dirty="0" err="1" smtClean="0"/>
              <a:t>asp:TextBox</a:t>
            </a:r>
            <a:r>
              <a:rPr lang="en-US" dirty="0" smtClean="0"/>
              <a:t> id="tb4" Text="Hello World!"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br>
              <a:rPr lang="en-US" dirty="0" smtClean="0"/>
            </a:br>
            <a:r>
              <a:rPr lang="en-US" dirty="0" smtClean="0"/>
              <a:t>A multiline </a:t>
            </a:r>
            <a:r>
              <a:rPr lang="en-US" dirty="0" err="1" smtClean="0"/>
              <a:t>TextBox</a:t>
            </a:r>
            <a:r>
              <a:rPr lang="en-US" dirty="0" smtClean="0"/>
              <a:t>:</a:t>
            </a:r>
            <a:br>
              <a:rPr lang="en-US" dirty="0" smtClean="0"/>
            </a:br>
            <a:r>
              <a:rPr lang="en-US" dirty="0" smtClean="0"/>
              <a:t>&lt;</a:t>
            </a:r>
            <a:r>
              <a:rPr lang="en-US" dirty="0" err="1" smtClean="0"/>
              <a:t>asp:TextBox</a:t>
            </a:r>
            <a:r>
              <a:rPr lang="en-US" dirty="0" smtClean="0"/>
              <a:t> id="tb3" </a:t>
            </a:r>
            <a:r>
              <a:rPr lang="en-US" dirty="0" err="1" smtClean="0"/>
              <a:t>TextMode</a:t>
            </a:r>
            <a:r>
              <a:rPr lang="en-US" dirty="0" smtClean="0"/>
              <a:t>="multiline" </a:t>
            </a:r>
            <a:r>
              <a:rPr lang="en-US" dirty="0" err="1" smtClean="0"/>
              <a:t>runat</a:t>
            </a:r>
            <a:r>
              <a:rPr lang="en-US" dirty="0" smtClean="0"/>
              <a:t>="server" /&gt;</a:t>
            </a:r>
            <a:br>
              <a:rPr lang="en-US" dirty="0" smtClean="0"/>
            </a:br>
            <a:r>
              <a:rPr lang="en-US" dirty="0" smtClean="0"/>
              <a:t>&lt;</a:t>
            </a:r>
            <a:r>
              <a:rPr lang="en-US" dirty="0" err="1" smtClean="0"/>
              <a:t>br</a:t>
            </a:r>
            <a:r>
              <a:rPr lang="en-US" dirty="0" smtClean="0"/>
              <a:t> /&gt;&lt;</a:t>
            </a:r>
            <a:r>
              <a:rPr lang="en-US" dirty="0" err="1" smtClean="0"/>
              <a:t>br</a:t>
            </a:r>
            <a:r>
              <a:rPr lang="en-US" dirty="0" smtClean="0"/>
              <a:t> /&gt;</a:t>
            </a:r>
            <a:br>
              <a:rPr lang="en-US" dirty="0" smtClean="0"/>
            </a:br>
            <a:r>
              <a:rPr lang="en-US" dirty="0" smtClean="0"/>
              <a:t>A </a:t>
            </a:r>
            <a:r>
              <a:rPr lang="en-US" dirty="0" err="1" smtClean="0"/>
              <a:t>TextBox</a:t>
            </a:r>
            <a:r>
              <a:rPr lang="en-US" dirty="0" smtClean="0"/>
              <a:t> with height:</a:t>
            </a:r>
            <a:br>
              <a:rPr lang="en-US" dirty="0" smtClean="0"/>
            </a:br>
            <a:r>
              <a:rPr lang="en-US" dirty="0" smtClean="0"/>
              <a:t>&lt;</a:t>
            </a:r>
            <a:r>
              <a:rPr lang="en-US" dirty="0" err="1" smtClean="0"/>
              <a:t>asp:TextBox</a:t>
            </a:r>
            <a:r>
              <a:rPr lang="en-US" dirty="0" smtClean="0"/>
              <a:t> id="tb6" rows="5" </a:t>
            </a:r>
            <a:r>
              <a:rPr lang="en-US" dirty="0" err="1" smtClean="0"/>
              <a:t>TextMode</a:t>
            </a:r>
            <a:r>
              <a:rPr lang="en-US" dirty="0" smtClean="0"/>
              <a:t>="multiline"</a:t>
            </a:r>
            <a:br>
              <a:rPr lang="en-US" dirty="0" smtClean="0"/>
            </a:br>
            <a:r>
              <a:rPr lang="en-US" dirty="0" err="1" smtClean="0"/>
              <a:t>runat</a:t>
            </a:r>
            <a:r>
              <a:rPr lang="en-US" dirty="0" smtClean="0"/>
              <a:t>="server" /&gt;</a:t>
            </a:r>
          </a:p>
          <a:p>
            <a:pPr lvl="1">
              <a:buNone/>
            </a:pPr>
            <a:r>
              <a:rPr lang="en-US" dirty="0" smtClean="0"/>
              <a:t>	&lt;</a:t>
            </a:r>
            <a:r>
              <a:rPr lang="en-US" dirty="0" err="1" smtClean="0"/>
              <a:t>br</a:t>
            </a:r>
            <a:r>
              <a:rPr lang="en-US" dirty="0" smtClean="0"/>
              <a:t> /&gt;&lt;</a:t>
            </a:r>
            <a:r>
              <a:rPr lang="en-US" dirty="0" err="1" smtClean="0"/>
              <a:t>br</a:t>
            </a:r>
            <a:r>
              <a:rPr lang="en-US" dirty="0" smtClean="0"/>
              <a:t> /&gt;</a:t>
            </a:r>
            <a:br>
              <a:rPr lang="en-US" dirty="0" smtClean="0"/>
            </a:br>
            <a:r>
              <a:rPr lang="en-US" dirty="0" smtClean="0"/>
              <a:t>A </a:t>
            </a:r>
            <a:r>
              <a:rPr lang="en-US" dirty="0" err="1" smtClean="0"/>
              <a:t>TextBox</a:t>
            </a:r>
            <a:r>
              <a:rPr lang="en-US" dirty="0" smtClean="0"/>
              <a:t> with width:</a:t>
            </a:r>
            <a:br>
              <a:rPr lang="en-US" dirty="0" smtClean="0"/>
            </a:br>
            <a:r>
              <a:rPr lang="en-US" dirty="0" smtClean="0"/>
              <a:t>&lt;</a:t>
            </a:r>
            <a:r>
              <a:rPr lang="en-US" dirty="0" err="1" smtClean="0"/>
              <a:t>asp:TextBox</a:t>
            </a:r>
            <a:r>
              <a:rPr lang="en-US" dirty="0" smtClean="0"/>
              <a:t> id="tb5" columns="30" </a:t>
            </a:r>
            <a:r>
              <a:rPr lang="en-US" dirty="0" err="1" smtClean="0"/>
              <a:t>runat</a:t>
            </a:r>
            <a:r>
              <a:rPr lang="en-US" dirty="0" smtClean="0"/>
              <a:t>="server" /&gt;</a:t>
            </a:r>
            <a:br>
              <a:rPr lang="en-US" dirty="0" smtClean="0"/>
            </a:br>
            <a:r>
              <a:rPr lang="en-US" dirty="0" smtClean="0"/>
              <a:t>&lt;/form&gt;</a:t>
            </a:r>
            <a:br>
              <a:rPr lang="en-US" dirty="0" smtClean="0"/>
            </a:br>
            <a:r>
              <a:rPr lang="en-US" dirty="0" smtClean="0"/>
              <a:t>&lt;/body&gt;</a:t>
            </a:r>
          </a:p>
          <a:p>
            <a:pPr lvl="1">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 a Script In </a:t>
            </a:r>
            <a:r>
              <a:rPr lang="en-US" b="1" dirty="0" err="1" smtClean="0"/>
              <a:t>TextBox</a:t>
            </a:r>
            <a:endParaRPr lang="en-US" dirty="0"/>
          </a:p>
        </p:txBody>
      </p:sp>
      <p:sp>
        <p:nvSpPr>
          <p:cNvPr id="3" name="Content Placeholder 2"/>
          <p:cNvSpPr>
            <a:spLocks noGrp="1"/>
          </p:cNvSpPr>
          <p:nvPr>
            <p:ph idx="1"/>
          </p:nvPr>
        </p:nvSpPr>
        <p:spPr>
          <a:xfrm>
            <a:off x="838200" y="1825624"/>
            <a:ext cx="10515600" cy="5032376"/>
          </a:xfrm>
        </p:spPr>
        <p:txBody>
          <a:bodyPr>
            <a:normAutofit/>
          </a:bodyPr>
          <a:lstStyle/>
          <a:p>
            <a:r>
              <a:rPr lang="en-US" dirty="0" smtClean="0"/>
              <a:t>The contents and settings of a </a:t>
            </a:r>
            <a:r>
              <a:rPr lang="en-US" dirty="0" err="1" smtClean="0"/>
              <a:t>TextBox</a:t>
            </a:r>
            <a:r>
              <a:rPr lang="en-US" dirty="0" smtClean="0"/>
              <a:t> control may be changed by server scripts when a form is submitted.</a:t>
            </a:r>
          </a:p>
          <a:p>
            <a:r>
              <a:rPr lang="en-US" dirty="0" smtClean="0"/>
              <a:t>A form can be submitted by clicking on a button or when a user changes the value in the </a:t>
            </a:r>
            <a:r>
              <a:rPr lang="en-US" dirty="0" err="1" smtClean="0"/>
              <a:t>TextBox</a:t>
            </a:r>
            <a:r>
              <a:rPr lang="en-US" dirty="0" smtClean="0"/>
              <a:t> control.</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613400"/>
          </a:xfrm>
        </p:spPr>
        <p:txBody>
          <a:bodyPr>
            <a:normAutofit fontScale="92500" lnSpcReduction="20000"/>
          </a:bodyPr>
          <a:lstStyle/>
          <a:p>
            <a:pPr>
              <a:buNone/>
            </a:pPr>
            <a:r>
              <a:rPr lang="en-US" dirty="0" smtClean="0"/>
              <a:t>	&lt;script </a:t>
            </a:r>
            <a:r>
              <a:rPr lang="en-US" dirty="0" err="1" smtClean="0"/>
              <a:t>runat</a:t>
            </a:r>
            <a:r>
              <a:rPr lang="en-US" dirty="0" smtClean="0"/>
              <a:t>="server"&gt;</a:t>
            </a:r>
            <a:br>
              <a:rPr lang="en-US" dirty="0" smtClean="0"/>
            </a:br>
            <a:r>
              <a:rPr lang="en-US" dirty="0" smtClean="0"/>
              <a:t>Sub submit(sender As Object, e As </a:t>
            </a:r>
            <a:r>
              <a:rPr lang="en-US" dirty="0" err="1" smtClean="0"/>
              <a:t>EventArgs</a:t>
            </a:r>
            <a:r>
              <a:rPr lang="en-US" dirty="0" smtClean="0"/>
              <a:t>)</a:t>
            </a:r>
            <a:br>
              <a:rPr lang="en-US" dirty="0" smtClean="0"/>
            </a:br>
            <a:r>
              <a:rPr lang="en-US" dirty="0" smtClean="0"/>
              <a:t>lbl1.Text="Your name is " &amp; txt1.Text</a:t>
            </a:r>
            <a:br>
              <a:rPr lang="en-US" dirty="0" smtClean="0"/>
            </a:br>
            <a:r>
              <a:rPr lang="en-US" dirty="0" smtClean="0"/>
              <a:t>End Sub</a:t>
            </a:r>
            <a:br>
              <a:rPr lang="en-US" dirty="0" smtClean="0"/>
            </a:br>
            <a:r>
              <a:rPr lang="en-US" dirty="0" smtClean="0"/>
              <a:t>&lt;/script&gt;</a:t>
            </a:r>
            <a:br>
              <a:rPr lang="en-US" dirty="0" smtClean="0"/>
            </a:br>
            <a:r>
              <a:rPr lang="en-US" dirty="0" smtClean="0"/>
              <a:t>&lt;html&gt;</a:t>
            </a:r>
            <a:br>
              <a:rPr lang="en-US" dirty="0" smtClean="0"/>
            </a:br>
            <a:r>
              <a:rPr lang="en-US" dirty="0" smtClean="0"/>
              <a:t>&lt;body&gt;</a:t>
            </a:r>
            <a:br>
              <a:rPr lang="en-US" dirty="0" smtClean="0"/>
            </a:br>
            <a:r>
              <a:rPr lang="en-US" dirty="0" smtClean="0"/>
              <a:t>&lt;form </a:t>
            </a:r>
            <a:r>
              <a:rPr lang="en-US" dirty="0" err="1" smtClean="0"/>
              <a:t>runat</a:t>
            </a:r>
            <a:r>
              <a:rPr lang="en-US" dirty="0" smtClean="0"/>
              <a:t>="server"&gt;</a:t>
            </a:r>
            <a:br>
              <a:rPr lang="en-US" dirty="0" smtClean="0"/>
            </a:br>
            <a:r>
              <a:rPr lang="en-US" dirty="0" smtClean="0"/>
              <a:t>Enter your name:</a:t>
            </a:r>
            <a:br>
              <a:rPr lang="en-US" dirty="0" smtClean="0"/>
            </a:br>
            <a:r>
              <a:rPr lang="en-US" dirty="0" smtClean="0"/>
              <a:t>&lt;</a:t>
            </a:r>
            <a:r>
              <a:rPr lang="en-US" dirty="0" err="1" smtClean="0"/>
              <a:t>asp:TextBox</a:t>
            </a:r>
            <a:r>
              <a:rPr lang="en-US" dirty="0" smtClean="0"/>
              <a:t> id="txt1" </a:t>
            </a:r>
            <a:r>
              <a:rPr lang="en-US" dirty="0" err="1" smtClean="0"/>
              <a:t>runat</a:t>
            </a:r>
            <a:r>
              <a:rPr lang="en-US" dirty="0" smtClean="0"/>
              <a:t>="server" /&gt;</a:t>
            </a:r>
            <a:br>
              <a:rPr lang="en-US" dirty="0" smtClean="0"/>
            </a:br>
            <a:r>
              <a:rPr lang="en-US" dirty="0" smtClean="0"/>
              <a:t>&lt;</a:t>
            </a:r>
            <a:r>
              <a:rPr lang="en-US" dirty="0" err="1" smtClean="0"/>
              <a:t>asp:Button</a:t>
            </a:r>
            <a:r>
              <a:rPr lang="en-US" dirty="0" smtClean="0"/>
              <a:t> </a:t>
            </a:r>
            <a:r>
              <a:rPr lang="en-US" dirty="0" err="1" smtClean="0"/>
              <a:t>OnClick</a:t>
            </a:r>
            <a:r>
              <a:rPr lang="en-US" dirty="0" smtClean="0"/>
              <a:t>="submit" Text="Submit" </a:t>
            </a:r>
            <a:r>
              <a:rPr lang="en-US" dirty="0" err="1" smtClean="0"/>
              <a:t>runat</a:t>
            </a:r>
            <a:r>
              <a:rPr lang="en-US" dirty="0" smtClean="0"/>
              <a:t>="server" /&gt;</a:t>
            </a:r>
            <a:br>
              <a:rPr lang="en-US" dirty="0" smtClean="0"/>
            </a:br>
            <a:r>
              <a:rPr lang="en-US" dirty="0" smtClean="0"/>
              <a:t>&lt;p&gt;&lt;</a:t>
            </a:r>
            <a:r>
              <a:rPr lang="en-US" dirty="0" err="1" smtClean="0"/>
              <a:t>asp:Label</a:t>
            </a:r>
            <a:r>
              <a:rPr lang="en-US" dirty="0" smtClean="0"/>
              <a:t> id="lbl1" </a:t>
            </a:r>
            <a:r>
              <a:rPr lang="en-US" dirty="0" err="1" smtClean="0"/>
              <a:t>runat</a:t>
            </a:r>
            <a:r>
              <a:rPr lang="en-US" dirty="0" smtClean="0"/>
              <a:t>="server" /&gt;&lt;/p&gt;</a:t>
            </a:r>
            <a:br>
              <a:rPr lang="en-US" dirty="0" smtClean="0"/>
            </a:br>
            <a:r>
              <a:rPr lang="en-US" dirty="0" smtClean="0"/>
              <a:t>&lt;/form&gt;</a:t>
            </a:r>
            <a:br>
              <a:rPr lang="en-US" dirty="0" smtClean="0"/>
            </a:br>
            <a:r>
              <a:rPr lang="en-US" dirty="0" smtClean="0"/>
              <a:t>&lt;/body&gt;</a:t>
            </a:r>
            <a:br>
              <a:rPr lang="en-US" dirty="0" smtClean="0"/>
            </a:br>
            <a:r>
              <a:rPr lang="en-US" dirty="0" smtClean="0"/>
              <a:t>&lt;/html&gt; </a:t>
            </a:r>
          </a:p>
          <a:p>
            <a:r>
              <a:rPr lang="en-US" dirty="0" smtClean="0"/>
              <a:t>Here we declare one </a:t>
            </a:r>
            <a:r>
              <a:rPr lang="en-US" dirty="0" err="1" smtClean="0"/>
              <a:t>TextBox</a:t>
            </a:r>
            <a:r>
              <a:rPr lang="en-US" dirty="0" smtClean="0"/>
              <a:t> control, one Button control, and one Label control in an .</a:t>
            </a:r>
            <a:r>
              <a:rPr lang="en-US" dirty="0" err="1" smtClean="0"/>
              <a:t>aspx</a:t>
            </a:r>
            <a:r>
              <a:rPr lang="en-US" dirty="0" smtClean="0"/>
              <a:t> file. When the submit button is triggered, the submit subroutine is executed. The submit subroutine writes a text to the Label control</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Button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Button control is used to display a push button.</a:t>
            </a:r>
          </a:p>
          <a:p>
            <a:r>
              <a:rPr lang="en-US" dirty="0" smtClean="0"/>
              <a:t>The push button may be a submit button or a command button. By default, this control is a submit button.</a:t>
            </a:r>
          </a:p>
          <a:p>
            <a:r>
              <a:rPr lang="en-US" dirty="0" smtClean="0"/>
              <a:t>A submit button does not have a command name and it posts the page back to the server when it is clicked.</a:t>
            </a:r>
          </a:p>
          <a:p>
            <a:r>
              <a:rPr lang="en-US" dirty="0" smtClean="0"/>
              <a:t>It is possible to write an event handler to control the actions performed when the submit button is clicked.</a:t>
            </a:r>
          </a:p>
          <a:p>
            <a:r>
              <a:rPr lang="en-US" dirty="0" smtClean="0"/>
              <a:t>A command button has a command name and allows you to create multiple Button controls on a page.</a:t>
            </a:r>
          </a:p>
          <a:p>
            <a:r>
              <a:rPr lang="en-US" dirty="0" smtClean="0"/>
              <a:t>It is possible to write an event handler to control the actions performed when the command button is clicked. </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example below demonstrates a simple Button control:</a:t>
            </a:r>
          </a:p>
          <a:p>
            <a:pPr lvl="1">
              <a:buNone/>
            </a:pPr>
            <a:r>
              <a:rPr lang="en-US" dirty="0" smtClean="0"/>
              <a:t>&lt;html&gt;</a:t>
            </a:r>
          </a:p>
          <a:p>
            <a:pPr lvl="1">
              <a:buNone/>
            </a:pPr>
            <a:r>
              <a:rPr lang="en-US" dirty="0" smtClean="0"/>
              <a:t>&lt;body&gt;</a:t>
            </a:r>
          </a:p>
          <a:p>
            <a:pPr lvl="2">
              <a:buNone/>
            </a:pPr>
            <a:r>
              <a:rPr lang="en-US" dirty="0" smtClean="0"/>
              <a:t>&lt;form </a:t>
            </a:r>
            <a:r>
              <a:rPr lang="en-US" dirty="0" err="1" smtClean="0"/>
              <a:t>runat</a:t>
            </a:r>
            <a:r>
              <a:rPr lang="en-US" dirty="0" smtClean="0"/>
              <a:t>="server"&gt;</a:t>
            </a:r>
          </a:p>
          <a:p>
            <a:pPr lvl="2">
              <a:buNone/>
            </a:pPr>
            <a:r>
              <a:rPr lang="en-US" dirty="0" smtClean="0"/>
              <a:t>&lt;</a:t>
            </a:r>
            <a:r>
              <a:rPr lang="en-US" dirty="0" err="1" smtClean="0"/>
              <a:t>asp:Button</a:t>
            </a:r>
            <a:r>
              <a:rPr lang="en-US" dirty="0" smtClean="0"/>
              <a:t> id="b1" Text="Submit" </a:t>
            </a:r>
            <a:r>
              <a:rPr lang="en-US" dirty="0" err="1" smtClean="0"/>
              <a:t>runat</a:t>
            </a:r>
            <a:r>
              <a:rPr lang="en-US" dirty="0" smtClean="0"/>
              <a:t>="server" /&gt;</a:t>
            </a:r>
          </a:p>
          <a:p>
            <a:pPr lvl="2">
              <a:buNone/>
            </a:pPr>
            <a:r>
              <a:rPr lang="en-US" dirty="0" smtClean="0"/>
              <a:t>&lt;/form&gt;</a:t>
            </a:r>
          </a:p>
          <a:p>
            <a:pPr lvl="1">
              <a:buNone/>
            </a:pPr>
            <a:r>
              <a:rPr lang="en-US" dirty="0" smtClean="0"/>
              <a:t>&lt;/body&gt;</a:t>
            </a:r>
          </a:p>
          <a:p>
            <a:pPr lvl="1">
              <a:buNone/>
            </a:pPr>
            <a:r>
              <a:rPr lang="en-US" dirty="0" smtClean="0"/>
              <a:t>&lt;/html&gt;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r>
              <a:rPr lang="en-US" b="1" dirty="0" smtClean="0"/>
              <a:t>Data Binding</a:t>
            </a:r>
            <a:endParaRPr lang="en-US" dirty="0"/>
          </a:p>
        </p:txBody>
      </p:sp>
      <p:sp>
        <p:nvSpPr>
          <p:cNvPr id="3" name="Content Placeholder 2"/>
          <p:cNvSpPr>
            <a:spLocks noGrp="1"/>
          </p:cNvSpPr>
          <p:nvPr>
            <p:ph idx="1"/>
          </p:nvPr>
        </p:nvSpPr>
        <p:spPr>
          <a:xfrm>
            <a:off x="838200" y="1104900"/>
            <a:ext cx="10515600" cy="5753100"/>
          </a:xfrm>
        </p:spPr>
        <p:txBody>
          <a:bodyPr>
            <a:normAutofit fontScale="92500" lnSpcReduction="20000"/>
          </a:bodyPr>
          <a:lstStyle/>
          <a:p>
            <a:r>
              <a:rPr lang="en-US" dirty="0" smtClean="0"/>
              <a:t>The following controls are list controls which support data binding:</a:t>
            </a:r>
          </a:p>
          <a:p>
            <a:pPr marL="914400" lvl="1" indent="-457200">
              <a:buFont typeface="+mj-lt"/>
              <a:buAutoNum type="arabicPeriod"/>
            </a:pPr>
            <a:r>
              <a:rPr lang="en-US" dirty="0" err="1" smtClean="0"/>
              <a:t>asp:RadioButtonList</a:t>
            </a:r>
            <a:endParaRPr lang="en-US" dirty="0" smtClean="0"/>
          </a:p>
          <a:p>
            <a:pPr marL="914400" lvl="1" indent="-457200">
              <a:buFont typeface="+mj-lt"/>
              <a:buAutoNum type="arabicPeriod"/>
            </a:pPr>
            <a:r>
              <a:rPr lang="en-US" dirty="0" err="1" smtClean="0"/>
              <a:t>asp:CheckBoxList</a:t>
            </a:r>
            <a:endParaRPr lang="en-US" dirty="0" smtClean="0"/>
          </a:p>
          <a:p>
            <a:pPr marL="914400" lvl="1" indent="-457200">
              <a:buFont typeface="+mj-lt"/>
              <a:buAutoNum type="arabicPeriod"/>
            </a:pPr>
            <a:r>
              <a:rPr lang="en-US" dirty="0" err="1" smtClean="0"/>
              <a:t>asp:DropDownList</a:t>
            </a:r>
            <a:endParaRPr lang="en-US" dirty="0" smtClean="0"/>
          </a:p>
          <a:p>
            <a:pPr marL="914400" lvl="1" indent="-457200">
              <a:buFont typeface="+mj-lt"/>
              <a:buAutoNum type="arabicPeriod"/>
            </a:pPr>
            <a:r>
              <a:rPr lang="en-US" dirty="0" err="1" smtClean="0"/>
              <a:t>asp:Listbox</a:t>
            </a:r>
            <a:endParaRPr lang="en-US" dirty="0" smtClean="0"/>
          </a:p>
          <a:p>
            <a:r>
              <a:rPr lang="en-US" dirty="0" smtClean="0"/>
              <a:t>The selectable items in each of the above controls are usually defined by one or more </a:t>
            </a:r>
            <a:r>
              <a:rPr lang="en-US" dirty="0" err="1" smtClean="0"/>
              <a:t>asp:ListItem</a:t>
            </a:r>
            <a:r>
              <a:rPr lang="en-US" dirty="0" smtClean="0"/>
              <a:t> controls, like this:</a:t>
            </a:r>
          </a:p>
          <a:p>
            <a:pPr lvl="1">
              <a:buNone/>
            </a:pPr>
            <a:r>
              <a:rPr lang="en-US" dirty="0" smtClean="0"/>
              <a:t>&lt;html&gt;</a:t>
            </a:r>
          </a:p>
          <a:p>
            <a:pPr lvl="1">
              <a:buNone/>
            </a:pPr>
            <a:r>
              <a:rPr lang="en-US" dirty="0" smtClean="0"/>
              <a:t>&lt;body&gt;</a:t>
            </a:r>
          </a:p>
          <a:p>
            <a:pPr lvl="2">
              <a:buNone/>
            </a:pPr>
            <a:r>
              <a:rPr lang="en-US" dirty="0" smtClean="0"/>
              <a:t>&lt;form </a:t>
            </a:r>
            <a:r>
              <a:rPr lang="en-US" dirty="0" err="1" smtClean="0"/>
              <a:t>runat</a:t>
            </a:r>
            <a:r>
              <a:rPr lang="en-US" dirty="0" smtClean="0"/>
              <a:t>="server"&gt;</a:t>
            </a:r>
          </a:p>
          <a:p>
            <a:pPr lvl="2">
              <a:buNone/>
            </a:pPr>
            <a:r>
              <a:rPr lang="en-US" dirty="0" smtClean="0"/>
              <a:t>&lt;</a:t>
            </a:r>
            <a:r>
              <a:rPr lang="en-US" dirty="0" err="1" smtClean="0"/>
              <a:t>asp:RadioButtonList</a:t>
            </a:r>
            <a:r>
              <a:rPr lang="en-US" dirty="0" smtClean="0"/>
              <a:t> id="</a:t>
            </a:r>
            <a:r>
              <a:rPr lang="en-US" dirty="0" err="1" smtClean="0"/>
              <a:t>countrylist</a:t>
            </a:r>
            <a:r>
              <a:rPr lang="en-US" dirty="0" smtClean="0"/>
              <a:t>" </a:t>
            </a:r>
            <a:r>
              <a:rPr lang="en-US" dirty="0" err="1" smtClean="0"/>
              <a:t>runat</a:t>
            </a:r>
            <a:r>
              <a:rPr lang="en-US" dirty="0" smtClean="0"/>
              <a:t>="server"&gt;</a:t>
            </a:r>
          </a:p>
          <a:p>
            <a:pPr lvl="2">
              <a:buNone/>
            </a:pPr>
            <a:r>
              <a:rPr lang="en-US" dirty="0" smtClean="0"/>
              <a:t>&lt;</a:t>
            </a:r>
            <a:r>
              <a:rPr lang="en-US" dirty="0" err="1" smtClean="0"/>
              <a:t>asp:ListItem</a:t>
            </a:r>
            <a:r>
              <a:rPr lang="en-US" dirty="0" smtClean="0"/>
              <a:t> value="N" text="Norway" /&gt;</a:t>
            </a:r>
          </a:p>
          <a:p>
            <a:pPr lvl="2">
              <a:buNone/>
            </a:pPr>
            <a:r>
              <a:rPr lang="en-US" dirty="0" smtClean="0"/>
              <a:t>&lt;</a:t>
            </a:r>
            <a:r>
              <a:rPr lang="en-US" dirty="0" err="1" smtClean="0"/>
              <a:t>asp:ListItem</a:t>
            </a:r>
            <a:r>
              <a:rPr lang="en-US" dirty="0" smtClean="0"/>
              <a:t> value="S" text="Sweden" /&gt;</a:t>
            </a:r>
          </a:p>
          <a:p>
            <a:pPr lvl="2">
              <a:buNone/>
            </a:pPr>
            <a:r>
              <a:rPr lang="en-US" dirty="0" smtClean="0"/>
              <a:t>&lt;</a:t>
            </a:r>
            <a:r>
              <a:rPr lang="en-US" dirty="0" err="1" smtClean="0"/>
              <a:t>asp:ListItem</a:t>
            </a:r>
            <a:r>
              <a:rPr lang="en-US" dirty="0" smtClean="0"/>
              <a:t> value="F" text="France" /&gt;</a:t>
            </a:r>
          </a:p>
          <a:p>
            <a:pPr lvl="2">
              <a:buNone/>
            </a:pPr>
            <a:r>
              <a:rPr lang="en-US" dirty="0" smtClean="0"/>
              <a:t>&lt;</a:t>
            </a:r>
            <a:r>
              <a:rPr lang="en-US" dirty="0" err="1" smtClean="0"/>
              <a:t>asp:ListItem</a:t>
            </a:r>
            <a:r>
              <a:rPr lang="en-US" dirty="0" smtClean="0"/>
              <a:t> value="I" text="Italy" /&gt;</a:t>
            </a:r>
          </a:p>
          <a:p>
            <a:pPr lvl="2">
              <a:buNone/>
            </a:pPr>
            <a:r>
              <a:rPr lang="en-US" dirty="0" smtClean="0"/>
              <a:t>&lt;/</a:t>
            </a:r>
            <a:r>
              <a:rPr lang="en-US" dirty="0" err="1" smtClean="0"/>
              <a:t>asp:RadioButtonList</a:t>
            </a:r>
            <a:r>
              <a:rPr lang="en-US" dirty="0" smtClean="0"/>
              <a:t>&gt;</a:t>
            </a:r>
          </a:p>
          <a:p>
            <a:pPr lvl="2">
              <a:buNone/>
            </a:pPr>
            <a:r>
              <a:rPr lang="en-US" dirty="0" smtClean="0"/>
              <a:t>&lt;/form&gt;</a:t>
            </a:r>
          </a:p>
          <a:p>
            <a:pPr lvl="1">
              <a:buNone/>
            </a:pPr>
            <a:r>
              <a:rPr lang="en-US" dirty="0" smtClean="0"/>
              <a:t>&lt;/body&gt;</a:t>
            </a:r>
          </a:p>
          <a:p>
            <a:pPr lvl="1">
              <a:buNone/>
            </a:pPr>
            <a:r>
              <a:rPr lang="en-US" dirty="0" smtClean="0"/>
              <a:t>&lt;/html&gt;</a:t>
            </a:r>
          </a:p>
          <a:p>
            <a:pPr marL="457200" indent="-45720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10515600" cy="6362700"/>
          </a:xfrm>
        </p:spPr>
        <p:txBody>
          <a:bodyPr>
            <a:normAutofit fontScale="92500" lnSpcReduction="20000"/>
          </a:bodyPr>
          <a:lstStyle/>
          <a:p>
            <a:r>
              <a:rPr lang="en-US" dirty="0" smtClean="0"/>
              <a:t>However, with data binding we may use a separate source, like a database, an XML file, or a script to fill the list with selectable items.</a:t>
            </a:r>
          </a:p>
          <a:p>
            <a:r>
              <a:rPr lang="en-US" dirty="0" smtClean="0"/>
              <a:t>By using an imported source, the data is separated from the HTML, and any changes to the items are made in the separate data source.</a:t>
            </a:r>
          </a:p>
          <a:p>
            <a:r>
              <a:rPr lang="en-US" dirty="0" smtClean="0"/>
              <a:t>The </a:t>
            </a:r>
            <a:r>
              <a:rPr lang="en-US" dirty="0" err="1" smtClean="0"/>
              <a:t>ArrayList</a:t>
            </a:r>
            <a:r>
              <a:rPr lang="en-US" dirty="0" smtClean="0"/>
              <a:t> object is a collection of items containing a single data value. </a:t>
            </a:r>
          </a:p>
          <a:p>
            <a:r>
              <a:rPr lang="en-US" dirty="0" smtClean="0"/>
              <a:t>Items are added to the </a:t>
            </a:r>
            <a:r>
              <a:rPr lang="en-US" dirty="0" err="1" smtClean="0"/>
              <a:t>ArrayList</a:t>
            </a:r>
            <a:r>
              <a:rPr lang="en-US" dirty="0" smtClean="0"/>
              <a:t> with the Add() method. The following code creates a new </a:t>
            </a:r>
            <a:r>
              <a:rPr lang="en-US" dirty="0" err="1" smtClean="0"/>
              <a:t>ArrayList</a:t>
            </a:r>
            <a:r>
              <a:rPr lang="en-US" dirty="0" smtClean="0"/>
              <a:t> object named </a:t>
            </a:r>
            <a:r>
              <a:rPr lang="en-US" dirty="0" err="1" smtClean="0"/>
              <a:t>mycountries</a:t>
            </a:r>
            <a:r>
              <a:rPr lang="en-US" dirty="0" smtClean="0"/>
              <a:t> and four items are added:</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2">
              <a:buNone/>
            </a:pPr>
            <a:r>
              <a:rPr lang="en-US" dirty="0" smtClean="0"/>
              <a:t>if Not </a:t>
            </a:r>
            <a:r>
              <a:rPr lang="en-US" dirty="0" err="1" smtClean="0"/>
              <a:t>Page.IsPostBack</a:t>
            </a:r>
            <a:r>
              <a:rPr lang="en-US" dirty="0" smtClean="0"/>
              <a:t> then</a:t>
            </a:r>
          </a:p>
          <a:p>
            <a:pPr lvl="2">
              <a:buNone/>
            </a:pPr>
            <a:r>
              <a:rPr lang="en-US" dirty="0" smtClean="0"/>
              <a:t>  dim </a:t>
            </a:r>
            <a:r>
              <a:rPr lang="en-US" dirty="0" err="1" smtClean="0"/>
              <a:t>mycountries</a:t>
            </a:r>
            <a:r>
              <a:rPr lang="en-US" dirty="0" smtClean="0"/>
              <a:t>=New </a:t>
            </a:r>
            <a:r>
              <a:rPr lang="en-US" dirty="0" err="1" smtClean="0"/>
              <a:t>ArrayList</a:t>
            </a:r>
            <a:endParaRPr lang="en-US" dirty="0" smtClean="0"/>
          </a:p>
          <a:p>
            <a:pPr lvl="2">
              <a:buNone/>
            </a:pPr>
            <a:r>
              <a:rPr lang="en-US" dirty="0" smtClean="0"/>
              <a:t>  </a:t>
            </a:r>
            <a:r>
              <a:rPr lang="en-US" dirty="0" err="1" smtClean="0"/>
              <a:t>mycountries.Add</a:t>
            </a:r>
            <a:r>
              <a:rPr lang="en-US" dirty="0" smtClean="0"/>
              <a:t>("Norway")</a:t>
            </a:r>
          </a:p>
          <a:p>
            <a:pPr lvl="2">
              <a:buNone/>
            </a:pPr>
            <a:r>
              <a:rPr lang="en-US" dirty="0" smtClean="0"/>
              <a:t>  </a:t>
            </a:r>
            <a:r>
              <a:rPr lang="en-US" dirty="0" err="1" smtClean="0"/>
              <a:t>mycountries.Add</a:t>
            </a:r>
            <a:r>
              <a:rPr lang="en-US" dirty="0" smtClean="0"/>
              <a:t>("Sweden")</a:t>
            </a:r>
          </a:p>
          <a:p>
            <a:pPr lvl="2">
              <a:buNone/>
            </a:pPr>
            <a:r>
              <a:rPr lang="en-US" dirty="0" smtClean="0"/>
              <a:t>  </a:t>
            </a:r>
            <a:r>
              <a:rPr lang="en-US" dirty="0" err="1" smtClean="0"/>
              <a:t>mycountries.Add</a:t>
            </a:r>
            <a:r>
              <a:rPr lang="en-US" dirty="0" smtClean="0"/>
              <a:t>("France")</a:t>
            </a:r>
          </a:p>
          <a:p>
            <a:pPr lvl="2">
              <a:buNone/>
            </a:pPr>
            <a:r>
              <a:rPr lang="en-US" dirty="0" smtClean="0"/>
              <a:t>  </a:t>
            </a:r>
            <a:r>
              <a:rPr lang="en-US" dirty="0" err="1" smtClean="0"/>
              <a:t>mycountries.Add</a:t>
            </a:r>
            <a:r>
              <a:rPr lang="en-US" dirty="0" smtClean="0"/>
              <a:t>("Italy")</a:t>
            </a:r>
          </a:p>
          <a:p>
            <a:pPr lvl="2">
              <a:buNone/>
            </a:pPr>
            <a:r>
              <a:rPr lang="en-US" dirty="0" smtClean="0"/>
              <a:t>end if</a:t>
            </a:r>
          </a:p>
          <a:p>
            <a:pPr lvl="1">
              <a:buNone/>
            </a:pPr>
            <a:r>
              <a:rPr lang="en-US" dirty="0" smtClean="0"/>
              <a:t>end sub</a:t>
            </a:r>
          </a:p>
          <a:p>
            <a:pPr lvl="1">
              <a:buNone/>
            </a:pPr>
            <a:r>
              <a:rPr lang="en-US" dirty="0" smtClean="0"/>
              <a:t>&lt;/script&gt;</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6438900"/>
          </a:xfrm>
        </p:spPr>
        <p:txBody>
          <a:bodyPr>
            <a:normAutofit/>
          </a:bodyPr>
          <a:lstStyle/>
          <a:p>
            <a:r>
              <a:rPr lang="en-US" dirty="0" smtClean="0"/>
              <a:t>By default, an </a:t>
            </a:r>
            <a:r>
              <a:rPr lang="en-US" dirty="0" err="1" smtClean="0"/>
              <a:t>ArrayList</a:t>
            </a:r>
            <a:r>
              <a:rPr lang="en-US" dirty="0" smtClean="0"/>
              <a:t> object contains 16 entries. An </a:t>
            </a:r>
            <a:r>
              <a:rPr lang="en-US" dirty="0" err="1" smtClean="0"/>
              <a:t>ArrayList</a:t>
            </a:r>
            <a:r>
              <a:rPr lang="en-US" dirty="0" smtClean="0"/>
              <a:t> can be sized to its final size with the </a:t>
            </a:r>
            <a:r>
              <a:rPr lang="en-US" dirty="0" err="1" smtClean="0"/>
              <a:t>TrimToSize</a:t>
            </a:r>
            <a:r>
              <a:rPr lang="en-US" dirty="0" smtClean="0"/>
              <a:t>() method:</a:t>
            </a:r>
          </a:p>
          <a:p>
            <a:endParaRPr lang="en-US" dirty="0" smtClean="0"/>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2">
              <a:buNone/>
            </a:pPr>
            <a:r>
              <a:rPr lang="en-US" dirty="0" smtClean="0"/>
              <a:t>if Not </a:t>
            </a:r>
            <a:r>
              <a:rPr lang="en-US" dirty="0" err="1" smtClean="0"/>
              <a:t>Page.IsPostBack</a:t>
            </a:r>
            <a:r>
              <a:rPr lang="en-US" dirty="0" smtClean="0"/>
              <a:t> then</a:t>
            </a:r>
          </a:p>
          <a:p>
            <a:pPr lvl="2">
              <a:buNone/>
            </a:pPr>
            <a:r>
              <a:rPr lang="en-US" dirty="0" smtClean="0"/>
              <a:t>  dim </a:t>
            </a:r>
            <a:r>
              <a:rPr lang="en-US" dirty="0" err="1" smtClean="0"/>
              <a:t>mycountries</a:t>
            </a:r>
            <a:r>
              <a:rPr lang="en-US" dirty="0" smtClean="0"/>
              <a:t>=New </a:t>
            </a:r>
            <a:r>
              <a:rPr lang="en-US" dirty="0" err="1" smtClean="0"/>
              <a:t>ArrayList</a:t>
            </a:r>
            <a:endParaRPr lang="en-US" dirty="0" smtClean="0"/>
          </a:p>
          <a:p>
            <a:pPr lvl="2">
              <a:buNone/>
            </a:pPr>
            <a:r>
              <a:rPr lang="en-US" dirty="0" smtClean="0"/>
              <a:t>  </a:t>
            </a:r>
            <a:r>
              <a:rPr lang="en-US" dirty="0" err="1" smtClean="0"/>
              <a:t>mycountries.Add</a:t>
            </a:r>
            <a:r>
              <a:rPr lang="en-US" dirty="0" smtClean="0"/>
              <a:t>("Norway")</a:t>
            </a:r>
          </a:p>
          <a:p>
            <a:pPr lvl="2">
              <a:buNone/>
            </a:pPr>
            <a:r>
              <a:rPr lang="en-US" dirty="0" smtClean="0"/>
              <a:t>  </a:t>
            </a:r>
            <a:r>
              <a:rPr lang="en-US" dirty="0" err="1" smtClean="0"/>
              <a:t>mycountries.Add</a:t>
            </a:r>
            <a:r>
              <a:rPr lang="en-US" dirty="0" smtClean="0"/>
              <a:t>("Sweden")</a:t>
            </a:r>
          </a:p>
          <a:p>
            <a:pPr lvl="2">
              <a:buNone/>
            </a:pPr>
            <a:r>
              <a:rPr lang="en-US" dirty="0" smtClean="0"/>
              <a:t>  </a:t>
            </a:r>
            <a:r>
              <a:rPr lang="en-US" dirty="0" err="1" smtClean="0"/>
              <a:t>mycountries.Add</a:t>
            </a:r>
            <a:r>
              <a:rPr lang="en-US" dirty="0" smtClean="0"/>
              <a:t>("France")</a:t>
            </a:r>
          </a:p>
          <a:p>
            <a:pPr lvl="2">
              <a:buNone/>
            </a:pPr>
            <a:r>
              <a:rPr lang="en-US" dirty="0" smtClean="0"/>
              <a:t>  </a:t>
            </a:r>
            <a:r>
              <a:rPr lang="en-US" dirty="0" err="1" smtClean="0"/>
              <a:t>mycountries.Add</a:t>
            </a:r>
            <a:r>
              <a:rPr lang="en-US" dirty="0" smtClean="0"/>
              <a:t>("Italy")</a:t>
            </a:r>
          </a:p>
          <a:p>
            <a:pPr lvl="2">
              <a:buNone/>
            </a:pPr>
            <a:r>
              <a:rPr lang="en-US" dirty="0" smtClean="0"/>
              <a:t>  </a:t>
            </a:r>
            <a:r>
              <a:rPr lang="en-US" dirty="0" err="1" smtClean="0"/>
              <a:t>mycountries.TrimToSize</a:t>
            </a:r>
            <a:r>
              <a:rPr lang="en-US" dirty="0" smtClean="0"/>
              <a:t>()</a:t>
            </a:r>
          </a:p>
          <a:p>
            <a:pPr lvl="2">
              <a:buNone/>
            </a:pPr>
            <a:r>
              <a:rPr lang="en-US" dirty="0" smtClean="0"/>
              <a:t>end if</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700"/>
            <a:ext cx="10515600" cy="5402263"/>
          </a:xfrm>
        </p:spPr>
        <p:txBody>
          <a:bodyPr>
            <a:normAutofit lnSpcReduction="10000"/>
          </a:bodyPr>
          <a:lstStyle/>
          <a:p>
            <a:r>
              <a:rPr lang="en-US" dirty="0" smtClean="0"/>
              <a:t>An </a:t>
            </a:r>
            <a:r>
              <a:rPr lang="en-US" dirty="0" err="1" smtClean="0"/>
              <a:t>ArrayList</a:t>
            </a:r>
            <a:r>
              <a:rPr lang="en-US" dirty="0" smtClean="0"/>
              <a:t> can also be sorted alphabetically or numerically with the Sort() method:</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2">
              <a:buNone/>
            </a:pPr>
            <a:r>
              <a:rPr lang="en-US" dirty="0" smtClean="0"/>
              <a:t>if Not </a:t>
            </a:r>
            <a:r>
              <a:rPr lang="en-US" dirty="0" err="1" smtClean="0"/>
              <a:t>Page.IsPostBack</a:t>
            </a:r>
            <a:r>
              <a:rPr lang="en-US" dirty="0" smtClean="0"/>
              <a:t> then</a:t>
            </a:r>
          </a:p>
          <a:p>
            <a:pPr lvl="2">
              <a:buNone/>
            </a:pPr>
            <a:r>
              <a:rPr lang="en-US" dirty="0" smtClean="0"/>
              <a:t>  dim </a:t>
            </a:r>
            <a:r>
              <a:rPr lang="en-US" dirty="0" err="1" smtClean="0"/>
              <a:t>mycountries</a:t>
            </a:r>
            <a:r>
              <a:rPr lang="en-US" dirty="0" smtClean="0"/>
              <a:t>=New </a:t>
            </a:r>
            <a:r>
              <a:rPr lang="en-US" dirty="0" err="1" smtClean="0"/>
              <a:t>ArrayList</a:t>
            </a:r>
            <a:endParaRPr lang="en-US" dirty="0" smtClean="0"/>
          </a:p>
          <a:p>
            <a:pPr lvl="2">
              <a:buNone/>
            </a:pPr>
            <a:r>
              <a:rPr lang="en-US" dirty="0" smtClean="0"/>
              <a:t>  </a:t>
            </a:r>
            <a:r>
              <a:rPr lang="en-US" dirty="0" err="1" smtClean="0"/>
              <a:t>mycountries.Add</a:t>
            </a:r>
            <a:r>
              <a:rPr lang="en-US" dirty="0" smtClean="0"/>
              <a:t>("Norway")</a:t>
            </a:r>
          </a:p>
          <a:p>
            <a:pPr lvl="2">
              <a:buNone/>
            </a:pPr>
            <a:r>
              <a:rPr lang="en-US" dirty="0" smtClean="0"/>
              <a:t>  </a:t>
            </a:r>
            <a:r>
              <a:rPr lang="en-US" dirty="0" err="1" smtClean="0"/>
              <a:t>mycountries.Add</a:t>
            </a:r>
            <a:r>
              <a:rPr lang="en-US" dirty="0" smtClean="0"/>
              <a:t>("Sweden")</a:t>
            </a:r>
          </a:p>
          <a:p>
            <a:pPr lvl="2">
              <a:buNone/>
            </a:pPr>
            <a:r>
              <a:rPr lang="en-US" dirty="0" smtClean="0"/>
              <a:t>  </a:t>
            </a:r>
            <a:r>
              <a:rPr lang="en-US" dirty="0" err="1" smtClean="0"/>
              <a:t>mycountries.Add</a:t>
            </a:r>
            <a:r>
              <a:rPr lang="en-US" dirty="0" smtClean="0"/>
              <a:t>("France")</a:t>
            </a:r>
          </a:p>
          <a:p>
            <a:pPr lvl="2">
              <a:buNone/>
            </a:pPr>
            <a:r>
              <a:rPr lang="en-US" dirty="0" smtClean="0"/>
              <a:t>  </a:t>
            </a:r>
            <a:r>
              <a:rPr lang="en-US" dirty="0" err="1" smtClean="0"/>
              <a:t>mycountries.Add</a:t>
            </a:r>
            <a:r>
              <a:rPr lang="en-US" dirty="0" smtClean="0"/>
              <a:t>("Italy")</a:t>
            </a:r>
          </a:p>
          <a:p>
            <a:pPr lvl="2">
              <a:buNone/>
            </a:pPr>
            <a:r>
              <a:rPr lang="en-US" dirty="0" smtClean="0"/>
              <a:t>  </a:t>
            </a:r>
            <a:r>
              <a:rPr lang="en-US" dirty="0" err="1" smtClean="0"/>
              <a:t>mycountries.TrimToSize</a:t>
            </a:r>
            <a:r>
              <a:rPr lang="en-US" dirty="0" smtClean="0"/>
              <a:t>()</a:t>
            </a:r>
          </a:p>
          <a:p>
            <a:pPr lvl="2">
              <a:buNone/>
            </a:pPr>
            <a:r>
              <a:rPr lang="en-US" dirty="0" smtClean="0"/>
              <a:t>  </a:t>
            </a:r>
            <a:r>
              <a:rPr lang="en-US" dirty="0" err="1" smtClean="0"/>
              <a:t>mycountries.Sort</a:t>
            </a:r>
            <a:r>
              <a:rPr lang="en-US" dirty="0" smtClean="0"/>
              <a:t>()</a:t>
            </a:r>
          </a:p>
          <a:p>
            <a:pPr lvl="2">
              <a:buNone/>
            </a:pPr>
            <a:r>
              <a:rPr lang="en-US" dirty="0" smtClean="0"/>
              <a:t>end if</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Symptoms of overload</a:t>
            </a:r>
            <a:endParaRPr lang="en-US" dirty="0"/>
          </a:p>
        </p:txBody>
      </p:sp>
      <p:sp>
        <p:nvSpPr>
          <p:cNvPr id="3" name="Content Placeholder 2"/>
          <p:cNvSpPr>
            <a:spLocks noGrp="1"/>
          </p:cNvSpPr>
          <p:nvPr>
            <p:ph idx="1"/>
          </p:nvPr>
        </p:nvSpPr>
        <p:spPr/>
        <p:txBody>
          <a:bodyPr>
            <a:normAutofit/>
          </a:bodyPr>
          <a:lstStyle/>
          <a:p>
            <a:pPr>
              <a:buNone/>
            </a:pPr>
            <a:r>
              <a:rPr lang="en-US" dirty="0" smtClean="0"/>
              <a:t>The symptoms of an overloaded web server are:</a:t>
            </a:r>
          </a:p>
          <a:p>
            <a:pPr lvl="1"/>
            <a:r>
              <a:rPr lang="en-US" dirty="0" smtClean="0"/>
              <a:t>Requests are served with (possibly long) delays (from 1 second to a few hundred seconds).</a:t>
            </a:r>
          </a:p>
          <a:p>
            <a:pPr lvl="1"/>
            <a:r>
              <a:rPr lang="en-US" dirty="0" smtClean="0"/>
              <a:t>The web server returns an HTTP error code, such as 500, 502, 503, 504, 408, or even 404, which is inappropriate for an overload condition.</a:t>
            </a:r>
          </a:p>
          <a:p>
            <a:pPr lvl="1"/>
            <a:r>
              <a:rPr lang="en-US" dirty="0" smtClean="0"/>
              <a:t>The web server refuses or resets (interrupts) TCP connections before it returns any content.</a:t>
            </a:r>
          </a:p>
          <a:p>
            <a:pPr lvl="1"/>
            <a:r>
              <a:rPr lang="en-US" dirty="0" smtClean="0"/>
              <a:t>In very rare cases, the web server returns only a part of the requested content. This behavior can be considered a bug, even if it usually arises as a symptom of overload.</a:t>
            </a:r>
          </a:p>
        </p:txBody>
      </p:sp>
      <p:sp>
        <p:nvSpPr>
          <p:cNvPr id="4" name="Slide Number Placeholder 3"/>
          <p:cNvSpPr>
            <a:spLocks noGrp="1"/>
          </p:cNvSpPr>
          <p:nvPr>
            <p:ph type="sldNum" sz="quarter" idx="12"/>
          </p:nvPr>
        </p:nvSpPr>
        <p:spPr/>
        <p:txBody>
          <a:bodyPr/>
          <a:lstStyle/>
          <a:p>
            <a:fld id="{974AB548-B0B0-46A8-9B6C-FBD15372A4A6}"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0400"/>
            <a:ext cx="10515600" cy="5516563"/>
          </a:xfrm>
        </p:spPr>
        <p:txBody>
          <a:bodyPr>
            <a:normAutofit fontScale="92500" lnSpcReduction="10000"/>
          </a:bodyPr>
          <a:lstStyle/>
          <a:p>
            <a:r>
              <a:rPr lang="en-US" dirty="0" smtClean="0"/>
              <a:t>To sort in reverse order, apply the Reverse() method after the Sort() method:</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if Not </a:t>
            </a:r>
            <a:r>
              <a:rPr lang="en-US" dirty="0" err="1" smtClean="0"/>
              <a:t>Page.IsPostBack</a:t>
            </a:r>
            <a:r>
              <a:rPr lang="en-US" dirty="0" smtClean="0"/>
              <a:t> then</a:t>
            </a:r>
          </a:p>
          <a:p>
            <a:pPr lvl="1">
              <a:buNone/>
            </a:pPr>
            <a:r>
              <a:rPr lang="en-US" dirty="0" smtClean="0"/>
              <a:t>  dim </a:t>
            </a:r>
            <a:r>
              <a:rPr lang="en-US" dirty="0" err="1" smtClean="0"/>
              <a:t>mycountries</a:t>
            </a:r>
            <a:r>
              <a:rPr lang="en-US" dirty="0" smtClean="0"/>
              <a:t>=New </a:t>
            </a:r>
            <a:r>
              <a:rPr lang="en-US" dirty="0" err="1" smtClean="0"/>
              <a:t>ArrayList</a:t>
            </a:r>
            <a:endParaRPr lang="en-US" dirty="0" smtClean="0"/>
          </a:p>
          <a:p>
            <a:pPr lvl="1">
              <a:buNone/>
            </a:pPr>
            <a:r>
              <a:rPr lang="en-US" dirty="0" smtClean="0"/>
              <a:t>  </a:t>
            </a:r>
            <a:r>
              <a:rPr lang="en-US" dirty="0" err="1" smtClean="0"/>
              <a:t>mycountries.Add</a:t>
            </a:r>
            <a:r>
              <a:rPr lang="en-US" dirty="0" smtClean="0"/>
              <a:t>("Norway")</a:t>
            </a:r>
          </a:p>
          <a:p>
            <a:pPr lvl="1">
              <a:buNone/>
            </a:pPr>
            <a:r>
              <a:rPr lang="en-US" dirty="0" smtClean="0"/>
              <a:t>  </a:t>
            </a:r>
            <a:r>
              <a:rPr lang="en-US" dirty="0" err="1" smtClean="0"/>
              <a:t>mycountries.Add</a:t>
            </a:r>
            <a:r>
              <a:rPr lang="en-US" dirty="0" smtClean="0"/>
              <a:t>("Sweden")</a:t>
            </a:r>
          </a:p>
          <a:p>
            <a:pPr lvl="1">
              <a:buNone/>
            </a:pPr>
            <a:r>
              <a:rPr lang="en-US" dirty="0" smtClean="0"/>
              <a:t>  </a:t>
            </a:r>
            <a:r>
              <a:rPr lang="en-US" dirty="0" err="1" smtClean="0"/>
              <a:t>mycountries.Add</a:t>
            </a:r>
            <a:r>
              <a:rPr lang="en-US" dirty="0" smtClean="0"/>
              <a:t>("France")</a:t>
            </a:r>
          </a:p>
          <a:p>
            <a:pPr lvl="1">
              <a:buNone/>
            </a:pPr>
            <a:r>
              <a:rPr lang="en-US" dirty="0" smtClean="0"/>
              <a:t>  </a:t>
            </a:r>
            <a:r>
              <a:rPr lang="en-US" dirty="0" err="1" smtClean="0"/>
              <a:t>mycountries.Add</a:t>
            </a:r>
            <a:r>
              <a:rPr lang="en-US" dirty="0" smtClean="0"/>
              <a:t>("Italy")</a:t>
            </a:r>
          </a:p>
          <a:p>
            <a:pPr lvl="1">
              <a:buNone/>
            </a:pPr>
            <a:r>
              <a:rPr lang="en-US" dirty="0" smtClean="0"/>
              <a:t>  </a:t>
            </a:r>
            <a:r>
              <a:rPr lang="en-US" dirty="0" err="1" smtClean="0"/>
              <a:t>mycountries.TrimToSize</a:t>
            </a:r>
            <a:r>
              <a:rPr lang="en-US" dirty="0" smtClean="0"/>
              <a:t>()</a:t>
            </a:r>
          </a:p>
          <a:p>
            <a:pPr lvl="1">
              <a:buNone/>
            </a:pPr>
            <a:r>
              <a:rPr lang="en-US" dirty="0" smtClean="0"/>
              <a:t>  </a:t>
            </a:r>
            <a:r>
              <a:rPr lang="en-US" dirty="0" err="1" smtClean="0"/>
              <a:t>mycountries.Sort</a:t>
            </a:r>
            <a:r>
              <a:rPr lang="en-US" dirty="0" smtClean="0"/>
              <a:t>()</a:t>
            </a:r>
          </a:p>
          <a:p>
            <a:pPr lvl="1">
              <a:buNone/>
            </a:pPr>
            <a:r>
              <a:rPr lang="en-US" dirty="0" smtClean="0"/>
              <a:t>  </a:t>
            </a:r>
            <a:r>
              <a:rPr lang="en-US" dirty="0" err="1" smtClean="0"/>
              <a:t>mycountries.Reverse</a:t>
            </a:r>
            <a:r>
              <a:rPr lang="en-US" dirty="0" smtClean="0"/>
              <a:t>()</a:t>
            </a:r>
          </a:p>
          <a:p>
            <a:pPr lvl="1">
              <a:buNone/>
            </a:pPr>
            <a:r>
              <a:rPr lang="en-US" dirty="0" smtClean="0"/>
              <a:t>end if</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6184900"/>
          </a:xfrm>
        </p:spPr>
        <p:txBody>
          <a:bodyPr>
            <a:normAutofit/>
          </a:bodyPr>
          <a:lstStyle/>
          <a:p>
            <a:r>
              <a:rPr lang="en-US" dirty="0" smtClean="0"/>
              <a:t>An </a:t>
            </a:r>
            <a:r>
              <a:rPr lang="en-US" dirty="0" err="1" smtClean="0"/>
              <a:t>ArrayList</a:t>
            </a:r>
            <a:r>
              <a:rPr lang="en-US" dirty="0" smtClean="0"/>
              <a:t> object may automatically generate the text and values to the following controls:</a:t>
            </a:r>
          </a:p>
          <a:p>
            <a:pPr lvl="1"/>
            <a:r>
              <a:rPr lang="en-US" dirty="0" err="1" smtClean="0"/>
              <a:t>asp:RadioButtonList</a:t>
            </a:r>
            <a:endParaRPr lang="en-US" dirty="0" smtClean="0"/>
          </a:p>
          <a:p>
            <a:pPr lvl="1"/>
            <a:r>
              <a:rPr lang="en-US" dirty="0" err="1" smtClean="0"/>
              <a:t>asp:CheckBoxList</a:t>
            </a:r>
            <a:endParaRPr lang="en-US" dirty="0" smtClean="0"/>
          </a:p>
          <a:p>
            <a:pPr lvl="1"/>
            <a:r>
              <a:rPr lang="en-US" dirty="0" err="1" smtClean="0"/>
              <a:t>asp:DropDownList</a:t>
            </a:r>
            <a:endParaRPr lang="en-US" dirty="0" smtClean="0"/>
          </a:p>
          <a:p>
            <a:pPr lvl="1"/>
            <a:r>
              <a:rPr lang="en-US" dirty="0" err="1" smtClean="0"/>
              <a:t>asp:Listbox</a:t>
            </a:r>
            <a:endParaRPr lang="en-US" dirty="0" smtClean="0"/>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6388100"/>
          </a:xfrm>
        </p:spPr>
        <p:txBody>
          <a:bodyPr>
            <a:normAutofit fontScale="62500" lnSpcReduction="20000"/>
          </a:bodyPr>
          <a:lstStyle/>
          <a:p>
            <a:r>
              <a:rPr lang="en-US" dirty="0" smtClean="0"/>
              <a:t>To bind data to a </a:t>
            </a:r>
            <a:r>
              <a:rPr lang="en-US" dirty="0" err="1" smtClean="0"/>
              <a:t>RadioButtonList</a:t>
            </a:r>
            <a:r>
              <a:rPr lang="en-US" dirty="0" smtClean="0"/>
              <a:t> control, first create a </a:t>
            </a:r>
            <a:r>
              <a:rPr lang="en-US" dirty="0" err="1" smtClean="0"/>
              <a:t>RadioButtonList</a:t>
            </a:r>
            <a:r>
              <a:rPr lang="en-US" dirty="0" smtClean="0"/>
              <a:t> control (without any </a:t>
            </a:r>
            <a:r>
              <a:rPr lang="en-US" dirty="0" err="1" smtClean="0"/>
              <a:t>asp:ListItem</a:t>
            </a:r>
            <a:r>
              <a:rPr lang="en-US" dirty="0" smtClean="0"/>
              <a:t> elements) in an .</a:t>
            </a:r>
            <a:r>
              <a:rPr lang="en-US" dirty="0" err="1" smtClean="0"/>
              <a:t>aspx</a:t>
            </a:r>
            <a:r>
              <a:rPr lang="en-US" dirty="0" smtClean="0"/>
              <a:t> page:</a:t>
            </a:r>
          </a:p>
          <a:p>
            <a:pPr lvl="1">
              <a:buNone/>
            </a:pPr>
            <a:r>
              <a:rPr lang="en-US" dirty="0" smtClean="0"/>
              <a:t>&lt;script </a:t>
            </a:r>
            <a:r>
              <a:rPr lang="en-US" dirty="0" err="1" smtClean="0"/>
              <a:t>runat</a:t>
            </a:r>
            <a:r>
              <a:rPr lang="en-US" dirty="0" smtClean="0"/>
              <a:t>="server"&gt;</a:t>
            </a:r>
          </a:p>
          <a:p>
            <a:pPr lvl="1">
              <a:buNone/>
            </a:pPr>
            <a:r>
              <a:rPr lang="en-US" dirty="0" smtClean="0"/>
              <a:t>    Sub </a:t>
            </a:r>
            <a:r>
              <a:rPr lang="en-US" dirty="0" err="1" smtClean="0"/>
              <a:t>Page_Load</a:t>
            </a:r>
            <a:endParaRPr lang="en-US" dirty="0" smtClean="0"/>
          </a:p>
          <a:p>
            <a:pPr lvl="1">
              <a:buNone/>
            </a:pPr>
            <a:r>
              <a:rPr lang="en-US" dirty="0" smtClean="0"/>
              <a:t>        If Not </a:t>
            </a:r>
            <a:r>
              <a:rPr lang="en-US" dirty="0" err="1" smtClean="0"/>
              <a:t>Page.IsPostBack</a:t>
            </a:r>
            <a:r>
              <a:rPr lang="en-US" dirty="0" smtClean="0"/>
              <a:t> Then</a:t>
            </a:r>
          </a:p>
          <a:p>
            <a:pPr lvl="1">
              <a:buNone/>
            </a:pPr>
            <a:r>
              <a:rPr lang="en-US" dirty="0" smtClean="0"/>
              <a:t>            Dim </a:t>
            </a:r>
            <a:r>
              <a:rPr lang="en-US" dirty="0" err="1" smtClean="0"/>
              <a:t>mycountries</a:t>
            </a:r>
            <a:r>
              <a:rPr lang="en-US" dirty="0" smtClean="0"/>
              <a:t> = New </a:t>
            </a:r>
            <a:r>
              <a:rPr lang="en-US" dirty="0" err="1" smtClean="0"/>
              <a:t>ArrayList</a:t>
            </a:r>
            <a:endParaRPr lang="en-US" dirty="0" smtClean="0"/>
          </a:p>
          <a:p>
            <a:pPr lvl="1">
              <a:buNone/>
            </a:pPr>
            <a:r>
              <a:rPr lang="en-US" dirty="0" smtClean="0"/>
              <a:t>            </a:t>
            </a:r>
            <a:r>
              <a:rPr lang="en-US" dirty="0" err="1" smtClean="0"/>
              <a:t>mycountries.Add</a:t>
            </a:r>
            <a:r>
              <a:rPr lang="en-US" dirty="0" smtClean="0"/>
              <a:t>("Norway")</a:t>
            </a:r>
          </a:p>
          <a:p>
            <a:pPr lvl="1">
              <a:buNone/>
            </a:pPr>
            <a:r>
              <a:rPr lang="en-US" dirty="0" smtClean="0"/>
              <a:t>            </a:t>
            </a:r>
            <a:r>
              <a:rPr lang="en-US" dirty="0" err="1" smtClean="0"/>
              <a:t>mycountries.Add</a:t>
            </a:r>
            <a:r>
              <a:rPr lang="en-US" dirty="0" smtClean="0"/>
              <a:t>("Sweden")</a:t>
            </a:r>
          </a:p>
          <a:p>
            <a:pPr lvl="1">
              <a:buNone/>
            </a:pPr>
            <a:r>
              <a:rPr lang="en-US" dirty="0" smtClean="0"/>
              <a:t>            </a:t>
            </a:r>
            <a:r>
              <a:rPr lang="en-US" dirty="0" err="1" smtClean="0"/>
              <a:t>mycountries.Add</a:t>
            </a:r>
            <a:r>
              <a:rPr lang="en-US" dirty="0" smtClean="0"/>
              <a:t>("France")</a:t>
            </a:r>
          </a:p>
          <a:p>
            <a:pPr lvl="1">
              <a:buNone/>
            </a:pPr>
            <a:r>
              <a:rPr lang="en-US" dirty="0" smtClean="0"/>
              <a:t>            </a:t>
            </a:r>
            <a:r>
              <a:rPr lang="en-US" dirty="0" err="1" smtClean="0"/>
              <a:t>mycountries.Add</a:t>
            </a:r>
            <a:r>
              <a:rPr lang="en-US" dirty="0" smtClean="0"/>
              <a:t>("Italy")</a:t>
            </a:r>
          </a:p>
          <a:p>
            <a:pPr lvl="1">
              <a:buNone/>
            </a:pPr>
            <a:r>
              <a:rPr lang="en-US" dirty="0" smtClean="0"/>
              <a:t>            </a:t>
            </a:r>
            <a:r>
              <a:rPr lang="en-US" dirty="0" err="1" smtClean="0"/>
              <a:t>mycountries.TrimToSize</a:t>
            </a:r>
            <a:r>
              <a:rPr lang="en-US" dirty="0" smtClean="0"/>
              <a:t>()</a:t>
            </a:r>
          </a:p>
          <a:p>
            <a:pPr lvl="1">
              <a:buNone/>
            </a:pPr>
            <a:r>
              <a:rPr lang="en-US" dirty="0" smtClean="0"/>
              <a:t>            </a:t>
            </a:r>
            <a:r>
              <a:rPr lang="en-US" dirty="0" err="1" smtClean="0"/>
              <a:t>mycountries.Sort</a:t>
            </a:r>
            <a:r>
              <a:rPr lang="en-US" dirty="0" smtClean="0"/>
              <a:t>()</a:t>
            </a:r>
          </a:p>
          <a:p>
            <a:pPr lvl="1">
              <a:buNone/>
            </a:pPr>
            <a:r>
              <a:rPr lang="en-US" dirty="0" smtClean="0"/>
              <a:t>            </a:t>
            </a:r>
            <a:r>
              <a:rPr lang="en-US" dirty="0" err="1" smtClean="0"/>
              <a:t>rb.DataSource</a:t>
            </a:r>
            <a:r>
              <a:rPr lang="en-US" dirty="0" smtClean="0"/>
              <a:t> = </a:t>
            </a:r>
            <a:r>
              <a:rPr lang="en-US" dirty="0" err="1" smtClean="0"/>
              <a:t>mycountries</a:t>
            </a:r>
            <a:endParaRPr lang="en-US" dirty="0" smtClean="0"/>
          </a:p>
          <a:p>
            <a:pPr lvl="1">
              <a:buNone/>
            </a:pPr>
            <a:r>
              <a:rPr lang="en-US" dirty="0" smtClean="0"/>
              <a:t>            </a:t>
            </a:r>
            <a:r>
              <a:rPr lang="en-US" dirty="0" err="1" smtClean="0"/>
              <a:t>rb.DataBind</a:t>
            </a:r>
            <a:r>
              <a:rPr lang="en-US" dirty="0" smtClean="0"/>
              <a:t>()</a:t>
            </a:r>
          </a:p>
          <a:p>
            <a:pPr lvl="1">
              <a:buNone/>
            </a:pPr>
            <a:r>
              <a:rPr lang="en-US" dirty="0" smtClean="0"/>
              <a:t>        End If</a:t>
            </a:r>
          </a:p>
          <a:p>
            <a:pPr lvl="1">
              <a:buNone/>
            </a:pPr>
            <a:r>
              <a:rPr lang="en-US" dirty="0" smtClean="0"/>
              <a:t>end sub</a:t>
            </a:r>
          </a:p>
          <a:p>
            <a:pPr lvl="1">
              <a:buNone/>
            </a:pPr>
            <a:r>
              <a:rPr lang="en-US" dirty="0" smtClean="0"/>
              <a:t>&lt;/script&gt;</a:t>
            </a:r>
          </a:p>
          <a:p>
            <a:pPr lvl="1">
              <a:buNone/>
            </a:pPr>
            <a:r>
              <a:rPr lang="en-US" dirty="0" smtClean="0"/>
              <a:t>&lt;html&gt;</a:t>
            </a:r>
          </a:p>
          <a:p>
            <a:pPr lvl="1">
              <a:buNone/>
            </a:pPr>
            <a:r>
              <a:rPr lang="en-US" dirty="0" smtClean="0"/>
              <a:t>&lt;body&gt;</a:t>
            </a:r>
          </a:p>
          <a:p>
            <a:pPr lvl="1">
              <a:buNone/>
            </a:pPr>
            <a:r>
              <a:rPr lang="en-US" dirty="0" smtClean="0"/>
              <a:t>&lt;form id="Form1" </a:t>
            </a:r>
            <a:r>
              <a:rPr lang="en-US" dirty="0" err="1" smtClean="0"/>
              <a:t>runat</a:t>
            </a:r>
            <a:r>
              <a:rPr lang="en-US" dirty="0" smtClean="0"/>
              <a:t>="server"&gt;</a:t>
            </a:r>
          </a:p>
          <a:p>
            <a:pPr lvl="1">
              <a:buNone/>
            </a:pPr>
            <a:r>
              <a:rPr lang="sv-SE" dirty="0" smtClean="0"/>
              <a:t>&lt;asp:RadioButtonList id="rb" runat="server" /&gt;</a:t>
            </a:r>
          </a:p>
          <a:p>
            <a:pPr lvl="1">
              <a:buNone/>
            </a:pPr>
            <a:r>
              <a:rPr lang="en-US" dirty="0" smtClean="0"/>
              <a:t>&lt;/form&gt;</a:t>
            </a:r>
          </a:p>
          <a:p>
            <a:pPr lvl="1">
              <a:buNone/>
            </a:pPr>
            <a:r>
              <a:rPr lang="en-US" dirty="0" smtClean="0"/>
              <a:t>&lt;/body&gt;</a:t>
            </a:r>
          </a:p>
          <a:p>
            <a:pPr lvl="1">
              <a:buNone/>
            </a:pPr>
            <a:r>
              <a:rPr lang="en-US" dirty="0" smtClean="0"/>
              <a:t>&lt;/html&gt;</a:t>
            </a:r>
          </a:p>
          <a:p>
            <a:r>
              <a:rPr lang="en-US" dirty="0" smtClean="0"/>
              <a:t>The </a:t>
            </a:r>
            <a:r>
              <a:rPr lang="en-US" dirty="0" err="1" smtClean="0"/>
              <a:t>DataSource</a:t>
            </a:r>
            <a:r>
              <a:rPr lang="en-US" dirty="0" smtClean="0"/>
              <a:t> property of the </a:t>
            </a:r>
            <a:r>
              <a:rPr lang="en-US" dirty="0" err="1" smtClean="0"/>
              <a:t>RadioButtonList</a:t>
            </a:r>
            <a:r>
              <a:rPr lang="en-US" dirty="0" smtClean="0"/>
              <a:t> control is set to the </a:t>
            </a:r>
            <a:r>
              <a:rPr lang="en-US" dirty="0" err="1" smtClean="0"/>
              <a:t>ArrayList</a:t>
            </a:r>
            <a:r>
              <a:rPr lang="en-US" dirty="0" smtClean="0"/>
              <a:t> and it defines the data source of the </a:t>
            </a:r>
            <a:r>
              <a:rPr lang="en-US" dirty="0" err="1" smtClean="0"/>
              <a:t>RadioButtonList</a:t>
            </a:r>
            <a:r>
              <a:rPr lang="en-US" dirty="0" smtClean="0"/>
              <a:t> control. The </a:t>
            </a:r>
            <a:r>
              <a:rPr lang="en-US" dirty="0" err="1" smtClean="0"/>
              <a:t>DataBind</a:t>
            </a:r>
            <a:r>
              <a:rPr lang="en-US" dirty="0" smtClean="0"/>
              <a:t>() method of the </a:t>
            </a:r>
            <a:r>
              <a:rPr lang="en-US" dirty="0" err="1" smtClean="0"/>
              <a:t>RadioButtonList</a:t>
            </a:r>
            <a:r>
              <a:rPr lang="en-US" dirty="0" smtClean="0"/>
              <a:t> control binds the data source with the </a:t>
            </a:r>
            <a:r>
              <a:rPr lang="en-US" dirty="0" err="1" smtClean="0"/>
              <a:t>RadioButtonList</a:t>
            </a:r>
            <a:r>
              <a:rPr lang="en-US" dirty="0" smtClean="0"/>
              <a:t> control.  The data values are used as both the Text and Value properties for the control.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a:t>
            </a:r>
            <a:r>
              <a:rPr lang="en-US" b="1" dirty="0" err="1" smtClean="0"/>
              <a:t>HashTable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Hashtable</a:t>
            </a:r>
            <a:r>
              <a:rPr lang="en-US" dirty="0" smtClean="0"/>
              <a:t> object contains items in key/value pairs.</a:t>
            </a:r>
          </a:p>
          <a:p>
            <a:r>
              <a:rPr lang="en-US" dirty="0" smtClean="0"/>
              <a:t>The keys are used as indexes, and very quick searches can be made for values by searching through their keys.</a:t>
            </a:r>
          </a:p>
          <a:p>
            <a:r>
              <a:rPr lang="en-US" dirty="0" smtClean="0"/>
              <a:t>Items are added to the </a:t>
            </a:r>
            <a:r>
              <a:rPr lang="en-US" dirty="0" err="1" smtClean="0"/>
              <a:t>Hashtable</a:t>
            </a:r>
            <a:r>
              <a:rPr lang="en-US" dirty="0" smtClean="0"/>
              <a:t> with the Add() method</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700"/>
            <a:ext cx="10515600" cy="5529263"/>
          </a:xfrm>
        </p:spPr>
        <p:txBody>
          <a:bodyPr>
            <a:normAutofit/>
          </a:bodyPr>
          <a:lstStyle/>
          <a:p>
            <a:r>
              <a:rPr lang="en-US" dirty="0" smtClean="0"/>
              <a:t>The following code creates a </a:t>
            </a:r>
            <a:r>
              <a:rPr lang="en-US" dirty="0" err="1" smtClean="0"/>
              <a:t>Hashtable</a:t>
            </a:r>
            <a:r>
              <a:rPr lang="en-US" dirty="0" smtClean="0"/>
              <a:t> named </a:t>
            </a:r>
            <a:r>
              <a:rPr lang="en-US" dirty="0" err="1" smtClean="0"/>
              <a:t>mycountries</a:t>
            </a:r>
            <a:r>
              <a:rPr lang="en-US" dirty="0" smtClean="0"/>
              <a:t> and four elements are added:</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if Not </a:t>
            </a:r>
            <a:r>
              <a:rPr lang="en-US" dirty="0" err="1" smtClean="0"/>
              <a:t>Page.IsPostBack</a:t>
            </a:r>
            <a:r>
              <a:rPr lang="en-US" dirty="0" smtClean="0"/>
              <a:t> then</a:t>
            </a:r>
          </a:p>
          <a:p>
            <a:pPr lvl="1">
              <a:buNone/>
            </a:pPr>
            <a:r>
              <a:rPr lang="en-US" dirty="0" smtClean="0"/>
              <a:t>  dim </a:t>
            </a:r>
            <a:r>
              <a:rPr lang="en-US" dirty="0" err="1" smtClean="0"/>
              <a:t>mycountries</a:t>
            </a:r>
            <a:r>
              <a:rPr lang="en-US" dirty="0" smtClean="0"/>
              <a:t>=New </a:t>
            </a:r>
            <a:r>
              <a:rPr lang="en-US" dirty="0" err="1" smtClean="0"/>
              <a:t>Hashtable</a:t>
            </a:r>
            <a:endParaRPr lang="en-US" dirty="0" smtClean="0"/>
          </a:p>
          <a:p>
            <a:pPr lvl="1">
              <a:buNone/>
            </a:pPr>
            <a:r>
              <a:rPr lang="en-US" dirty="0" smtClean="0"/>
              <a:t>  </a:t>
            </a:r>
            <a:r>
              <a:rPr lang="en-US" dirty="0" err="1" smtClean="0"/>
              <a:t>mycountries.Add</a:t>
            </a:r>
            <a:r>
              <a:rPr lang="en-US" dirty="0" smtClean="0"/>
              <a:t>("</a:t>
            </a:r>
            <a:r>
              <a:rPr lang="en-US" dirty="0" err="1" smtClean="0"/>
              <a:t>N","Norway</a:t>
            </a:r>
            <a:r>
              <a:rPr lang="en-US" dirty="0" smtClean="0"/>
              <a:t>")</a:t>
            </a:r>
          </a:p>
          <a:p>
            <a:pPr lvl="1">
              <a:buNone/>
            </a:pPr>
            <a:r>
              <a:rPr lang="en-US" dirty="0" smtClean="0"/>
              <a:t>  </a:t>
            </a:r>
            <a:r>
              <a:rPr lang="en-US" dirty="0" err="1" smtClean="0"/>
              <a:t>mycountries.Add</a:t>
            </a:r>
            <a:r>
              <a:rPr lang="en-US" dirty="0" smtClean="0"/>
              <a:t>("</a:t>
            </a:r>
            <a:r>
              <a:rPr lang="en-US" dirty="0" err="1" smtClean="0"/>
              <a:t>S","Sweden</a:t>
            </a:r>
            <a:r>
              <a:rPr lang="en-US" dirty="0" smtClean="0"/>
              <a:t>")</a:t>
            </a:r>
          </a:p>
          <a:p>
            <a:pPr lvl="1">
              <a:buNone/>
            </a:pPr>
            <a:r>
              <a:rPr lang="en-US" dirty="0" smtClean="0"/>
              <a:t>  </a:t>
            </a:r>
            <a:r>
              <a:rPr lang="en-US" dirty="0" err="1" smtClean="0"/>
              <a:t>mycountries.Add</a:t>
            </a:r>
            <a:r>
              <a:rPr lang="en-US" dirty="0" smtClean="0"/>
              <a:t>("</a:t>
            </a:r>
            <a:r>
              <a:rPr lang="en-US" dirty="0" err="1" smtClean="0"/>
              <a:t>F","France</a:t>
            </a:r>
            <a:r>
              <a:rPr lang="en-US" dirty="0" smtClean="0"/>
              <a:t>")</a:t>
            </a:r>
          </a:p>
          <a:p>
            <a:pPr lvl="1">
              <a:buNone/>
            </a:pPr>
            <a:r>
              <a:rPr lang="en-US" dirty="0" smtClean="0"/>
              <a:t>  </a:t>
            </a:r>
            <a:r>
              <a:rPr lang="en-US" dirty="0" err="1" smtClean="0"/>
              <a:t>mycountries.Add</a:t>
            </a:r>
            <a:r>
              <a:rPr lang="en-US" dirty="0" smtClean="0"/>
              <a:t>("</a:t>
            </a:r>
            <a:r>
              <a:rPr lang="en-US" dirty="0" err="1" smtClean="0"/>
              <a:t>I","Italy</a:t>
            </a:r>
            <a:r>
              <a:rPr lang="en-US" dirty="0" smtClean="0"/>
              <a:t>")</a:t>
            </a:r>
          </a:p>
          <a:p>
            <a:pPr lvl="1">
              <a:buNone/>
            </a:pPr>
            <a:r>
              <a:rPr lang="en-US" dirty="0" smtClean="0"/>
              <a:t>end if</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err="1" smtClean="0"/>
              <a:t>Hashtable</a:t>
            </a:r>
            <a:r>
              <a:rPr lang="en-US" dirty="0" smtClean="0"/>
              <a:t> object may automatically generate the text and values to the following controls:</a:t>
            </a:r>
          </a:p>
          <a:p>
            <a:pPr lvl="1"/>
            <a:r>
              <a:rPr lang="en-US" dirty="0" err="1" smtClean="0"/>
              <a:t>asp:RadioButtonList</a:t>
            </a:r>
            <a:endParaRPr lang="en-US" dirty="0" smtClean="0"/>
          </a:p>
          <a:p>
            <a:pPr lvl="1"/>
            <a:r>
              <a:rPr lang="en-US" dirty="0" err="1" smtClean="0"/>
              <a:t>asp:CheckBoxList</a:t>
            </a:r>
            <a:endParaRPr lang="en-US" dirty="0" smtClean="0"/>
          </a:p>
          <a:p>
            <a:pPr lvl="1"/>
            <a:r>
              <a:rPr lang="en-US" dirty="0" err="1" smtClean="0"/>
              <a:t>asp:DropDownList</a:t>
            </a:r>
            <a:endParaRPr lang="en-US" dirty="0" smtClean="0"/>
          </a:p>
          <a:p>
            <a:pPr lvl="1"/>
            <a:r>
              <a:rPr lang="en-US" dirty="0" err="1" smtClean="0"/>
              <a:t>asp:Listbox</a:t>
            </a: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10515600" cy="6210300"/>
          </a:xfrm>
        </p:spPr>
        <p:txBody>
          <a:bodyPr>
            <a:normAutofit fontScale="70000" lnSpcReduction="20000"/>
          </a:bodyPr>
          <a:lstStyle/>
          <a:p>
            <a:pPr>
              <a:buNone/>
            </a:pPr>
            <a:r>
              <a:rPr lang="en-US" dirty="0" smtClean="0"/>
              <a:t>&lt;script </a:t>
            </a:r>
            <a:r>
              <a:rPr lang="en-US" dirty="0" err="1" smtClean="0"/>
              <a:t>runat</a:t>
            </a:r>
            <a:r>
              <a:rPr lang="en-US" dirty="0" smtClean="0"/>
              <a:t>="server"&gt;</a:t>
            </a:r>
            <a:endParaRPr lang="en-US" sz="2400" dirty="0" smtClean="0"/>
          </a:p>
          <a:p>
            <a:pPr>
              <a:buNone/>
            </a:pPr>
            <a:r>
              <a:rPr lang="en-US" dirty="0" smtClean="0"/>
              <a:t>sub </a:t>
            </a:r>
            <a:r>
              <a:rPr lang="en-US" dirty="0" err="1" smtClean="0"/>
              <a:t>Page_Load</a:t>
            </a:r>
            <a:endParaRPr lang="en-US" sz="2400" dirty="0" smtClean="0"/>
          </a:p>
          <a:p>
            <a:pPr lvl="1">
              <a:buNone/>
            </a:pPr>
            <a:r>
              <a:rPr lang="en-US" dirty="0" smtClean="0"/>
              <a:t>if Not </a:t>
            </a:r>
            <a:r>
              <a:rPr lang="en-US" dirty="0" err="1" smtClean="0"/>
              <a:t>Page.IsPostBack</a:t>
            </a:r>
            <a:r>
              <a:rPr lang="en-US" dirty="0" smtClean="0"/>
              <a:t> then</a:t>
            </a:r>
            <a:endParaRPr lang="en-US" sz="2000" dirty="0" smtClean="0"/>
          </a:p>
          <a:p>
            <a:pPr lvl="1">
              <a:buNone/>
            </a:pPr>
            <a:r>
              <a:rPr lang="en-US" dirty="0" smtClean="0"/>
              <a:t>  dim </a:t>
            </a:r>
            <a:r>
              <a:rPr lang="en-US" dirty="0" err="1" smtClean="0"/>
              <a:t>mycountries</a:t>
            </a:r>
            <a:r>
              <a:rPr lang="en-US" dirty="0" smtClean="0"/>
              <a:t>=New </a:t>
            </a:r>
            <a:r>
              <a:rPr lang="en-US" dirty="0" err="1" smtClean="0"/>
              <a:t>Hashtable</a:t>
            </a:r>
            <a:endParaRPr lang="en-US" sz="2000" dirty="0" smtClean="0"/>
          </a:p>
          <a:p>
            <a:pPr lvl="1">
              <a:buNone/>
            </a:pPr>
            <a:r>
              <a:rPr lang="en-US" dirty="0" smtClean="0"/>
              <a:t>  </a:t>
            </a:r>
            <a:r>
              <a:rPr lang="en-US" dirty="0" err="1" smtClean="0"/>
              <a:t>mycountries.Add</a:t>
            </a:r>
            <a:r>
              <a:rPr lang="en-US" dirty="0" smtClean="0"/>
              <a:t>("N", "Norway")</a:t>
            </a:r>
            <a:endParaRPr lang="en-US" sz="2000" dirty="0" smtClean="0"/>
          </a:p>
          <a:p>
            <a:pPr lvl="1">
              <a:buNone/>
            </a:pPr>
            <a:r>
              <a:rPr lang="en-US" dirty="0" smtClean="0"/>
              <a:t>  </a:t>
            </a:r>
            <a:r>
              <a:rPr lang="en-US" dirty="0" err="1" smtClean="0"/>
              <a:t>mycountries.Add</a:t>
            </a:r>
            <a:r>
              <a:rPr lang="en-US" dirty="0" smtClean="0"/>
              <a:t>("S", "Sweden")</a:t>
            </a:r>
            <a:endParaRPr lang="en-US" sz="2000" dirty="0" smtClean="0"/>
          </a:p>
          <a:p>
            <a:pPr lvl="1">
              <a:buNone/>
            </a:pPr>
            <a:r>
              <a:rPr lang="en-US" dirty="0" smtClean="0"/>
              <a:t>  </a:t>
            </a:r>
            <a:r>
              <a:rPr lang="en-US" dirty="0" err="1" smtClean="0"/>
              <a:t>mycountries.Add</a:t>
            </a:r>
            <a:r>
              <a:rPr lang="en-US" dirty="0" smtClean="0"/>
              <a:t>("F", "France")</a:t>
            </a:r>
            <a:endParaRPr lang="en-US" sz="2000" dirty="0" smtClean="0"/>
          </a:p>
          <a:p>
            <a:pPr lvl="1">
              <a:buNone/>
            </a:pPr>
            <a:r>
              <a:rPr lang="en-US" dirty="0" smtClean="0"/>
              <a:t>  </a:t>
            </a:r>
            <a:r>
              <a:rPr lang="en-US" dirty="0" err="1" smtClean="0"/>
              <a:t>mycountries.Add</a:t>
            </a:r>
            <a:r>
              <a:rPr lang="en-US" dirty="0" smtClean="0"/>
              <a:t>("I", "Italy")</a:t>
            </a:r>
            <a:endParaRPr lang="en-US" sz="2000" dirty="0" smtClean="0"/>
          </a:p>
          <a:p>
            <a:pPr lvl="1">
              <a:buNone/>
            </a:pPr>
            <a:r>
              <a:rPr lang="en-US" dirty="0" smtClean="0"/>
              <a:t>  </a:t>
            </a:r>
            <a:r>
              <a:rPr lang="en-US" dirty="0" err="1" smtClean="0"/>
              <a:t>rb.DataSource</a:t>
            </a:r>
            <a:r>
              <a:rPr lang="en-US" dirty="0" smtClean="0"/>
              <a:t>=</a:t>
            </a:r>
            <a:r>
              <a:rPr lang="en-US" dirty="0" err="1" smtClean="0"/>
              <a:t>mycountries</a:t>
            </a:r>
            <a:endParaRPr lang="en-US" sz="2000" dirty="0" smtClean="0"/>
          </a:p>
          <a:p>
            <a:pPr lvl="1">
              <a:buNone/>
            </a:pPr>
            <a:r>
              <a:rPr lang="en-US" dirty="0" smtClean="0"/>
              <a:t>  </a:t>
            </a:r>
            <a:r>
              <a:rPr lang="en-US" dirty="0" err="1" smtClean="0"/>
              <a:t>rb.DataValueField</a:t>
            </a:r>
            <a:r>
              <a:rPr lang="en-US" dirty="0" smtClean="0"/>
              <a:t>="Key"</a:t>
            </a:r>
            <a:endParaRPr lang="en-US" sz="2000" dirty="0" smtClean="0"/>
          </a:p>
          <a:p>
            <a:pPr lvl="1">
              <a:buNone/>
            </a:pPr>
            <a:r>
              <a:rPr lang="en-US" dirty="0" smtClean="0"/>
              <a:t>  </a:t>
            </a:r>
            <a:r>
              <a:rPr lang="en-US" dirty="0" err="1" smtClean="0"/>
              <a:t>rb.DataTextField</a:t>
            </a:r>
            <a:r>
              <a:rPr lang="en-US" dirty="0" smtClean="0"/>
              <a:t>="Value"</a:t>
            </a:r>
            <a:endParaRPr lang="en-US" sz="2000" dirty="0" smtClean="0"/>
          </a:p>
          <a:p>
            <a:pPr lvl="1">
              <a:buNone/>
            </a:pPr>
            <a:r>
              <a:rPr lang="en-US" dirty="0" smtClean="0"/>
              <a:t>  </a:t>
            </a:r>
            <a:r>
              <a:rPr lang="en-US" dirty="0" err="1" smtClean="0"/>
              <a:t>rb.DataBind</a:t>
            </a:r>
            <a:r>
              <a:rPr lang="en-US" dirty="0" smtClean="0"/>
              <a:t>()</a:t>
            </a:r>
            <a:endParaRPr lang="en-US" sz="2000" dirty="0" smtClean="0"/>
          </a:p>
          <a:p>
            <a:pPr lvl="1">
              <a:buNone/>
            </a:pPr>
            <a:r>
              <a:rPr lang="en-US" dirty="0" smtClean="0"/>
              <a:t>end if</a:t>
            </a:r>
            <a:endParaRPr lang="en-US" sz="2000" dirty="0" smtClean="0"/>
          </a:p>
          <a:p>
            <a:pPr>
              <a:buNone/>
            </a:pPr>
            <a:r>
              <a:rPr lang="en-US" dirty="0" smtClean="0"/>
              <a:t>end sub</a:t>
            </a:r>
            <a:endParaRPr lang="en-US" sz="2400" dirty="0" smtClean="0"/>
          </a:p>
          <a:p>
            <a:pPr>
              <a:buNone/>
            </a:pPr>
            <a:r>
              <a:rPr lang="en-US" dirty="0" smtClean="0"/>
              <a:t>&lt;/script&gt;</a:t>
            </a:r>
            <a:endParaRPr lang="en-US" sz="2400" dirty="0" smtClean="0"/>
          </a:p>
          <a:p>
            <a:pPr>
              <a:buNone/>
            </a:pPr>
            <a:r>
              <a:rPr lang="en-US" dirty="0" smtClean="0"/>
              <a:t>&lt;html&gt;</a:t>
            </a:r>
            <a:endParaRPr lang="en-US" sz="2400" dirty="0" smtClean="0"/>
          </a:p>
          <a:p>
            <a:pPr>
              <a:buNone/>
            </a:pPr>
            <a:r>
              <a:rPr lang="en-US" dirty="0" smtClean="0"/>
              <a:t>&lt;body&gt;</a:t>
            </a:r>
            <a:endParaRPr lang="en-US" sz="2400" dirty="0" smtClean="0"/>
          </a:p>
          <a:p>
            <a:pPr lvl="1">
              <a:buNone/>
            </a:pPr>
            <a:r>
              <a:rPr lang="en-US" dirty="0" smtClean="0"/>
              <a:t>&lt;form </a:t>
            </a:r>
            <a:r>
              <a:rPr lang="en-US" dirty="0" err="1" smtClean="0"/>
              <a:t>runat</a:t>
            </a:r>
            <a:r>
              <a:rPr lang="en-US" dirty="0" smtClean="0"/>
              <a:t>="server"&gt;</a:t>
            </a:r>
            <a:endParaRPr lang="en-US" sz="2000" dirty="0" smtClean="0"/>
          </a:p>
          <a:p>
            <a:pPr lvl="1">
              <a:buNone/>
            </a:pPr>
            <a:r>
              <a:rPr lang="en-US" dirty="0" smtClean="0"/>
              <a:t>&lt;</a:t>
            </a:r>
            <a:r>
              <a:rPr lang="en-US" dirty="0" err="1" smtClean="0"/>
              <a:t>asp:RadioButtonList</a:t>
            </a:r>
            <a:r>
              <a:rPr lang="en-US" dirty="0" smtClean="0"/>
              <a:t> id="</a:t>
            </a:r>
            <a:r>
              <a:rPr lang="en-US" dirty="0" err="1" smtClean="0"/>
              <a:t>rb</a:t>
            </a:r>
            <a:r>
              <a:rPr lang="en-US" dirty="0" smtClean="0"/>
              <a:t>" </a:t>
            </a:r>
            <a:r>
              <a:rPr lang="en-US" dirty="0" err="1" smtClean="0"/>
              <a:t>runat</a:t>
            </a:r>
            <a:r>
              <a:rPr lang="en-US" dirty="0" smtClean="0"/>
              <a:t>="server" </a:t>
            </a:r>
            <a:r>
              <a:rPr lang="en-US" dirty="0" err="1" smtClean="0"/>
              <a:t>AutoPostBack</a:t>
            </a:r>
            <a:r>
              <a:rPr lang="en-US" dirty="0" smtClean="0"/>
              <a:t>="True" /&gt;</a:t>
            </a:r>
            <a:endParaRPr lang="en-US" sz="2000" dirty="0" smtClean="0"/>
          </a:p>
          <a:p>
            <a:pPr lvl="1">
              <a:buNone/>
            </a:pPr>
            <a:r>
              <a:rPr lang="en-US" dirty="0" smtClean="0"/>
              <a:t>&lt;/form&gt;</a:t>
            </a:r>
            <a:endParaRPr lang="en-US" sz="2000" dirty="0" smtClean="0"/>
          </a:p>
          <a:p>
            <a:pPr>
              <a:buNone/>
            </a:pPr>
            <a:r>
              <a:rPr lang="en-US" dirty="0" smtClean="0"/>
              <a:t>&lt;/body&gt;</a:t>
            </a:r>
            <a:endParaRPr lang="en-US" sz="2400" dirty="0" smtClean="0"/>
          </a:p>
          <a:p>
            <a:pPr>
              <a:buNone/>
            </a:pPr>
            <a:r>
              <a:rPr lang="en-US" dirty="0" smtClean="0"/>
              <a:t>&lt;/html&gt;</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10515600" cy="6210300"/>
          </a:xfrm>
        </p:spPr>
        <p:txBody>
          <a:bodyPr>
            <a:normAutofit fontScale="62500" lnSpcReduction="20000"/>
          </a:bodyPr>
          <a:lstStyle/>
          <a:p>
            <a:pPr>
              <a:buNone/>
            </a:pPr>
            <a:r>
              <a:rPr lang="en-US" dirty="0" smtClean="0"/>
              <a:t>	&lt;script </a:t>
            </a:r>
            <a:r>
              <a:rPr lang="en-US" dirty="0" err="1" smtClean="0"/>
              <a:t>runat</a:t>
            </a:r>
            <a:r>
              <a:rPr lang="en-US" dirty="0" smtClean="0"/>
              <a:t>="server"&gt;</a:t>
            </a:r>
            <a:br>
              <a:rPr lang="en-US" dirty="0" smtClean="0"/>
            </a:br>
            <a:r>
              <a:rPr lang="en-US" dirty="0" smtClean="0"/>
              <a:t>sub </a:t>
            </a:r>
            <a:r>
              <a:rPr lang="en-US" dirty="0" err="1" smtClean="0"/>
              <a:t>Page_Load</a:t>
            </a:r>
            <a:r>
              <a:rPr lang="en-US" dirty="0" smtClean="0"/>
              <a:t/>
            </a:r>
            <a:br>
              <a:rPr lang="en-US" dirty="0" smtClean="0"/>
            </a:br>
            <a:r>
              <a:rPr lang="en-US" dirty="0" smtClean="0"/>
              <a:t>	if Not </a:t>
            </a:r>
            <a:r>
              <a:rPr lang="en-US" dirty="0" err="1" smtClean="0"/>
              <a:t>Page.IsPostBack</a:t>
            </a:r>
            <a:r>
              <a:rPr lang="en-US" dirty="0" smtClean="0"/>
              <a:t> then</a:t>
            </a:r>
            <a:br>
              <a:rPr lang="en-US" dirty="0" smtClean="0"/>
            </a:br>
            <a:r>
              <a:rPr lang="en-US" dirty="0" smtClean="0"/>
              <a:t>  	dim </a:t>
            </a:r>
            <a:r>
              <a:rPr lang="en-US" dirty="0" err="1" smtClean="0"/>
              <a:t>mycountries</a:t>
            </a:r>
            <a:r>
              <a:rPr lang="en-US" dirty="0" smtClean="0"/>
              <a:t>=New </a:t>
            </a:r>
            <a:r>
              <a:rPr lang="en-US" dirty="0" err="1" smtClean="0"/>
              <a:t>Hashtable</a:t>
            </a:r>
            <a:r>
              <a:rPr lang="en-US" dirty="0" smtClean="0"/>
              <a:t/>
            </a:r>
            <a:br>
              <a:rPr lang="en-US" dirty="0" smtClean="0"/>
            </a:br>
            <a:r>
              <a:rPr lang="en-US" dirty="0" smtClean="0"/>
              <a:t>  	</a:t>
            </a:r>
            <a:r>
              <a:rPr lang="en-US" dirty="0" err="1" smtClean="0"/>
              <a:t>mycountries.Add</a:t>
            </a:r>
            <a:r>
              <a:rPr lang="en-US" dirty="0" smtClean="0"/>
              <a:t>("N", "Norway")</a:t>
            </a:r>
            <a:br>
              <a:rPr lang="en-US" dirty="0" smtClean="0"/>
            </a:br>
            <a:r>
              <a:rPr lang="en-US" dirty="0" smtClean="0"/>
              <a:t> 	</a:t>
            </a:r>
            <a:r>
              <a:rPr lang="en-US" dirty="0" err="1" smtClean="0"/>
              <a:t>mycountries.Add</a:t>
            </a:r>
            <a:r>
              <a:rPr lang="en-US" dirty="0" smtClean="0"/>
              <a:t>("S", "Sweden")</a:t>
            </a:r>
            <a:br>
              <a:rPr lang="en-US" dirty="0" smtClean="0"/>
            </a:br>
            <a:r>
              <a:rPr lang="en-US" dirty="0" smtClean="0"/>
              <a:t>  	</a:t>
            </a:r>
            <a:r>
              <a:rPr lang="en-US" dirty="0" err="1" smtClean="0"/>
              <a:t>mycountries.Add</a:t>
            </a:r>
            <a:r>
              <a:rPr lang="en-US" dirty="0" smtClean="0"/>
              <a:t>("F", "France")</a:t>
            </a:r>
            <a:br>
              <a:rPr lang="en-US" dirty="0" smtClean="0"/>
            </a:br>
            <a:r>
              <a:rPr lang="en-US" dirty="0" smtClean="0"/>
              <a:t>  	</a:t>
            </a:r>
            <a:r>
              <a:rPr lang="en-US" dirty="0" err="1" smtClean="0"/>
              <a:t>mycountries.Add</a:t>
            </a:r>
            <a:r>
              <a:rPr lang="en-US" dirty="0" smtClean="0"/>
              <a:t>("I", "Italy")</a:t>
            </a:r>
            <a:br>
              <a:rPr lang="en-US" dirty="0" smtClean="0"/>
            </a:br>
            <a:r>
              <a:rPr lang="en-US" dirty="0" smtClean="0"/>
              <a:t>  	</a:t>
            </a:r>
            <a:r>
              <a:rPr lang="en-US" dirty="0" err="1" smtClean="0"/>
              <a:t>rb.DataSource</a:t>
            </a:r>
            <a:r>
              <a:rPr lang="en-US" dirty="0" smtClean="0"/>
              <a:t>=</a:t>
            </a:r>
            <a:r>
              <a:rPr lang="en-US" dirty="0" err="1" smtClean="0"/>
              <a:t>mycountries</a:t>
            </a:r>
            <a:r>
              <a:rPr lang="en-US" dirty="0" smtClean="0"/>
              <a:t/>
            </a:r>
            <a:br>
              <a:rPr lang="en-US" dirty="0" smtClean="0"/>
            </a:br>
            <a:r>
              <a:rPr lang="en-US" dirty="0" smtClean="0"/>
              <a:t>  	</a:t>
            </a:r>
            <a:r>
              <a:rPr lang="en-US" dirty="0" err="1" smtClean="0"/>
              <a:t>rb.DataValueField</a:t>
            </a:r>
            <a:r>
              <a:rPr lang="en-US" dirty="0" smtClean="0"/>
              <a:t>="Key"</a:t>
            </a:r>
            <a:br>
              <a:rPr lang="en-US" dirty="0" smtClean="0"/>
            </a:br>
            <a:r>
              <a:rPr lang="en-US" dirty="0" smtClean="0"/>
              <a:t>  	</a:t>
            </a:r>
            <a:r>
              <a:rPr lang="en-US" dirty="0" err="1" smtClean="0"/>
              <a:t>rb.DataTextField</a:t>
            </a:r>
            <a:r>
              <a:rPr lang="en-US" dirty="0" smtClean="0"/>
              <a:t>="Value"</a:t>
            </a:r>
            <a:br>
              <a:rPr lang="en-US" dirty="0" smtClean="0"/>
            </a:br>
            <a:r>
              <a:rPr lang="en-US" dirty="0" smtClean="0"/>
              <a:t>  	</a:t>
            </a:r>
            <a:r>
              <a:rPr lang="en-US" dirty="0" err="1" smtClean="0"/>
              <a:t>rb.DataBind</a:t>
            </a:r>
            <a:r>
              <a:rPr lang="en-US" dirty="0" smtClean="0"/>
              <a:t>()</a:t>
            </a:r>
            <a:br>
              <a:rPr lang="en-US" dirty="0" smtClean="0"/>
            </a:br>
            <a:r>
              <a:rPr lang="en-US" dirty="0" smtClean="0"/>
              <a:t>	end if</a:t>
            </a:r>
            <a:br>
              <a:rPr lang="en-US" dirty="0" smtClean="0"/>
            </a:br>
            <a:r>
              <a:rPr lang="en-US" dirty="0" smtClean="0"/>
              <a:t>end sub</a:t>
            </a:r>
            <a:br>
              <a:rPr lang="en-US" dirty="0" smtClean="0"/>
            </a:br>
            <a:r>
              <a:rPr lang="en-US" dirty="0" smtClean="0"/>
              <a:t>sub </a:t>
            </a:r>
            <a:r>
              <a:rPr lang="en-US" dirty="0" err="1" smtClean="0"/>
              <a:t>displayMessage</a:t>
            </a:r>
            <a:r>
              <a:rPr lang="en-US" dirty="0" smtClean="0"/>
              <a:t>(s as </a:t>
            </a:r>
            <a:r>
              <a:rPr lang="en-US" dirty="0" err="1" smtClean="0"/>
              <a:t>Object,e</a:t>
            </a:r>
            <a:r>
              <a:rPr lang="en-US" dirty="0" smtClean="0"/>
              <a:t> As </a:t>
            </a:r>
            <a:r>
              <a:rPr lang="en-US" dirty="0" err="1" smtClean="0"/>
              <a:t>EventArgs</a:t>
            </a:r>
            <a:r>
              <a:rPr lang="en-US" dirty="0" smtClean="0"/>
              <a:t>)</a:t>
            </a:r>
            <a:br>
              <a:rPr lang="en-US" dirty="0" smtClean="0"/>
            </a:br>
            <a:r>
              <a:rPr lang="en-US" dirty="0" smtClean="0"/>
              <a:t>	lbl1.text="Your favorite country is: " &amp; </a:t>
            </a:r>
            <a:r>
              <a:rPr lang="en-US" dirty="0" err="1" smtClean="0"/>
              <a:t>rb.SelectedItem.Text</a:t>
            </a:r>
            <a:r>
              <a:rPr lang="en-US" dirty="0" smtClean="0"/>
              <a:t/>
            </a:r>
            <a:br>
              <a:rPr lang="en-US" dirty="0" smtClean="0"/>
            </a:br>
            <a:r>
              <a:rPr lang="en-US" dirty="0" smtClean="0"/>
              <a:t>end sub</a:t>
            </a:r>
            <a:br>
              <a:rPr lang="en-US" dirty="0" smtClean="0"/>
            </a:br>
            <a:r>
              <a:rPr lang="en-US" dirty="0" smtClean="0"/>
              <a:t>&lt;/script&gt;</a:t>
            </a:r>
            <a:br>
              <a:rPr lang="en-US" dirty="0" smtClean="0"/>
            </a:br>
            <a:r>
              <a:rPr lang="en-US" dirty="0" smtClean="0"/>
              <a:t>&lt;html&gt;</a:t>
            </a:r>
            <a:br>
              <a:rPr lang="en-US" dirty="0" smtClean="0"/>
            </a:br>
            <a:r>
              <a:rPr lang="en-US" dirty="0" smtClean="0"/>
              <a:t>&lt;body&gt;</a:t>
            </a:r>
            <a:br>
              <a:rPr lang="en-US" dirty="0" smtClean="0"/>
            </a:br>
            <a:r>
              <a:rPr lang="en-US" dirty="0" smtClean="0"/>
              <a:t>&lt;form </a:t>
            </a:r>
            <a:r>
              <a:rPr lang="en-US" dirty="0" err="1" smtClean="0"/>
              <a:t>runat</a:t>
            </a:r>
            <a:r>
              <a:rPr lang="en-US" dirty="0" smtClean="0"/>
              <a:t>="server"&gt;</a:t>
            </a:r>
            <a:br>
              <a:rPr lang="en-US" dirty="0" smtClean="0"/>
            </a:br>
            <a:r>
              <a:rPr lang="en-US" dirty="0" smtClean="0"/>
              <a:t>	&lt;</a:t>
            </a:r>
            <a:r>
              <a:rPr lang="en-US" dirty="0" err="1" smtClean="0"/>
              <a:t>asp:RadioButtonList</a:t>
            </a:r>
            <a:r>
              <a:rPr lang="en-US" dirty="0" smtClean="0"/>
              <a:t> id="</a:t>
            </a:r>
            <a:r>
              <a:rPr lang="en-US" dirty="0" err="1" smtClean="0"/>
              <a:t>rb</a:t>
            </a:r>
            <a:r>
              <a:rPr lang="en-US" dirty="0" smtClean="0"/>
              <a:t>" </a:t>
            </a:r>
            <a:r>
              <a:rPr lang="en-US" dirty="0" err="1" smtClean="0"/>
              <a:t>runat</a:t>
            </a:r>
            <a:r>
              <a:rPr lang="en-US" dirty="0" smtClean="0"/>
              <a:t>="server" </a:t>
            </a:r>
            <a:r>
              <a:rPr lang="en-US" dirty="0" err="1" smtClean="0"/>
              <a:t>AutoPostBack</a:t>
            </a:r>
            <a:r>
              <a:rPr lang="en-US" dirty="0" smtClean="0"/>
              <a:t>="True" 	</a:t>
            </a:r>
            <a:r>
              <a:rPr lang="en-US" dirty="0" err="1" smtClean="0"/>
              <a:t>onSelectedIndexChanged</a:t>
            </a:r>
            <a:r>
              <a:rPr lang="en-US" dirty="0" smtClean="0"/>
              <a:t>="</a:t>
            </a:r>
            <a:r>
              <a:rPr lang="en-US" dirty="0" err="1" smtClean="0"/>
              <a:t>displayMessage</a:t>
            </a:r>
            <a:r>
              <a:rPr lang="en-US" dirty="0" smtClean="0"/>
              <a:t>" /&gt;</a:t>
            </a:r>
            <a:br>
              <a:rPr lang="en-US" dirty="0" smtClean="0"/>
            </a:br>
            <a:r>
              <a:rPr lang="en-US" dirty="0" smtClean="0"/>
              <a:t>	&lt;p&gt;&lt;</a:t>
            </a:r>
            <a:r>
              <a:rPr lang="en-US" dirty="0" err="1" smtClean="0"/>
              <a:t>asp:label</a:t>
            </a:r>
            <a:r>
              <a:rPr lang="en-US" dirty="0" smtClean="0"/>
              <a:t> id="lbl1" </a:t>
            </a:r>
            <a:r>
              <a:rPr lang="en-US" dirty="0" err="1" smtClean="0"/>
              <a:t>runat</a:t>
            </a:r>
            <a:r>
              <a:rPr lang="en-US" dirty="0" smtClean="0"/>
              <a:t>="server" /&gt;&lt;/p&gt;</a:t>
            </a:r>
            <a:br>
              <a:rPr lang="en-US" dirty="0" smtClean="0"/>
            </a:br>
            <a:r>
              <a:rPr lang="en-US" dirty="0" smtClean="0"/>
              <a:t>&lt;/form&gt;</a:t>
            </a:r>
            <a:br>
              <a:rPr lang="en-US" dirty="0" smtClean="0"/>
            </a:br>
            <a:r>
              <a:rPr lang="en-US" dirty="0" smtClean="0"/>
              <a:t>&lt;/body&gt;</a:t>
            </a:r>
            <a:br>
              <a:rPr lang="en-US" dirty="0" smtClean="0"/>
            </a:br>
            <a:r>
              <a:rPr lang="en-US" dirty="0" smtClean="0"/>
              <a:t>&lt;/html&gt; </a:t>
            </a:r>
          </a:p>
          <a:p>
            <a:r>
              <a:rPr lang="en-US" dirty="0" smtClean="0"/>
              <a:t>To bind data to a </a:t>
            </a:r>
            <a:r>
              <a:rPr lang="en-US" dirty="0" err="1" smtClean="0"/>
              <a:t>RadioButtonList</a:t>
            </a:r>
            <a:r>
              <a:rPr lang="en-US" dirty="0" smtClean="0"/>
              <a:t> control, first create a </a:t>
            </a:r>
            <a:r>
              <a:rPr lang="en-US" dirty="0" err="1" smtClean="0"/>
              <a:t>RadioButtonList</a:t>
            </a:r>
            <a:r>
              <a:rPr lang="en-US" dirty="0" smtClean="0"/>
              <a:t> control (without any </a:t>
            </a:r>
            <a:r>
              <a:rPr lang="en-US" dirty="0" err="1" smtClean="0"/>
              <a:t>asp:ListItem</a:t>
            </a:r>
            <a:r>
              <a:rPr lang="en-US" dirty="0" smtClean="0"/>
              <a:t> elements) in an .</a:t>
            </a:r>
            <a:r>
              <a:rPr lang="en-US" dirty="0" err="1" smtClean="0"/>
              <a:t>aspx</a:t>
            </a:r>
            <a:r>
              <a:rPr lang="en-US" dirty="0" smtClean="0"/>
              <a:t> page. Then add the script that builds the list. Then we add a sub routine to be executed when the user clicks on an item in the </a:t>
            </a:r>
            <a:r>
              <a:rPr lang="en-US" dirty="0" err="1" smtClean="0"/>
              <a:t>RadioButtonList</a:t>
            </a:r>
            <a:r>
              <a:rPr lang="en-US" dirty="0" smtClean="0"/>
              <a:t> control. When a radio button is clicked, a text will appear in a label.</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normAutofit fontScale="92500" lnSpcReduction="10000"/>
          </a:bodyPr>
          <a:lstStyle/>
          <a:p>
            <a:r>
              <a:rPr lang="en-US" dirty="0" smtClean="0"/>
              <a:t>We cannot choose the sort order of the items added to the </a:t>
            </a:r>
            <a:r>
              <a:rPr lang="en-US" dirty="0" err="1" smtClean="0"/>
              <a:t>Hashtable</a:t>
            </a:r>
            <a:r>
              <a:rPr lang="en-US" dirty="0" smtClean="0"/>
              <a:t>. To sort items alphabetically or numerically, use the </a:t>
            </a:r>
            <a:r>
              <a:rPr lang="en-US" dirty="0" err="1" smtClean="0"/>
              <a:t>SortedList</a:t>
            </a:r>
            <a:r>
              <a:rPr lang="en-US" dirty="0" smtClean="0"/>
              <a:t> object.</a:t>
            </a:r>
          </a:p>
          <a:p>
            <a:r>
              <a:rPr lang="en-US" dirty="0" smtClean="0"/>
              <a:t>The </a:t>
            </a:r>
            <a:r>
              <a:rPr lang="en-US" dirty="0" err="1" smtClean="0"/>
              <a:t>SortedList</a:t>
            </a:r>
            <a:r>
              <a:rPr lang="en-US" dirty="0" smtClean="0"/>
              <a:t> object contains items in key/value pairs. </a:t>
            </a:r>
          </a:p>
          <a:p>
            <a:r>
              <a:rPr lang="en-US" dirty="0" smtClean="0"/>
              <a:t>A </a:t>
            </a:r>
            <a:r>
              <a:rPr lang="en-US" dirty="0" err="1" smtClean="0"/>
              <a:t>SortedList</a:t>
            </a:r>
            <a:r>
              <a:rPr lang="en-US" dirty="0" smtClean="0"/>
              <a:t> object automatically sort the items in alphabetic or numeric order.</a:t>
            </a:r>
          </a:p>
          <a:p>
            <a:endParaRPr lang="en-US" dirty="0" smtClean="0"/>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2">
              <a:buNone/>
            </a:pPr>
            <a:r>
              <a:rPr lang="en-US" dirty="0" smtClean="0"/>
              <a:t>if Not </a:t>
            </a:r>
            <a:r>
              <a:rPr lang="en-US" dirty="0" err="1" smtClean="0"/>
              <a:t>Page.IsPostBack</a:t>
            </a:r>
            <a:r>
              <a:rPr lang="en-US" dirty="0" smtClean="0"/>
              <a:t> then</a:t>
            </a:r>
          </a:p>
          <a:p>
            <a:pPr lvl="2">
              <a:buNone/>
            </a:pPr>
            <a:r>
              <a:rPr lang="en-US" dirty="0" smtClean="0"/>
              <a:t>  dim </a:t>
            </a:r>
            <a:r>
              <a:rPr lang="en-US" dirty="0" err="1" smtClean="0"/>
              <a:t>mycountries</a:t>
            </a:r>
            <a:r>
              <a:rPr lang="en-US" dirty="0" smtClean="0"/>
              <a:t>=New </a:t>
            </a:r>
            <a:r>
              <a:rPr lang="en-US" dirty="0" err="1" smtClean="0"/>
              <a:t>SortedList</a:t>
            </a:r>
            <a:endParaRPr lang="en-US" dirty="0" smtClean="0"/>
          </a:p>
          <a:p>
            <a:pPr lvl="2">
              <a:buNone/>
            </a:pPr>
            <a:r>
              <a:rPr lang="en-US" dirty="0" smtClean="0"/>
              <a:t>  </a:t>
            </a:r>
            <a:r>
              <a:rPr lang="en-US" dirty="0" err="1" smtClean="0"/>
              <a:t>mycountries.Add</a:t>
            </a:r>
            <a:r>
              <a:rPr lang="en-US" dirty="0" smtClean="0"/>
              <a:t>("</a:t>
            </a:r>
            <a:r>
              <a:rPr lang="en-US" dirty="0" err="1" smtClean="0"/>
              <a:t>N","Norway</a:t>
            </a:r>
            <a:r>
              <a:rPr lang="en-US" dirty="0" smtClean="0"/>
              <a:t>")</a:t>
            </a:r>
          </a:p>
          <a:p>
            <a:pPr lvl="2">
              <a:buNone/>
            </a:pPr>
            <a:r>
              <a:rPr lang="en-US" dirty="0" smtClean="0"/>
              <a:t>  </a:t>
            </a:r>
            <a:r>
              <a:rPr lang="en-US" dirty="0" err="1" smtClean="0"/>
              <a:t>mycountries.Add</a:t>
            </a:r>
            <a:r>
              <a:rPr lang="en-US" dirty="0" smtClean="0"/>
              <a:t>("</a:t>
            </a:r>
            <a:r>
              <a:rPr lang="en-US" dirty="0" err="1" smtClean="0"/>
              <a:t>S","Sweden</a:t>
            </a:r>
            <a:r>
              <a:rPr lang="en-US" dirty="0" smtClean="0"/>
              <a:t>")</a:t>
            </a:r>
          </a:p>
          <a:p>
            <a:pPr lvl="2">
              <a:buNone/>
            </a:pPr>
            <a:r>
              <a:rPr lang="en-US" dirty="0" smtClean="0"/>
              <a:t>  </a:t>
            </a:r>
            <a:r>
              <a:rPr lang="en-US" dirty="0" err="1" smtClean="0"/>
              <a:t>mycountries.Add</a:t>
            </a:r>
            <a:r>
              <a:rPr lang="en-US" dirty="0" smtClean="0"/>
              <a:t>("</a:t>
            </a:r>
            <a:r>
              <a:rPr lang="en-US" dirty="0" err="1" smtClean="0"/>
              <a:t>F","France</a:t>
            </a:r>
            <a:r>
              <a:rPr lang="en-US" dirty="0" smtClean="0"/>
              <a:t>")</a:t>
            </a:r>
          </a:p>
          <a:p>
            <a:pPr lvl="2">
              <a:buNone/>
            </a:pPr>
            <a:r>
              <a:rPr lang="en-US" dirty="0" smtClean="0"/>
              <a:t>  </a:t>
            </a:r>
            <a:r>
              <a:rPr lang="en-US" dirty="0" err="1" smtClean="0"/>
              <a:t>mycountries.Add</a:t>
            </a:r>
            <a:r>
              <a:rPr lang="en-US" dirty="0" smtClean="0"/>
              <a:t>("</a:t>
            </a:r>
            <a:r>
              <a:rPr lang="en-US" dirty="0" err="1" smtClean="0"/>
              <a:t>I","Italy</a:t>
            </a:r>
            <a:r>
              <a:rPr lang="en-US" dirty="0" smtClean="0"/>
              <a:t>")</a:t>
            </a:r>
          </a:p>
          <a:p>
            <a:pPr lvl="2">
              <a:buNone/>
            </a:pPr>
            <a:r>
              <a:rPr lang="en-US" dirty="0" smtClean="0"/>
              <a:t>end if</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XML Files</a:t>
            </a:r>
            <a:endParaRPr lang="en-US" dirty="0"/>
          </a:p>
        </p:txBody>
      </p:sp>
      <p:sp>
        <p:nvSpPr>
          <p:cNvPr id="3" name="Content Placeholder 2"/>
          <p:cNvSpPr>
            <a:spLocks noGrp="1"/>
          </p:cNvSpPr>
          <p:nvPr>
            <p:ph idx="1"/>
          </p:nvPr>
        </p:nvSpPr>
        <p:spPr>
          <a:xfrm>
            <a:off x="838200" y="1473200"/>
            <a:ext cx="10515600" cy="5232400"/>
          </a:xfrm>
        </p:spPr>
        <p:txBody>
          <a:bodyPr>
            <a:normAutofit fontScale="92500" lnSpcReduction="20000"/>
          </a:bodyPr>
          <a:lstStyle/>
          <a:p>
            <a:pPr lvl="1">
              <a:buNone/>
            </a:pPr>
            <a:r>
              <a:rPr lang="en-US" dirty="0" smtClean="0"/>
              <a:t>&lt;?xml version="1.0" encoding="ISO-8859-1"?&gt;</a:t>
            </a:r>
          </a:p>
          <a:p>
            <a:pPr lvl="1">
              <a:buNone/>
            </a:pPr>
            <a:r>
              <a:rPr lang="en-US" dirty="0" smtClean="0"/>
              <a:t>&lt;countries&gt;</a:t>
            </a:r>
          </a:p>
          <a:p>
            <a:pPr lvl="2">
              <a:buNone/>
            </a:pPr>
            <a:r>
              <a:rPr lang="en-US" dirty="0" smtClean="0"/>
              <a:t>&lt;country&gt;</a:t>
            </a:r>
          </a:p>
          <a:p>
            <a:pPr lvl="3">
              <a:buNone/>
            </a:pPr>
            <a:r>
              <a:rPr lang="en-US" dirty="0" smtClean="0"/>
              <a:t>  &lt;text&gt;Norway&lt;/text&gt;</a:t>
            </a:r>
          </a:p>
          <a:p>
            <a:pPr lvl="3">
              <a:buNone/>
            </a:pPr>
            <a:r>
              <a:rPr lang="en-US" dirty="0" smtClean="0"/>
              <a:t>  &lt;value&gt;N&lt;/value&gt;</a:t>
            </a:r>
          </a:p>
          <a:p>
            <a:pPr lvl="2">
              <a:buNone/>
            </a:pPr>
            <a:r>
              <a:rPr lang="en-US" dirty="0" smtClean="0"/>
              <a:t>&lt;/country&gt;</a:t>
            </a:r>
          </a:p>
          <a:p>
            <a:pPr lvl="2">
              <a:buNone/>
            </a:pPr>
            <a:r>
              <a:rPr lang="en-US" dirty="0" smtClean="0"/>
              <a:t>&lt;country&gt;</a:t>
            </a:r>
          </a:p>
          <a:p>
            <a:pPr lvl="3">
              <a:buNone/>
            </a:pPr>
            <a:r>
              <a:rPr lang="en-US" dirty="0" smtClean="0"/>
              <a:t>  &lt;text&gt;Sweden&lt;/text&gt;</a:t>
            </a:r>
          </a:p>
          <a:p>
            <a:pPr lvl="3">
              <a:buNone/>
            </a:pPr>
            <a:r>
              <a:rPr lang="en-US" dirty="0" smtClean="0"/>
              <a:t>  &lt;value&gt;S&lt;/value&gt;</a:t>
            </a:r>
          </a:p>
          <a:p>
            <a:pPr lvl="2">
              <a:buNone/>
            </a:pPr>
            <a:r>
              <a:rPr lang="en-US" dirty="0" smtClean="0"/>
              <a:t>&lt;/country&gt;</a:t>
            </a:r>
          </a:p>
          <a:p>
            <a:pPr lvl="2">
              <a:buNone/>
            </a:pPr>
            <a:r>
              <a:rPr lang="en-US" dirty="0" smtClean="0"/>
              <a:t>&lt;country&gt;</a:t>
            </a:r>
          </a:p>
          <a:p>
            <a:pPr lvl="3">
              <a:buNone/>
            </a:pPr>
            <a:r>
              <a:rPr lang="en-US" dirty="0" smtClean="0"/>
              <a:t>  &lt;text&gt;France&lt;/text&gt;</a:t>
            </a:r>
          </a:p>
          <a:p>
            <a:pPr lvl="3">
              <a:buNone/>
            </a:pPr>
            <a:r>
              <a:rPr lang="en-US" dirty="0" smtClean="0"/>
              <a:t>  &lt;value&gt;F&lt;/value&gt;</a:t>
            </a:r>
          </a:p>
          <a:p>
            <a:pPr lvl="2">
              <a:buNone/>
            </a:pPr>
            <a:r>
              <a:rPr lang="en-US" dirty="0" smtClean="0"/>
              <a:t>&lt;/country&gt;</a:t>
            </a:r>
          </a:p>
          <a:p>
            <a:pPr lvl="2">
              <a:buNone/>
            </a:pPr>
            <a:r>
              <a:rPr lang="en-US" dirty="0" smtClean="0"/>
              <a:t>&lt;country&gt;</a:t>
            </a:r>
          </a:p>
          <a:p>
            <a:pPr lvl="3">
              <a:buNone/>
            </a:pPr>
            <a:r>
              <a:rPr lang="en-US" dirty="0" smtClean="0"/>
              <a:t>  &lt;text&gt;Italy&lt;/text&gt;</a:t>
            </a:r>
          </a:p>
          <a:p>
            <a:pPr lvl="3">
              <a:buNone/>
            </a:pPr>
            <a:r>
              <a:rPr lang="en-US" dirty="0" smtClean="0"/>
              <a:t>  &lt;value&gt;I&lt;/value&gt;</a:t>
            </a:r>
          </a:p>
          <a:p>
            <a:pPr lvl="2">
              <a:buNone/>
            </a:pPr>
            <a:r>
              <a:rPr lang="en-US" dirty="0" smtClean="0"/>
              <a:t>&lt;/country&gt;</a:t>
            </a:r>
          </a:p>
          <a:p>
            <a:pPr lvl="1">
              <a:buNone/>
            </a:pPr>
            <a:r>
              <a:rPr lang="en-US" dirty="0" smtClean="0"/>
              <a:t>&lt;/countries&gt;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74625"/>
            <a:ext cx="10515600" cy="1325563"/>
          </a:xfrm>
        </p:spPr>
        <p:txBody>
          <a:bodyPr/>
          <a:lstStyle/>
          <a:p>
            <a:r>
              <a:rPr lang="en-US" b="1" dirty="0" smtClean="0"/>
              <a:t>Anti-overload techniques</a:t>
            </a:r>
            <a:endParaRPr lang="en-US" dirty="0"/>
          </a:p>
        </p:txBody>
      </p:sp>
      <p:sp>
        <p:nvSpPr>
          <p:cNvPr id="3" name="Content Placeholder 2"/>
          <p:cNvSpPr>
            <a:spLocks noGrp="1"/>
          </p:cNvSpPr>
          <p:nvPr>
            <p:ph idx="1"/>
          </p:nvPr>
        </p:nvSpPr>
        <p:spPr>
          <a:xfrm>
            <a:off x="838200" y="1270000"/>
            <a:ext cx="10515600" cy="5588000"/>
          </a:xfrm>
        </p:spPr>
        <p:txBody>
          <a:bodyPr>
            <a:normAutofit fontScale="77500" lnSpcReduction="20000"/>
          </a:bodyPr>
          <a:lstStyle/>
          <a:p>
            <a:pPr>
              <a:buNone/>
            </a:pPr>
            <a:r>
              <a:rPr lang="en-US" dirty="0" smtClean="0"/>
              <a:t>	To partially overcome above average load limits and to prevent overload, most popular web sites use common techniques like:</a:t>
            </a:r>
          </a:p>
          <a:p>
            <a:pPr lvl="1"/>
            <a:r>
              <a:rPr lang="en-US" dirty="0" smtClean="0"/>
              <a:t>Managing network traffic, by using:</a:t>
            </a:r>
          </a:p>
          <a:p>
            <a:pPr lvl="2"/>
            <a:r>
              <a:rPr lang="en-US" dirty="0" smtClean="0"/>
              <a:t>Firewalls to block unwanted traffic coming from bad IP sources or having bad patterns</a:t>
            </a:r>
          </a:p>
          <a:p>
            <a:pPr lvl="2"/>
            <a:r>
              <a:rPr lang="en-US" dirty="0" smtClean="0"/>
              <a:t>HTTP traffic managers to drop, redirect or rewrite requests having bad HTTP patterns</a:t>
            </a:r>
          </a:p>
          <a:p>
            <a:pPr lvl="2"/>
            <a:r>
              <a:rPr lang="en-US" dirty="0" smtClean="0"/>
              <a:t>Bandwidth management and traffic shaping, in order to smooth down peaks in network usage</a:t>
            </a:r>
          </a:p>
          <a:p>
            <a:pPr lvl="1"/>
            <a:r>
              <a:rPr lang="en-US" dirty="0" smtClean="0"/>
              <a:t>Deploying web cache techniques</a:t>
            </a:r>
          </a:p>
          <a:p>
            <a:pPr lvl="1"/>
            <a:r>
              <a:rPr lang="en-US" dirty="0" smtClean="0"/>
              <a:t>Using different domain names to serve different (static and dynamic) content by separate web servers, i.e.:</a:t>
            </a:r>
          </a:p>
          <a:p>
            <a:pPr lvl="2"/>
            <a:r>
              <a:rPr lang="en-US" dirty="0" smtClean="0"/>
              <a:t>http://images.example.com</a:t>
            </a:r>
          </a:p>
          <a:p>
            <a:pPr lvl="2"/>
            <a:r>
              <a:rPr lang="en-US" dirty="0" smtClean="0"/>
              <a:t>http://www.example.com</a:t>
            </a:r>
          </a:p>
          <a:p>
            <a:pPr lvl="1"/>
            <a:r>
              <a:rPr lang="en-US" dirty="0" smtClean="0"/>
              <a:t>Using different domain names and/or computers to separate big files from small and medium sized files; the idea is to be able to fully cache small and medium sized files and to efficiently serve big or huge (over 10 - 1000 MB) files by using different settings</a:t>
            </a:r>
          </a:p>
          <a:p>
            <a:pPr lvl="1"/>
            <a:r>
              <a:rPr lang="en-US" dirty="0" smtClean="0"/>
              <a:t>Using many web servers (programs) per computer, each one bound to its own network card and IP address</a:t>
            </a:r>
          </a:p>
          <a:p>
            <a:pPr lvl="1"/>
            <a:r>
              <a:rPr lang="en-US" dirty="0" smtClean="0"/>
              <a:t>Using many web servers (computers) that are grouped together behind a load balancer so that they act or are seen as one big web server</a:t>
            </a:r>
          </a:p>
          <a:p>
            <a:pPr lvl="1"/>
            <a:r>
              <a:rPr lang="en-US" dirty="0" smtClean="0"/>
              <a:t>Adding more hardware resources (i.e. RAM, disks) to each computer</a:t>
            </a:r>
          </a:p>
          <a:p>
            <a:pPr lvl="1"/>
            <a:r>
              <a:rPr lang="en-US" dirty="0" smtClean="0"/>
              <a:t>Tuning OS parameters for hardware capabilities and usage</a:t>
            </a:r>
          </a:p>
          <a:p>
            <a:pPr lvl="1"/>
            <a:r>
              <a:rPr lang="en-US" dirty="0" smtClean="0"/>
              <a:t>Using more efficient computer programs for web servers, etc.</a:t>
            </a:r>
          </a:p>
          <a:p>
            <a:pPr lvl="1"/>
            <a:r>
              <a:rPr lang="en-US" dirty="0" smtClean="0"/>
              <a:t>Using other workarounds, especially if dynamic content is involved</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0"/>
            <a:ext cx="10515600" cy="5580063"/>
          </a:xfrm>
        </p:spPr>
        <p:txBody>
          <a:bodyPr>
            <a:normAutofit/>
          </a:bodyPr>
          <a:lstStyle/>
          <a:p>
            <a:pPr>
              <a:buNone/>
            </a:pPr>
            <a:r>
              <a:rPr lang="en-US" b="1" dirty="0" smtClean="0"/>
              <a:t>Bind a XML </a:t>
            </a:r>
            <a:r>
              <a:rPr lang="en-US" b="1" dirty="0" err="1" smtClean="0"/>
              <a:t>DataSet</a:t>
            </a:r>
            <a:r>
              <a:rPr lang="en-US" b="1" dirty="0" smtClean="0"/>
              <a:t> to a List Control</a:t>
            </a:r>
            <a:endParaRPr lang="en-US" dirty="0" smtClean="0"/>
          </a:p>
          <a:p>
            <a:r>
              <a:rPr lang="en-US" dirty="0" smtClean="0"/>
              <a:t>Import the "</a:t>
            </a:r>
            <a:r>
              <a:rPr lang="en-US" dirty="0" err="1" smtClean="0"/>
              <a:t>System.Data</a:t>
            </a:r>
            <a:r>
              <a:rPr lang="en-US" dirty="0" smtClean="0"/>
              <a:t>" namespace. We need this namespace to work with </a:t>
            </a:r>
            <a:r>
              <a:rPr lang="en-US" dirty="0" err="1" smtClean="0"/>
              <a:t>DataSet</a:t>
            </a:r>
            <a:r>
              <a:rPr lang="en-US" dirty="0" smtClean="0"/>
              <a:t> objects.</a:t>
            </a:r>
          </a:p>
          <a:p>
            <a:r>
              <a:rPr lang="en-US" dirty="0" smtClean="0"/>
              <a:t>Include the following directive at the top of an .</a:t>
            </a:r>
            <a:r>
              <a:rPr lang="en-US" dirty="0" err="1" smtClean="0"/>
              <a:t>aspx</a:t>
            </a:r>
            <a:r>
              <a:rPr lang="en-US" dirty="0" smtClean="0"/>
              <a:t> page:</a:t>
            </a:r>
          </a:p>
          <a:p>
            <a:pPr lvl="1">
              <a:buNone/>
            </a:pPr>
            <a:r>
              <a:rPr lang="en-US" dirty="0" smtClean="0"/>
              <a:t>&lt;%@ Import Namespace="</a:t>
            </a:r>
            <a:r>
              <a:rPr lang="en-US" dirty="0" err="1" smtClean="0"/>
              <a:t>System.Data</a:t>
            </a:r>
            <a:r>
              <a:rPr lang="en-US" dirty="0" smtClean="0"/>
              <a:t>" %&gt;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fontScale="62500" lnSpcReduction="20000"/>
          </a:bodyPr>
          <a:lstStyle/>
          <a:p>
            <a:pPr>
              <a:buNone/>
            </a:pPr>
            <a:r>
              <a:rPr lang="en-US" dirty="0" smtClean="0"/>
              <a:t>&lt;%@ Import Namespace="</a:t>
            </a:r>
            <a:r>
              <a:rPr lang="en-US" dirty="0" err="1" smtClean="0"/>
              <a:t>System.Data</a:t>
            </a:r>
            <a:r>
              <a:rPr lang="en-US" dirty="0" smtClean="0"/>
              <a:t>" %&gt;</a:t>
            </a:r>
          </a:p>
          <a:p>
            <a:pPr>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if Not </a:t>
            </a:r>
            <a:r>
              <a:rPr lang="en-US" dirty="0" err="1" smtClean="0"/>
              <a:t>Page.IsPostBack</a:t>
            </a:r>
            <a:r>
              <a:rPr lang="en-US" dirty="0" smtClean="0"/>
              <a:t> then</a:t>
            </a:r>
          </a:p>
          <a:p>
            <a:pPr lvl="1">
              <a:buNone/>
            </a:pPr>
            <a:r>
              <a:rPr lang="en-US" dirty="0" smtClean="0"/>
              <a:t>  dim </a:t>
            </a:r>
            <a:r>
              <a:rPr lang="en-US" dirty="0" err="1" smtClean="0"/>
              <a:t>mycountries</a:t>
            </a:r>
            <a:r>
              <a:rPr lang="en-US" dirty="0" smtClean="0"/>
              <a:t>=New </a:t>
            </a:r>
            <a:r>
              <a:rPr lang="en-US" dirty="0" err="1" smtClean="0"/>
              <a:t>DataSet</a:t>
            </a:r>
            <a:endParaRPr lang="en-US" dirty="0" smtClean="0"/>
          </a:p>
          <a:p>
            <a:pPr lvl="1">
              <a:buNone/>
            </a:pPr>
            <a:r>
              <a:rPr lang="en-US" dirty="0" smtClean="0"/>
              <a:t>  </a:t>
            </a:r>
            <a:r>
              <a:rPr lang="en-US" dirty="0" err="1" smtClean="0"/>
              <a:t>mycountries.ReadXml</a:t>
            </a:r>
            <a:r>
              <a:rPr lang="en-US" dirty="0" smtClean="0"/>
              <a:t>(</a:t>
            </a:r>
            <a:r>
              <a:rPr lang="en-US" dirty="0" err="1" smtClean="0"/>
              <a:t>MapPath</a:t>
            </a:r>
            <a:r>
              <a:rPr lang="en-US" dirty="0" smtClean="0"/>
              <a:t>("countries.xml"))</a:t>
            </a:r>
          </a:p>
          <a:p>
            <a:pPr lvl="1">
              <a:buNone/>
            </a:pPr>
            <a:r>
              <a:rPr lang="en-US" dirty="0" smtClean="0"/>
              <a:t>  </a:t>
            </a:r>
            <a:r>
              <a:rPr lang="en-US" dirty="0" err="1" smtClean="0"/>
              <a:t>rb.DataSource</a:t>
            </a:r>
            <a:r>
              <a:rPr lang="en-US" dirty="0" smtClean="0"/>
              <a:t>=</a:t>
            </a:r>
            <a:r>
              <a:rPr lang="en-US" dirty="0" err="1" smtClean="0"/>
              <a:t>mycountries</a:t>
            </a:r>
            <a:endParaRPr lang="en-US" dirty="0" smtClean="0"/>
          </a:p>
          <a:p>
            <a:pPr lvl="1">
              <a:buNone/>
            </a:pPr>
            <a:r>
              <a:rPr lang="en-US" dirty="0" smtClean="0"/>
              <a:t>  </a:t>
            </a:r>
            <a:r>
              <a:rPr lang="en-US" dirty="0" err="1" smtClean="0"/>
              <a:t>rb.DataValueField</a:t>
            </a:r>
            <a:r>
              <a:rPr lang="en-US" dirty="0" smtClean="0"/>
              <a:t>="value"</a:t>
            </a:r>
          </a:p>
          <a:p>
            <a:pPr lvl="1">
              <a:buNone/>
            </a:pPr>
            <a:r>
              <a:rPr lang="en-US" dirty="0" smtClean="0"/>
              <a:t>  </a:t>
            </a:r>
            <a:r>
              <a:rPr lang="en-US" dirty="0" err="1" smtClean="0"/>
              <a:t>rb.DataTextField</a:t>
            </a:r>
            <a:r>
              <a:rPr lang="en-US" dirty="0" smtClean="0"/>
              <a:t>="text"</a:t>
            </a:r>
          </a:p>
          <a:p>
            <a:pPr lvl="1">
              <a:buNone/>
            </a:pPr>
            <a:r>
              <a:rPr lang="en-US" dirty="0" smtClean="0"/>
              <a:t>  </a:t>
            </a:r>
            <a:r>
              <a:rPr lang="en-US" dirty="0" err="1" smtClean="0"/>
              <a:t>rb.DataBind</a:t>
            </a:r>
            <a:r>
              <a:rPr lang="en-US" dirty="0" smtClean="0"/>
              <a:t>()</a:t>
            </a:r>
          </a:p>
          <a:p>
            <a:pPr lvl="1">
              <a:buNone/>
            </a:pPr>
            <a:r>
              <a:rPr lang="en-US" dirty="0" smtClean="0"/>
              <a:t>end if</a:t>
            </a:r>
          </a:p>
          <a:p>
            <a:pPr lvl="1">
              <a:buNone/>
            </a:pPr>
            <a:r>
              <a:rPr lang="en-US" dirty="0" smtClean="0"/>
              <a:t>end sub</a:t>
            </a:r>
          </a:p>
          <a:p>
            <a:pPr>
              <a:buNone/>
            </a:pPr>
            <a:r>
              <a:rPr lang="en-US" dirty="0" smtClean="0"/>
              <a:t>&lt;/script&gt;</a:t>
            </a:r>
          </a:p>
          <a:p>
            <a:pPr>
              <a:buNone/>
            </a:pPr>
            <a:r>
              <a:rPr lang="en-US" dirty="0" smtClean="0"/>
              <a:t>&lt;html&gt;</a:t>
            </a:r>
          </a:p>
          <a:p>
            <a:pPr>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t>
            </a:r>
            <a:r>
              <a:rPr lang="en-US" dirty="0" err="1" smtClean="0"/>
              <a:t>asp:RadioButtonList</a:t>
            </a:r>
            <a:r>
              <a:rPr lang="en-US" dirty="0" smtClean="0"/>
              <a:t> id="</a:t>
            </a:r>
            <a:r>
              <a:rPr lang="en-US" dirty="0" err="1" smtClean="0"/>
              <a:t>rb</a:t>
            </a:r>
            <a:r>
              <a:rPr lang="en-US" dirty="0" smtClean="0"/>
              <a:t>" </a:t>
            </a:r>
            <a:r>
              <a:rPr lang="en-US" dirty="0" err="1" smtClean="0"/>
              <a:t>runat</a:t>
            </a:r>
            <a:r>
              <a:rPr lang="en-US" dirty="0" smtClean="0"/>
              <a:t>="server" </a:t>
            </a:r>
          </a:p>
          <a:p>
            <a:pPr lvl="1">
              <a:buNone/>
            </a:pPr>
            <a:r>
              <a:rPr lang="en-US" dirty="0" err="1" smtClean="0"/>
              <a:t>AutoPostBack</a:t>
            </a:r>
            <a:r>
              <a:rPr lang="en-US" dirty="0" smtClean="0"/>
              <a:t>="True" </a:t>
            </a:r>
            <a:r>
              <a:rPr lang="en-US" dirty="0" err="1" smtClean="0"/>
              <a:t>onSelectedIndexChanged</a:t>
            </a:r>
            <a:r>
              <a:rPr lang="en-US" dirty="0" smtClean="0"/>
              <a:t>="</a:t>
            </a:r>
            <a:r>
              <a:rPr lang="en-US" dirty="0" err="1" smtClean="0"/>
              <a:t>displayMessage</a:t>
            </a:r>
            <a:r>
              <a:rPr lang="en-US" dirty="0" smtClean="0"/>
              <a:t>" /&gt;</a:t>
            </a:r>
          </a:p>
          <a:p>
            <a:pPr lvl="1">
              <a:buNone/>
            </a:pPr>
            <a:r>
              <a:rPr lang="en-US" dirty="0" smtClean="0"/>
              <a:t>&lt;/form&gt;</a:t>
            </a:r>
          </a:p>
          <a:p>
            <a:pPr>
              <a:buNone/>
            </a:pPr>
            <a:r>
              <a:rPr lang="en-US" dirty="0" smtClean="0"/>
              <a:t>&lt;/body&gt;</a:t>
            </a:r>
          </a:p>
          <a:p>
            <a:pPr>
              <a:buNone/>
            </a:pPr>
            <a:r>
              <a:rPr lang="en-US" dirty="0" smtClean="0"/>
              <a:t>&lt;/html&gt;</a:t>
            </a:r>
          </a:p>
          <a:p>
            <a:r>
              <a:rPr lang="en-US" dirty="0" smtClean="0"/>
              <a:t>create a </a:t>
            </a:r>
            <a:r>
              <a:rPr lang="en-US" dirty="0" err="1" smtClean="0"/>
              <a:t>DataSet</a:t>
            </a:r>
            <a:r>
              <a:rPr lang="en-US" dirty="0" smtClean="0"/>
              <a:t> for the XML file and load the XML file into the </a:t>
            </a:r>
            <a:r>
              <a:rPr lang="en-US" dirty="0" err="1" smtClean="0"/>
              <a:t>DataSet</a:t>
            </a:r>
            <a:r>
              <a:rPr lang="en-US" dirty="0" smtClean="0"/>
              <a:t> when the page is first loaded.</a:t>
            </a:r>
          </a:p>
          <a:p>
            <a:r>
              <a:rPr lang="en-US" dirty="0" smtClean="0"/>
              <a:t>To bind the </a:t>
            </a:r>
            <a:r>
              <a:rPr lang="en-US" dirty="0" err="1" smtClean="0"/>
              <a:t>DataSet</a:t>
            </a:r>
            <a:r>
              <a:rPr lang="en-US" dirty="0" smtClean="0"/>
              <a:t> to a </a:t>
            </a:r>
            <a:r>
              <a:rPr lang="en-US" dirty="0" err="1" smtClean="0"/>
              <a:t>RadioButtonList</a:t>
            </a:r>
            <a:r>
              <a:rPr lang="en-US" dirty="0" smtClean="0"/>
              <a:t> control, first create a </a:t>
            </a:r>
            <a:r>
              <a:rPr lang="en-US" dirty="0" err="1" smtClean="0"/>
              <a:t>RadioButtonList</a:t>
            </a:r>
            <a:r>
              <a:rPr lang="en-US" dirty="0" smtClean="0"/>
              <a:t> control (without any </a:t>
            </a:r>
            <a:r>
              <a:rPr lang="en-US" dirty="0" err="1" smtClean="0"/>
              <a:t>asp:ListItem</a:t>
            </a:r>
            <a:r>
              <a:rPr lang="en-US" dirty="0" smtClean="0"/>
              <a:t> elements) in an .</a:t>
            </a:r>
            <a:r>
              <a:rPr lang="en-US" dirty="0" err="1" smtClean="0"/>
              <a:t>aspx</a:t>
            </a:r>
            <a:r>
              <a:rPr lang="en-US" dirty="0" smtClean="0"/>
              <a:t> page.</a:t>
            </a:r>
          </a:p>
        </p:txBody>
      </p:sp>
      <p:sp>
        <p:nvSpPr>
          <p:cNvPr id="4" name="Slide Number Placeholder 3"/>
          <p:cNvSpPr>
            <a:spLocks noGrp="1"/>
          </p:cNvSpPr>
          <p:nvPr>
            <p:ph type="sldNum" sz="quarter" idx="12"/>
          </p:nvPr>
        </p:nvSpPr>
        <p:spPr/>
        <p:txBody>
          <a:bodyPr/>
          <a:lstStyle/>
          <a:p>
            <a:fld id="{974AB548-B0B0-46A8-9B6C-FBD15372A4A6}"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fontScale="85000" lnSpcReduction="20000"/>
          </a:bodyPr>
          <a:lstStyle/>
          <a:p>
            <a:r>
              <a:rPr lang="en-US" b="1" dirty="0" smtClean="0"/>
              <a:t>The Repeater Control</a:t>
            </a:r>
          </a:p>
          <a:p>
            <a:pPr lvl="1"/>
            <a:r>
              <a:rPr lang="en-US" dirty="0" smtClean="0"/>
              <a:t>The Repeater control is used to display a repeated list of items that are bound to the control.</a:t>
            </a:r>
          </a:p>
          <a:p>
            <a:pPr lvl="1"/>
            <a:r>
              <a:rPr lang="en-US" dirty="0" smtClean="0"/>
              <a:t>The Repeater control may be bound to a database table, an XML file, or another list of items.</a:t>
            </a:r>
          </a:p>
          <a:p>
            <a:pPr lvl="1"/>
            <a:r>
              <a:rPr lang="en-US" dirty="0" smtClean="0"/>
              <a:t>Here we will show how to bind an XML file to a Repeater control ("cdcatalog.xml").</a:t>
            </a:r>
          </a:p>
          <a:p>
            <a:pPr lvl="1">
              <a:buNone/>
            </a:pPr>
            <a:r>
              <a:rPr lang="en-US" dirty="0" smtClean="0"/>
              <a:t>&lt;?xml version="1.0" encoding="ISO-8859-1"?&gt;</a:t>
            </a:r>
            <a:endParaRPr lang="en-US" sz="2000" dirty="0" smtClean="0"/>
          </a:p>
          <a:p>
            <a:pPr lvl="1">
              <a:buNone/>
            </a:pPr>
            <a:r>
              <a:rPr lang="en-US" dirty="0" smtClean="0"/>
              <a:t>&lt;catalog&gt;</a:t>
            </a:r>
            <a:endParaRPr lang="en-US" sz="2000" dirty="0" smtClean="0"/>
          </a:p>
          <a:p>
            <a:pPr lvl="2">
              <a:buNone/>
            </a:pPr>
            <a:r>
              <a:rPr lang="en-US" dirty="0" smtClean="0"/>
              <a:t>&lt;</a:t>
            </a:r>
            <a:r>
              <a:rPr lang="en-US" dirty="0" err="1" smtClean="0"/>
              <a:t>cd</a:t>
            </a:r>
            <a:r>
              <a:rPr lang="en-US" dirty="0" smtClean="0"/>
              <a:t>&gt;</a:t>
            </a:r>
            <a:endParaRPr lang="en-US" sz="1600" dirty="0" smtClean="0"/>
          </a:p>
          <a:p>
            <a:pPr lvl="2">
              <a:buNone/>
            </a:pPr>
            <a:r>
              <a:rPr lang="en-US" dirty="0" smtClean="0"/>
              <a:t>  &lt;title&gt;Empire Burlesque&lt;/title&gt;</a:t>
            </a:r>
            <a:endParaRPr lang="en-US" sz="1600" dirty="0" smtClean="0"/>
          </a:p>
          <a:p>
            <a:pPr lvl="2">
              <a:buNone/>
            </a:pPr>
            <a:r>
              <a:rPr lang="en-US" dirty="0" smtClean="0"/>
              <a:t>  &lt;artist&gt;Bob Dylan&lt;/artist&gt;</a:t>
            </a:r>
            <a:endParaRPr lang="en-US" sz="1600" dirty="0" smtClean="0"/>
          </a:p>
          <a:p>
            <a:pPr lvl="2">
              <a:buNone/>
            </a:pPr>
            <a:r>
              <a:rPr lang="en-US" dirty="0" smtClean="0"/>
              <a:t>  &lt;country&gt;USA&lt;/country&gt;</a:t>
            </a:r>
            <a:endParaRPr lang="en-US" sz="1600" dirty="0" smtClean="0"/>
          </a:p>
          <a:p>
            <a:pPr lvl="2">
              <a:buNone/>
            </a:pPr>
            <a:r>
              <a:rPr lang="en-US" dirty="0" smtClean="0"/>
              <a:t>  &lt;company&gt;Columbia&lt;/company&gt;</a:t>
            </a:r>
            <a:endParaRPr lang="en-US" sz="1600" dirty="0" smtClean="0"/>
          </a:p>
          <a:p>
            <a:pPr lvl="2">
              <a:buNone/>
            </a:pPr>
            <a:r>
              <a:rPr lang="en-US" dirty="0" smtClean="0"/>
              <a:t>  &lt;price&gt;10.90&lt;/price&gt;</a:t>
            </a:r>
            <a:endParaRPr lang="en-US" sz="1600" dirty="0" smtClean="0"/>
          </a:p>
          <a:p>
            <a:pPr lvl="2">
              <a:buNone/>
            </a:pPr>
            <a:r>
              <a:rPr lang="en-US" dirty="0" smtClean="0"/>
              <a:t>  &lt;year&gt;1985&lt;/year&gt;</a:t>
            </a:r>
            <a:endParaRPr lang="en-US" sz="1600" dirty="0" smtClean="0"/>
          </a:p>
          <a:p>
            <a:pPr lvl="2">
              <a:buNone/>
            </a:pPr>
            <a:r>
              <a:rPr lang="en-US" dirty="0" smtClean="0"/>
              <a:t>&lt;/</a:t>
            </a:r>
            <a:r>
              <a:rPr lang="en-US" dirty="0" err="1" smtClean="0"/>
              <a:t>cd</a:t>
            </a:r>
            <a:r>
              <a:rPr lang="en-US" dirty="0" smtClean="0"/>
              <a:t>&gt;</a:t>
            </a:r>
          </a:p>
          <a:p>
            <a:pPr lvl="2">
              <a:buNone/>
            </a:pPr>
            <a:r>
              <a:rPr lang="en-US" sz="1600" dirty="0" smtClean="0"/>
              <a:t>&lt;</a:t>
            </a:r>
            <a:r>
              <a:rPr lang="en-US" sz="1600" dirty="0" err="1" smtClean="0"/>
              <a:t>cd</a:t>
            </a:r>
            <a:r>
              <a:rPr lang="en-US" sz="1600" dirty="0" smtClean="0"/>
              <a:t>&gt;</a:t>
            </a:r>
          </a:p>
          <a:p>
            <a:pPr lvl="2">
              <a:buNone/>
            </a:pPr>
            <a:r>
              <a:rPr lang="en-US" sz="1600" dirty="0" smtClean="0"/>
              <a:t>…….</a:t>
            </a:r>
          </a:p>
          <a:p>
            <a:pPr lvl="2">
              <a:buNone/>
            </a:pPr>
            <a:r>
              <a:rPr lang="en-US" sz="1600" dirty="0" smtClean="0"/>
              <a:t>&lt;/</a:t>
            </a:r>
            <a:r>
              <a:rPr lang="en-US" sz="1600" dirty="0" err="1" smtClean="0"/>
              <a:t>cd</a:t>
            </a:r>
            <a:r>
              <a:rPr lang="en-US" sz="1600" dirty="0" smtClean="0"/>
              <a:t>&gt;</a:t>
            </a:r>
          </a:p>
          <a:p>
            <a:pPr lvl="2">
              <a:buNone/>
            </a:pPr>
            <a:r>
              <a:rPr lang="en-US" dirty="0" smtClean="0"/>
              <a:t>&lt;</a:t>
            </a:r>
            <a:r>
              <a:rPr lang="en-US" dirty="0" err="1" smtClean="0"/>
              <a:t>cd</a:t>
            </a:r>
            <a:r>
              <a:rPr lang="en-US" dirty="0" smtClean="0"/>
              <a:t>&gt;</a:t>
            </a:r>
            <a:endParaRPr lang="en-US" sz="1600" dirty="0" smtClean="0"/>
          </a:p>
          <a:p>
            <a:pPr lvl="2">
              <a:buNone/>
            </a:pPr>
            <a:r>
              <a:rPr lang="en-US" dirty="0" smtClean="0"/>
              <a:t>  &lt;title&gt;Eros&lt;/title&gt;</a:t>
            </a:r>
            <a:endParaRPr lang="en-US" sz="1600" dirty="0" smtClean="0"/>
          </a:p>
          <a:p>
            <a:pPr lvl="2">
              <a:buNone/>
            </a:pPr>
            <a:r>
              <a:rPr lang="en-US" dirty="0" smtClean="0"/>
              <a:t>  &lt;artist&gt;Eros </a:t>
            </a:r>
            <a:r>
              <a:rPr lang="en-US" dirty="0" err="1" smtClean="0"/>
              <a:t>Ramazzotti</a:t>
            </a:r>
            <a:r>
              <a:rPr lang="en-US" dirty="0" smtClean="0"/>
              <a:t>&lt;/artist&gt;</a:t>
            </a:r>
            <a:endParaRPr lang="en-US" sz="1600" dirty="0" smtClean="0"/>
          </a:p>
          <a:p>
            <a:pPr lvl="2">
              <a:buNone/>
            </a:pPr>
            <a:r>
              <a:rPr lang="en-US" dirty="0" smtClean="0"/>
              <a:t>  &lt;country&gt;EU&lt;/country&gt;</a:t>
            </a:r>
            <a:endParaRPr lang="en-US" sz="1600" dirty="0" smtClean="0"/>
          </a:p>
          <a:p>
            <a:pPr lvl="2">
              <a:buNone/>
            </a:pPr>
            <a:r>
              <a:rPr lang="en-US" dirty="0" smtClean="0"/>
              <a:t>  &lt;company&gt;BMG&lt;/company&gt;</a:t>
            </a:r>
            <a:endParaRPr lang="en-US" sz="1600" dirty="0" smtClean="0"/>
          </a:p>
          <a:p>
            <a:pPr lvl="2">
              <a:buNone/>
            </a:pPr>
            <a:r>
              <a:rPr lang="en-US" dirty="0" smtClean="0"/>
              <a:t>  &lt;price&gt;9.90&lt;/price&gt;</a:t>
            </a:r>
            <a:endParaRPr lang="en-US" sz="1600" dirty="0" smtClean="0"/>
          </a:p>
          <a:p>
            <a:pPr lvl="2">
              <a:buNone/>
            </a:pPr>
            <a:r>
              <a:rPr lang="en-US" dirty="0" smtClean="0"/>
              <a:t>  &lt;year&gt;1997&lt;/year&gt;</a:t>
            </a:r>
            <a:endParaRPr lang="en-US" sz="1600" dirty="0" smtClean="0"/>
          </a:p>
          <a:p>
            <a:pPr lvl="2">
              <a:buNone/>
            </a:pPr>
            <a:r>
              <a:rPr lang="en-US" dirty="0" smtClean="0"/>
              <a:t>&lt;/</a:t>
            </a:r>
            <a:r>
              <a:rPr lang="en-US" dirty="0" err="1" smtClean="0"/>
              <a:t>cd</a:t>
            </a:r>
            <a:r>
              <a:rPr lang="en-US" dirty="0" smtClean="0"/>
              <a:t>&gt;</a:t>
            </a:r>
            <a:endParaRPr lang="en-US" sz="1600" dirty="0" smtClean="0"/>
          </a:p>
          <a:p>
            <a:pPr lvl="1">
              <a:buNone/>
            </a:pPr>
            <a:r>
              <a:rPr lang="en-US" dirty="0" smtClean="0"/>
              <a:t>&lt;/catalog&gt;</a:t>
            </a:r>
            <a:endParaRPr lang="en-US" sz="2000"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a:bodyPr>
          <a:lstStyle/>
          <a:p>
            <a:r>
              <a:rPr lang="en-US" sz="2000" dirty="0" smtClean="0"/>
              <a:t>Next, create a </a:t>
            </a:r>
            <a:r>
              <a:rPr lang="en-US" sz="2000" dirty="0" err="1" smtClean="0"/>
              <a:t>DataSet</a:t>
            </a:r>
            <a:r>
              <a:rPr lang="en-US" sz="2000" dirty="0" smtClean="0"/>
              <a:t> for the XML file and load the XML file into the </a:t>
            </a:r>
            <a:r>
              <a:rPr lang="en-US" sz="2000" dirty="0" err="1" smtClean="0"/>
              <a:t>DataSet</a:t>
            </a:r>
            <a:r>
              <a:rPr lang="en-US" sz="2000" dirty="0" smtClean="0"/>
              <a:t> when the page is first loaded:</a:t>
            </a:r>
          </a:p>
          <a:p>
            <a:pPr lvl="1">
              <a:buNone/>
            </a:pPr>
            <a:r>
              <a:rPr lang="en-US" sz="1600" dirty="0" smtClean="0"/>
              <a:t>&lt;script </a:t>
            </a:r>
            <a:r>
              <a:rPr lang="en-US" sz="1600" dirty="0" err="1" smtClean="0"/>
              <a:t>runat</a:t>
            </a:r>
            <a:r>
              <a:rPr lang="en-US" sz="1600" dirty="0" smtClean="0"/>
              <a:t>="server"&gt;</a:t>
            </a:r>
          </a:p>
          <a:p>
            <a:pPr lvl="1">
              <a:buNone/>
            </a:pPr>
            <a:r>
              <a:rPr lang="en-US" sz="1600" dirty="0" smtClean="0"/>
              <a:t>sub </a:t>
            </a:r>
            <a:r>
              <a:rPr lang="en-US" sz="1600" dirty="0" err="1" smtClean="0"/>
              <a:t>Page_Load</a:t>
            </a:r>
            <a:endParaRPr lang="en-US" sz="1600" dirty="0" smtClean="0"/>
          </a:p>
          <a:p>
            <a:pPr lvl="1">
              <a:buNone/>
            </a:pPr>
            <a:r>
              <a:rPr lang="en-US" sz="1600" dirty="0" smtClean="0"/>
              <a:t>if Not </a:t>
            </a:r>
            <a:r>
              <a:rPr lang="en-US" sz="1600" dirty="0" err="1" smtClean="0"/>
              <a:t>Page.IsPostBack</a:t>
            </a:r>
            <a:r>
              <a:rPr lang="en-US" sz="1600" dirty="0" smtClean="0"/>
              <a:t> then</a:t>
            </a:r>
          </a:p>
          <a:p>
            <a:pPr lvl="1">
              <a:buNone/>
            </a:pPr>
            <a:r>
              <a:rPr lang="en-US" sz="1600" dirty="0" smtClean="0"/>
              <a:t>  dim </a:t>
            </a:r>
            <a:r>
              <a:rPr lang="en-US" sz="1600" dirty="0" err="1" smtClean="0"/>
              <a:t>mycdcatalog</a:t>
            </a:r>
            <a:r>
              <a:rPr lang="en-US" sz="1600" dirty="0" smtClean="0"/>
              <a:t>=New </a:t>
            </a:r>
            <a:r>
              <a:rPr lang="en-US" sz="1600" dirty="0" err="1" smtClean="0"/>
              <a:t>DataSet</a:t>
            </a:r>
            <a:endParaRPr lang="en-US" sz="1600" dirty="0" smtClean="0"/>
          </a:p>
          <a:p>
            <a:pPr lvl="1">
              <a:buNone/>
            </a:pPr>
            <a:r>
              <a:rPr lang="en-US" sz="1600" dirty="0" smtClean="0"/>
              <a:t>  </a:t>
            </a:r>
            <a:r>
              <a:rPr lang="en-US" sz="1600" dirty="0" err="1" smtClean="0"/>
              <a:t>mycdcatalog.ReadXml</a:t>
            </a:r>
            <a:r>
              <a:rPr lang="en-US" sz="1600" dirty="0" smtClean="0"/>
              <a:t>(</a:t>
            </a:r>
            <a:r>
              <a:rPr lang="en-US" sz="1600" dirty="0" err="1" smtClean="0"/>
              <a:t>MapPath</a:t>
            </a:r>
            <a:r>
              <a:rPr lang="en-US" sz="1600" dirty="0" smtClean="0"/>
              <a:t>("cdcatalog.xml"))</a:t>
            </a:r>
          </a:p>
          <a:p>
            <a:pPr lvl="1">
              <a:buNone/>
            </a:pPr>
            <a:r>
              <a:rPr lang="en-US" sz="1600" dirty="0" smtClean="0"/>
              <a:t>end if</a:t>
            </a:r>
          </a:p>
          <a:p>
            <a:pPr lvl="1">
              <a:buNone/>
            </a:pPr>
            <a:r>
              <a:rPr lang="en-US" sz="1600" dirty="0" smtClean="0"/>
              <a:t>end sub</a:t>
            </a:r>
          </a:p>
          <a:p>
            <a:pPr lvl="1">
              <a:buNone/>
            </a:pPr>
            <a:r>
              <a:rPr lang="en-US" sz="1600" dirty="0" smtClean="0"/>
              <a:t>&lt;/script&gt;</a:t>
            </a:r>
          </a:p>
          <a:p>
            <a:r>
              <a:rPr lang="en-US" sz="2000" dirty="0" smtClean="0"/>
              <a:t>Then we create a Repeater control in an .</a:t>
            </a:r>
            <a:r>
              <a:rPr lang="en-US" sz="2000" dirty="0" err="1" smtClean="0"/>
              <a:t>aspx</a:t>
            </a:r>
            <a:r>
              <a:rPr lang="en-US" sz="2000" dirty="0" smtClean="0"/>
              <a:t> page. </a:t>
            </a:r>
          </a:p>
          <a:p>
            <a:pPr>
              <a:buNone/>
            </a:pPr>
            <a:endParaRPr lang="en-US" sz="2000"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a:bodyPr>
          <a:lstStyle/>
          <a:p>
            <a:r>
              <a:rPr lang="en-US" sz="2000" dirty="0" smtClean="0"/>
              <a:t>The contents of the &lt;</a:t>
            </a:r>
            <a:r>
              <a:rPr lang="en-US" sz="2000" dirty="0" err="1" smtClean="0"/>
              <a:t>HeaderTemplate</a:t>
            </a:r>
            <a:r>
              <a:rPr lang="en-US" sz="2000" dirty="0" smtClean="0"/>
              <a:t>&gt; element are rendered first and only once within the output, then the contents of the &lt;</a:t>
            </a:r>
            <a:r>
              <a:rPr lang="en-US" sz="2000" dirty="0" err="1" smtClean="0"/>
              <a:t>ItemTemplate</a:t>
            </a:r>
            <a:r>
              <a:rPr lang="en-US" sz="2000" dirty="0" smtClean="0"/>
              <a:t>&gt; element are repeated for each "record" in the </a:t>
            </a:r>
            <a:r>
              <a:rPr lang="en-US" sz="2000" dirty="0" err="1" smtClean="0"/>
              <a:t>DataSet</a:t>
            </a:r>
            <a:r>
              <a:rPr lang="en-US" sz="2000" dirty="0" smtClean="0"/>
              <a:t>, and last, the contents of the &lt;</a:t>
            </a:r>
            <a:r>
              <a:rPr lang="en-US" sz="2000" dirty="0" err="1" smtClean="0"/>
              <a:t>FooterTemplate</a:t>
            </a:r>
            <a:r>
              <a:rPr lang="en-US" sz="2000" dirty="0" smtClean="0"/>
              <a:t>&gt; element are rendered once within the output.</a:t>
            </a:r>
          </a:p>
          <a:p>
            <a:pPr lvl="1">
              <a:buNone/>
            </a:pPr>
            <a:r>
              <a:rPr lang="en-US" sz="1600" dirty="0" smtClean="0"/>
              <a:t>&lt;html&gt;</a:t>
            </a:r>
          </a:p>
          <a:p>
            <a:pPr lvl="1">
              <a:buNone/>
            </a:pPr>
            <a:r>
              <a:rPr lang="en-US" sz="1600" dirty="0" smtClean="0"/>
              <a:t>&lt;body&gt;</a:t>
            </a:r>
          </a:p>
          <a:p>
            <a:pPr lvl="1">
              <a:buNone/>
            </a:pPr>
            <a:r>
              <a:rPr lang="en-US" sz="1600" dirty="0" smtClean="0"/>
              <a:t>&lt;form </a:t>
            </a:r>
            <a:r>
              <a:rPr lang="en-US" sz="1600" dirty="0" err="1" smtClean="0"/>
              <a:t>runat</a:t>
            </a:r>
            <a:r>
              <a:rPr lang="en-US" sz="1600" dirty="0" smtClean="0"/>
              <a:t>="server"&gt;</a:t>
            </a:r>
          </a:p>
          <a:p>
            <a:pPr lvl="1">
              <a:buNone/>
            </a:pPr>
            <a:r>
              <a:rPr lang="en-US" sz="1600" dirty="0" smtClean="0"/>
              <a:t>&lt;</a:t>
            </a:r>
            <a:r>
              <a:rPr lang="en-US" sz="1600" dirty="0" err="1" smtClean="0"/>
              <a:t>asp:Repeater</a:t>
            </a:r>
            <a:r>
              <a:rPr lang="en-US" sz="1600" dirty="0" smtClean="0"/>
              <a:t> id="</a:t>
            </a:r>
            <a:r>
              <a:rPr lang="en-US" sz="1600" dirty="0" err="1" smtClean="0"/>
              <a:t>cdcatalog</a:t>
            </a:r>
            <a:r>
              <a:rPr lang="en-US" sz="1600" dirty="0" smtClean="0"/>
              <a:t>" </a:t>
            </a:r>
            <a:r>
              <a:rPr lang="en-US" sz="1600" dirty="0" err="1" smtClean="0"/>
              <a:t>runat</a:t>
            </a:r>
            <a:r>
              <a:rPr lang="en-US" sz="1600" dirty="0" smtClean="0"/>
              <a:t>="server"&gt;</a:t>
            </a:r>
          </a:p>
          <a:p>
            <a:pPr lvl="1">
              <a:buNone/>
            </a:pPr>
            <a:r>
              <a:rPr lang="en-US" sz="1600" dirty="0" smtClean="0"/>
              <a:t>&lt;</a:t>
            </a:r>
            <a:r>
              <a:rPr lang="en-US" sz="1600" dirty="0" err="1" smtClean="0"/>
              <a:t>HeaderTemplate</a:t>
            </a:r>
            <a:r>
              <a:rPr lang="en-US" sz="1600" dirty="0" smtClean="0"/>
              <a:t>&gt;</a:t>
            </a:r>
          </a:p>
          <a:p>
            <a:pPr lvl="1">
              <a:buNone/>
            </a:pPr>
            <a:r>
              <a:rPr lang="en-US" sz="1600" dirty="0" smtClean="0"/>
              <a:t>...</a:t>
            </a:r>
          </a:p>
          <a:p>
            <a:pPr lvl="1">
              <a:buNone/>
            </a:pPr>
            <a:r>
              <a:rPr lang="en-US" sz="1600" dirty="0" smtClean="0"/>
              <a:t>&lt;/</a:t>
            </a:r>
            <a:r>
              <a:rPr lang="en-US" sz="1600" dirty="0" err="1" smtClean="0"/>
              <a:t>HeaderTemplate</a:t>
            </a:r>
            <a:r>
              <a:rPr lang="en-US" sz="1600" dirty="0" smtClean="0"/>
              <a:t>&gt;</a:t>
            </a:r>
          </a:p>
          <a:p>
            <a:pPr lvl="1">
              <a:buNone/>
            </a:pPr>
            <a:r>
              <a:rPr lang="en-US" sz="1600" dirty="0" smtClean="0"/>
              <a:t>&lt;</a:t>
            </a:r>
            <a:r>
              <a:rPr lang="en-US" sz="1600" dirty="0" err="1" smtClean="0"/>
              <a:t>ItemTemplate</a:t>
            </a:r>
            <a:r>
              <a:rPr lang="en-US" sz="1600" dirty="0" smtClean="0"/>
              <a:t>&gt;</a:t>
            </a:r>
          </a:p>
          <a:p>
            <a:pPr lvl="1">
              <a:buNone/>
            </a:pPr>
            <a:r>
              <a:rPr lang="en-US" sz="1600" dirty="0" smtClean="0"/>
              <a:t>...</a:t>
            </a:r>
          </a:p>
          <a:p>
            <a:pPr lvl="1">
              <a:buNone/>
            </a:pPr>
            <a:r>
              <a:rPr lang="en-US" sz="1600" dirty="0" smtClean="0"/>
              <a:t>&lt;/</a:t>
            </a:r>
            <a:r>
              <a:rPr lang="en-US" sz="1600" dirty="0" err="1" smtClean="0"/>
              <a:t>ItemTemplate</a:t>
            </a:r>
            <a:r>
              <a:rPr lang="en-US" sz="1600" dirty="0" smtClean="0"/>
              <a:t>&gt;</a:t>
            </a:r>
          </a:p>
          <a:p>
            <a:pPr lvl="1">
              <a:buNone/>
            </a:pPr>
            <a:r>
              <a:rPr lang="en-US" sz="1600" dirty="0" smtClean="0"/>
              <a:t>&lt;</a:t>
            </a:r>
            <a:r>
              <a:rPr lang="en-US" sz="1600" dirty="0" err="1" smtClean="0"/>
              <a:t>FooterTemplate</a:t>
            </a:r>
            <a:r>
              <a:rPr lang="en-US" sz="1600" dirty="0" smtClean="0"/>
              <a:t>&gt;</a:t>
            </a:r>
          </a:p>
          <a:p>
            <a:pPr lvl="1">
              <a:buNone/>
            </a:pPr>
            <a:r>
              <a:rPr lang="en-US" sz="1600" dirty="0" smtClean="0"/>
              <a:t>...</a:t>
            </a:r>
          </a:p>
          <a:p>
            <a:pPr lvl="1">
              <a:buNone/>
            </a:pPr>
            <a:r>
              <a:rPr lang="en-US" sz="1600" dirty="0" smtClean="0"/>
              <a:t>&lt;/</a:t>
            </a:r>
            <a:r>
              <a:rPr lang="en-US" sz="1600" dirty="0" err="1" smtClean="0"/>
              <a:t>FooterTemplate</a:t>
            </a:r>
            <a:r>
              <a:rPr lang="en-US" sz="1600" dirty="0" smtClean="0"/>
              <a:t>&gt;</a:t>
            </a:r>
          </a:p>
          <a:p>
            <a:pPr lvl="1">
              <a:buNone/>
            </a:pPr>
            <a:r>
              <a:rPr lang="en-US" sz="1600" dirty="0" smtClean="0"/>
              <a:t>&lt;/</a:t>
            </a:r>
            <a:r>
              <a:rPr lang="en-US" sz="1600" dirty="0" err="1" smtClean="0"/>
              <a:t>asp:Repeater</a:t>
            </a:r>
            <a:r>
              <a:rPr lang="en-US" sz="1600" dirty="0" smtClean="0"/>
              <a:t>&gt;</a:t>
            </a:r>
          </a:p>
          <a:p>
            <a:pPr lvl="1">
              <a:buNone/>
            </a:pPr>
            <a:r>
              <a:rPr lang="en-US" sz="1600" dirty="0" smtClean="0"/>
              <a:t>&lt;/form&gt;</a:t>
            </a:r>
          </a:p>
          <a:p>
            <a:pPr lvl="1">
              <a:buNone/>
            </a:pPr>
            <a:r>
              <a:rPr lang="en-US" sz="1600" dirty="0" smtClean="0"/>
              <a:t>&lt;/body&gt;</a:t>
            </a:r>
          </a:p>
          <a:p>
            <a:pPr lvl="1">
              <a:buNone/>
            </a:pPr>
            <a:r>
              <a:rPr lang="en-US" sz="1600" dirty="0" smtClean="0"/>
              <a:t>&lt;/html&gt;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a:bodyPr>
          <a:lstStyle/>
          <a:p>
            <a:r>
              <a:rPr lang="en-US" sz="2000" dirty="0" smtClean="0"/>
              <a:t>Then we add the script that creates the </a:t>
            </a:r>
            <a:r>
              <a:rPr lang="en-US" sz="2000" dirty="0" err="1" smtClean="0"/>
              <a:t>DataSet</a:t>
            </a:r>
            <a:r>
              <a:rPr lang="en-US" sz="2000" dirty="0" smtClean="0"/>
              <a:t> and binds the </a:t>
            </a:r>
            <a:r>
              <a:rPr lang="en-US" sz="2000" dirty="0" err="1" smtClean="0"/>
              <a:t>mycdcatalog</a:t>
            </a:r>
            <a:r>
              <a:rPr lang="en-US" sz="2000" dirty="0" smtClean="0"/>
              <a:t> </a:t>
            </a:r>
            <a:r>
              <a:rPr lang="en-US" sz="2000" dirty="0" err="1" smtClean="0"/>
              <a:t>DataSet</a:t>
            </a:r>
            <a:r>
              <a:rPr lang="en-US" sz="2000" dirty="0" smtClean="0"/>
              <a:t> to the Repeater control. </a:t>
            </a:r>
          </a:p>
          <a:p>
            <a:r>
              <a:rPr lang="en-US" sz="2000" dirty="0" smtClean="0"/>
              <a:t>We also fill the Repeater control with HTML tags and bind the data items to the cells in the&lt;</a:t>
            </a:r>
            <a:r>
              <a:rPr lang="en-US" sz="2000" dirty="0" err="1" smtClean="0"/>
              <a:t>ItemTemplate</a:t>
            </a:r>
            <a:r>
              <a:rPr lang="en-US" sz="2000" dirty="0" smtClean="0"/>
              <a:t>&gt; section with the &lt;%#</a:t>
            </a:r>
            <a:r>
              <a:rPr lang="en-US" sz="2000" dirty="0" err="1" smtClean="0"/>
              <a:t>Container.DataItem</a:t>
            </a:r>
            <a:r>
              <a:rPr lang="en-US" sz="2000" dirty="0" smtClean="0"/>
              <a:t>("fieldname")%&gt; method.</a:t>
            </a:r>
          </a:p>
          <a:p>
            <a:r>
              <a:rPr lang="en-US" sz="2000" dirty="0" smtClean="0"/>
              <a:t>Example</a:t>
            </a:r>
          </a:p>
          <a:p>
            <a:pPr lvl="1">
              <a:buNone/>
            </a:pPr>
            <a:r>
              <a:rPr lang="en-US" sz="1600" dirty="0" smtClean="0"/>
              <a:t>&lt;%@ Import Namespace="</a:t>
            </a:r>
            <a:r>
              <a:rPr lang="en-US" sz="1600" dirty="0" err="1" smtClean="0"/>
              <a:t>System.Data</a:t>
            </a:r>
            <a:r>
              <a:rPr lang="en-US" sz="1600" dirty="0" smtClean="0"/>
              <a:t>" %&gt;</a:t>
            </a:r>
          </a:p>
          <a:p>
            <a:pPr lvl="1">
              <a:buNone/>
            </a:pPr>
            <a:r>
              <a:rPr lang="en-US" sz="1600" dirty="0" smtClean="0"/>
              <a:t>&lt;script </a:t>
            </a:r>
            <a:r>
              <a:rPr lang="en-US" sz="1600" dirty="0" err="1" smtClean="0"/>
              <a:t>runat</a:t>
            </a:r>
            <a:r>
              <a:rPr lang="en-US" sz="1600" dirty="0" smtClean="0"/>
              <a:t>="server"&gt;</a:t>
            </a:r>
          </a:p>
          <a:p>
            <a:pPr lvl="1">
              <a:buNone/>
            </a:pPr>
            <a:r>
              <a:rPr lang="en-US" sz="1600" dirty="0" smtClean="0"/>
              <a:t>sub </a:t>
            </a:r>
            <a:r>
              <a:rPr lang="en-US" sz="1600" dirty="0" err="1" smtClean="0"/>
              <a:t>Page_Load</a:t>
            </a:r>
            <a:endParaRPr lang="en-US" sz="1600" dirty="0" smtClean="0"/>
          </a:p>
          <a:p>
            <a:pPr lvl="1">
              <a:buNone/>
            </a:pPr>
            <a:r>
              <a:rPr lang="en-US" sz="1600" dirty="0" smtClean="0"/>
              <a:t>if Not </a:t>
            </a:r>
            <a:r>
              <a:rPr lang="en-US" sz="1600" dirty="0" err="1" smtClean="0"/>
              <a:t>Page.IsPostBack</a:t>
            </a:r>
            <a:r>
              <a:rPr lang="en-US" sz="1600" dirty="0" smtClean="0"/>
              <a:t> then</a:t>
            </a:r>
          </a:p>
          <a:p>
            <a:pPr lvl="1">
              <a:buNone/>
            </a:pPr>
            <a:r>
              <a:rPr lang="en-US" sz="1600" dirty="0" smtClean="0"/>
              <a:t>  dim </a:t>
            </a:r>
            <a:r>
              <a:rPr lang="en-US" sz="1600" dirty="0" err="1" smtClean="0"/>
              <a:t>mycdcatalog</a:t>
            </a:r>
            <a:r>
              <a:rPr lang="en-US" sz="1600" dirty="0" smtClean="0"/>
              <a:t>=New </a:t>
            </a:r>
            <a:r>
              <a:rPr lang="en-US" sz="1600" dirty="0" err="1" smtClean="0"/>
              <a:t>DataSet</a:t>
            </a:r>
            <a:endParaRPr lang="en-US" sz="1600" dirty="0" smtClean="0"/>
          </a:p>
          <a:p>
            <a:pPr lvl="1">
              <a:buNone/>
            </a:pPr>
            <a:r>
              <a:rPr lang="en-US" sz="1600" dirty="0" smtClean="0"/>
              <a:t>  </a:t>
            </a:r>
            <a:r>
              <a:rPr lang="en-US" sz="1600" dirty="0" err="1" smtClean="0"/>
              <a:t>mycdcatalog.ReadXml</a:t>
            </a:r>
            <a:r>
              <a:rPr lang="en-US" sz="1600" dirty="0" smtClean="0"/>
              <a:t>(</a:t>
            </a:r>
            <a:r>
              <a:rPr lang="en-US" sz="1600" dirty="0" err="1" smtClean="0"/>
              <a:t>MapPath</a:t>
            </a:r>
            <a:r>
              <a:rPr lang="en-US" sz="1600" dirty="0" smtClean="0"/>
              <a:t>("cdcatalog.xml"))</a:t>
            </a:r>
          </a:p>
          <a:p>
            <a:pPr lvl="1">
              <a:buNone/>
            </a:pPr>
            <a:r>
              <a:rPr lang="en-US" sz="1600" dirty="0" smtClean="0"/>
              <a:t>  </a:t>
            </a:r>
            <a:r>
              <a:rPr lang="en-US" sz="1600" dirty="0" err="1" smtClean="0"/>
              <a:t>cdcatalog.DataSource</a:t>
            </a:r>
            <a:r>
              <a:rPr lang="en-US" sz="1600" dirty="0" smtClean="0"/>
              <a:t>=</a:t>
            </a:r>
            <a:r>
              <a:rPr lang="en-US" sz="1600" dirty="0" err="1" smtClean="0"/>
              <a:t>mycdcatalog</a:t>
            </a:r>
            <a:endParaRPr lang="en-US" sz="1600" dirty="0" smtClean="0"/>
          </a:p>
          <a:p>
            <a:pPr lvl="1">
              <a:buNone/>
            </a:pPr>
            <a:r>
              <a:rPr lang="en-US" sz="1600" dirty="0" smtClean="0"/>
              <a:t>  </a:t>
            </a:r>
            <a:r>
              <a:rPr lang="en-US" sz="1600" dirty="0" err="1" smtClean="0"/>
              <a:t>cdcatalog.DataBind</a:t>
            </a:r>
            <a:r>
              <a:rPr lang="en-US" sz="1600" dirty="0" smtClean="0"/>
              <a:t>()</a:t>
            </a:r>
          </a:p>
          <a:p>
            <a:pPr lvl="1">
              <a:buNone/>
            </a:pPr>
            <a:r>
              <a:rPr lang="en-US" sz="1600" dirty="0" smtClean="0"/>
              <a:t>end if</a:t>
            </a:r>
          </a:p>
          <a:p>
            <a:pPr lvl="1">
              <a:buNone/>
            </a:pPr>
            <a:r>
              <a:rPr lang="en-US" sz="1600" dirty="0" smtClean="0"/>
              <a:t>end sub</a:t>
            </a:r>
          </a:p>
          <a:p>
            <a:pPr lvl="1">
              <a:buNone/>
            </a:pPr>
            <a:r>
              <a:rPr lang="en-US" sz="1600" dirty="0" smtClean="0"/>
              <a:t>&lt;/script&gt;</a:t>
            </a:r>
          </a:p>
          <a:p>
            <a:pPr lvl="1">
              <a:buNone/>
            </a:pPr>
            <a:r>
              <a:rPr lang="en-US" sz="1600" dirty="0" smtClean="0"/>
              <a:t>&lt;html&gt;</a:t>
            </a:r>
          </a:p>
          <a:p>
            <a:pPr lvl="1">
              <a:buNone/>
            </a:pPr>
            <a:r>
              <a:rPr lang="en-US" sz="1600" dirty="0" smtClean="0"/>
              <a:t>&lt;body&gt;</a:t>
            </a:r>
          </a:p>
          <a:p>
            <a:pPr lvl="1">
              <a:buNone/>
            </a:pPr>
            <a:r>
              <a:rPr lang="en-US" sz="1600" dirty="0" smtClean="0"/>
              <a:t>&lt;form </a:t>
            </a:r>
            <a:r>
              <a:rPr lang="en-US" sz="1600" dirty="0" err="1" smtClean="0"/>
              <a:t>runat</a:t>
            </a:r>
            <a:r>
              <a:rPr lang="en-US" sz="1600" dirty="0" smtClean="0"/>
              <a:t>="server"&gt;</a:t>
            </a:r>
          </a:p>
          <a:p>
            <a:pPr lvl="1">
              <a:buNone/>
            </a:pPr>
            <a:r>
              <a:rPr lang="en-US" sz="1600" dirty="0" smtClean="0"/>
              <a:t>&lt;</a:t>
            </a:r>
            <a:r>
              <a:rPr lang="en-US" sz="1600" dirty="0" err="1" smtClean="0"/>
              <a:t>asp:Repeater</a:t>
            </a:r>
            <a:r>
              <a:rPr lang="en-US" sz="1600" dirty="0" smtClean="0"/>
              <a:t> id="</a:t>
            </a:r>
            <a:r>
              <a:rPr lang="en-US" sz="1600" dirty="0" err="1" smtClean="0"/>
              <a:t>cdcatalog</a:t>
            </a:r>
            <a:r>
              <a:rPr lang="en-US" sz="1600" dirty="0" smtClean="0"/>
              <a:t>" </a:t>
            </a:r>
            <a:r>
              <a:rPr lang="en-US" sz="1600" dirty="0" err="1" smtClean="0"/>
              <a:t>runat</a:t>
            </a:r>
            <a:r>
              <a:rPr lang="en-US" sz="1600" dirty="0" smtClean="0"/>
              <a:t>="server"&gt;</a:t>
            </a:r>
          </a:p>
          <a:p>
            <a:pPr lvl="1">
              <a:buNone/>
            </a:pPr>
            <a:r>
              <a:rPr lang="en-US" sz="1600" dirty="0" smtClean="0"/>
              <a:t>&lt;</a:t>
            </a:r>
            <a:r>
              <a:rPr lang="en-US" sz="1600" dirty="0" err="1" smtClean="0"/>
              <a:t>HeaderTemplate</a:t>
            </a:r>
            <a:r>
              <a:rPr lang="en-US" sz="1600" dirty="0" smtClean="0"/>
              <a:t>&gt;</a:t>
            </a:r>
          </a:p>
          <a:p>
            <a:pPr lvl="1">
              <a:buNone/>
            </a:pPr>
            <a:endParaRPr lang="en-US" sz="1600" dirty="0" smtClean="0"/>
          </a:p>
          <a:p>
            <a:endParaRPr lang="en-US" sz="2000"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6591300"/>
          </a:xfrm>
        </p:spPr>
        <p:txBody>
          <a:bodyPr>
            <a:normAutofit fontScale="92500" lnSpcReduction="20000"/>
          </a:bodyPr>
          <a:lstStyle/>
          <a:p>
            <a:pPr lvl="1">
              <a:buNone/>
            </a:pPr>
            <a:r>
              <a:rPr lang="en-US" sz="1600" dirty="0" smtClean="0"/>
              <a:t>&lt;table border="1" width="100%"&gt;</a:t>
            </a:r>
          </a:p>
          <a:p>
            <a:pPr lvl="1">
              <a:buNone/>
            </a:pPr>
            <a:r>
              <a:rPr lang="en-US" sz="1600" dirty="0" smtClean="0"/>
              <a:t>&lt;</a:t>
            </a:r>
            <a:r>
              <a:rPr lang="en-US" sz="1600" dirty="0" err="1" smtClean="0"/>
              <a:t>tr</a:t>
            </a:r>
            <a:r>
              <a:rPr lang="en-US" sz="1600" dirty="0" smtClean="0"/>
              <a:t>&gt;</a:t>
            </a:r>
          </a:p>
          <a:p>
            <a:pPr lvl="1">
              <a:buNone/>
            </a:pPr>
            <a:r>
              <a:rPr lang="en-US" sz="1600" dirty="0" smtClean="0"/>
              <a:t>&lt;</a:t>
            </a:r>
            <a:r>
              <a:rPr lang="en-US" sz="1600" dirty="0" err="1" smtClean="0"/>
              <a:t>th</a:t>
            </a:r>
            <a:r>
              <a:rPr lang="en-US" sz="1600" dirty="0" smtClean="0"/>
              <a:t>&gt;Title&lt;/</a:t>
            </a:r>
            <a:r>
              <a:rPr lang="en-US" sz="1600" dirty="0" err="1" smtClean="0"/>
              <a:t>th</a:t>
            </a:r>
            <a:r>
              <a:rPr lang="en-US" sz="1600" dirty="0" smtClean="0"/>
              <a:t>&gt;</a:t>
            </a:r>
          </a:p>
          <a:p>
            <a:pPr lvl="1">
              <a:buNone/>
            </a:pPr>
            <a:r>
              <a:rPr lang="en-US" sz="1600" dirty="0" smtClean="0"/>
              <a:t>&lt;</a:t>
            </a:r>
            <a:r>
              <a:rPr lang="en-US" sz="1600" dirty="0" err="1" smtClean="0"/>
              <a:t>th</a:t>
            </a:r>
            <a:r>
              <a:rPr lang="en-US" sz="1600" dirty="0" smtClean="0"/>
              <a:t>&gt;Artist&lt;/</a:t>
            </a:r>
            <a:r>
              <a:rPr lang="en-US" sz="1600" dirty="0" err="1" smtClean="0"/>
              <a:t>th</a:t>
            </a:r>
            <a:r>
              <a:rPr lang="en-US" sz="1600" dirty="0" smtClean="0"/>
              <a:t>&gt;</a:t>
            </a:r>
          </a:p>
          <a:p>
            <a:pPr lvl="1">
              <a:buNone/>
            </a:pPr>
            <a:r>
              <a:rPr lang="en-US" sz="1600" dirty="0" smtClean="0"/>
              <a:t>&lt;</a:t>
            </a:r>
            <a:r>
              <a:rPr lang="en-US" sz="1600" dirty="0" err="1" smtClean="0"/>
              <a:t>th</a:t>
            </a:r>
            <a:r>
              <a:rPr lang="en-US" sz="1600" dirty="0" smtClean="0"/>
              <a:t>&gt;Country&lt;/</a:t>
            </a:r>
            <a:r>
              <a:rPr lang="en-US" sz="1600" dirty="0" err="1" smtClean="0"/>
              <a:t>th</a:t>
            </a:r>
            <a:r>
              <a:rPr lang="en-US" sz="1600" dirty="0" smtClean="0"/>
              <a:t>&gt;</a:t>
            </a:r>
          </a:p>
          <a:p>
            <a:pPr lvl="1">
              <a:buNone/>
            </a:pPr>
            <a:r>
              <a:rPr lang="en-US" sz="1600" dirty="0" smtClean="0"/>
              <a:t>&lt;</a:t>
            </a:r>
            <a:r>
              <a:rPr lang="en-US" sz="1600" dirty="0" err="1" smtClean="0"/>
              <a:t>th</a:t>
            </a:r>
            <a:r>
              <a:rPr lang="en-US" sz="1600" dirty="0" smtClean="0"/>
              <a:t>&gt;Company&lt;/</a:t>
            </a:r>
            <a:r>
              <a:rPr lang="en-US" sz="1600" dirty="0" err="1" smtClean="0"/>
              <a:t>th</a:t>
            </a:r>
            <a:r>
              <a:rPr lang="en-US" sz="1600" dirty="0" smtClean="0"/>
              <a:t>&gt;</a:t>
            </a:r>
          </a:p>
          <a:p>
            <a:pPr lvl="1">
              <a:buNone/>
            </a:pPr>
            <a:r>
              <a:rPr lang="en-US" sz="1600" dirty="0" smtClean="0"/>
              <a:t>&lt;</a:t>
            </a:r>
            <a:r>
              <a:rPr lang="en-US" sz="1600" dirty="0" err="1" smtClean="0"/>
              <a:t>th</a:t>
            </a:r>
            <a:r>
              <a:rPr lang="en-US" sz="1600" dirty="0" smtClean="0"/>
              <a:t>&gt;Price&lt;/</a:t>
            </a:r>
            <a:r>
              <a:rPr lang="en-US" sz="1600" dirty="0" err="1" smtClean="0"/>
              <a:t>th</a:t>
            </a:r>
            <a:r>
              <a:rPr lang="en-US" sz="1600" dirty="0" smtClean="0"/>
              <a:t>&gt;</a:t>
            </a:r>
          </a:p>
          <a:p>
            <a:pPr lvl="1">
              <a:buNone/>
            </a:pPr>
            <a:r>
              <a:rPr lang="en-US" sz="1600" dirty="0" smtClean="0"/>
              <a:t>&lt;</a:t>
            </a:r>
            <a:r>
              <a:rPr lang="en-US" sz="1600" dirty="0" err="1" smtClean="0"/>
              <a:t>th</a:t>
            </a:r>
            <a:r>
              <a:rPr lang="en-US" sz="1600" dirty="0" smtClean="0"/>
              <a:t>&gt;Year&lt;/</a:t>
            </a:r>
            <a:r>
              <a:rPr lang="en-US" sz="1600" dirty="0" err="1" smtClean="0"/>
              <a:t>th</a:t>
            </a:r>
            <a:r>
              <a:rPr lang="en-US" sz="1600" dirty="0" smtClean="0"/>
              <a:t>&gt;</a:t>
            </a:r>
          </a:p>
          <a:p>
            <a:pPr lvl="1">
              <a:buNone/>
            </a:pPr>
            <a:r>
              <a:rPr lang="en-US" sz="1600" dirty="0" smtClean="0"/>
              <a:t>&lt;/</a:t>
            </a:r>
            <a:r>
              <a:rPr lang="en-US" sz="1600" dirty="0" err="1" smtClean="0"/>
              <a:t>tr</a:t>
            </a:r>
            <a:r>
              <a:rPr lang="en-US" sz="1600" dirty="0" smtClean="0"/>
              <a:t>&gt;</a:t>
            </a:r>
          </a:p>
          <a:p>
            <a:pPr lvl="1">
              <a:buNone/>
            </a:pPr>
            <a:r>
              <a:rPr lang="en-US" sz="1600" dirty="0" smtClean="0"/>
              <a:t>&lt;/</a:t>
            </a:r>
            <a:r>
              <a:rPr lang="en-US" sz="1600" dirty="0" err="1" smtClean="0"/>
              <a:t>HeaderTemplate</a:t>
            </a:r>
            <a:r>
              <a:rPr lang="en-US" sz="1600" dirty="0" smtClean="0"/>
              <a:t>&gt;</a:t>
            </a:r>
          </a:p>
          <a:p>
            <a:pPr lvl="1">
              <a:buNone/>
            </a:pPr>
            <a:r>
              <a:rPr lang="en-US" sz="1600" dirty="0" smtClean="0"/>
              <a:t>&lt;</a:t>
            </a:r>
            <a:r>
              <a:rPr lang="en-US" sz="1600" dirty="0" err="1" smtClean="0"/>
              <a:t>ItemTemplate</a:t>
            </a:r>
            <a:r>
              <a:rPr lang="en-US" sz="1600" dirty="0" smtClean="0"/>
              <a:t>&gt;</a:t>
            </a:r>
          </a:p>
          <a:p>
            <a:pPr lvl="1">
              <a:buNone/>
            </a:pPr>
            <a:r>
              <a:rPr lang="en-US" sz="1600" dirty="0" smtClean="0"/>
              <a:t>&lt;</a:t>
            </a:r>
            <a:r>
              <a:rPr lang="en-US" sz="1600" dirty="0" err="1" smtClean="0"/>
              <a:t>tr</a:t>
            </a:r>
            <a:r>
              <a:rPr lang="en-US" sz="1600" dirty="0" smtClean="0"/>
              <a:t>&gt;</a:t>
            </a:r>
          </a:p>
          <a:p>
            <a:pPr lvl="1">
              <a:buNone/>
            </a:pPr>
            <a:r>
              <a:rPr lang="en-US" sz="1600" dirty="0" smtClean="0"/>
              <a:t>&lt;td&gt;&lt;%#</a:t>
            </a:r>
            <a:r>
              <a:rPr lang="en-US" sz="1600" dirty="0" err="1" smtClean="0"/>
              <a:t>Container.DataItem</a:t>
            </a:r>
            <a:r>
              <a:rPr lang="en-US" sz="1600" dirty="0" smtClean="0"/>
              <a:t>("title")%&gt;&lt;/td&gt;</a:t>
            </a:r>
          </a:p>
          <a:p>
            <a:pPr lvl="1">
              <a:buNone/>
            </a:pPr>
            <a:r>
              <a:rPr lang="en-US" sz="1600" dirty="0" smtClean="0"/>
              <a:t>&lt;td&gt;&lt;%#</a:t>
            </a:r>
            <a:r>
              <a:rPr lang="en-US" sz="1600" dirty="0" err="1" smtClean="0"/>
              <a:t>Container.DataItem</a:t>
            </a:r>
            <a:r>
              <a:rPr lang="en-US" sz="1600" dirty="0" smtClean="0"/>
              <a:t>("artist")%&gt;&lt;/td&gt;</a:t>
            </a:r>
          </a:p>
          <a:p>
            <a:pPr lvl="1">
              <a:buNone/>
            </a:pPr>
            <a:r>
              <a:rPr lang="en-US" sz="1600" dirty="0" smtClean="0"/>
              <a:t>&lt;td&gt;&lt;%#</a:t>
            </a:r>
            <a:r>
              <a:rPr lang="en-US" sz="1600" dirty="0" err="1" smtClean="0"/>
              <a:t>Container.DataItem</a:t>
            </a:r>
            <a:r>
              <a:rPr lang="en-US" sz="1600" dirty="0" smtClean="0"/>
              <a:t>("country")%&gt;&lt;/td&gt;</a:t>
            </a:r>
          </a:p>
          <a:p>
            <a:pPr lvl="1">
              <a:buNone/>
            </a:pPr>
            <a:r>
              <a:rPr lang="en-US" sz="1600" dirty="0" smtClean="0"/>
              <a:t>&lt;td&gt;&lt;%#</a:t>
            </a:r>
            <a:r>
              <a:rPr lang="en-US" sz="1600" dirty="0" err="1" smtClean="0"/>
              <a:t>Container.DataItem</a:t>
            </a:r>
            <a:r>
              <a:rPr lang="en-US" sz="1600" dirty="0" smtClean="0"/>
              <a:t>("company")%&gt;&lt;/td&gt;</a:t>
            </a:r>
          </a:p>
          <a:p>
            <a:pPr lvl="1">
              <a:buNone/>
            </a:pPr>
            <a:r>
              <a:rPr lang="en-US" sz="1600" dirty="0" smtClean="0"/>
              <a:t>&lt;td&gt;&lt;%#</a:t>
            </a:r>
            <a:r>
              <a:rPr lang="en-US" sz="1600" dirty="0" err="1" smtClean="0"/>
              <a:t>Container.DataItem</a:t>
            </a:r>
            <a:r>
              <a:rPr lang="en-US" sz="1600" dirty="0" smtClean="0"/>
              <a:t>("price")%&gt;&lt;/td&gt;</a:t>
            </a:r>
          </a:p>
          <a:p>
            <a:pPr lvl="1">
              <a:buNone/>
            </a:pPr>
            <a:r>
              <a:rPr lang="en-US" sz="1600" dirty="0" smtClean="0"/>
              <a:t>&lt;td&gt;&lt;%#</a:t>
            </a:r>
            <a:r>
              <a:rPr lang="en-US" sz="1600" dirty="0" err="1" smtClean="0"/>
              <a:t>Container.DataItem</a:t>
            </a:r>
            <a:r>
              <a:rPr lang="en-US" sz="1600" dirty="0" smtClean="0"/>
              <a:t>("year")%&gt;&lt;/td&gt;</a:t>
            </a:r>
          </a:p>
          <a:p>
            <a:pPr lvl="1">
              <a:buNone/>
            </a:pPr>
            <a:r>
              <a:rPr lang="en-US" sz="1600" dirty="0" smtClean="0"/>
              <a:t>&lt;/</a:t>
            </a:r>
            <a:r>
              <a:rPr lang="en-US" sz="1600" dirty="0" err="1" smtClean="0"/>
              <a:t>tr</a:t>
            </a:r>
            <a:r>
              <a:rPr lang="en-US" sz="1600" dirty="0" smtClean="0"/>
              <a:t>&gt;</a:t>
            </a:r>
          </a:p>
          <a:p>
            <a:pPr lvl="1">
              <a:buNone/>
            </a:pPr>
            <a:r>
              <a:rPr lang="en-US" sz="1600" dirty="0" smtClean="0"/>
              <a:t>&lt;/</a:t>
            </a:r>
            <a:r>
              <a:rPr lang="en-US" sz="1600" dirty="0" err="1" smtClean="0"/>
              <a:t>ItemTemplate</a:t>
            </a:r>
            <a:r>
              <a:rPr lang="en-US" sz="1600" dirty="0" smtClean="0"/>
              <a:t>&gt;</a:t>
            </a:r>
          </a:p>
          <a:p>
            <a:pPr lvl="1">
              <a:buNone/>
            </a:pPr>
            <a:r>
              <a:rPr lang="en-US" sz="1600" dirty="0" smtClean="0"/>
              <a:t>&lt;</a:t>
            </a:r>
            <a:r>
              <a:rPr lang="en-US" sz="1600" dirty="0" err="1" smtClean="0"/>
              <a:t>FooterTemplate</a:t>
            </a:r>
            <a:r>
              <a:rPr lang="en-US" sz="1600" dirty="0" smtClean="0"/>
              <a:t>&gt;</a:t>
            </a:r>
          </a:p>
          <a:p>
            <a:pPr lvl="1">
              <a:buNone/>
            </a:pPr>
            <a:r>
              <a:rPr lang="en-US" sz="1600" dirty="0" smtClean="0"/>
              <a:t>&lt;/table&gt;</a:t>
            </a:r>
          </a:p>
          <a:p>
            <a:pPr lvl="1">
              <a:buNone/>
            </a:pPr>
            <a:r>
              <a:rPr lang="en-US" sz="1600" dirty="0" smtClean="0"/>
              <a:t>&lt;/</a:t>
            </a:r>
            <a:r>
              <a:rPr lang="en-US" sz="1600" dirty="0" err="1" smtClean="0"/>
              <a:t>FooterTemplate</a:t>
            </a:r>
            <a:r>
              <a:rPr lang="en-US" sz="1600" dirty="0" smtClean="0"/>
              <a:t>&gt;</a:t>
            </a:r>
          </a:p>
          <a:p>
            <a:pPr lvl="1">
              <a:buNone/>
            </a:pPr>
            <a:r>
              <a:rPr lang="en-US" sz="1600" dirty="0" smtClean="0"/>
              <a:t>&lt;/</a:t>
            </a:r>
            <a:r>
              <a:rPr lang="en-US" sz="1600" dirty="0" err="1" smtClean="0"/>
              <a:t>asp:Repeater</a:t>
            </a:r>
            <a:r>
              <a:rPr lang="en-US" sz="1600" dirty="0" smtClean="0"/>
              <a:t>&gt;</a:t>
            </a:r>
          </a:p>
          <a:p>
            <a:pPr lvl="1">
              <a:buNone/>
            </a:pPr>
            <a:r>
              <a:rPr lang="en-US" sz="1600" dirty="0" smtClean="0"/>
              <a:t>&lt;/form&gt;</a:t>
            </a:r>
          </a:p>
          <a:p>
            <a:pPr lvl="1">
              <a:buNone/>
            </a:pPr>
            <a:r>
              <a:rPr lang="en-US" sz="1600" dirty="0" smtClean="0"/>
              <a:t>&lt;/body&gt;</a:t>
            </a:r>
          </a:p>
          <a:p>
            <a:pPr lvl="1">
              <a:buNone/>
            </a:pPr>
            <a:r>
              <a:rPr lang="en-US" sz="1600" dirty="0" smtClean="0"/>
              <a:t>&lt;/html&gt;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US" dirty="0" smtClean="0"/>
              <a:t/>
            </a:r>
            <a:br>
              <a:rPr lang="en-US" dirty="0" smtClean="0"/>
            </a:br>
            <a:endParaRPr lang="en-US" dirty="0"/>
          </a:p>
        </p:txBody>
      </p:sp>
      <p:pic>
        <p:nvPicPr>
          <p:cNvPr id="4" name="Content Placeholder 3" descr="Untitled1.jpg"/>
          <p:cNvPicPr>
            <a:picLocks noGrp="1" noChangeAspect="1"/>
          </p:cNvPicPr>
          <p:nvPr>
            <p:ph idx="1"/>
          </p:nvPr>
        </p:nvPicPr>
        <p:blipFill>
          <a:blip r:embed="rId2"/>
          <a:stretch>
            <a:fillRect/>
          </a:stretch>
        </p:blipFill>
        <p:spPr>
          <a:xfrm>
            <a:off x="1081611" y="1574800"/>
            <a:ext cx="8017939" cy="2401094"/>
          </a:xfrm>
        </p:spPr>
      </p:pic>
      <p:sp>
        <p:nvSpPr>
          <p:cNvPr id="5" name="Slide Number Placeholder 4"/>
          <p:cNvSpPr>
            <a:spLocks noGrp="1"/>
          </p:cNvSpPr>
          <p:nvPr>
            <p:ph type="sldNum" sz="quarter" idx="12"/>
          </p:nvPr>
        </p:nvSpPr>
        <p:spPr/>
        <p:txBody>
          <a:bodyPr/>
          <a:lstStyle/>
          <a:p>
            <a:fld id="{974AB548-B0B0-46A8-9B6C-FBD15372A4A6}"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lstStyle/>
          <a:p>
            <a:r>
              <a:rPr lang="en-US" b="1" dirty="0" smtClean="0"/>
              <a:t>The </a:t>
            </a:r>
            <a:r>
              <a:rPr lang="en-US" b="1" dirty="0" err="1" smtClean="0"/>
              <a:t>DataList</a:t>
            </a:r>
            <a:r>
              <a:rPr lang="en-US" b="1" dirty="0" smtClean="0"/>
              <a:t> Control</a:t>
            </a:r>
            <a:endParaRPr lang="en-US" dirty="0" smtClean="0"/>
          </a:p>
          <a:p>
            <a:pPr lvl="1"/>
            <a:r>
              <a:rPr lang="en-US" dirty="0" smtClean="0"/>
              <a:t>The </a:t>
            </a:r>
            <a:r>
              <a:rPr lang="en-US" dirty="0" err="1" smtClean="0"/>
              <a:t>DataList</a:t>
            </a:r>
            <a:r>
              <a:rPr lang="en-US" dirty="0" smtClean="0"/>
              <a:t> control is, like the Repeater control, used to display a repeated list of items that are bound to the control. However, the </a:t>
            </a:r>
            <a:r>
              <a:rPr lang="en-US" dirty="0" err="1" smtClean="0"/>
              <a:t>DataList</a:t>
            </a:r>
            <a:r>
              <a:rPr lang="en-US" dirty="0" smtClean="0"/>
              <a:t> control adds a table around the data items by default.</a:t>
            </a:r>
          </a:p>
          <a:p>
            <a:pPr lvl="1"/>
            <a:r>
              <a:rPr lang="en-US" dirty="0" smtClean="0"/>
              <a:t>The </a:t>
            </a:r>
            <a:r>
              <a:rPr lang="en-US" dirty="0" err="1" smtClean="0"/>
              <a:t>DataList</a:t>
            </a:r>
            <a:r>
              <a:rPr lang="en-US" dirty="0" smtClean="0"/>
              <a:t> control may be bound to a database table, an XML file, or another list of items. Here we will show how to bind an XML file to a </a:t>
            </a:r>
            <a:r>
              <a:rPr lang="en-US" dirty="0" err="1" smtClean="0"/>
              <a:t>DataList</a:t>
            </a:r>
            <a:r>
              <a:rPr lang="en-US" dirty="0" smtClean="0"/>
              <a:t> control.</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6362700"/>
          </a:xfrm>
        </p:spPr>
        <p:txBody>
          <a:bodyPr>
            <a:normAutofit fontScale="92500" lnSpcReduction="10000"/>
          </a:bodyPr>
          <a:lstStyle/>
          <a:p>
            <a:pPr lvl="1">
              <a:buNone/>
            </a:pPr>
            <a:r>
              <a:rPr lang="en-US" dirty="0" smtClean="0"/>
              <a:t>&lt;%@ Import Namespace="</a:t>
            </a:r>
            <a:r>
              <a:rPr lang="en-US" dirty="0" err="1" smtClean="0"/>
              <a:t>System.Data</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if Not </a:t>
            </a:r>
            <a:r>
              <a:rPr lang="en-US" dirty="0" err="1" smtClean="0"/>
              <a:t>Page.IsPostBack</a:t>
            </a:r>
            <a:r>
              <a:rPr lang="en-US" dirty="0" smtClean="0"/>
              <a:t> then</a:t>
            </a:r>
          </a:p>
          <a:p>
            <a:pPr lvl="1">
              <a:buNone/>
            </a:pPr>
            <a:r>
              <a:rPr lang="en-US" dirty="0" smtClean="0"/>
              <a:t>  dim </a:t>
            </a:r>
            <a:r>
              <a:rPr lang="en-US" dirty="0" err="1" smtClean="0"/>
              <a:t>mycdcatalog</a:t>
            </a:r>
            <a:r>
              <a:rPr lang="en-US" dirty="0" smtClean="0"/>
              <a:t>=New </a:t>
            </a:r>
            <a:r>
              <a:rPr lang="en-US" dirty="0" err="1" smtClean="0"/>
              <a:t>DataSet</a:t>
            </a:r>
            <a:endParaRPr lang="en-US" dirty="0" smtClean="0"/>
          </a:p>
          <a:p>
            <a:pPr lvl="1">
              <a:buNone/>
            </a:pPr>
            <a:r>
              <a:rPr lang="en-US" dirty="0" smtClean="0"/>
              <a:t>  </a:t>
            </a:r>
            <a:r>
              <a:rPr lang="en-US" dirty="0" err="1" smtClean="0"/>
              <a:t>mycdcatalog.ReadXml</a:t>
            </a:r>
            <a:r>
              <a:rPr lang="en-US" dirty="0" smtClean="0"/>
              <a:t>(</a:t>
            </a:r>
            <a:r>
              <a:rPr lang="en-US" dirty="0" err="1" smtClean="0"/>
              <a:t>MapPath</a:t>
            </a:r>
            <a:r>
              <a:rPr lang="en-US" dirty="0" smtClean="0"/>
              <a:t>("cdcatalog.xml"))</a:t>
            </a:r>
          </a:p>
          <a:p>
            <a:pPr lvl="1">
              <a:buNone/>
            </a:pPr>
            <a:r>
              <a:rPr lang="en-US" dirty="0" smtClean="0"/>
              <a:t>  </a:t>
            </a:r>
            <a:r>
              <a:rPr lang="en-US" dirty="0" err="1" smtClean="0"/>
              <a:t>cdcatalog.DataSource</a:t>
            </a:r>
            <a:r>
              <a:rPr lang="en-US" dirty="0" smtClean="0"/>
              <a:t>=</a:t>
            </a:r>
            <a:r>
              <a:rPr lang="en-US" dirty="0" err="1" smtClean="0"/>
              <a:t>mycdcatalog</a:t>
            </a:r>
            <a:endParaRPr lang="en-US" dirty="0" smtClean="0"/>
          </a:p>
          <a:p>
            <a:pPr lvl="1">
              <a:buNone/>
            </a:pPr>
            <a:r>
              <a:rPr lang="en-US" dirty="0" smtClean="0"/>
              <a:t>  </a:t>
            </a:r>
            <a:r>
              <a:rPr lang="en-US" dirty="0" err="1" smtClean="0"/>
              <a:t>cdcatalog.DataBind</a:t>
            </a:r>
            <a:r>
              <a:rPr lang="en-US" dirty="0" smtClean="0"/>
              <a:t>()</a:t>
            </a:r>
          </a:p>
          <a:p>
            <a:pPr lvl="1">
              <a:buNone/>
            </a:pPr>
            <a:r>
              <a:rPr lang="en-US" dirty="0" smtClean="0"/>
              <a:t>end if</a:t>
            </a:r>
          </a:p>
          <a:p>
            <a:pPr lvl="1">
              <a:buNone/>
            </a:pPr>
            <a:r>
              <a:rPr lang="en-US" dirty="0" smtClean="0"/>
              <a:t>end sub</a:t>
            </a:r>
          </a:p>
          <a:p>
            <a:pPr lvl="1">
              <a:buNone/>
            </a:pPr>
            <a:r>
              <a:rPr lang="en-US" dirty="0" smtClean="0"/>
              <a:t>&lt;/script&gt;</a:t>
            </a:r>
          </a:p>
          <a:p>
            <a:pPr lvl="1">
              <a:buNone/>
            </a:pPr>
            <a:r>
              <a:rPr lang="en-US" dirty="0" smtClean="0"/>
              <a:t>&lt;html&gt;</a:t>
            </a:r>
          </a:p>
          <a:p>
            <a:pPr lvl="1">
              <a:buNone/>
            </a:pPr>
            <a:r>
              <a:rPr lang="en-US" dirty="0" smtClean="0"/>
              <a:t>&lt;body&gt;</a:t>
            </a:r>
          </a:p>
          <a:p>
            <a:pPr lvl="1">
              <a:buNone/>
            </a:pPr>
            <a:r>
              <a:rPr lang="en-US" dirty="0" smtClean="0"/>
              <a:t>&lt;form </a:t>
            </a:r>
            <a:r>
              <a:rPr lang="en-US" dirty="0" err="1" smtClean="0"/>
              <a:t>runat</a:t>
            </a:r>
            <a:r>
              <a:rPr lang="en-US" dirty="0" smtClean="0"/>
              <a:t>="server"&gt;</a:t>
            </a:r>
          </a:p>
          <a:p>
            <a:pPr lvl="1">
              <a:buNone/>
            </a:pPr>
            <a:r>
              <a:rPr lang="en-US" dirty="0" smtClean="0"/>
              <a:t>&lt;</a:t>
            </a:r>
            <a:r>
              <a:rPr lang="en-US" dirty="0" err="1" smtClean="0"/>
              <a:t>asp:DataList</a:t>
            </a:r>
            <a:r>
              <a:rPr lang="en-US" dirty="0" smtClean="0"/>
              <a:t> id="</a:t>
            </a:r>
            <a:r>
              <a:rPr lang="en-US" dirty="0" err="1" smtClean="0"/>
              <a:t>cdcatalog</a:t>
            </a:r>
            <a:r>
              <a:rPr lang="en-US" dirty="0" smtClean="0"/>
              <a:t>" gridlines="both" </a:t>
            </a:r>
            <a:r>
              <a:rPr lang="en-US" dirty="0" err="1" smtClean="0"/>
              <a:t>runat</a:t>
            </a:r>
            <a:r>
              <a:rPr lang="en-US" dirty="0" smtClean="0"/>
              <a:t>="server"&gt;</a:t>
            </a:r>
          </a:p>
          <a:p>
            <a:pPr lvl="1">
              <a:buNone/>
            </a:pPr>
            <a:r>
              <a:rPr lang="en-US" dirty="0" smtClean="0"/>
              <a:t>&lt;</a:t>
            </a:r>
            <a:r>
              <a:rPr lang="en-US" dirty="0" err="1" smtClean="0"/>
              <a:t>HeaderTemplate</a:t>
            </a:r>
            <a:r>
              <a:rPr lang="en-US" dirty="0" smtClean="0"/>
              <a:t>&gt;</a:t>
            </a:r>
          </a:p>
          <a:p>
            <a:pPr lvl="1">
              <a:buNone/>
            </a:pPr>
            <a:r>
              <a:rPr lang="en-US" dirty="0" smtClean="0"/>
              <a:t>My CD Catalog</a:t>
            </a:r>
          </a:p>
          <a:p>
            <a:pPr lvl="1">
              <a:buNone/>
            </a:pPr>
            <a:r>
              <a:rPr lang="en-US" dirty="0" smtClean="0"/>
              <a:t>&lt;/</a:t>
            </a:r>
            <a:r>
              <a:rPr lang="en-US" dirty="0" err="1" smtClean="0"/>
              <a:t>HeaderTemplate</a:t>
            </a:r>
            <a:r>
              <a:rPr lang="en-US" dirty="0" smtClean="0"/>
              <a:t>&gt;</a:t>
            </a:r>
          </a:p>
          <a:p>
            <a:pPr lvl="1" algn="r">
              <a:buNone/>
            </a:pPr>
            <a:r>
              <a:rPr lang="en-US" dirty="0" smtClean="0"/>
              <a:t>(cont…..)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 Types</a:t>
            </a:r>
            <a:endParaRPr lang="en-US" dirty="0"/>
          </a:p>
        </p:txBody>
      </p:sp>
      <p:sp>
        <p:nvSpPr>
          <p:cNvPr id="3" name="Content Placeholder 2"/>
          <p:cNvSpPr>
            <a:spLocks noGrp="1"/>
          </p:cNvSpPr>
          <p:nvPr>
            <p:ph idx="1"/>
          </p:nvPr>
        </p:nvSpPr>
        <p:spPr>
          <a:xfrm>
            <a:off x="838200" y="1825625"/>
            <a:ext cx="10515600" cy="4163052"/>
          </a:xfrm>
        </p:spPr>
        <p:txBody>
          <a:bodyPr/>
          <a:lstStyle/>
          <a:p>
            <a:pPr marL="0" indent="0">
              <a:buNone/>
            </a:pPr>
            <a:r>
              <a:rPr lang="en-US" dirty="0" smtClean="0"/>
              <a:t>Two leading Web servers are Apache, the most widely installed Web server, and Microsoft's Internet Information Server (IIS).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99595" y="3230048"/>
            <a:ext cx="4762500" cy="2381250"/>
          </a:xfrm>
          <a:prstGeom prst="rect">
            <a:avLst/>
          </a:prstGeom>
        </p:spPr>
      </p:pic>
      <p:sp>
        <p:nvSpPr>
          <p:cNvPr id="5" name="Slide Number Placeholder 4"/>
          <p:cNvSpPr>
            <a:spLocks noGrp="1"/>
          </p:cNvSpPr>
          <p:nvPr>
            <p:ph type="sldNum" sz="quarter" idx="12"/>
          </p:nvPr>
        </p:nvSpPr>
        <p:spPr/>
        <p:txBody>
          <a:bodyPr/>
          <a:lstStyle/>
          <a:p>
            <a:fld id="{974AB548-B0B0-46A8-9B6C-FBD15372A4A6}" type="slidenum">
              <a:rPr lang="en-US" smtClean="0"/>
              <a:pPr/>
              <a:t>7</a:t>
            </a:fld>
            <a:endParaRPr lang="en-US"/>
          </a:p>
        </p:txBody>
      </p:sp>
    </p:spTree>
    <p:extLst>
      <p:ext uri="{BB962C8B-B14F-4D97-AF65-F5344CB8AC3E}">
        <p14:creationId xmlns:p14="http://schemas.microsoft.com/office/powerpoint/2010/main" xmlns="" val="2901382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6362700"/>
          </a:xfrm>
        </p:spPr>
        <p:txBody>
          <a:bodyPr>
            <a:normAutofit/>
          </a:bodyPr>
          <a:lstStyle/>
          <a:p>
            <a:pPr lvl="1">
              <a:buNone/>
            </a:pPr>
            <a:r>
              <a:rPr lang="en-US" sz="2000" dirty="0" smtClean="0"/>
              <a:t>&lt;</a:t>
            </a:r>
            <a:r>
              <a:rPr lang="en-US" sz="2000" dirty="0" err="1" smtClean="0"/>
              <a:t>ItemTemplate</a:t>
            </a:r>
            <a:r>
              <a:rPr lang="en-US" sz="2000" dirty="0" smtClean="0"/>
              <a:t>&gt;</a:t>
            </a:r>
          </a:p>
          <a:p>
            <a:pPr lvl="1">
              <a:buNone/>
            </a:pPr>
            <a:r>
              <a:rPr lang="en-US" sz="2000" dirty="0" smtClean="0"/>
              <a:t>"&lt;%#</a:t>
            </a:r>
            <a:r>
              <a:rPr lang="en-US" sz="2000" dirty="0" err="1" smtClean="0"/>
              <a:t>Container.DataItem</a:t>
            </a:r>
            <a:r>
              <a:rPr lang="en-US" sz="2000" dirty="0" smtClean="0"/>
              <a:t>("title")%&gt;" of</a:t>
            </a:r>
          </a:p>
          <a:p>
            <a:pPr lvl="1">
              <a:buNone/>
            </a:pPr>
            <a:r>
              <a:rPr lang="en-US" sz="2000" dirty="0" smtClean="0"/>
              <a:t>&lt;%#</a:t>
            </a:r>
            <a:r>
              <a:rPr lang="en-US" sz="2000" dirty="0" err="1" smtClean="0"/>
              <a:t>Container.DataItem</a:t>
            </a:r>
            <a:r>
              <a:rPr lang="en-US" sz="2000" dirty="0" smtClean="0"/>
              <a:t>("artist")%&gt; -</a:t>
            </a:r>
          </a:p>
          <a:p>
            <a:pPr lvl="1">
              <a:buNone/>
            </a:pPr>
            <a:r>
              <a:rPr lang="en-US" sz="2000" dirty="0" smtClean="0"/>
              <a:t>$&lt;%#</a:t>
            </a:r>
            <a:r>
              <a:rPr lang="en-US" sz="2000" dirty="0" err="1" smtClean="0"/>
              <a:t>Container.DataItem</a:t>
            </a:r>
            <a:r>
              <a:rPr lang="en-US" sz="2000" dirty="0" smtClean="0"/>
              <a:t>("price")%&gt;</a:t>
            </a:r>
          </a:p>
          <a:p>
            <a:pPr lvl="1">
              <a:buNone/>
            </a:pPr>
            <a:r>
              <a:rPr lang="en-US" sz="2000" dirty="0" smtClean="0"/>
              <a:t>&lt;/</a:t>
            </a:r>
            <a:r>
              <a:rPr lang="en-US" sz="2000" dirty="0" err="1" smtClean="0"/>
              <a:t>ItemTemplate</a:t>
            </a:r>
            <a:r>
              <a:rPr lang="en-US" sz="2000" dirty="0" smtClean="0"/>
              <a:t>&gt;</a:t>
            </a:r>
          </a:p>
          <a:p>
            <a:pPr lvl="1">
              <a:buNone/>
            </a:pPr>
            <a:r>
              <a:rPr lang="en-US" sz="2000" dirty="0" smtClean="0"/>
              <a:t>&lt;</a:t>
            </a:r>
            <a:r>
              <a:rPr lang="en-US" sz="2000" dirty="0" err="1" smtClean="0"/>
              <a:t>FooterTemplate</a:t>
            </a:r>
            <a:r>
              <a:rPr lang="en-US" sz="2000" dirty="0" smtClean="0"/>
              <a:t>&gt;</a:t>
            </a:r>
          </a:p>
          <a:p>
            <a:pPr lvl="1">
              <a:buNone/>
            </a:pPr>
            <a:r>
              <a:rPr lang="en-US" sz="2000" dirty="0" smtClean="0"/>
              <a:t>Copyright </a:t>
            </a:r>
            <a:r>
              <a:rPr lang="en-US" sz="2000" dirty="0" err="1" smtClean="0"/>
              <a:t>Hege</a:t>
            </a:r>
            <a:r>
              <a:rPr lang="en-US" sz="2000" dirty="0" smtClean="0"/>
              <a:t> </a:t>
            </a:r>
            <a:r>
              <a:rPr lang="en-US" sz="2000" dirty="0" err="1" smtClean="0"/>
              <a:t>Refsnes</a:t>
            </a:r>
            <a:endParaRPr lang="en-US" sz="2000" dirty="0" smtClean="0"/>
          </a:p>
          <a:p>
            <a:pPr lvl="1">
              <a:buNone/>
            </a:pPr>
            <a:r>
              <a:rPr lang="en-US" sz="2000" dirty="0" smtClean="0"/>
              <a:t>&lt;/</a:t>
            </a:r>
            <a:r>
              <a:rPr lang="en-US" sz="2000" dirty="0" err="1" smtClean="0"/>
              <a:t>FooterTemplate</a:t>
            </a:r>
            <a:r>
              <a:rPr lang="en-US" sz="2000" dirty="0" smtClean="0"/>
              <a:t>&gt;</a:t>
            </a:r>
          </a:p>
          <a:p>
            <a:pPr lvl="1">
              <a:buNone/>
            </a:pPr>
            <a:r>
              <a:rPr lang="en-US" sz="2000" dirty="0" smtClean="0"/>
              <a:t>&lt;/</a:t>
            </a:r>
            <a:r>
              <a:rPr lang="en-US" sz="2000" dirty="0" err="1" smtClean="0"/>
              <a:t>asp:DataList</a:t>
            </a:r>
            <a:r>
              <a:rPr lang="en-US" sz="2000" dirty="0" smtClean="0"/>
              <a:t>&gt;</a:t>
            </a:r>
          </a:p>
          <a:p>
            <a:pPr lvl="1">
              <a:buNone/>
            </a:pPr>
            <a:r>
              <a:rPr lang="en-US" sz="2000" dirty="0" smtClean="0"/>
              <a:t>&lt;/form&gt;</a:t>
            </a:r>
          </a:p>
          <a:p>
            <a:pPr lvl="1">
              <a:buNone/>
            </a:pPr>
            <a:r>
              <a:rPr lang="en-US" sz="2000" dirty="0" smtClean="0"/>
              <a:t>&lt;/body&gt;</a:t>
            </a:r>
          </a:p>
          <a:p>
            <a:pPr lvl="1">
              <a:buNone/>
            </a:pPr>
            <a:r>
              <a:rPr lang="en-US" sz="2000" dirty="0" smtClean="0"/>
              <a:t>&lt;/html&gt; </a:t>
            </a:r>
          </a:p>
          <a:p>
            <a:pPr lvl="1">
              <a:buNone/>
            </a:pPr>
            <a:endParaRPr lang="en-US" sz="2000" dirty="0" smtClean="0"/>
          </a:p>
          <a:p>
            <a:pPr lvl="1">
              <a:buNone/>
            </a:pPr>
            <a:r>
              <a:rPr lang="en-US" sz="2000" dirty="0" smtClean="0"/>
              <a:t>OUTPUT:</a:t>
            </a:r>
          </a:p>
          <a:p>
            <a:pPr lvl="1">
              <a:buNone/>
            </a:pPr>
            <a:endParaRPr lang="en-US" sz="2200" dirty="0"/>
          </a:p>
        </p:txBody>
      </p:sp>
      <p:pic>
        <p:nvPicPr>
          <p:cNvPr id="4" name="Picture 3" descr="Untitled2.png"/>
          <p:cNvPicPr>
            <a:picLocks noChangeAspect="1"/>
          </p:cNvPicPr>
          <p:nvPr/>
        </p:nvPicPr>
        <p:blipFill>
          <a:blip r:embed="rId2"/>
          <a:stretch>
            <a:fillRect/>
          </a:stretch>
        </p:blipFill>
        <p:spPr>
          <a:xfrm>
            <a:off x="2693824" y="4557486"/>
            <a:ext cx="3059276" cy="1748157"/>
          </a:xfrm>
          <a:prstGeom prst="rect">
            <a:avLst/>
          </a:prstGeom>
        </p:spPr>
      </p:pic>
      <p:sp>
        <p:nvSpPr>
          <p:cNvPr id="5" name="Slide Number Placeholder 4"/>
          <p:cNvSpPr>
            <a:spLocks noGrp="1"/>
          </p:cNvSpPr>
          <p:nvPr>
            <p:ph type="sldNum" sz="quarter" idx="12"/>
          </p:nvPr>
        </p:nvSpPr>
        <p:spPr/>
        <p:txBody>
          <a:bodyPr/>
          <a:lstStyle/>
          <a:p>
            <a:fld id="{974AB548-B0B0-46A8-9B6C-FBD15372A4A6}"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SQL Server with ASP.NET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Microsoft SQL Server is based on the client/server architecture, in which data is stored on a centralized computer called a server.</a:t>
            </a:r>
          </a:p>
          <a:p>
            <a:r>
              <a:rPr lang="en-US" dirty="0" smtClean="0"/>
              <a:t>And the clients can access the data stored on the server through a network. </a:t>
            </a:r>
          </a:p>
          <a:p>
            <a:r>
              <a:rPr lang="en-US" dirty="0" smtClean="0"/>
              <a:t>The client/server architecture prevents data inconsistency.</a:t>
            </a:r>
          </a:p>
          <a:p>
            <a:r>
              <a:rPr lang="en-US" dirty="0" smtClean="0"/>
              <a:t>We can access data stored on a SQL server through Web Forms. To do so, we have to create Web applications that have data access controls.</a:t>
            </a:r>
          </a:p>
          <a:p>
            <a:r>
              <a:rPr lang="en-US" dirty="0" smtClean="0"/>
              <a:t>These data access Web controls present the data in a consistent manner irrespective of the actual source, such as Microsoft SQL Server or MS Access.</a:t>
            </a:r>
          </a:p>
          <a:p>
            <a:r>
              <a:rPr lang="en-US" dirty="0" smtClean="0"/>
              <a:t>Therefore, while creating a Web application, we do not need to worry about the format of the data.</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However, before we can access or manipulate data from a SQL server, we need to perform the following steps in the specified sequence:</a:t>
            </a:r>
          </a:p>
          <a:p>
            <a:pPr marL="914400" lvl="1" indent="-457200">
              <a:buFont typeface="+mj-lt"/>
              <a:buAutoNum type="arabicPeriod"/>
            </a:pPr>
            <a:r>
              <a:rPr lang="en-US" dirty="0" smtClean="0"/>
              <a:t>Establish a connection with the SQL Server.</a:t>
            </a:r>
          </a:p>
          <a:p>
            <a:pPr marL="914400" lvl="1" indent="-457200">
              <a:buFont typeface="+mj-lt"/>
              <a:buAutoNum type="arabicPeriod"/>
            </a:pPr>
            <a:r>
              <a:rPr lang="en-US" dirty="0" smtClean="0"/>
              <a:t>Write the actual command to access or manipulate data.</a:t>
            </a:r>
          </a:p>
          <a:p>
            <a:pPr marL="914400" lvl="1" indent="-457200">
              <a:buFont typeface="+mj-lt"/>
              <a:buAutoNum type="arabicPeriod"/>
            </a:pPr>
            <a:r>
              <a:rPr lang="en-US" dirty="0" smtClean="0"/>
              <a:t>Create a result set of the data from the data source with which the application can work. This result set is called the data set and is disconnected from the actual source. The application accesses and updates data in the data set, which is later reconciled with the actual data source.</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Selecting Data from Table</a:t>
            </a:r>
            <a:endParaRPr lang="en-US" dirty="0"/>
          </a:p>
        </p:txBody>
      </p:sp>
      <p:sp>
        <p:nvSpPr>
          <p:cNvPr id="3" name="Content Placeholder 2"/>
          <p:cNvSpPr>
            <a:spLocks noGrp="1"/>
          </p:cNvSpPr>
          <p:nvPr>
            <p:ph idx="1"/>
          </p:nvPr>
        </p:nvSpPr>
        <p:spPr/>
        <p:txBody>
          <a:bodyPr>
            <a:normAutofit/>
          </a:bodyPr>
          <a:lstStyle/>
          <a:p>
            <a:r>
              <a:rPr lang="en-US" dirty="0" smtClean="0"/>
              <a:t>To achieve this functionality, we first need to import two namespaces, </a:t>
            </a:r>
            <a:r>
              <a:rPr lang="en-US" dirty="0" err="1" smtClean="0"/>
              <a:t>System.Data</a:t>
            </a:r>
            <a:r>
              <a:rPr lang="en-US" dirty="0" smtClean="0"/>
              <a:t> and </a:t>
            </a:r>
            <a:r>
              <a:rPr lang="en-US" dirty="0" err="1" smtClean="0"/>
              <a:t>System.Data.SqlClient</a:t>
            </a:r>
            <a:r>
              <a:rPr lang="en-US" dirty="0" smtClean="0"/>
              <a:t>, into your Web Forms page. The syntax is given as follows:</a:t>
            </a:r>
          </a:p>
          <a:p>
            <a:pPr lvl="1">
              <a:buNone/>
            </a:pPr>
            <a:r>
              <a:rPr lang="en-US" dirty="0" smtClean="0"/>
              <a:t>&lt;%@ Import Namespace="</a:t>
            </a:r>
            <a:r>
              <a:rPr lang="en-US" dirty="0" err="1" smtClean="0"/>
              <a:t>System.Data.OleDb</a:t>
            </a:r>
            <a:r>
              <a:rPr lang="en-US" dirty="0" smtClean="0"/>
              <a:t>" %&gt;</a:t>
            </a:r>
          </a:p>
          <a:p>
            <a:r>
              <a:rPr lang="en-US" dirty="0" smtClean="0"/>
              <a:t>We need this namespace to work with Microsoft Access and other OLE DB database providers.</a:t>
            </a:r>
          </a:p>
        </p:txBody>
      </p:sp>
      <p:sp>
        <p:nvSpPr>
          <p:cNvPr id="4" name="Slide Number Placeholder 3"/>
          <p:cNvSpPr>
            <a:spLocks noGrp="1"/>
          </p:cNvSpPr>
          <p:nvPr>
            <p:ph type="sldNum" sz="quarter" idx="12"/>
          </p:nvPr>
        </p:nvSpPr>
        <p:spPr/>
        <p:txBody>
          <a:bodyPr/>
          <a:lstStyle/>
          <a:p>
            <a:fld id="{974AB548-B0B0-46A8-9B6C-FBD15372A4A6}"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6159500"/>
          </a:xfrm>
        </p:spPr>
        <p:txBody>
          <a:bodyPr>
            <a:normAutofit fontScale="92500" lnSpcReduction="10000"/>
          </a:bodyPr>
          <a:lstStyle/>
          <a:p>
            <a:pPr>
              <a:buNone/>
            </a:pPr>
            <a:r>
              <a:rPr lang="en-US" dirty="0" smtClean="0"/>
              <a:t>Example:</a:t>
            </a:r>
          </a:p>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dim </a:t>
            </a:r>
            <a:r>
              <a:rPr lang="en-US" dirty="0" err="1" smtClean="0"/>
              <a:t>dbconn</a:t>
            </a:r>
            <a:endParaRPr lang="en-US" dirty="0" smtClean="0"/>
          </a:p>
          <a:p>
            <a:pPr lvl="1">
              <a:buNone/>
            </a:pPr>
            <a:r>
              <a:rPr lang="en-US" dirty="0" err="1" smtClean="0"/>
              <a:t>dbconn</a:t>
            </a:r>
            <a:r>
              <a:rPr lang="en-US" dirty="0" smtClean="0"/>
              <a:t>=New </a:t>
            </a:r>
            <a:r>
              <a:rPr lang="en-US" dirty="0" err="1" smtClean="0"/>
              <a:t>OleDbConnection</a:t>
            </a:r>
            <a:r>
              <a:rPr lang="en-US" dirty="0" smtClean="0"/>
              <a:t>("Provider=Microsoft.Jet.OLEDB.4.0;data source=" &amp; </a:t>
            </a:r>
            <a:r>
              <a:rPr lang="en-US" dirty="0" err="1" smtClean="0"/>
              <a:t>server.mappath</a:t>
            </a:r>
            <a:r>
              <a:rPr lang="en-US" dirty="0" smtClean="0"/>
              <a:t>("northwind.mdb"))</a:t>
            </a:r>
          </a:p>
          <a:p>
            <a:pPr lvl="1">
              <a:buNone/>
            </a:pPr>
            <a:r>
              <a:rPr lang="en-US" dirty="0" err="1" smtClean="0"/>
              <a:t>dbconn.Open</a:t>
            </a:r>
            <a:r>
              <a:rPr lang="en-US" dirty="0" smtClean="0"/>
              <a:t>()</a:t>
            </a:r>
          </a:p>
          <a:p>
            <a:pPr lvl="1">
              <a:buNone/>
            </a:pPr>
            <a:r>
              <a:rPr lang="en-US" dirty="0" smtClean="0"/>
              <a:t>end sub</a:t>
            </a:r>
          </a:p>
          <a:p>
            <a:pPr lvl="1">
              <a:buNone/>
            </a:pPr>
            <a:r>
              <a:rPr lang="en-US" dirty="0" smtClean="0"/>
              <a:t>&lt;/script&gt; </a:t>
            </a:r>
          </a:p>
          <a:p>
            <a:r>
              <a:rPr lang="en-US" dirty="0" smtClean="0"/>
              <a:t>Here, we will create the connection to the database in the </a:t>
            </a:r>
            <a:r>
              <a:rPr lang="en-US" dirty="0" err="1" smtClean="0"/>
              <a:t>Page_Load</a:t>
            </a:r>
            <a:r>
              <a:rPr lang="en-US" dirty="0" smtClean="0"/>
              <a:t> subroutine.</a:t>
            </a:r>
          </a:p>
          <a:p>
            <a:r>
              <a:rPr lang="en-US" dirty="0" smtClean="0"/>
              <a:t>We create a </a:t>
            </a:r>
            <a:r>
              <a:rPr lang="en-US" dirty="0" err="1" smtClean="0"/>
              <a:t>dbconn</a:t>
            </a:r>
            <a:r>
              <a:rPr lang="en-US" dirty="0" smtClean="0"/>
              <a:t> variable as a new </a:t>
            </a:r>
            <a:r>
              <a:rPr lang="en-US" dirty="0" err="1" smtClean="0"/>
              <a:t>OleDbConnection</a:t>
            </a:r>
            <a:r>
              <a:rPr lang="en-US" dirty="0" smtClean="0"/>
              <a:t> class with a connection string which identifies the OLE DB provider and the location of the database.</a:t>
            </a:r>
          </a:p>
          <a:p>
            <a:r>
              <a:rPr lang="en-US" dirty="0" smtClean="0"/>
              <a:t>The connection string must be a continuous string without a line break.</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6159500"/>
          </a:xfrm>
        </p:spPr>
        <p:txBody>
          <a:bodyPr>
            <a:normAutofit lnSpcReduction="10000"/>
          </a:bodyPr>
          <a:lstStyle/>
          <a:p>
            <a:r>
              <a:rPr lang="en-US" dirty="0" smtClean="0"/>
              <a:t>To specify the records to retrieve from the database</a:t>
            </a:r>
          </a:p>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dim </a:t>
            </a:r>
            <a:r>
              <a:rPr lang="en-US" dirty="0" err="1" smtClean="0"/>
              <a:t>dbconn,sql,dbcomm</a:t>
            </a:r>
            <a:endParaRPr lang="en-US" dirty="0" smtClean="0"/>
          </a:p>
          <a:p>
            <a:pPr lvl="1">
              <a:buNone/>
            </a:pPr>
            <a:r>
              <a:rPr lang="en-US" dirty="0" err="1" smtClean="0"/>
              <a:t>dbconn</a:t>
            </a:r>
            <a:r>
              <a:rPr lang="en-US" dirty="0" smtClean="0"/>
              <a:t>=New </a:t>
            </a:r>
            <a:r>
              <a:rPr lang="en-US" dirty="0" err="1" smtClean="0"/>
              <a:t>OleDbConnection</a:t>
            </a:r>
            <a:r>
              <a:rPr lang="en-US" dirty="0" smtClean="0"/>
              <a:t>("Provider=Microsoft.Jet.OLEDB.4.0;</a:t>
            </a:r>
          </a:p>
          <a:p>
            <a:pPr lvl="1">
              <a:buNone/>
            </a:pPr>
            <a:r>
              <a:rPr lang="en-US" dirty="0" smtClean="0"/>
              <a:t>data source=" &amp; </a:t>
            </a:r>
            <a:r>
              <a:rPr lang="en-US" dirty="0" err="1" smtClean="0"/>
              <a:t>server.mappath</a:t>
            </a:r>
            <a:r>
              <a:rPr lang="en-US" dirty="0" smtClean="0"/>
              <a:t>("northwind.mdb"))</a:t>
            </a:r>
          </a:p>
          <a:p>
            <a:pPr lvl="1">
              <a:buNone/>
            </a:pPr>
            <a:r>
              <a:rPr lang="en-US" dirty="0" err="1" smtClean="0"/>
              <a:t>dbconn.Open</a:t>
            </a:r>
            <a:r>
              <a:rPr lang="en-US" dirty="0" smtClean="0"/>
              <a:t>()</a:t>
            </a:r>
          </a:p>
          <a:p>
            <a:pPr lvl="1">
              <a:buNone/>
            </a:pPr>
            <a:r>
              <a:rPr lang="en-US" dirty="0" err="1" smtClean="0"/>
              <a:t>sql</a:t>
            </a:r>
            <a:r>
              <a:rPr lang="en-US" dirty="0" smtClean="0"/>
              <a:t>="SELECT * FROM customers"</a:t>
            </a:r>
          </a:p>
          <a:p>
            <a:pPr lvl="1">
              <a:buNone/>
            </a:pPr>
            <a:r>
              <a:rPr lang="en-US" dirty="0" err="1" smtClean="0"/>
              <a:t>dbcomm</a:t>
            </a:r>
            <a:r>
              <a:rPr lang="en-US" dirty="0" smtClean="0"/>
              <a:t>=New </a:t>
            </a:r>
            <a:r>
              <a:rPr lang="en-US" dirty="0" err="1" smtClean="0"/>
              <a:t>OleDbCommand</a:t>
            </a:r>
            <a:r>
              <a:rPr lang="en-US" dirty="0" smtClean="0"/>
              <a:t>(</a:t>
            </a:r>
            <a:r>
              <a:rPr lang="en-US" dirty="0" err="1" smtClean="0"/>
              <a:t>sql,dbconn</a:t>
            </a:r>
            <a:r>
              <a:rPr lang="en-US" dirty="0" smtClean="0"/>
              <a:t>)</a:t>
            </a:r>
          </a:p>
          <a:p>
            <a:pPr lvl="1">
              <a:buNone/>
            </a:pPr>
            <a:r>
              <a:rPr lang="en-US" dirty="0" smtClean="0"/>
              <a:t>end sub</a:t>
            </a:r>
          </a:p>
          <a:p>
            <a:pPr lvl="1">
              <a:buNone/>
            </a:pPr>
            <a:r>
              <a:rPr lang="en-US" dirty="0" smtClean="0"/>
              <a:t>&lt;/script&gt;</a:t>
            </a:r>
          </a:p>
          <a:p>
            <a:r>
              <a:rPr lang="en-US" dirty="0" smtClean="0"/>
              <a:t>Here, we will create a </a:t>
            </a:r>
            <a:r>
              <a:rPr lang="en-US" dirty="0" err="1" smtClean="0"/>
              <a:t>dbcomm</a:t>
            </a:r>
            <a:r>
              <a:rPr lang="en-US" dirty="0" smtClean="0"/>
              <a:t> variable as a new </a:t>
            </a:r>
            <a:r>
              <a:rPr lang="en-US" dirty="0" err="1" smtClean="0"/>
              <a:t>OleDbCommand</a:t>
            </a:r>
            <a:r>
              <a:rPr lang="en-US" dirty="0" smtClean="0"/>
              <a:t> class.</a:t>
            </a:r>
          </a:p>
          <a:p>
            <a:r>
              <a:rPr lang="en-US" dirty="0" smtClean="0"/>
              <a:t>The </a:t>
            </a:r>
            <a:r>
              <a:rPr lang="en-US" dirty="0" err="1" smtClean="0"/>
              <a:t>OleDbCommand</a:t>
            </a:r>
            <a:r>
              <a:rPr lang="en-US" dirty="0" smtClean="0"/>
              <a:t> class is for issuing SQL queries against database tables.</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6159500"/>
          </a:xfrm>
        </p:spPr>
        <p:txBody>
          <a:bodyPr>
            <a:normAutofit lnSpcReduction="10000"/>
          </a:bodyPr>
          <a:lstStyle/>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dim </a:t>
            </a:r>
            <a:r>
              <a:rPr lang="en-US" dirty="0" err="1" smtClean="0"/>
              <a:t>dbconn,sql,dbcomm,dbread</a:t>
            </a:r>
            <a:endParaRPr lang="en-US" dirty="0" smtClean="0"/>
          </a:p>
          <a:p>
            <a:pPr lvl="1">
              <a:buNone/>
            </a:pPr>
            <a:r>
              <a:rPr lang="en-US" dirty="0" err="1" smtClean="0"/>
              <a:t>dbconn</a:t>
            </a:r>
            <a:r>
              <a:rPr lang="en-US" dirty="0" smtClean="0"/>
              <a:t>=New </a:t>
            </a:r>
            <a:r>
              <a:rPr lang="en-US" dirty="0" err="1" smtClean="0"/>
              <a:t>OleDbConnection</a:t>
            </a:r>
            <a:r>
              <a:rPr lang="en-US" dirty="0" smtClean="0"/>
              <a:t>("Provider=Microsoft.Jet.OLEDB.4.0;</a:t>
            </a:r>
          </a:p>
          <a:p>
            <a:pPr lvl="1">
              <a:buNone/>
            </a:pPr>
            <a:r>
              <a:rPr lang="en-US" dirty="0" smtClean="0"/>
              <a:t>data source=" &amp; </a:t>
            </a:r>
            <a:r>
              <a:rPr lang="en-US" dirty="0" err="1" smtClean="0"/>
              <a:t>server.mappath</a:t>
            </a:r>
            <a:r>
              <a:rPr lang="en-US" dirty="0" smtClean="0"/>
              <a:t>("Bank.mdb"))</a:t>
            </a:r>
          </a:p>
          <a:p>
            <a:pPr lvl="1">
              <a:buNone/>
            </a:pPr>
            <a:r>
              <a:rPr lang="en-US" dirty="0" err="1" smtClean="0"/>
              <a:t>dbconn.Open</a:t>
            </a:r>
            <a:r>
              <a:rPr lang="en-US" dirty="0" smtClean="0"/>
              <a:t>()</a:t>
            </a:r>
          </a:p>
          <a:p>
            <a:pPr lvl="1">
              <a:buNone/>
            </a:pPr>
            <a:r>
              <a:rPr lang="en-US" dirty="0" err="1" smtClean="0"/>
              <a:t>sql</a:t>
            </a:r>
            <a:r>
              <a:rPr lang="en-US" dirty="0" smtClean="0"/>
              <a:t>="SELECT * FROM customers"</a:t>
            </a:r>
          </a:p>
          <a:p>
            <a:pPr lvl="1">
              <a:buNone/>
            </a:pPr>
            <a:r>
              <a:rPr lang="en-US" dirty="0" err="1" smtClean="0"/>
              <a:t>dbcomm</a:t>
            </a:r>
            <a:r>
              <a:rPr lang="en-US" dirty="0" smtClean="0"/>
              <a:t>=New </a:t>
            </a:r>
            <a:r>
              <a:rPr lang="en-US" dirty="0" err="1" smtClean="0"/>
              <a:t>OleDbCommand</a:t>
            </a:r>
            <a:r>
              <a:rPr lang="en-US" dirty="0" smtClean="0"/>
              <a:t>(</a:t>
            </a:r>
            <a:r>
              <a:rPr lang="en-US" dirty="0" err="1" smtClean="0"/>
              <a:t>sql,dbconn</a:t>
            </a:r>
            <a:r>
              <a:rPr lang="en-US" dirty="0" smtClean="0"/>
              <a:t>)</a:t>
            </a:r>
          </a:p>
          <a:p>
            <a:pPr lvl="1">
              <a:buNone/>
            </a:pPr>
            <a:r>
              <a:rPr lang="en-US" dirty="0" err="1" smtClean="0"/>
              <a:t>dbread</a:t>
            </a:r>
            <a:r>
              <a:rPr lang="en-US" dirty="0" smtClean="0"/>
              <a:t>=</a:t>
            </a:r>
            <a:r>
              <a:rPr lang="en-US" dirty="0" err="1" smtClean="0"/>
              <a:t>dbcomm.ExecuteReader</a:t>
            </a:r>
            <a:r>
              <a:rPr lang="en-US" dirty="0" smtClean="0"/>
              <a:t>()</a:t>
            </a:r>
          </a:p>
          <a:p>
            <a:pPr lvl="1">
              <a:buNone/>
            </a:pPr>
            <a:r>
              <a:rPr lang="en-US" dirty="0" smtClean="0"/>
              <a:t>end sub</a:t>
            </a:r>
          </a:p>
          <a:p>
            <a:pPr lvl="1">
              <a:buNone/>
            </a:pPr>
            <a:r>
              <a:rPr lang="en-US" dirty="0" smtClean="0"/>
              <a:t>&lt;/script&gt;</a:t>
            </a:r>
          </a:p>
          <a:p>
            <a:r>
              <a:rPr lang="en-US" dirty="0" smtClean="0"/>
              <a:t>The </a:t>
            </a:r>
            <a:r>
              <a:rPr lang="en-US" dirty="0" err="1" smtClean="0"/>
              <a:t>OleDbDataReader</a:t>
            </a:r>
            <a:r>
              <a:rPr lang="en-US" dirty="0" smtClean="0"/>
              <a:t> class is used to read a stream of records from a data source.</a:t>
            </a:r>
          </a:p>
          <a:p>
            <a:r>
              <a:rPr lang="en-US" dirty="0" smtClean="0"/>
              <a:t>A </a:t>
            </a:r>
            <a:r>
              <a:rPr lang="en-US" dirty="0" err="1" smtClean="0"/>
              <a:t>DataReader</a:t>
            </a:r>
            <a:r>
              <a:rPr lang="en-US" dirty="0" smtClean="0"/>
              <a:t> is created by calling the </a:t>
            </a:r>
            <a:r>
              <a:rPr lang="en-US" dirty="0" err="1" smtClean="0"/>
              <a:t>ExecuteReader</a:t>
            </a:r>
            <a:r>
              <a:rPr lang="en-US" dirty="0" smtClean="0"/>
              <a:t> method of the </a:t>
            </a:r>
            <a:r>
              <a:rPr lang="en-US" dirty="0" err="1" smtClean="0"/>
              <a:t>OleDbCommand</a:t>
            </a:r>
            <a:r>
              <a:rPr lang="en-US" dirty="0" smtClean="0"/>
              <a:t> object.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6159500"/>
          </a:xfrm>
        </p:spPr>
        <p:txBody>
          <a:bodyPr>
            <a:normAutofit fontScale="92500" lnSpcReduction="10000"/>
          </a:bodyPr>
          <a:lstStyle/>
          <a:p>
            <a:r>
              <a:rPr lang="en-US" dirty="0" smtClean="0"/>
              <a:t>Then we bind the </a:t>
            </a:r>
            <a:r>
              <a:rPr lang="en-US" dirty="0" err="1" smtClean="0"/>
              <a:t>DataReader</a:t>
            </a:r>
            <a:r>
              <a:rPr lang="en-US" dirty="0" smtClean="0"/>
              <a:t> to a Repeater control:</a:t>
            </a:r>
          </a:p>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dim </a:t>
            </a:r>
            <a:r>
              <a:rPr lang="en-US" dirty="0" err="1" smtClean="0"/>
              <a:t>dbconn,sql,dbcomm,dbread</a:t>
            </a:r>
            <a:endParaRPr lang="en-US" dirty="0" smtClean="0"/>
          </a:p>
          <a:p>
            <a:pPr lvl="1">
              <a:buNone/>
            </a:pPr>
            <a:r>
              <a:rPr lang="en-US" dirty="0" smtClean="0"/>
              <a:t>        </a:t>
            </a:r>
            <a:r>
              <a:rPr lang="en-US" dirty="0" err="1" smtClean="0"/>
              <a:t>dbconn</a:t>
            </a:r>
            <a:r>
              <a:rPr lang="en-US" dirty="0" smtClean="0"/>
              <a:t> = New </a:t>
            </a:r>
            <a:r>
              <a:rPr lang="en-US" dirty="0" err="1" smtClean="0"/>
              <a:t>OleDbConnection</a:t>
            </a:r>
            <a:r>
              <a:rPr lang="en-US" dirty="0" smtClean="0"/>
              <a:t>("Provider=Microsoft.Jet.OLEDB.4.0;data source=" &amp; </a:t>
            </a:r>
            <a:r>
              <a:rPr lang="en-US" dirty="0" err="1" smtClean="0"/>
              <a:t>Server.MapPath</a:t>
            </a:r>
            <a:r>
              <a:rPr lang="en-US" dirty="0" smtClean="0"/>
              <a:t>("Bank.mdb"))</a:t>
            </a:r>
          </a:p>
          <a:p>
            <a:pPr lvl="1">
              <a:buNone/>
            </a:pPr>
            <a:r>
              <a:rPr lang="en-US" dirty="0" err="1" smtClean="0"/>
              <a:t>dbconn.Open</a:t>
            </a:r>
            <a:r>
              <a:rPr lang="en-US" dirty="0" smtClean="0"/>
              <a:t>()</a:t>
            </a:r>
          </a:p>
          <a:p>
            <a:pPr lvl="1">
              <a:buNone/>
            </a:pPr>
            <a:r>
              <a:rPr lang="en-US" dirty="0" smtClean="0"/>
              <a:t>        </a:t>
            </a:r>
            <a:r>
              <a:rPr lang="en-US" dirty="0" err="1" smtClean="0"/>
              <a:t>sql</a:t>
            </a:r>
            <a:r>
              <a:rPr lang="en-US" dirty="0" smtClean="0"/>
              <a:t> = "SELECT * From customer where Address='</a:t>
            </a:r>
            <a:r>
              <a:rPr lang="en-US" dirty="0" err="1" smtClean="0"/>
              <a:t>Mnr</a:t>
            </a:r>
            <a:r>
              <a:rPr lang="en-US" dirty="0" smtClean="0"/>
              <a:t>'"</a:t>
            </a:r>
          </a:p>
          <a:p>
            <a:pPr lvl="1">
              <a:buNone/>
            </a:pPr>
            <a:r>
              <a:rPr lang="en-US" dirty="0" err="1" smtClean="0"/>
              <a:t>dbcomm</a:t>
            </a:r>
            <a:r>
              <a:rPr lang="en-US" dirty="0" smtClean="0"/>
              <a:t>=New </a:t>
            </a:r>
            <a:r>
              <a:rPr lang="en-US" dirty="0" err="1" smtClean="0"/>
              <a:t>OleDbCommand</a:t>
            </a:r>
            <a:r>
              <a:rPr lang="en-US" dirty="0" smtClean="0"/>
              <a:t>(</a:t>
            </a:r>
            <a:r>
              <a:rPr lang="en-US" dirty="0" err="1" smtClean="0"/>
              <a:t>sql,dbconn</a:t>
            </a:r>
            <a:r>
              <a:rPr lang="en-US" dirty="0" smtClean="0"/>
              <a:t>)</a:t>
            </a:r>
          </a:p>
          <a:p>
            <a:pPr lvl="1">
              <a:buNone/>
            </a:pPr>
            <a:r>
              <a:rPr lang="en-US" dirty="0" err="1" smtClean="0"/>
              <a:t>dbread</a:t>
            </a:r>
            <a:r>
              <a:rPr lang="en-US" dirty="0" smtClean="0"/>
              <a:t>=</a:t>
            </a:r>
            <a:r>
              <a:rPr lang="en-US" dirty="0" err="1" smtClean="0"/>
              <a:t>dbcomm.ExecuteReader</a:t>
            </a:r>
            <a:r>
              <a:rPr lang="en-US" dirty="0" smtClean="0"/>
              <a:t>()</a:t>
            </a:r>
          </a:p>
          <a:p>
            <a:pPr lvl="1">
              <a:buNone/>
            </a:pPr>
            <a:r>
              <a:rPr lang="en-US" dirty="0" err="1" smtClean="0"/>
              <a:t>customers.DataSource</a:t>
            </a:r>
            <a:r>
              <a:rPr lang="en-US" dirty="0" smtClean="0"/>
              <a:t>=</a:t>
            </a:r>
            <a:r>
              <a:rPr lang="en-US" dirty="0" err="1" smtClean="0"/>
              <a:t>dbread</a:t>
            </a:r>
            <a:endParaRPr lang="en-US" dirty="0" smtClean="0"/>
          </a:p>
          <a:p>
            <a:pPr lvl="1">
              <a:buNone/>
            </a:pPr>
            <a:r>
              <a:rPr lang="en-US" dirty="0" err="1" smtClean="0"/>
              <a:t>customers.DataBind</a:t>
            </a:r>
            <a:r>
              <a:rPr lang="en-US" dirty="0" smtClean="0"/>
              <a:t>()</a:t>
            </a:r>
          </a:p>
          <a:p>
            <a:pPr lvl="1">
              <a:buNone/>
            </a:pPr>
            <a:r>
              <a:rPr lang="en-US" dirty="0" err="1" smtClean="0"/>
              <a:t>dbread.Close</a:t>
            </a:r>
            <a:r>
              <a:rPr lang="en-US" dirty="0" smtClean="0"/>
              <a:t>()</a:t>
            </a:r>
          </a:p>
          <a:p>
            <a:pPr lvl="1">
              <a:buNone/>
            </a:pPr>
            <a:r>
              <a:rPr lang="en-US" dirty="0" err="1" smtClean="0"/>
              <a:t>dbconn.Close</a:t>
            </a:r>
            <a:r>
              <a:rPr lang="en-US" dirty="0" smtClean="0"/>
              <a:t>()</a:t>
            </a:r>
          </a:p>
          <a:p>
            <a:pPr lvl="1">
              <a:buNone/>
            </a:pPr>
            <a:r>
              <a:rPr lang="en-US" dirty="0" smtClean="0"/>
              <a:t>end sub</a:t>
            </a:r>
          </a:p>
          <a:p>
            <a:pPr lvl="1">
              <a:buNone/>
            </a:pPr>
            <a:r>
              <a:rPr lang="en-US" dirty="0" smtClean="0"/>
              <a:t>&lt;/script&gt;</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100"/>
            <a:ext cx="10909300" cy="6159500"/>
          </a:xfrm>
        </p:spPr>
        <p:txBody>
          <a:bodyPr>
            <a:normAutofit fontScale="70000" lnSpcReduction="20000"/>
          </a:bodyPr>
          <a:lstStyle/>
          <a:p>
            <a:pPr lvl="1">
              <a:buNone/>
            </a:pPr>
            <a:r>
              <a:rPr lang="en-US" dirty="0" smtClean="0"/>
              <a:t>&lt;html&gt;</a:t>
            </a:r>
          </a:p>
          <a:p>
            <a:pPr lvl="1">
              <a:buNone/>
            </a:pPr>
            <a:r>
              <a:rPr lang="en-US" dirty="0" smtClean="0"/>
              <a:t>&lt;body&gt;</a:t>
            </a:r>
          </a:p>
          <a:p>
            <a:pPr lvl="1">
              <a:buNone/>
            </a:pPr>
            <a:r>
              <a:rPr lang="en-US" dirty="0" smtClean="0"/>
              <a:t>&lt;form id="Form1" </a:t>
            </a:r>
            <a:r>
              <a:rPr lang="en-US" dirty="0" err="1" smtClean="0"/>
              <a:t>runat</a:t>
            </a:r>
            <a:r>
              <a:rPr lang="en-US" dirty="0" smtClean="0"/>
              <a:t>="server"&gt;</a:t>
            </a:r>
          </a:p>
          <a:p>
            <a:pPr lvl="1">
              <a:buNone/>
            </a:pPr>
            <a:r>
              <a:rPr lang="en-US" dirty="0" smtClean="0"/>
              <a:t>&lt;</a:t>
            </a:r>
            <a:r>
              <a:rPr lang="en-US" dirty="0" err="1" smtClean="0"/>
              <a:t>asp:Repeater</a:t>
            </a:r>
            <a:r>
              <a:rPr lang="en-US" dirty="0" smtClean="0"/>
              <a:t> id="customers" </a:t>
            </a:r>
            <a:r>
              <a:rPr lang="en-US" dirty="0" err="1" smtClean="0"/>
              <a:t>runat</a:t>
            </a:r>
            <a:r>
              <a:rPr lang="en-US" dirty="0" smtClean="0"/>
              <a:t>="server"&gt;</a:t>
            </a:r>
          </a:p>
          <a:p>
            <a:pPr lvl="1">
              <a:buNone/>
            </a:pPr>
            <a:r>
              <a:rPr lang="en-US" dirty="0" smtClean="0"/>
              <a:t>&lt;</a:t>
            </a:r>
            <a:r>
              <a:rPr lang="en-US" dirty="0" err="1" smtClean="0"/>
              <a:t>HeaderTemplate</a:t>
            </a:r>
            <a:r>
              <a:rPr lang="en-US" dirty="0" smtClean="0"/>
              <a:t>&gt;</a:t>
            </a:r>
          </a:p>
          <a:p>
            <a:pPr lvl="1">
              <a:buNone/>
            </a:pPr>
            <a:r>
              <a:rPr lang="en-US" dirty="0" smtClean="0"/>
              <a:t>&lt;table border="1" width="100%"&gt;</a:t>
            </a:r>
          </a:p>
          <a:p>
            <a:pPr lvl="1">
              <a:buNone/>
            </a:pPr>
            <a:r>
              <a:rPr lang="en-US" dirty="0" smtClean="0"/>
              <a:t>&lt;</a:t>
            </a:r>
            <a:r>
              <a:rPr lang="en-US" dirty="0" err="1" smtClean="0"/>
              <a:t>tr</a:t>
            </a:r>
            <a:r>
              <a:rPr lang="en-US" dirty="0" smtClean="0"/>
              <a:t>&gt;</a:t>
            </a:r>
          </a:p>
          <a:p>
            <a:pPr lvl="1">
              <a:buNone/>
            </a:pPr>
            <a:r>
              <a:rPr lang="en-US" dirty="0" smtClean="0"/>
              <a:t>&lt;</a:t>
            </a:r>
            <a:r>
              <a:rPr lang="en-US" dirty="0" err="1" smtClean="0"/>
              <a:t>th</a:t>
            </a:r>
            <a:r>
              <a:rPr lang="en-US" dirty="0" smtClean="0"/>
              <a:t>&gt;</a:t>
            </a:r>
            <a:r>
              <a:rPr lang="en-US" dirty="0" err="1" smtClean="0"/>
              <a:t>Customer_ID</a:t>
            </a:r>
            <a:r>
              <a:rPr lang="en-US" dirty="0" smtClean="0"/>
              <a:t>&lt;/</a:t>
            </a:r>
            <a:r>
              <a:rPr lang="en-US" dirty="0" err="1" smtClean="0"/>
              <a:t>th</a:t>
            </a:r>
            <a:r>
              <a:rPr lang="en-US" dirty="0" smtClean="0"/>
              <a:t>&gt;&lt;</a:t>
            </a:r>
            <a:r>
              <a:rPr lang="en-US" dirty="0" err="1" smtClean="0"/>
              <a:t>th</a:t>
            </a:r>
            <a:r>
              <a:rPr lang="en-US" dirty="0" smtClean="0"/>
              <a:t>&gt;</a:t>
            </a:r>
            <a:r>
              <a:rPr lang="en-US" dirty="0" err="1" smtClean="0"/>
              <a:t>Customer_name</a:t>
            </a:r>
            <a:r>
              <a:rPr lang="en-US" dirty="0" smtClean="0"/>
              <a:t>&lt;/</a:t>
            </a:r>
            <a:r>
              <a:rPr lang="en-US" dirty="0" err="1" smtClean="0"/>
              <a:t>th</a:t>
            </a:r>
            <a:r>
              <a:rPr lang="en-US" dirty="0" smtClean="0"/>
              <a:t>&gt;&lt;</a:t>
            </a:r>
            <a:r>
              <a:rPr lang="en-US" dirty="0" err="1" smtClean="0"/>
              <a:t>th</a:t>
            </a:r>
            <a:r>
              <a:rPr lang="en-US" dirty="0" smtClean="0"/>
              <a:t>&gt;Address&lt;/</a:t>
            </a:r>
            <a:r>
              <a:rPr lang="en-US" dirty="0" err="1" smtClean="0"/>
              <a:t>th</a:t>
            </a:r>
            <a:r>
              <a:rPr lang="en-US" dirty="0" smtClean="0"/>
              <a:t>&gt;&lt;</a:t>
            </a:r>
            <a:r>
              <a:rPr lang="en-US" dirty="0" err="1" smtClean="0"/>
              <a:t>th</a:t>
            </a:r>
            <a:r>
              <a:rPr lang="en-US" dirty="0" smtClean="0"/>
              <a:t>&gt;Age&lt;/</a:t>
            </a:r>
            <a:r>
              <a:rPr lang="en-US" dirty="0" err="1" smtClean="0"/>
              <a:t>th</a:t>
            </a:r>
            <a:r>
              <a:rPr lang="en-US" dirty="0" smtClean="0"/>
              <a:t>&gt;&lt;</a:t>
            </a:r>
            <a:r>
              <a:rPr lang="en-US" dirty="0" err="1" smtClean="0"/>
              <a:t>th</a:t>
            </a:r>
            <a:r>
              <a:rPr lang="en-US" dirty="0" smtClean="0"/>
              <a:t>&gt;Mobile&lt;/</a:t>
            </a:r>
            <a:r>
              <a:rPr lang="en-US" dirty="0" err="1" smtClean="0"/>
              <a:t>th</a:t>
            </a:r>
            <a:r>
              <a:rPr lang="en-US" dirty="0" smtClean="0"/>
              <a:t>&gt;&lt;</a:t>
            </a:r>
            <a:r>
              <a:rPr lang="en-US" dirty="0" err="1" smtClean="0"/>
              <a:t>th</a:t>
            </a:r>
            <a:r>
              <a:rPr lang="en-US" dirty="0" smtClean="0"/>
              <a:t>&gt;Email&lt;/</a:t>
            </a:r>
            <a:r>
              <a:rPr lang="en-US" dirty="0" err="1" smtClean="0"/>
              <a:t>th</a:t>
            </a:r>
            <a:r>
              <a:rPr lang="en-US" dirty="0" smtClean="0"/>
              <a:t>&gt;</a:t>
            </a:r>
          </a:p>
          <a:p>
            <a:pPr lvl="1">
              <a:buNone/>
            </a:pPr>
            <a:r>
              <a:rPr lang="en-US" dirty="0" smtClean="0"/>
              <a:t>&lt;/</a:t>
            </a:r>
            <a:r>
              <a:rPr lang="en-US" dirty="0" err="1" smtClean="0"/>
              <a:t>tr</a:t>
            </a:r>
            <a:r>
              <a:rPr lang="en-US" dirty="0" smtClean="0"/>
              <a:t>&gt;</a:t>
            </a:r>
          </a:p>
          <a:p>
            <a:pPr lvl="1">
              <a:buNone/>
            </a:pPr>
            <a:r>
              <a:rPr lang="en-US" dirty="0" smtClean="0"/>
              <a:t>&lt;/</a:t>
            </a:r>
            <a:r>
              <a:rPr lang="en-US" dirty="0" err="1" smtClean="0"/>
              <a:t>HeaderTemplate</a:t>
            </a:r>
            <a:r>
              <a:rPr lang="en-US" dirty="0" smtClean="0"/>
              <a:t>&gt;</a:t>
            </a:r>
          </a:p>
          <a:p>
            <a:pPr lvl="1">
              <a:buNone/>
            </a:pPr>
            <a:r>
              <a:rPr lang="en-US" dirty="0" smtClean="0"/>
              <a:t>&lt;</a:t>
            </a:r>
            <a:r>
              <a:rPr lang="en-US" dirty="0" err="1" smtClean="0"/>
              <a:t>ItemTemplate</a:t>
            </a:r>
            <a:r>
              <a:rPr lang="en-US" dirty="0" smtClean="0"/>
              <a:t>&gt;</a:t>
            </a:r>
          </a:p>
          <a:p>
            <a:pPr lvl="1">
              <a:buNone/>
            </a:pPr>
            <a:r>
              <a:rPr lang="en-US" dirty="0" smtClean="0"/>
              <a:t>&lt;</a:t>
            </a:r>
            <a:r>
              <a:rPr lang="en-US" dirty="0" err="1" smtClean="0"/>
              <a:t>tr</a:t>
            </a:r>
            <a:r>
              <a:rPr lang="en-US" dirty="0" smtClean="0"/>
              <a:t>&gt;</a:t>
            </a:r>
          </a:p>
          <a:p>
            <a:pPr lvl="1">
              <a:buNone/>
            </a:pPr>
            <a:r>
              <a:rPr lang="en-US" dirty="0" smtClean="0"/>
              <a:t>&lt;td&gt;&lt;%#</a:t>
            </a:r>
            <a:r>
              <a:rPr lang="en-US" dirty="0" err="1" smtClean="0"/>
              <a:t>Container.DataItem</a:t>
            </a:r>
            <a:r>
              <a:rPr lang="en-US" dirty="0" smtClean="0"/>
              <a:t>("Cid")%&gt;&lt;/td&gt;&lt;td&gt;&lt;%#</a:t>
            </a:r>
            <a:r>
              <a:rPr lang="en-US" dirty="0" err="1" smtClean="0"/>
              <a:t>Container.DataItem</a:t>
            </a:r>
            <a:r>
              <a:rPr lang="en-US" dirty="0" smtClean="0"/>
              <a:t>("</a:t>
            </a:r>
            <a:r>
              <a:rPr lang="en-US" dirty="0" err="1" smtClean="0"/>
              <a:t>CName</a:t>
            </a:r>
            <a:r>
              <a:rPr lang="en-US" dirty="0" smtClean="0"/>
              <a:t>")%&gt;&lt;/td&gt;</a:t>
            </a:r>
          </a:p>
          <a:p>
            <a:pPr lvl="1">
              <a:buNone/>
            </a:pPr>
            <a:r>
              <a:rPr lang="en-US" dirty="0" smtClean="0"/>
              <a:t>&lt;td&gt;&lt;%#</a:t>
            </a:r>
            <a:r>
              <a:rPr lang="en-US" dirty="0" err="1" smtClean="0"/>
              <a:t>Container.DataItem</a:t>
            </a:r>
            <a:r>
              <a:rPr lang="en-US" dirty="0" smtClean="0"/>
              <a:t>("Address")%&gt;&lt;/td&gt;&lt;td&gt;&lt;%#</a:t>
            </a:r>
            <a:r>
              <a:rPr lang="en-US" dirty="0" err="1" smtClean="0"/>
              <a:t>Container.DataItem</a:t>
            </a:r>
            <a:r>
              <a:rPr lang="en-US" dirty="0" smtClean="0"/>
              <a:t>("Age")%&gt;&lt;/td&gt;</a:t>
            </a:r>
          </a:p>
          <a:p>
            <a:pPr lvl="1">
              <a:buNone/>
            </a:pPr>
            <a:r>
              <a:rPr lang="en-US" dirty="0" smtClean="0"/>
              <a:t>&lt;td&gt;&lt;%#</a:t>
            </a:r>
            <a:r>
              <a:rPr lang="en-US" dirty="0" err="1" smtClean="0"/>
              <a:t>Container.DataItem</a:t>
            </a:r>
            <a:r>
              <a:rPr lang="en-US" dirty="0" smtClean="0"/>
              <a:t>("Mobile")%&gt;&lt;/td&gt;&lt;td&gt;&lt;%#</a:t>
            </a:r>
            <a:r>
              <a:rPr lang="en-US" dirty="0" err="1" smtClean="0"/>
              <a:t>Container.DataItem</a:t>
            </a:r>
            <a:r>
              <a:rPr lang="en-US" dirty="0" smtClean="0"/>
              <a:t>("Email")%&gt;&lt;/td&gt;</a:t>
            </a:r>
          </a:p>
          <a:p>
            <a:pPr lvl="1">
              <a:buNone/>
            </a:pPr>
            <a:r>
              <a:rPr lang="en-US" dirty="0" smtClean="0"/>
              <a:t>&lt;/</a:t>
            </a:r>
            <a:r>
              <a:rPr lang="en-US" dirty="0" err="1" smtClean="0"/>
              <a:t>tr</a:t>
            </a:r>
            <a:r>
              <a:rPr lang="en-US" dirty="0" smtClean="0"/>
              <a:t>&gt;</a:t>
            </a:r>
          </a:p>
          <a:p>
            <a:pPr lvl="1">
              <a:buNone/>
            </a:pPr>
            <a:r>
              <a:rPr lang="en-US" dirty="0" smtClean="0"/>
              <a:t>&lt;/</a:t>
            </a:r>
            <a:r>
              <a:rPr lang="en-US" dirty="0" err="1" smtClean="0"/>
              <a:t>ItemTemplate</a:t>
            </a:r>
            <a:r>
              <a:rPr lang="en-US" dirty="0" smtClean="0"/>
              <a:t>&gt;</a:t>
            </a:r>
          </a:p>
          <a:p>
            <a:pPr lvl="1">
              <a:buNone/>
            </a:pPr>
            <a:r>
              <a:rPr lang="en-US" dirty="0" smtClean="0"/>
              <a:t>&lt;</a:t>
            </a:r>
            <a:r>
              <a:rPr lang="en-US" dirty="0" err="1" smtClean="0"/>
              <a:t>FooterTemplate</a:t>
            </a:r>
            <a:r>
              <a:rPr lang="en-US" dirty="0" smtClean="0"/>
              <a:t>&gt;</a:t>
            </a:r>
          </a:p>
          <a:p>
            <a:pPr lvl="1">
              <a:buNone/>
            </a:pPr>
            <a:r>
              <a:rPr lang="en-US" dirty="0" smtClean="0"/>
              <a:t>&lt;/table&gt;</a:t>
            </a:r>
          </a:p>
          <a:p>
            <a:pPr lvl="1">
              <a:buNone/>
            </a:pPr>
            <a:r>
              <a:rPr lang="en-US" dirty="0" smtClean="0"/>
              <a:t>&lt;/</a:t>
            </a:r>
            <a:r>
              <a:rPr lang="en-US" dirty="0" err="1" smtClean="0"/>
              <a:t>FooterTemplate</a:t>
            </a:r>
            <a:r>
              <a:rPr lang="en-US" dirty="0" smtClean="0"/>
              <a:t>&gt;</a:t>
            </a:r>
          </a:p>
          <a:p>
            <a:pPr lvl="1">
              <a:buNone/>
            </a:pPr>
            <a:r>
              <a:rPr lang="en-US" dirty="0" smtClean="0"/>
              <a:t>&lt;/</a:t>
            </a:r>
            <a:r>
              <a:rPr lang="en-US" dirty="0" err="1" smtClean="0"/>
              <a:t>asp:Repeater</a:t>
            </a:r>
            <a:r>
              <a:rPr lang="en-US" dirty="0" smtClean="0"/>
              <a:t>&gt;</a:t>
            </a:r>
          </a:p>
          <a:p>
            <a:pPr lvl="1">
              <a:buNone/>
            </a:pPr>
            <a:r>
              <a:rPr lang="en-US" dirty="0" smtClean="0"/>
              <a:t>&lt;/form&gt;</a:t>
            </a:r>
          </a:p>
          <a:p>
            <a:pPr lvl="1">
              <a:buNone/>
            </a:pPr>
            <a:r>
              <a:rPr lang="en-US" dirty="0" smtClean="0"/>
              <a:t>&lt;/body&gt;</a:t>
            </a:r>
          </a:p>
          <a:p>
            <a:pPr lvl="1">
              <a:buNone/>
            </a:pPr>
            <a:r>
              <a:rPr lang="en-US" dirty="0" smtClean="0"/>
              <a:t>&lt;/html&gt; </a:t>
            </a:r>
          </a:p>
        </p:txBody>
      </p:sp>
      <p:sp>
        <p:nvSpPr>
          <p:cNvPr id="4" name="Slide Number Placeholder 3"/>
          <p:cNvSpPr>
            <a:spLocks noGrp="1"/>
          </p:cNvSpPr>
          <p:nvPr>
            <p:ph type="sldNum" sz="quarter" idx="12"/>
          </p:nvPr>
        </p:nvSpPr>
        <p:spPr/>
        <p:txBody>
          <a:bodyPr/>
          <a:lstStyle/>
          <a:p>
            <a:fld id="{974AB548-B0B0-46A8-9B6C-FBD15372A4A6}"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Table</a:t>
            </a:r>
            <a:endParaRPr lang="en-US" dirty="0"/>
          </a:p>
        </p:txBody>
      </p:sp>
      <p:sp>
        <p:nvSpPr>
          <p:cNvPr id="3" name="Content Placeholder 2"/>
          <p:cNvSpPr>
            <a:spLocks noGrp="1"/>
          </p:cNvSpPr>
          <p:nvPr>
            <p:ph idx="1"/>
          </p:nvPr>
        </p:nvSpPr>
        <p:spPr/>
        <p:txBody>
          <a:bodyPr>
            <a:normAutofit fontScale="92500" lnSpcReduction="20000"/>
          </a:bodyPr>
          <a:lstStyle/>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        Dim </a:t>
            </a:r>
            <a:r>
              <a:rPr lang="en-US" dirty="0" err="1" smtClean="0"/>
              <a:t>dbconn</a:t>
            </a:r>
            <a:r>
              <a:rPr lang="en-US" dirty="0" smtClean="0"/>
              <a:t>, </a:t>
            </a:r>
            <a:r>
              <a:rPr lang="en-US" dirty="0" err="1" smtClean="0"/>
              <a:t>sql</a:t>
            </a:r>
            <a:r>
              <a:rPr lang="en-US" dirty="0" smtClean="0"/>
              <a:t>, </a:t>
            </a:r>
            <a:r>
              <a:rPr lang="en-US" dirty="0" err="1" smtClean="0"/>
              <a:t>dbcomm</a:t>
            </a:r>
            <a:endParaRPr lang="en-US" dirty="0" smtClean="0"/>
          </a:p>
          <a:p>
            <a:pPr lvl="1">
              <a:buNone/>
            </a:pPr>
            <a:r>
              <a:rPr lang="en-US" dirty="0" smtClean="0"/>
              <a:t>        </a:t>
            </a:r>
            <a:r>
              <a:rPr lang="en-US" dirty="0" err="1" smtClean="0"/>
              <a:t>dbconn</a:t>
            </a:r>
            <a:r>
              <a:rPr lang="en-US" dirty="0" smtClean="0"/>
              <a:t> = New </a:t>
            </a:r>
            <a:r>
              <a:rPr lang="en-US" dirty="0" err="1" smtClean="0"/>
              <a:t>OleDbConnection</a:t>
            </a:r>
            <a:r>
              <a:rPr lang="en-US" dirty="0" smtClean="0"/>
              <a:t>("Provider=Microsoft.Jet.OLEDB.4.0;data source=" &amp; </a:t>
            </a:r>
            <a:r>
              <a:rPr lang="en-US" dirty="0" err="1" smtClean="0"/>
              <a:t>Server.MapPath</a:t>
            </a:r>
            <a:r>
              <a:rPr lang="en-US" dirty="0" smtClean="0"/>
              <a:t>("Bank.mdb"))</a:t>
            </a:r>
          </a:p>
          <a:p>
            <a:pPr lvl="1">
              <a:buNone/>
            </a:pPr>
            <a:r>
              <a:rPr lang="en-US" dirty="0" smtClean="0"/>
              <a:t>        </a:t>
            </a:r>
            <a:r>
              <a:rPr lang="en-US" dirty="0" err="1" smtClean="0"/>
              <a:t>dbconn.Open</a:t>
            </a:r>
            <a:r>
              <a:rPr lang="en-US" dirty="0" smtClean="0"/>
              <a:t>()</a:t>
            </a:r>
          </a:p>
          <a:p>
            <a:pPr lvl="1">
              <a:buNone/>
            </a:pPr>
            <a:r>
              <a:rPr lang="en-US" dirty="0" smtClean="0"/>
              <a:t>        </a:t>
            </a:r>
            <a:r>
              <a:rPr lang="en-US" dirty="0" err="1" smtClean="0"/>
              <a:t>sql</a:t>
            </a:r>
            <a:r>
              <a:rPr lang="en-US" dirty="0" smtClean="0"/>
              <a:t> = "Create Table Products (</a:t>
            </a:r>
            <a:r>
              <a:rPr lang="en-US" dirty="0" err="1" smtClean="0"/>
              <a:t>ProductID</a:t>
            </a:r>
            <a:r>
              <a:rPr lang="en-US" dirty="0" smtClean="0"/>
              <a:t> </a:t>
            </a:r>
            <a:r>
              <a:rPr lang="en-US" dirty="0" err="1" smtClean="0"/>
              <a:t>VarChar</a:t>
            </a:r>
            <a:r>
              <a:rPr lang="en-US" dirty="0" smtClean="0"/>
              <a:t> (4) Primary Key, </a:t>
            </a:r>
            <a:r>
              <a:rPr lang="en-US" dirty="0" err="1" smtClean="0"/>
              <a:t>ProductName</a:t>
            </a:r>
            <a:r>
              <a:rPr lang="en-US" dirty="0" smtClean="0"/>
              <a:t> </a:t>
            </a:r>
            <a:r>
              <a:rPr lang="en-US" dirty="0" err="1" smtClean="0"/>
              <a:t>VarChar</a:t>
            </a:r>
            <a:r>
              <a:rPr lang="en-US" dirty="0" smtClean="0"/>
              <a:t> (20), </a:t>
            </a:r>
            <a:r>
              <a:rPr lang="en-US" dirty="0" err="1" smtClean="0"/>
              <a:t>UnitPrice</a:t>
            </a:r>
            <a:r>
              <a:rPr lang="en-US" dirty="0" smtClean="0"/>
              <a:t> </a:t>
            </a:r>
            <a:r>
              <a:rPr lang="en-US" dirty="0" err="1" smtClean="0"/>
              <a:t>Money,QtyAvailable</a:t>
            </a:r>
            <a:r>
              <a:rPr lang="en-US" dirty="0" smtClean="0"/>
              <a:t> Integer)"</a:t>
            </a:r>
          </a:p>
          <a:p>
            <a:pPr lvl="1">
              <a:buNone/>
            </a:pPr>
            <a:r>
              <a:rPr lang="en-US" dirty="0" smtClean="0"/>
              <a:t>        </a:t>
            </a:r>
            <a:r>
              <a:rPr lang="en-US" dirty="0" err="1" smtClean="0"/>
              <a:t>dbcomm</a:t>
            </a:r>
            <a:r>
              <a:rPr lang="en-US" dirty="0" smtClean="0"/>
              <a:t> = New </a:t>
            </a:r>
            <a:r>
              <a:rPr lang="en-US" dirty="0" err="1" smtClean="0"/>
              <a:t>OleDbCommand</a:t>
            </a:r>
            <a:r>
              <a:rPr lang="en-US" dirty="0" smtClean="0"/>
              <a:t>(</a:t>
            </a:r>
            <a:r>
              <a:rPr lang="en-US" dirty="0" err="1" smtClean="0"/>
              <a:t>sql</a:t>
            </a:r>
            <a:r>
              <a:rPr lang="en-US" dirty="0" smtClean="0"/>
              <a:t>, </a:t>
            </a:r>
            <a:r>
              <a:rPr lang="en-US" dirty="0" err="1" smtClean="0"/>
              <a:t>dbconn</a:t>
            </a:r>
            <a:r>
              <a:rPr lang="en-US" dirty="0" smtClean="0"/>
              <a:t>)</a:t>
            </a:r>
          </a:p>
          <a:p>
            <a:pPr lvl="1">
              <a:buNone/>
            </a:pPr>
            <a:r>
              <a:rPr lang="en-US" dirty="0" smtClean="0"/>
              <a:t>        </a:t>
            </a:r>
            <a:r>
              <a:rPr lang="en-US" dirty="0" err="1" smtClean="0"/>
              <a:t>dbcomm.ExecuteNonQuery</a:t>
            </a:r>
            <a:r>
              <a:rPr lang="en-US" dirty="0" smtClean="0"/>
              <a:t>()</a:t>
            </a:r>
          </a:p>
          <a:p>
            <a:pPr lvl="1">
              <a:buNone/>
            </a:pPr>
            <a:r>
              <a:rPr lang="en-US" dirty="0" err="1" smtClean="0"/>
              <a:t>dbconn.Close</a:t>
            </a:r>
            <a:r>
              <a:rPr lang="en-US" dirty="0" smtClean="0"/>
              <a:t>()</a:t>
            </a:r>
          </a:p>
          <a:p>
            <a:pPr lvl="1">
              <a:buNone/>
            </a:pPr>
            <a:r>
              <a:rPr lang="en-US" dirty="0" smtClean="0"/>
              <a:t>end sub</a:t>
            </a:r>
          </a:p>
          <a:p>
            <a:pPr lvl="1">
              <a:buNone/>
            </a:pPr>
            <a:r>
              <a:rPr lang="en-US" dirty="0" smtClean="0"/>
              <a:t>&lt;/script&gt;</a:t>
            </a:r>
          </a:p>
          <a:p>
            <a:pPr>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523660"/>
          </a:xfrm>
        </p:spPr>
        <p:txBody>
          <a:bodyPr/>
          <a:lstStyle/>
          <a:p>
            <a:pPr marL="514350" indent="-514350">
              <a:buFont typeface="+mj-lt"/>
              <a:buAutoNum type="arabicPeriod"/>
            </a:pPr>
            <a:r>
              <a:rPr lang="en-US" dirty="0" smtClean="0"/>
              <a:t>Apache HTTP Server (FREE &amp; Open Source)</a:t>
            </a:r>
          </a:p>
          <a:p>
            <a:pPr lvl="1"/>
            <a:r>
              <a:rPr lang="en-US" dirty="0" smtClean="0"/>
              <a:t>most popular web server on the web since 1996.</a:t>
            </a:r>
          </a:p>
          <a:p>
            <a:pPr lvl="1"/>
            <a:r>
              <a:rPr lang="en-US" dirty="0" smtClean="0"/>
              <a:t>developed and maintained by the Apache Software Foundation.</a:t>
            </a:r>
          </a:p>
          <a:p>
            <a:pPr lvl="1"/>
            <a:r>
              <a:rPr lang="en-US" dirty="0" smtClean="0"/>
              <a:t>Apache is available for a range of operating systems, including Unix, Linux, Windows, Mac OS X, Solaris.</a:t>
            </a:r>
          </a:p>
          <a:p>
            <a:pPr lvl="1"/>
            <a:endParaRPr lang="en-US" dirty="0"/>
          </a:p>
          <a:p>
            <a:pPr marL="514350" indent="-514350">
              <a:buFont typeface="+mj-lt"/>
              <a:buAutoNum type="arabicPeriod"/>
            </a:pPr>
            <a:r>
              <a:rPr lang="fr-FR" dirty="0" smtClean="0"/>
              <a:t>Microsoft Internet Information Services (IIS) ( </a:t>
            </a:r>
            <a:r>
              <a:rPr lang="fr-FR" dirty="0" err="1" smtClean="0"/>
              <a:t>Proprietary</a:t>
            </a:r>
            <a:r>
              <a:rPr lang="fr-FR" dirty="0" smtClean="0"/>
              <a:t> )</a:t>
            </a:r>
          </a:p>
          <a:p>
            <a:pPr lvl="1"/>
            <a:r>
              <a:rPr lang="en-US" dirty="0" smtClean="0"/>
              <a:t>second most popular web server on the web.</a:t>
            </a:r>
          </a:p>
          <a:p>
            <a:pPr lvl="1"/>
            <a:r>
              <a:rPr lang="en-US" dirty="0" smtClean="0"/>
              <a:t>IIS comes as an optional component of most Windows operating systems.</a:t>
            </a:r>
          </a:p>
          <a:p>
            <a:pPr lvl="1"/>
            <a:r>
              <a:rPr lang="en-US" dirty="0"/>
              <a:t>The major purpose of it was to provide their OS to control internet-services.</a:t>
            </a:r>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a:t>
            </a:fld>
            <a:endParaRPr lang="en-US"/>
          </a:p>
        </p:txBody>
      </p:sp>
    </p:spTree>
    <p:extLst>
      <p:ext uri="{BB962C8B-B14F-4D97-AF65-F5344CB8AC3E}">
        <p14:creationId xmlns:p14="http://schemas.microsoft.com/office/powerpoint/2010/main" xmlns="" val="41674540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Inserting Data into Table</a:t>
            </a:r>
            <a:endParaRPr lang="en-US" dirty="0"/>
          </a:p>
        </p:txBody>
      </p:sp>
      <p:sp>
        <p:nvSpPr>
          <p:cNvPr id="3" name="Content Placeholder 2"/>
          <p:cNvSpPr>
            <a:spLocks noGrp="1"/>
          </p:cNvSpPr>
          <p:nvPr>
            <p:ph idx="1"/>
          </p:nvPr>
        </p:nvSpPr>
        <p:spPr/>
        <p:txBody>
          <a:bodyPr>
            <a:normAutofit fontScale="92500" lnSpcReduction="20000"/>
          </a:bodyPr>
          <a:lstStyle/>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        Dim </a:t>
            </a:r>
            <a:r>
              <a:rPr lang="en-US" dirty="0" err="1" smtClean="0"/>
              <a:t>dbconn</a:t>
            </a:r>
            <a:r>
              <a:rPr lang="en-US" dirty="0" smtClean="0"/>
              <a:t>, </a:t>
            </a:r>
            <a:r>
              <a:rPr lang="en-US" dirty="0" err="1" smtClean="0"/>
              <a:t>sql</a:t>
            </a:r>
            <a:r>
              <a:rPr lang="en-US" dirty="0" smtClean="0"/>
              <a:t>, </a:t>
            </a:r>
            <a:r>
              <a:rPr lang="en-US" dirty="0" err="1" smtClean="0"/>
              <a:t>dbcomm</a:t>
            </a:r>
            <a:endParaRPr lang="en-US" dirty="0" smtClean="0"/>
          </a:p>
          <a:p>
            <a:pPr lvl="1">
              <a:buNone/>
            </a:pPr>
            <a:r>
              <a:rPr lang="en-US" dirty="0" smtClean="0"/>
              <a:t>        </a:t>
            </a:r>
            <a:r>
              <a:rPr lang="en-US" dirty="0" err="1" smtClean="0"/>
              <a:t>dbconn</a:t>
            </a:r>
            <a:r>
              <a:rPr lang="en-US" dirty="0" smtClean="0"/>
              <a:t> = New </a:t>
            </a:r>
            <a:r>
              <a:rPr lang="en-US" dirty="0" err="1" smtClean="0"/>
              <a:t>OleDbConnection</a:t>
            </a:r>
            <a:r>
              <a:rPr lang="en-US" dirty="0" smtClean="0"/>
              <a:t>("Provider=Microsoft.Jet.OLEDB.4.0;datasource=" &amp; </a:t>
            </a:r>
            <a:r>
              <a:rPr lang="en-US" dirty="0" err="1" smtClean="0"/>
              <a:t>Server.MapPath</a:t>
            </a:r>
            <a:r>
              <a:rPr lang="en-US" dirty="0" smtClean="0"/>
              <a:t>("Bank.mdb"))</a:t>
            </a:r>
          </a:p>
          <a:p>
            <a:pPr lvl="1">
              <a:buNone/>
            </a:pPr>
            <a:r>
              <a:rPr lang="en-US" dirty="0" smtClean="0"/>
              <a:t>        </a:t>
            </a:r>
            <a:r>
              <a:rPr lang="en-US" dirty="0" err="1" smtClean="0"/>
              <a:t>dbconn.Open</a:t>
            </a:r>
            <a:r>
              <a:rPr lang="en-US" dirty="0" smtClean="0"/>
              <a:t>()</a:t>
            </a:r>
          </a:p>
          <a:p>
            <a:pPr lvl="1">
              <a:buNone/>
            </a:pPr>
            <a:r>
              <a:rPr lang="en-US" dirty="0" smtClean="0"/>
              <a:t>        </a:t>
            </a:r>
            <a:r>
              <a:rPr lang="en-US" dirty="0" err="1" smtClean="0"/>
              <a:t>sql</a:t>
            </a:r>
            <a:r>
              <a:rPr lang="en-US" dirty="0" smtClean="0"/>
              <a:t> = "Insert into customer values(3,'Aaryan','Pkr',34,'9803456789','ar@gmail.com')"</a:t>
            </a:r>
          </a:p>
          <a:p>
            <a:pPr lvl="1">
              <a:buNone/>
            </a:pPr>
            <a:r>
              <a:rPr lang="en-US" dirty="0" smtClean="0"/>
              <a:t>        </a:t>
            </a:r>
            <a:r>
              <a:rPr lang="en-US" dirty="0" err="1" smtClean="0"/>
              <a:t>dbcomm</a:t>
            </a:r>
            <a:r>
              <a:rPr lang="en-US" dirty="0" smtClean="0"/>
              <a:t> = New </a:t>
            </a:r>
            <a:r>
              <a:rPr lang="en-US" dirty="0" err="1" smtClean="0"/>
              <a:t>OleDbCommand</a:t>
            </a:r>
            <a:r>
              <a:rPr lang="en-US" dirty="0" smtClean="0"/>
              <a:t>(</a:t>
            </a:r>
            <a:r>
              <a:rPr lang="en-US" dirty="0" err="1" smtClean="0"/>
              <a:t>sql</a:t>
            </a:r>
            <a:r>
              <a:rPr lang="en-US" dirty="0" smtClean="0"/>
              <a:t>, </a:t>
            </a:r>
            <a:r>
              <a:rPr lang="en-US" dirty="0" err="1" smtClean="0"/>
              <a:t>dbconn</a:t>
            </a:r>
            <a:r>
              <a:rPr lang="en-US" dirty="0" smtClean="0"/>
              <a:t>)</a:t>
            </a:r>
          </a:p>
          <a:p>
            <a:pPr lvl="1">
              <a:buNone/>
            </a:pPr>
            <a:r>
              <a:rPr lang="en-US" dirty="0" smtClean="0"/>
              <a:t>        </a:t>
            </a:r>
            <a:r>
              <a:rPr lang="en-US" dirty="0" err="1" smtClean="0"/>
              <a:t>dbcomm.ExecuteNonQuery</a:t>
            </a:r>
            <a:r>
              <a:rPr lang="en-US" dirty="0" smtClean="0"/>
              <a:t>()</a:t>
            </a:r>
          </a:p>
          <a:p>
            <a:pPr lvl="1">
              <a:buNone/>
            </a:pPr>
            <a:r>
              <a:rPr lang="en-US" dirty="0" smtClean="0"/>
              <a:t>       </a:t>
            </a:r>
            <a:r>
              <a:rPr lang="en-US" dirty="0" err="1" smtClean="0"/>
              <a:t>dbconn.Close</a:t>
            </a:r>
            <a:r>
              <a:rPr lang="en-US" dirty="0" smtClean="0"/>
              <a:t>()</a:t>
            </a:r>
          </a:p>
          <a:p>
            <a:pPr lvl="1">
              <a:buNone/>
            </a:pPr>
            <a:r>
              <a:rPr lang="en-US" dirty="0" smtClean="0"/>
              <a:t>end sub</a:t>
            </a:r>
          </a:p>
          <a:p>
            <a:pPr lvl="1">
              <a:buNone/>
            </a:pPr>
            <a:r>
              <a:rPr lang="en-US" dirty="0" smtClean="0"/>
              <a:t>&lt;/script&gt;</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Deleting Data from Table</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&lt;%@ Import Namespace="</a:t>
            </a:r>
            <a:r>
              <a:rPr lang="en-US" dirty="0" err="1" smtClean="0"/>
              <a:t>System.Data.OleDb</a:t>
            </a:r>
            <a:r>
              <a:rPr lang="en-US" dirty="0" smtClean="0"/>
              <a:t>" %&gt;</a:t>
            </a:r>
          </a:p>
          <a:p>
            <a:pPr lvl="1">
              <a:buNone/>
            </a:pPr>
            <a:r>
              <a:rPr lang="en-US" dirty="0" smtClean="0"/>
              <a:t>&lt;script </a:t>
            </a:r>
            <a:r>
              <a:rPr lang="en-US" dirty="0" err="1" smtClean="0"/>
              <a:t>runat</a:t>
            </a:r>
            <a:r>
              <a:rPr lang="en-US" dirty="0" smtClean="0"/>
              <a:t>="server"&gt;</a:t>
            </a:r>
          </a:p>
          <a:p>
            <a:pPr lvl="1">
              <a:buNone/>
            </a:pPr>
            <a:r>
              <a:rPr lang="en-US" dirty="0" smtClean="0"/>
              <a:t>sub </a:t>
            </a:r>
            <a:r>
              <a:rPr lang="en-US" dirty="0" err="1" smtClean="0"/>
              <a:t>Page_Load</a:t>
            </a:r>
            <a:endParaRPr lang="en-US" dirty="0" smtClean="0"/>
          </a:p>
          <a:p>
            <a:pPr lvl="1">
              <a:buNone/>
            </a:pPr>
            <a:r>
              <a:rPr lang="en-US" dirty="0" smtClean="0"/>
              <a:t>        Dim </a:t>
            </a:r>
            <a:r>
              <a:rPr lang="en-US" dirty="0" err="1" smtClean="0"/>
              <a:t>dbconn</a:t>
            </a:r>
            <a:r>
              <a:rPr lang="en-US" dirty="0" smtClean="0"/>
              <a:t>, </a:t>
            </a:r>
            <a:r>
              <a:rPr lang="en-US" dirty="0" err="1" smtClean="0"/>
              <a:t>sql</a:t>
            </a:r>
            <a:r>
              <a:rPr lang="en-US" dirty="0" smtClean="0"/>
              <a:t>, </a:t>
            </a:r>
            <a:r>
              <a:rPr lang="en-US" dirty="0" err="1" smtClean="0"/>
              <a:t>dbcomm</a:t>
            </a:r>
            <a:endParaRPr lang="en-US" dirty="0" smtClean="0"/>
          </a:p>
          <a:p>
            <a:pPr lvl="1">
              <a:buNone/>
            </a:pPr>
            <a:r>
              <a:rPr lang="en-US" dirty="0" smtClean="0"/>
              <a:t>        </a:t>
            </a:r>
            <a:r>
              <a:rPr lang="en-US" dirty="0" err="1" smtClean="0"/>
              <a:t>dbconn</a:t>
            </a:r>
            <a:r>
              <a:rPr lang="en-US" dirty="0" smtClean="0"/>
              <a:t> = New </a:t>
            </a:r>
            <a:r>
              <a:rPr lang="en-US" dirty="0" err="1" smtClean="0"/>
              <a:t>OleDbConnection</a:t>
            </a:r>
            <a:r>
              <a:rPr lang="en-US" dirty="0" smtClean="0"/>
              <a:t>("Provider=Microsoft.Jet.OLEDB.4.0;data source=" &amp; </a:t>
            </a:r>
            <a:r>
              <a:rPr lang="en-US" dirty="0" err="1" smtClean="0"/>
              <a:t>Server.MapPath</a:t>
            </a:r>
            <a:r>
              <a:rPr lang="en-US" dirty="0" smtClean="0"/>
              <a:t>("Bank.mdb"))</a:t>
            </a:r>
          </a:p>
          <a:p>
            <a:pPr lvl="1">
              <a:buNone/>
            </a:pPr>
            <a:r>
              <a:rPr lang="en-US" dirty="0" smtClean="0"/>
              <a:t>        </a:t>
            </a:r>
            <a:r>
              <a:rPr lang="en-US" dirty="0" err="1" smtClean="0"/>
              <a:t>dbconn.Open</a:t>
            </a:r>
            <a:r>
              <a:rPr lang="en-US" dirty="0" smtClean="0"/>
              <a:t>()</a:t>
            </a:r>
          </a:p>
          <a:p>
            <a:pPr lvl="1">
              <a:buNone/>
            </a:pPr>
            <a:r>
              <a:rPr lang="en-US" dirty="0" smtClean="0"/>
              <a:t>        </a:t>
            </a:r>
            <a:r>
              <a:rPr lang="en-US" dirty="0" err="1" smtClean="0"/>
              <a:t>sql</a:t>
            </a:r>
            <a:r>
              <a:rPr lang="en-US" dirty="0" smtClean="0"/>
              <a:t> = "Delete from customer where Cid=1"</a:t>
            </a:r>
          </a:p>
          <a:p>
            <a:pPr lvl="1">
              <a:buNone/>
            </a:pPr>
            <a:r>
              <a:rPr lang="en-US" dirty="0" smtClean="0"/>
              <a:t>        </a:t>
            </a:r>
            <a:r>
              <a:rPr lang="en-US" dirty="0" err="1" smtClean="0"/>
              <a:t>dbcomm</a:t>
            </a:r>
            <a:r>
              <a:rPr lang="en-US" dirty="0" smtClean="0"/>
              <a:t> = New </a:t>
            </a:r>
            <a:r>
              <a:rPr lang="en-US" dirty="0" err="1" smtClean="0"/>
              <a:t>OleDbCommand</a:t>
            </a:r>
            <a:r>
              <a:rPr lang="en-US" dirty="0" smtClean="0"/>
              <a:t>(</a:t>
            </a:r>
            <a:r>
              <a:rPr lang="en-US" dirty="0" err="1" smtClean="0"/>
              <a:t>sql</a:t>
            </a:r>
            <a:r>
              <a:rPr lang="en-US" dirty="0" smtClean="0"/>
              <a:t>, </a:t>
            </a:r>
            <a:r>
              <a:rPr lang="en-US" dirty="0" err="1" smtClean="0"/>
              <a:t>dbconn</a:t>
            </a:r>
            <a:r>
              <a:rPr lang="en-US" dirty="0" smtClean="0"/>
              <a:t>)</a:t>
            </a:r>
          </a:p>
          <a:p>
            <a:pPr lvl="1">
              <a:buNone/>
            </a:pPr>
            <a:r>
              <a:rPr lang="en-US" dirty="0" smtClean="0"/>
              <a:t>        </a:t>
            </a:r>
            <a:r>
              <a:rPr lang="en-US" dirty="0" err="1" smtClean="0"/>
              <a:t>dbcomm.ExecuteNonQuery</a:t>
            </a:r>
            <a:r>
              <a:rPr lang="en-US" dirty="0" smtClean="0"/>
              <a:t>()</a:t>
            </a:r>
          </a:p>
          <a:p>
            <a:pPr lvl="1">
              <a:buNone/>
            </a:pPr>
            <a:r>
              <a:rPr lang="en-US" dirty="0" err="1" smtClean="0"/>
              <a:t>dbconn.Close</a:t>
            </a:r>
            <a:r>
              <a:rPr lang="en-US" dirty="0" smtClean="0"/>
              <a:t>()</a:t>
            </a:r>
          </a:p>
          <a:p>
            <a:pPr lvl="1">
              <a:buNone/>
            </a:pPr>
            <a:r>
              <a:rPr lang="en-US" dirty="0" smtClean="0"/>
              <a:t>end sub</a:t>
            </a:r>
          </a:p>
          <a:p>
            <a:pPr lvl="1">
              <a:buNone/>
            </a:pPr>
            <a:r>
              <a:rPr lang="en-US" dirty="0" smtClean="0"/>
              <a:t>&lt;/script&gt;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 Cookies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cookie is often used to identify a user.</a:t>
            </a:r>
          </a:p>
          <a:p>
            <a:r>
              <a:rPr lang="en-US" dirty="0" smtClean="0"/>
              <a:t>It is a small file that the server embeds on the user's computer.</a:t>
            </a:r>
          </a:p>
          <a:p>
            <a:r>
              <a:rPr lang="en-US" dirty="0" smtClean="0"/>
              <a:t>Each time the same computer requests a page with a browser, it will send the cookie too. With ASP, we can both create and retrieve cookie values.</a:t>
            </a:r>
          </a:p>
          <a:p>
            <a:r>
              <a:rPr lang="en-US" dirty="0" smtClean="0"/>
              <a:t>Cookies help Web sites store information about visitors. More generally, cookies are one way of maintaining continuity in a Web application—that is, of performing state management. </a:t>
            </a:r>
          </a:p>
          <a:p>
            <a:r>
              <a:rPr lang="en-US" dirty="0" smtClean="0"/>
              <a:t>Cookies are used for many purposes, all relating to helping the Web site remember users.</a:t>
            </a:r>
          </a:p>
          <a:p>
            <a:r>
              <a:rPr lang="en-US" dirty="0" smtClean="0"/>
              <a:t>For example,</a:t>
            </a:r>
          </a:p>
          <a:p>
            <a:pPr lvl="1"/>
            <a:r>
              <a:rPr lang="en-US" dirty="0" smtClean="0"/>
              <a:t>A site conducting a poll might use a cookie simply as a Boolean value to indicate whether a user's browser has already participated in voting so that the user cannot vote twice.</a:t>
            </a:r>
          </a:p>
          <a:p>
            <a:pPr lvl="1"/>
            <a:r>
              <a:rPr lang="en-US" dirty="0" smtClean="0"/>
              <a:t>A site that asks a user to log on might use a cookie to record that the user already logged on so that the user does not have to keep entering credentials.</a:t>
            </a:r>
          </a:p>
          <a:p>
            <a:endParaRPr lang="en-US" b="1" dirty="0" smtClean="0"/>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Cookie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Response.Cookies</a:t>
            </a:r>
            <a:r>
              <a:rPr lang="en-US" dirty="0" smtClean="0"/>
              <a:t>" command is used to create cookies.</a:t>
            </a:r>
          </a:p>
          <a:p>
            <a:r>
              <a:rPr lang="en-US" b="1" dirty="0" smtClean="0"/>
              <a:t>Note:</a:t>
            </a:r>
            <a:r>
              <a:rPr lang="en-US" dirty="0" smtClean="0"/>
              <a:t> The </a:t>
            </a:r>
            <a:r>
              <a:rPr lang="en-US" dirty="0" err="1" smtClean="0"/>
              <a:t>Response.Cookies</a:t>
            </a:r>
            <a:r>
              <a:rPr lang="en-US" dirty="0" smtClean="0"/>
              <a:t> command must appear BEFORE the &lt;html&gt; tag.</a:t>
            </a:r>
          </a:p>
          <a:p>
            <a:r>
              <a:rPr lang="en-US" dirty="0" smtClean="0"/>
              <a:t>Example:</a:t>
            </a:r>
          </a:p>
          <a:p>
            <a:pPr lvl="1">
              <a:buNone/>
            </a:pPr>
            <a:r>
              <a:rPr lang="en-US" dirty="0" smtClean="0"/>
              <a:t>&lt;%</a:t>
            </a:r>
            <a:br>
              <a:rPr lang="en-US" dirty="0" smtClean="0"/>
            </a:br>
            <a:r>
              <a:rPr lang="en-US" dirty="0" err="1" smtClean="0"/>
              <a:t>Response.Cookies</a:t>
            </a:r>
            <a:r>
              <a:rPr lang="en-US" dirty="0" smtClean="0"/>
              <a:t>("</a:t>
            </a:r>
            <a:r>
              <a:rPr lang="en-US" dirty="0" err="1" smtClean="0"/>
              <a:t>firstname</a:t>
            </a:r>
            <a:r>
              <a:rPr lang="en-US" dirty="0" smtClean="0"/>
              <a:t>")="Alex"</a:t>
            </a:r>
            <a:br>
              <a:rPr lang="en-US" dirty="0" smtClean="0"/>
            </a:br>
            <a:r>
              <a:rPr lang="en-US" dirty="0" err="1" smtClean="0"/>
              <a:t>Response.Cookies</a:t>
            </a:r>
            <a:r>
              <a:rPr lang="en-US" dirty="0" smtClean="0"/>
              <a:t>("</a:t>
            </a:r>
            <a:r>
              <a:rPr lang="en-US" dirty="0" err="1" smtClean="0"/>
              <a:t>firstname</a:t>
            </a:r>
            <a:r>
              <a:rPr lang="en-US" dirty="0" smtClean="0"/>
              <a:t>").Expires=#May 10,2012#</a:t>
            </a:r>
          </a:p>
          <a:p>
            <a:pPr lvl="1">
              <a:buNone/>
            </a:pPr>
            <a:r>
              <a:rPr lang="en-US" dirty="0" smtClean="0"/>
              <a:t>%&gt;</a:t>
            </a:r>
          </a:p>
          <a:p>
            <a:pPr lvl="1"/>
            <a:r>
              <a:rPr lang="en-US" dirty="0" smtClean="0"/>
              <a:t>Here we create a cookie named "</a:t>
            </a:r>
            <a:r>
              <a:rPr lang="en-US" dirty="0" err="1" smtClean="0"/>
              <a:t>firstname</a:t>
            </a:r>
            <a:r>
              <a:rPr lang="en-US" dirty="0" smtClean="0"/>
              <a:t>" and assign the value "Alex" to it and It is also possible to assign properties to a cookie, like setting a date when the cookie should expire.</a:t>
            </a:r>
          </a:p>
          <a:p>
            <a:pPr lvl="1">
              <a:buNone/>
            </a:pPr>
            <a:endParaRPr lang="en-US" dirty="0" smtClean="0"/>
          </a:p>
          <a:p>
            <a:pPr lvl="1">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Retrieving a Cookie Value</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err="1" smtClean="0"/>
              <a:t>Request.Cookies</a:t>
            </a:r>
            <a:r>
              <a:rPr lang="en-US" dirty="0" smtClean="0"/>
              <a:t>" command is used to retrieve a cookie value.</a:t>
            </a:r>
          </a:p>
          <a:p>
            <a:r>
              <a:rPr lang="en-US" dirty="0" smtClean="0"/>
              <a:t>Example:</a:t>
            </a:r>
          </a:p>
          <a:p>
            <a:pPr lvl="1">
              <a:buNone/>
            </a:pPr>
            <a:r>
              <a:rPr lang="en-US" dirty="0" smtClean="0"/>
              <a:t>&lt;%</a:t>
            </a:r>
            <a:br>
              <a:rPr lang="en-US" dirty="0" smtClean="0"/>
            </a:br>
            <a:r>
              <a:rPr lang="en-US" dirty="0" err="1" smtClean="0"/>
              <a:t>fname</a:t>
            </a:r>
            <a:r>
              <a:rPr lang="en-US" dirty="0" smtClean="0"/>
              <a:t>=</a:t>
            </a:r>
            <a:r>
              <a:rPr lang="en-US" dirty="0" err="1" smtClean="0"/>
              <a:t>Request.Cookies</a:t>
            </a:r>
            <a:r>
              <a:rPr lang="en-US" dirty="0" smtClean="0"/>
              <a:t>("</a:t>
            </a:r>
            <a:r>
              <a:rPr lang="en-US" dirty="0" err="1" smtClean="0"/>
              <a:t>firstname</a:t>
            </a:r>
            <a:r>
              <a:rPr lang="en-US" dirty="0" smtClean="0"/>
              <a:t>")</a:t>
            </a:r>
            <a:br>
              <a:rPr lang="en-US" dirty="0" smtClean="0"/>
            </a:br>
            <a:r>
              <a:rPr lang="en-US" dirty="0" err="1" smtClean="0"/>
              <a:t>response.write</a:t>
            </a:r>
            <a:r>
              <a:rPr lang="en-US" dirty="0" smtClean="0"/>
              <a:t>("</a:t>
            </a:r>
            <a:r>
              <a:rPr lang="en-US" dirty="0" err="1" smtClean="0"/>
              <a:t>Firstname</a:t>
            </a:r>
            <a:r>
              <a:rPr lang="en-US" dirty="0" smtClean="0"/>
              <a:t>=" &amp; </a:t>
            </a:r>
            <a:r>
              <a:rPr lang="en-US" dirty="0" err="1" smtClean="0"/>
              <a:t>fname</a:t>
            </a:r>
            <a:r>
              <a:rPr lang="en-US" dirty="0" smtClean="0"/>
              <a:t>)</a:t>
            </a:r>
          </a:p>
          <a:p>
            <a:pPr lvl="1">
              <a:buNone/>
            </a:pPr>
            <a:r>
              <a:rPr lang="en-US" dirty="0" smtClean="0"/>
              <a:t>%&gt;</a:t>
            </a:r>
          </a:p>
          <a:p>
            <a:r>
              <a:rPr lang="en-US" b="1" dirty="0" smtClean="0"/>
              <a:t>Output:</a:t>
            </a:r>
            <a:r>
              <a:rPr lang="en-US" dirty="0" smtClean="0"/>
              <a:t> </a:t>
            </a:r>
            <a:r>
              <a:rPr lang="en-US" dirty="0" err="1" smtClean="0"/>
              <a:t>Firstname</a:t>
            </a:r>
            <a:r>
              <a:rPr lang="en-US" dirty="0" smtClean="0"/>
              <a:t>=Alex</a:t>
            </a:r>
          </a:p>
          <a:p>
            <a:pPr lvl="1">
              <a:buNone/>
            </a:pPr>
            <a:endParaRPr lang="en-US" dirty="0" smtClean="0"/>
          </a:p>
          <a:p>
            <a:pPr lvl="1">
              <a:buNone/>
            </a:pPr>
            <a:r>
              <a:rPr lang="en-US" dirty="0" smtClean="0"/>
              <a:t>Here we retrieve the value of the cookie named "</a:t>
            </a:r>
            <a:r>
              <a:rPr lang="en-US" dirty="0" err="1" smtClean="0"/>
              <a:t>firstname</a:t>
            </a:r>
            <a:r>
              <a:rPr lang="en-US" dirty="0" smtClean="0"/>
              <a:t>" and display it on a</a:t>
            </a:r>
          </a:p>
          <a:p>
            <a:pPr lvl="1">
              <a:buNone/>
            </a:pPr>
            <a:r>
              <a:rPr lang="en-US" dirty="0" smtClean="0"/>
              <a:t>page</a:t>
            </a:r>
          </a:p>
          <a:p>
            <a:pPr lvl="1">
              <a:buNone/>
            </a:pPr>
            <a:endParaRPr lang="en-US" dirty="0" smtClean="0"/>
          </a:p>
          <a:p>
            <a:pPr lvl="1">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in ASP.net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session is defined as the period of time that a unique user interacts with a Web application.</a:t>
            </a:r>
          </a:p>
          <a:p>
            <a:r>
              <a:rPr lang="en-US" dirty="0" smtClean="0"/>
              <a:t>While using computer, it knows who you are. It knows when you open the application and when you close it. However, on the internet there is one problem: the web server does not know who you are and what you do, because the HTTP address doesn't maintain state.</a:t>
            </a:r>
          </a:p>
          <a:p>
            <a:r>
              <a:rPr lang="en-US" dirty="0" smtClean="0"/>
              <a:t>Active Server Pages (ASP) developers who wish to retain data for unique user sessions can use an intrinsic feature known as </a:t>
            </a:r>
            <a:r>
              <a:rPr lang="en-US" b="1" dirty="0" smtClean="0"/>
              <a:t>session state</a:t>
            </a:r>
            <a:r>
              <a:rPr lang="en-US" dirty="0" smtClean="0"/>
              <a:t>.</a:t>
            </a:r>
          </a:p>
          <a:p>
            <a:r>
              <a:rPr lang="en-US" dirty="0" smtClean="0"/>
              <a:t>Programmatically, session state is nothing more than memory in the shape of a dictionary or hash table, e.g. key-value pairs, which can be set and read for the duration of a user's session.</a:t>
            </a:r>
          </a:p>
          <a:p>
            <a:r>
              <a:rPr lang="en-US" dirty="0" smtClean="0"/>
              <a:t>ASP maintains session state by providing the client with a unique key assigned to the user when the session begins.</a:t>
            </a:r>
          </a:p>
          <a:p>
            <a:r>
              <a:rPr lang="en-US" dirty="0" smtClean="0"/>
              <a:t>This key is stored in an HTTP cookie that the client sends to the server on each request. The server can then read the key from the cookie and re-inflate the server session state.</a:t>
            </a:r>
          </a:p>
        </p:txBody>
      </p:sp>
      <p:sp>
        <p:nvSpPr>
          <p:cNvPr id="4" name="Slide Number Placeholder 3"/>
          <p:cNvSpPr>
            <a:spLocks noGrp="1"/>
          </p:cNvSpPr>
          <p:nvPr>
            <p:ph type="sldNum" sz="quarter" idx="12"/>
          </p:nvPr>
        </p:nvSpPr>
        <p:spPr/>
        <p:txBody>
          <a:bodyPr/>
          <a:lstStyle/>
          <a:p>
            <a:fld id="{974AB548-B0B0-46A8-9B6C-FBD15372A4A6}"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Session object stores information about, or change settings for a user session</a:t>
            </a:r>
            <a:r>
              <a:rPr lang="en-US" dirty="0" smtClean="0"/>
              <a:t>.</a:t>
            </a:r>
          </a:p>
          <a:p>
            <a:r>
              <a:rPr lang="en-US" dirty="0" smtClean="0"/>
              <a:t>Variables stored in a Session object hold information about one single user, and are available to all pages in one application</a:t>
            </a:r>
            <a:r>
              <a:rPr lang="en-US" dirty="0" smtClean="0"/>
              <a:t>.</a:t>
            </a:r>
          </a:p>
          <a:p>
            <a:r>
              <a:rPr lang="en-US" dirty="0" smtClean="0"/>
              <a:t>Common information stored in session variables are name, id, and preferences</a:t>
            </a:r>
            <a:r>
              <a:rPr lang="en-US" dirty="0" smtClean="0"/>
              <a:t>.</a:t>
            </a:r>
          </a:p>
          <a:p>
            <a:r>
              <a:rPr lang="en-US" dirty="0" smtClean="0"/>
              <a:t>The server creates a new Session object for each new user, and destroys the Session object when the session expires.</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a Session Start</a:t>
            </a:r>
            <a:r>
              <a:rPr lang="en-US" dirty="0" smtClean="0"/>
              <a:t>?</a:t>
            </a:r>
            <a:endParaRPr lang="en-US" dirty="0"/>
          </a:p>
        </p:txBody>
      </p:sp>
      <p:sp>
        <p:nvSpPr>
          <p:cNvPr id="3" name="Content Placeholder 2"/>
          <p:cNvSpPr>
            <a:spLocks noGrp="1"/>
          </p:cNvSpPr>
          <p:nvPr>
            <p:ph idx="1"/>
          </p:nvPr>
        </p:nvSpPr>
        <p:spPr/>
        <p:txBody>
          <a:bodyPr/>
          <a:lstStyle/>
          <a:p>
            <a:r>
              <a:rPr lang="en-US" dirty="0" smtClean="0"/>
              <a:t>A session starts when:</a:t>
            </a:r>
          </a:p>
          <a:p>
            <a:pPr lvl="1"/>
            <a:r>
              <a:rPr lang="en-US" dirty="0" smtClean="0"/>
              <a:t>A new user requests an ASP file, and the Global.asa file includes a </a:t>
            </a:r>
            <a:r>
              <a:rPr lang="en-US" dirty="0" err="1" smtClean="0"/>
              <a:t>Session_OnStart</a:t>
            </a:r>
            <a:r>
              <a:rPr lang="en-US" dirty="0" smtClean="0"/>
              <a:t> procedure</a:t>
            </a:r>
          </a:p>
          <a:p>
            <a:pPr lvl="1"/>
            <a:r>
              <a:rPr lang="en-US" dirty="0" smtClean="0"/>
              <a:t>A value is stored in a Session variable</a:t>
            </a:r>
          </a:p>
          <a:p>
            <a:pPr lvl="1"/>
            <a:r>
              <a:rPr lang="en-US" dirty="0" smtClean="0"/>
              <a:t>A user requests an ASP file, and the Global.asa file uses the &lt;object&gt; tag to instantiate an object with session </a:t>
            </a:r>
            <a:r>
              <a:rPr lang="en-US" dirty="0" smtClean="0"/>
              <a:t>scope</a:t>
            </a:r>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a Session End</a:t>
            </a:r>
            <a:r>
              <a:rPr lang="en-US" dirty="0" smtClean="0"/>
              <a:t>?</a:t>
            </a:r>
            <a:endParaRPr lang="en-US" dirty="0"/>
          </a:p>
        </p:txBody>
      </p:sp>
      <p:sp>
        <p:nvSpPr>
          <p:cNvPr id="3" name="Content Placeholder 2"/>
          <p:cNvSpPr>
            <a:spLocks noGrp="1"/>
          </p:cNvSpPr>
          <p:nvPr>
            <p:ph idx="1"/>
          </p:nvPr>
        </p:nvSpPr>
        <p:spPr>
          <a:xfrm>
            <a:off x="838200" y="1409700"/>
            <a:ext cx="10515600" cy="5270499"/>
          </a:xfrm>
        </p:spPr>
        <p:txBody>
          <a:bodyPr>
            <a:normAutofit fontScale="85000" lnSpcReduction="20000"/>
          </a:bodyPr>
          <a:lstStyle/>
          <a:p>
            <a:r>
              <a:rPr lang="en-US" dirty="0" smtClean="0"/>
              <a:t>A session ends if a user has not requested or refreshed a page in the application for a </a:t>
            </a:r>
            <a:r>
              <a:rPr lang="en-US" dirty="0" smtClean="0"/>
              <a:t>specified </a:t>
            </a:r>
            <a:r>
              <a:rPr lang="en-US" dirty="0" smtClean="0"/>
              <a:t>period. By default, this is 20 minutes</a:t>
            </a:r>
            <a:r>
              <a:rPr lang="en-US" dirty="0" smtClean="0"/>
              <a:t>.</a:t>
            </a:r>
          </a:p>
          <a:p>
            <a:r>
              <a:rPr lang="en-US" dirty="0" smtClean="0"/>
              <a:t>If </a:t>
            </a:r>
            <a:r>
              <a:rPr lang="en-US" dirty="0" smtClean="0"/>
              <a:t>we </a:t>
            </a:r>
            <a:r>
              <a:rPr lang="en-US" dirty="0" smtClean="0"/>
              <a:t>want to set a timeout interval that is shorter or longer than the default,  </a:t>
            </a:r>
            <a:r>
              <a:rPr lang="en-US" b="1" dirty="0" smtClean="0"/>
              <a:t>Timeout</a:t>
            </a:r>
            <a:r>
              <a:rPr lang="en-US" dirty="0" smtClean="0"/>
              <a:t> </a:t>
            </a:r>
            <a:r>
              <a:rPr lang="en-US" dirty="0" smtClean="0"/>
              <a:t>property is used.</a:t>
            </a:r>
          </a:p>
          <a:p>
            <a:r>
              <a:rPr lang="en-US" dirty="0" err="1" smtClean="0"/>
              <a:t>Eg</a:t>
            </a:r>
            <a:r>
              <a:rPr lang="en-US" dirty="0" smtClean="0"/>
              <a:t>:</a:t>
            </a:r>
          </a:p>
          <a:p>
            <a:pPr lvl="1">
              <a:buNone/>
            </a:pPr>
            <a:r>
              <a:rPr lang="en-US" dirty="0" smtClean="0"/>
              <a:t>	&lt;%</a:t>
            </a:r>
            <a:r>
              <a:rPr lang="en-US" dirty="0" smtClean="0"/>
              <a:t/>
            </a:r>
            <a:br>
              <a:rPr lang="en-US" dirty="0" smtClean="0"/>
            </a:br>
            <a:r>
              <a:rPr lang="en-US" dirty="0" err="1" smtClean="0"/>
              <a:t>Session.Timeout</a:t>
            </a:r>
            <a:r>
              <a:rPr lang="en-US" dirty="0" smtClean="0"/>
              <a:t>=5</a:t>
            </a:r>
            <a:br>
              <a:rPr lang="en-US" dirty="0" smtClean="0"/>
            </a:br>
            <a:r>
              <a:rPr lang="en-US" dirty="0" smtClean="0"/>
              <a:t>%&gt;</a:t>
            </a:r>
            <a:endParaRPr lang="en-US" dirty="0" smtClean="0"/>
          </a:p>
          <a:p>
            <a:r>
              <a:rPr lang="en-US" b="1" dirty="0" smtClean="0"/>
              <a:t>Abandon</a:t>
            </a:r>
            <a:r>
              <a:rPr lang="en-US" dirty="0" smtClean="0"/>
              <a:t> method </a:t>
            </a:r>
            <a:r>
              <a:rPr lang="en-US" dirty="0" smtClean="0"/>
              <a:t>used to end </a:t>
            </a:r>
            <a:r>
              <a:rPr lang="en-US" dirty="0" smtClean="0"/>
              <a:t>a session </a:t>
            </a:r>
            <a:r>
              <a:rPr lang="en-US" dirty="0" smtClean="0"/>
              <a:t>immediately.</a:t>
            </a:r>
          </a:p>
          <a:p>
            <a:r>
              <a:rPr lang="en-US" dirty="0" err="1" smtClean="0"/>
              <a:t>Eg</a:t>
            </a:r>
            <a:r>
              <a:rPr lang="en-US" dirty="0" smtClean="0"/>
              <a:t>:</a:t>
            </a:r>
          </a:p>
          <a:p>
            <a:pPr lvl="1">
              <a:buNone/>
            </a:pPr>
            <a:r>
              <a:rPr lang="en-US" dirty="0" smtClean="0"/>
              <a:t>	&lt;%</a:t>
            </a:r>
            <a:r>
              <a:rPr lang="en-US" dirty="0" smtClean="0"/>
              <a:t/>
            </a:r>
            <a:br>
              <a:rPr lang="en-US" dirty="0" smtClean="0"/>
            </a:br>
            <a:r>
              <a:rPr lang="en-US" dirty="0" err="1" smtClean="0"/>
              <a:t>Session.Abandon</a:t>
            </a:r>
            <a:r>
              <a:rPr lang="en-US" dirty="0" smtClean="0"/>
              <a:t/>
            </a:r>
            <a:br>
              <a:rPr lang="en-US" dirty="0" smtClean="0"/>
            </a:br>
            <a:r>
              <a:rPr lang="en-US" dirty="0" smtClean="0"/>
              <a:t>%&gt;</a:t>
            </a:r>
          </a:p>
          <a:p>
            <a:pPr>
              <a:buFont typeface="Wingdings" pitchFamily="2" charset="2"/>
              <a:buChar char="Ø"/>
            </a:pPr>
            <a:r>
              <a:rPr lang="en-US" dirty="0" smtClean="0"/>
              <a:t>The main problem with sessions is WHEN they should end</a:t>
            </a:r>
            <a:r>
              <a:rPr lang="en-US" dirty="0" smtClean="0"/>
              <a:t>. Waiting </a:t>
            </a:r>
            <a:r>
              <a:rPr lang="en-US" dirty="0" smtClean="0"/>
              <a:t>too long for an idle session uses up resources on the server, but if the session is deleted too soon the user has to start all over again because the server has deleted all the information. Finding the right timeout interval can be difficult!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and Retrieve Session </a:t>
            </a:r>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The most important thing about the Session object is that </a:t>
            </a:r>
            <a:r>
              <a:rPr lang="en-US" dirty="0" smtClean="0"/>
              <a:t>we </a:t>
            </a:r>
            <a:r>
              <a:rPr lang="en-US" dirty="0" smtClean="0"/>
              <a:t>can store variables in it</a:t>
            </a:r>
            <a:r>
              <a:rPr lang="en-US" dirty="0" smtClean="0"/>
              <a:t>.</a:t>
            </a:r>
          </a:p>
          <a:p>
            <a:r>
              <a:rPr lang="en-US" dirty="0" smtClean="0"/>
              <a:t>The example below will set the Session variable </a:t>
            </a:r>
            <a:r>
              <a:rPr lang="en-US" i="1" dirty="0" smtClean="0"/>
              <a:t>username</a:t>
            </a:r>
            <a:r>
              <a:rPr lang="en-US" dirty="0" smtClean="0"/>
              <a:t> to "Donald Duck" and the Session variable </a:t>
            </a:r>
            <a:r>
              <a:rPr lang="en-US" i="1" dirty="0" smtClean="0"/>
              <a:t>age</a:t>
            </a:r>
            <a:r>
              <a:rPr lang="en-US" dirty="0" smtClean="0"/>
              <a:t> to "50</a:t>
            </a:r>
            <a:r>
              <a:rPr lang="en-US" dirty="0" smtClean="0"/>
              <a:t>":</a:t>
            </a:r>
          </a:p>
          <a:p>
            <a:pPr lvl="1">
              <a:buNone/>
            </a:pPr>
            <a:r>
              <a:rPr lang="en-US" dirty="0" smtClean="0"/>
              <a:t>	&lt;%</a:t>
            </a:r>
            <a:r>
              <a:rPr lang="en-US" dirty="0" smtClean="0"/>
              <a:t/>
            </a:r>
            <a:br>
              <a:rPr lang="en-US" dirty="0" smtClean="0"/>
            </a:br>
            <a:r>
              <a:rPr lang="en-US" dirty="0" smtClean="0"/>
              <a:t>Session("username")="Donald Duck"</a:t>
            </a:r>
            <a:br>
              <a:rPr lang="en-US" dirty="0" smtClean="0"/>
            </a:br>
            <a:r>
              <a:rPr lang="en-US" dirty="0" smtClean="0"/>
              <a:t>Session("age")=50</a:t>
            </a:r>
            <a:br>
              <a:rPr lang="en-US" dirty="0" smtClean="0"/>
            </a:br>
            <a:r>
              <a:rPr lang="en-US" dirty="0" smtClean="0"/>
              <a:t>%&gt;</a:t>
            </a:r>
          </a:p>
          <a:p>
            <a:r>
              <a:rPr lang="en-US" dirty="0" smtClean="0"/>
              <a:t>When the value is stored in a session variable it can be reached from ANY page in the ASP application</a:t>
            </a:r>
            <a:r>
              <a:rPr lang="en-US" dirty="0" smtClean="0"/>
              <a:t>:</a:t>
            </a:r>
          </a:p>
          <a:p>
            <a:pPr lvl="1">
              <a:buNone/>
            </a:pPr>
            <a:r>
              <a:rPr lang="en-US" dirty="0" smtClean="0"/>
              <a:t>Welcome &lt;%</a:t>
            </a:r>
            <a:r>
              <a:rPr lang="en-US" dirty="0" err="1" smtClean="0"/>
              <a:t>Response.Write</a:t>
            </a:r>
            <a:r>
              <a:rPr lang="en-US" dirty="0" smtClean="0"/>
              <a:t>(Session("username"))%&gt;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Servers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err="1" smtClean="0"/>
              <a:t>Lighttpd</a:t>
            </a:r>
            <a:r>
              <a:rPr lang="en-US" dirty="0" smtClean="0"/>
              <a:t>:</a:t>
            </a:r>
          </a:p>
          <a:p>
            <a:pPr lvl="1"/>
            <a:r>
              <a:rPr lang="en-US" dirty="0"/>
              <a:t>pronounced </a:t>
            </a:r>
            <a:r>
              <a:rPr lang="en-US" i="1" dirty="0" err="1"/>
              <a:t>lighty</a:t>
            </a:r>
            <a:r>
              <a:rPr lang="en-US" dirty="0"/>
              <a:t> is also a free web server that is distributed with the FreeBSD operating system</a:t>
            </a:r>
            <a:r>
              <a:rPr lang="en-US" dirty="0" smtClean="0"/>
              <a:t>.</a:t>
            </a:r>
          </a:p>
          <a:p>
            <a:pPr lvl="1"/>
            <a:r>
              <a:rPr lang="en-US" dirty="0"/>
              <a:t>This open source web server is fast, secure and consumes much less CPU power</a:t>
            </a:r>
            <a:r>
              <a:rPr lang="en-US" dirty="0" smtClean="0"/>
              <a:t>.</a:t>
            </a:r>
          </a:p>
          <a:p>
            <a:pPr lvl="1"/>
            <a:r>
              <a:rPr lang="en-US" dirty="0" err="1"/>
              <a:t>Lighttpd</a:t>
            </a:r>
            <a:r>
              <a:rPr lang="en-US" dirty="0"/>
              <a:t> can also run on Windows, Mac OS X, Linux and Solaris operating systems</a:t>
            </a:r>
            <a:r>
              <a:rPr lang="en-US" dirty="0" smtClean="0"/>
              <a:t>.</a:t>
            </a:r>
            <a:endParaRPr lang="en-US" dirty="0"/>
          </a:p>
          <a:p>
            <a:pPr marL="514350" indent="-514350">
              <a:buFont typeface="+mj-lt"/>
              <a:buAutoNum type="arabicPeriod"/>
            </a:pPr>
            <a:r>
              <a:rPr lang="en-US" dirty="0"/>
              <a:t>Sun Java System Web </a:t>
            </a:r>
            <a:r>
              <a:rPr lang="en-US" dirty="0" smtClean="0"/>
              <a:t>Server:</a:t>
            </a:r>
          </a:p>
          <a:p>
            <a:pPr lvl="1"/>
            <a:r>
              <a:rPr lang="en-US" dirty="0"/>
              <a:t>web server from Sun Microsystems is suited for medium and large </a:t>
            </a:r>
            <a:r>
              <a:rPr lang="en-US" dirty="0" smtClean="0"/>
              <a:t>websites.</a:t>
            </a:r>
          </a:p>
          <a:p>
            <a:pPr lvl="1"/>
            <a:r>
              <a:rPr lang="en-US" dirty="0"/>
              <a:t>the server is free it is not open source</a:t>
            </a:r>
            <a:r>
              <a:rPr lang="en-US" dirty="0" smtClean="0"/>
              <a:t>.</a:t>
            </a:r>
          </a:p>
          <a:p>
            <a:pPr lvl="1"/>
            <a:r>
              <a:rPr lang="en-US" dirty="0"/>
              <a:t>runs on Windows, Linux and Unix platforms</a:t>
            </a:r>
            <a:r>
              <a:rPr lang="en-US" dirty="0" smtClean="0"/>
              <a:t>.</a:t>
            </a:r>
          </a:p>
          <a:p>
            <a:pPr lvl="1"/>
            <a:r>
              <a:rPr lang="en-US" dirty="0"/>
              <a:t>supports various languages, scripts and technologies required for Web 2.0 such as JSP, Java Servlets, PHP, Perl, Python, Ruby on Rails, ASP and </a:t>
            </a:r>
            <a:r>
              <a:rPr lang="en-US" dirty="0" err="1"/>
              <a:t>Coldfusion</a:t>
            </a:r>
            <a:r>
              <a:rPr lang="en-US" dirty="0"/>
              <a:t> etc.</a:t>
            </a:r>
          </a:p>
          <a:p>
            <a:pPr marL="0" indent="0">
              <a:buNone/>
            </a:pP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a:t>
            </a:fld>
            <a:endParaRPr lang="en-US"/>
          </a:p>
        </p:txBody>
      </p:sp>
    </p:spTree>
    <p:extLst>
      <p:ext uri="{BB962C8B-B14F-4D97-AF65-F5344CB8AC3E}">
        <p14:creationId xmlns:p14="http://schemas.microsoft.com/office/powerpoint/2010/main" xmlns="" val="31263730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a:t>
            </a:r>
            <a:r>
              <a:rPr lang="en-US" dirty="0" smtClean="0"/>
              <a:t>can also store user preferences in the Session object, and then access that preference to choose what page to return to the user</a:t>
            </a:r>
            <a:r>
              <a:rPr lang="en-US" dirty="0" smtClean="0"/>
              <a:t>.</a:t>
            </a:r>
          </a:p>
          <a:p>
            <a:r>
              <a:rPr lang="en-US" dirty="0" smtClean="0"/>
              <a:t>The example below specifies a text-only version of the page if the user has a low screen resolution</a:t>
            </a:r>
            <a:r>
              <a:rPr lang="en-US" dirty="0" smtClean="0"/>
              <a:t>:</a:t>
            </a:r>
          </a:p>
          <a:p>
            <a:pPr lvl="1">
              <a:buNone/>
            </a:pPr>
            <a:r>
              <a:rPr lang="en-US" dirty="0" smtClean="0"/>
              <a:t>	&lt;%</a:t>
            </a:r>
            <a:r>
              <a:rPr lang="en-US" dirty="0" smtClean="0"/>
              <a:t>If Session("</a:t>
            </a:r>
            <a:r>
              <a:rPr lang="en-US" dirty="0" err="1" smtClean="0"/>
              <a:t>screenres</a:t>
            </a:r>
            <a:r>
              <a:rPr lang="en-US" dirty="0" smtClean="0"/>
              <a:t>")="low" Then%&gt;</a:t>
            </a:r>
            <a:br>
              <a:rPr lang="en-US" dirty="0" smtClean="0"/>
            </a:br>
            <a:r>
              <a:rPr lang="en-US" dirty="0" smtClean="0"/>
              <a:t>  This is the text version of the page</a:t>
            </a:r>
            <a:br>
              <a:rPr lang="en-US" dirty="0" smtClean="0"/>
            </a:br>
            <a:r>
              <a:rPr lang="en-US" dirty="0" smtClean="0"/>
              <a:t>&lt;%Else%&gt;</a:t>
            </a:r>
            <a:br>
              <a:rPr lang="en-US" dirty="0" smtClean="0"/>
            </a:br>
            <a:r>
              <a:rPr lang="en-US" dirty="0" smtClean="0"/>
              <a:t>  This is the multimedia version of the page</a:t>
            </a:r>
            <a:br>
              <a:rPr lang="en-US" dirty="0" smtClean="0"/>
            </a:br>
            <a:r>
              <a:rPr lang="en-US" dirty="0" smtClean="0"/>
              <a:t>&lt;%End If%&gt;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Session </a:t>
            </a:r>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Contents collection contains all session </a:t>
            </a:r>
            <a:r>
              <a:rPr lang="en-US" dirty="0" smtClean="0"/>
              <a:t>variables. It </a:t>
            </a:r>
            <a:r>
              <a:rPr lang="en-US" dirty="0" smtClean="0"/>
              <a:t>is possible to remove a session variable with the Remove method.</a:t>
            </a:r>
          </a:p>
          <a:p>
            <a:r>
              <a:rPr lang="en-US" dirty="0" smtClean="0"/>
              <a:t>The example below removes the session variable "sale" if the value of the session variable "age" is lower than 18:</a:t>
            </a:r>
          </a:p>
          <a:p>
            <a:pPr lvl="1">
              <a:buNone/>
            </a:pPr>
            <a:r>
              <a:rPr lang="en-US" dirty="0" smtClean="0"/>
              <a:t>	&lt;%</a:t>
            </a:r>
            <a:r>
              <a:rPr lang="en-US" dirty="0" smtClean="0"/>
              <a:t/>
            </a:r>
            <a:br>
              <a:rPr lang="en-US" dirty="0" smtClean="0"/>
            </a:br>
            <a:r>
              <a:rPr lang="en-US" dirty="0" smtClean="0"/>
              <a:t>If </a:t>
            </a:r>
            <a:r>
              <a:rPr lang="en-US" dirty="0" err="1" smtClean="0"/>
              <a:t>Session.Contents</a:t>
            </a:r>
            <a:r>
              <a:rPr lang="en-US" dirty="0" smtClean="0"/>
              <a:t>("age")&lt;18 then</a:t>
            </a:r>
            <a:br>
              <a:rPr lang="en-US" dirty="0" smtClean="0"/>
            </a:br>
            <a:r>
              <a:rPr lang="en-US" dirty="0" smtClean="0"/>
              <a:t>  </a:t>
            </a:r>
            <a:r>
              <a:rPr lang="en-US" dirty="0" err="1" smtClean="0"/>
              <a:t>Session.Contents.Remove</a:t>
            </a:r>
            <a:r>
              <a:rPr lang="en-US" dirty="0" smtClean="0"/>
              <a:t>("sale")</a:t>
            </a:r>
            <a:br>
              <a:rPr lang="en-US" dirty="0" smtClean="0"/>
            </a:br>
            <a:r>
              <a:rPr lang="en-US" dirty="0" smtClean="0"/>
              <a:t>End If</a:t>
            </a:r>
            <a:br>
              <a:rPr lang="en-US" dirty="0" smtClean="0"/>
            </a:br>
            <a:r>
              <a:rPr lang="en-US" dirty="0" smtClean="0"/>
              <a:t>%&gt;</a:t>
            </a:r>
          </a:p>
          <a:p>
            <a:r>
              <a:rPr lang="en-US" dirty="0" smtClean="0"/>
              <a:t>To remove all variables in a session, use the </a:t>
            </a:r>
            <a:r>
              <a:rPr lang="en-US" dirty="0" err="1" smtClean="0"/>
              <a:t>RemoveAll</a:t>
            </a:r>
            <a:r>
              <a:rPr lang="en-US" dirty="0" smtClean="0"/>
              <a:t> method</a:t>
            </a:r>
            <a:r>
              <a:rPr lang="en-US" dirty="0" smtClean="0"/>
              <a:t>:</a:t>
            </a:r>
          </a:p>
          <a:p>
            <a:pPr lvl="1">
              <a:buNone/>
            </a:pPr>
            <a:r>
              <a:rPr lang="en-US" dirty="0" smtClean="0"/>
              <a:t>	&lt;%</a:t>
            </a:r>
            <a:r>
              <a:rPr lang="en-US" dirty="0" smtClean="0"/>
              <a:t/>
            </a:r>
            <a:br>
              <a:rPr lang="en-US" dirty="0" smtClean="0"/>
            </a:br>
            <a:r>
              <a:rPr lang="en-US" dirty="0" err="1" smtClean="0"/>
              <a:t>Session.Contents.RemoveAll</a:t>
            </a:r>
            <a:r>
              <a:rPr lang="en-US" dirty="0" smtClean="0"/>
              <a:t>()</a:t>
            </a:r>
            <a:br>
              <a:rPr lang="en-US" dirty="0" smtClean="0"/>
            </a:br>
            <a:r>
              <a:rPr lang="en-US" dirty="0" smtClean="0"/>
              <a:t>%&gt;</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Through the Contents </a:t>
            </a:r>
            <a:r>
              <a:rPr lang="en-US" dirty="0" smtClean="0"/>
              <a:t>Collection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we </a:t>
            </a:r>
            <a:r>
              <a:rPr lang="en-US" dirty="0" err="1" smtClean="0"/>
              <a:t>dont</a:t>
            </a:r>
            <a:r>
              <a:rPr lang="en-US" dirty="0" smtClean="0"/>
              <a:t> </a:t>
            </a:r>
            <a:r>
              <a:rPr lang="en-US" dirty="0" smtClean="0"/>
              <a:t>know the number of items in the Contents collection, </a:t>
            </a:r>
            <a:r>
              <a:rPr lang="en-US" dirty="0" smtClean="0"/>
              <a:t>we </a:t>
            </a:r>
            <a:r>
              <a:rPr lang="en-US" dirty="0" smtClean="0"/>
              <a:t>can use the Count property:</a:t>
            </a:r>
          </a:p>
          <a:p>
            <a:pPr lvl="1">
              <a:buNone/>
            </a:pPr>
            <a:r>
              <a:rPr lang="en-US" dirty="0" smtClean="0"/>
              <a:t>	&lt;%</a:t>
            </a:r>
            <a:r>
              <a:rPr lang="en-US" dirty="0" smtClean="0"/>
              <a:t/>
            </a:r>
            <a:br>
              <a:rPr lang="en-US" dirty="0" smtClean="0"/>
            </a:br>
            <a:r>
              <a:rPr lang="en-US" dirty="0" smtClean="0"/>
              <a:t>dim </a:t>
            </a:r>
            <a:r>
              <a:rPr lang="en-US" dirty="0" err="1" smtClean="0"/>
              <a:t>i</a:t>
            </a:r>
            <a:r>
              <a:rPr lang="en-US" dirty="0" smtClean="0"/>
              <a:t/>
            </a:r>
            <a:br>
              <a:rPr lang="en-US" dirty="0" smtClean="0"/>
            </a:br>
            <a:r>
              <a:rPr lang="en-US" dirty="0" smtClean="0"/>
              <a:t>dim j</a:t>
            </a:r>
            <a:br>
              <a:rPr lang="en-US" dirty="0" smtClean="0"/>
            </a:br>
            <a:r>
              <a:rPr lang="en-US" dirty="0" smtClean="0"/>
              <a:t>j=</a:t>
            </a:r>
            <a:r>
              <a:rPr lang="en-US" dirty="0" err="1" smtClean="0"/>
              <a:t>Session.Contents.Count</a:t>
            </a:r>
            <a:r>
              <a:rPr lang="en-US" dirty="0" smtClean="0"/>
              <a:t/>
            </a:r>
            <a:br>
              <a:rPr lang="en-US" dirty="0" smtClean="0"/>
            </a:br>
            <a:r>
              <a:rPr lang="en-US" dirty="0" err="1" smtClean="0"/>
              <a:t>Response.Write</a:t>
            </a:r>
            <a:r>
              <a:rPr lang="en-US" dirty="0" smtClean="0"/>
              <a:t>("Session variables: " &amp; j)</a:t>
            </a:r>
            <a:br>
              <a:rPr lang="en-US" dirty="0" smtClean="0"/>
            </a:br>
            <a:r>
              <a:rPr lang="en-US" dirty="0" smtClean="0"/>
              <a:t>For </a:t>
            </a:r>
            <a:r>
              <a:rPr lang="en-US" dirty="0" err="1" smtClean="0"/>
              <a:t>i</a:t>
            </a:r>
            <a:r>
              <a:rPr lang="en-US" dirty="0" smtClean="0"/>
              <a:t>=1 to j</a:t>
            </a:r>
            <a:br>
              <a:rPr lang="en-US" dirty="0" smtClean="0"/>
            </a:br>
            <a:r>
              <a:rPr lang="en-US" dirty="0" smtClean="0"/>
              <a:t>  </a:t>
            </a:r>
            <a:r>
              <a:rPr lang="en-US" dirty="0" err="1" smtClean="0"/>
              <a:t>Response.Write</a:t>
            </a:r>
            <a:r>
              <a:rPr lang="en-US" dirty="0" smtClean="0"/>
              <a:t>(</a:t>
            </a:r>
            <a:r>
              <a:rPr lang="en-US" dirty="0" err="1" smtClean="0"/>
              <a:t>Session.Contents</a:t>
            </a:r>
            <a:r>
              <a:rPr lang="en-US" dirty="0" smtClean="0"/>
              <a:t>(</a:t>
            </a:r>
            <a:r>
              <a:rPr lang="en-US" dirty="0" err="1" smtClean="0"/>
              <a:t>i</a:t>
            </a:r>
            <a:r>
              <a:rPr lang="en-US" dirty="0" smtClean="0"/>
              <a:t>) &amp; "&lt;</a:t>
            </a:r>
            <a:r>
              <a:rPr lang="en-US" dirty="0" err="1" smtClean="0"/>
              <a:t>br</a:t>
            </a:r>
            <a:r>
              <a:rPr lang="en-US" dirty="0" smtClean="0"/>
              <a:t>&gt;")</a:t>
            </a:r>
            <a:br>
              <a:rPr lang="en-US" dirty="0" smtClean="0"/>
            </a:br>
            <a:r>
              <a:rPr lang="en-US" dirty="0" smtClean="0"/>
              <a:t>Next</a:t>
            </a:r>
            <a:br>
              <a:rPr lang="en-US" dirty="0" smtClean="0"/>
            </a:br>
            <a:r>
              <a:rPr lang="en-US" dirty="0" smtClean="0"/>
              <a:t>%&gt;</a:t>
            </a:r>
          </a:p>
          <a:p>
            <a:r>
              <a:rPr lang="en-US" dirty="0" smtClean="0"/>
              <a:t>Result:</a:t>
            </a:r>
          </a:p>
          <a:p>
            <a:pPr lvl="1">
              <a:buNone/>
            </a:pPr>
            <a:r>
              <a:rPr lang="en-US" dirty="0" smtClean="0"/>
              <a:t>	Session </a:t>
            </a:r>
            <a:r>
              <a:rPr lang="en-US" dirty="0" smtClean="0"/>
              <a:t>variables: 2</a:t>
            </a:r>
            <a:br>
              <a:rPr lang="en-US" dirty="0" smtClean="0"/>
            </a:br>
            <a:r>
              <a:rPr lang="en-US" dirty="0" smtClean="0"/>
              <a:t>Donald Duck</a:t>
            </a:r>
            <a:br>
              <a:rPr lang="en-US" dirty="0" smtClean="0"/>
            </a:br>
            <a:r>
              <a:rPr lang="en-US" dirty="0" smtClean="0"/>
              <a:t>50</a:t>
            </a:r>
          </a:p>
          <a:p>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a:t>
            </a:r>
            <a:endParaRPr lang="en-US" dirty="0"/>
          </a:p>
        </p:txBody>
      </p:sp>
      <p:sp>
        <p:nvSpPr>
          <p:cNvPr id="3" name="Content Placeholder 2"/>
          <p:cNvSpPr>
            <a:spLocks noGrp="1"/>
          </p:cNvSpPr>
          <p:nvPr>
            <p:ph idx="1"/>
          </p:nvPr>
        </p:nvSpPr>
        <p:spPr>
          <a:xfrm>
            <a:off x="838200" y="1825624"/>
            <a:ext cx="10515600" cy="4498975"/>
          </a:xfrm>
        </p:spPr>
        <p:txBody>
          <a:bodyPr>
            <a:normAutofit fontScale="85000" lnSpcReduction="10000"/>
          </a:bodyPr>
          <a:lstStyle/>
          <a:p>
            <a:r>
              <a:rPr lang="en-US" dirty="0" smtClean="0"/>
              <a:t> Only perfect programmers create perfect code from the beginning.</a:t>
            </a:r>
          </a:p>
          <a:p>
            <a:r>
              <a:rPr lang="en-US" dirty="0" smtClean="0"/>
              <a:t> Luckily for us Microsoft Visual Basic.NET offers two ways of handling exceptions:</a:t>
            </a:r>
          </a:p>
          <a:p>
            <a:pPr marL="914400" lvl="1" indent="-457200">
              <a:buFont typeface="+mj-lt"/>
              <a:buAutoNum type="arabicPeriod"/>
            </a:pPr>
            <a:r>
              <a:rPr lang="en-US" dirty="0" smtClean="0"/>
              <a:t>Unstructured (Like Visual Basic) </a:t>
            </a:r>
          </a:p>
          <a:p>
            <a:pPr marL="914400" lvl="1" indent="-457200">
              <a:buFont typeface="+mj-lt"/>
              <a:buAutoNum type="arabicPeriod"/>
            </a:pPr>
            <a:r>
              <a:rPr lang="en-US" dirty="0" smtClean="0"/>
              <a:t>Structured (Like C++)</a:t>
            </a:r>
          </a:p>
          <a:p>
            <a:r>
              <a:rPr lang="en-US" dirty="0" smtClean="0"/>
              <a:t> The terms, error and exception, are often used interchangeably.</a:t>
            </a:r>
          </a:p>
          <a:p>
            <a:r>
              <a:rPr lang="en-US" dirty="0" smtClean="0"/>
              <a:t> An error is the event and an exception is the object that the event creates.</a:t>
            </a:r>
          </a:p>
          <a:p>
            <a:r>
              <a:rPr lang="en-US" dirty="0" smtClean="0"/>
              <a:t> In fact, an error, which is an event that happens during the execution of code, interrupts or disrupts the code's normal flow and creates an exception object.</a:t>
            </a:r>
          </a:p>
          <a:p>
            <a:r>
              <a:rPr lang="en-US" dirty="0" smtClean="0"/>
              <a:t> When an error interrupts the flow, the program tries to find an exception handler — a block of code that tells it how to react — that will help it resume the flow.</a:t>
            </a:r>
          </a:p>
          <a:p>
            <a:r>
              <a:rPr lang="en-US" dirty="0" smtClean="0"/>
              <a:t> Factors that cause errors and subsequent exceptions include user error, resource failures, and failures of programming logic. </a:t>
            </a:r>
          </a:p>
        </p:txBody>
      </p:sp>
      <p:sp>
        <p:nvSpPr>
          <p:cNvPr id="4" name="Slide Number Placeholder 3"/>
          <p:cNvSpPr>
            <a:spLocks noGrp="1"/>
          </p:cNvSpPr>
          <p:nvPr>
            <p:ph type="sldNum" sz="quarter" idx="12"/>
          </p:nvPr>
        </p:nvSpPr>
        <p:spPr/>
        <p:txBody>
          <a:bodyPr/>
          <a:lstStyle/>
          <a:p>
            <a:fld id="{974AB548-B0B0-46A8-9B6C-FBD15372A4A6}"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Structured versus Unstructured </a:t>
            </a:r>
            <a:endParaRPr lang="en-US" dirty="0"/>
          </a:p>
        </p:txBody>
      </p:sp>
      <p:sp>
        <p:nvSpPr>
          <p:cNvPr id="3" name="Content Placeholder 2"/>
          <p:cNvSpPr>
            <a:spLocks noGrp="1"/>
          </p:cNvSpPr>
          <p:nvPr>
            <p:ph idx="1"/>
          </p:nvPr>
        </p:nvSpPr>
        <p:spPr>
          <a:xfrm>
            <a:off x="838200" y="1825625"/>
            <a:ext cx="5194300" cy="4351338"/>
          </a:xfrm>
        </p:spPr>
        <p:txBody>
          <a:bodyPr>
            <a:normAutofit fontScale="92500" lnSpcReduction="10000"/>
          </a:bodyPr>
          <a:lstStyle/>
          <a:p>
            <a:pPr marL="514350" indent="-514350">
              <a:buFont typeface="+mj-lt"/>
              <a:buAutoNum type="arabicPeriod"/>
            </a:pPr>
            <a:r>
              <a:rPr lang="en-US" dirty="0" smtClean="0"/>
              <a:t>Structured exception handling is simply that—using a control structure containing exceptions, isolated blocks of code, and filters to create an exception handling mechanism.</a:t>
            </a:r>
          </a:p>
          <a:p>
            <a:pPr marL="514350" indent="-514350">
              <a:buFont typeface="+mj-lt"/>
              <a:buAutoNum type="arabicPeriod"/>
            </a:pPr>
            <a:r>
              <a:rPr lang="en-US" dirty="0" smtClean="0"/>
              <a:t>it is significantly more versatile, robust, and flexible than unstructured. </a:t>
            </a:r>
          </a:p>
          <a:p>
            <a:pPr marL="514350" indent="-514350">
              <a:buFont typeface="+mj-lt"/>
              <a:buAutoNum type="arabicPeriod"/>
            </a:pPr>
            <a:r>
              <a:rPr lang="en-US" dirty="0" smtClean="0"/>
              <a:t> We cannot combine structured and unstructured exception handling in the same function. </a:t>
            </a:r>
            <a:endParaRPr lang="en-US" dirty="0"/>
          </a:p>
        </p:txBody>
      </p:sp>
      <p:sp>
        <p:nvSpPr>
          <p:cNvPr id="5" name="Content Placeholder 2"/>
          <p:cNvSpPr txBox="1">
            <a:spLocks/>
          </p:cNvSpPr>
          <p:nvPr/>
        </p:nvSpPr>
        <p:spPr>
          <a:xfrm>
            <a:off x="6413500" y="1787525"/>
            <a:ext cx="5194300" cy="4351338"/>
          </a:xfrm>
          <a:prstGeom prst="rect">
            <a:avLst/>
          </a:prstGeom>
        </p:spPr>
        <p:txBody>
          <a:bodyPr vert="horz" lIns="91440" tIns="45720" rIns="91440" bIns="45720" rtlCol="0">
            <a:normAutofit fontScale="92500"/>
          </a:bodyPr>
          <a:lstStyle/>
          <a:p>
            <a:pPr marL="514350" indent="-514350">
              <a:buFont typeface="+mj-lt"/>
              <a:buAutoNum type="arabicPeriod"/>
            </a:pPr>
            <a:r>
              <a:rPr lang="en-US" sz="2800" dirty="0" smtClean="0"/>
              <a:t>In unstructured exception handling, an On Error statement at the beginning of the code handles all exceptions.</a:t>
            </a:r>
          </a:p>
          <a:p>
            <a:pPr marL="514350" indent="-514350">
              <a:buFont typeface="+mj-lt"/>
              <a:buAutoNum type="arabicPeriod"/>
            </a:pPr>
            <a:r>
              <a:rPr lang="en-US" sz="2800" dirty="0" smtClean="0"/>
              <a:t>it is significantly less versatile, robust, and flexible than structured.</a:t>
            </a:r>
          </a:p>
          <a:p>
            <a:pPr marL="514350" indent="-514350">
              <a:buFont typeface="+mj-lt"/>
              <a:buAutoNum type="arabicPeriod"/>
            </a:pPr>
            <a:r>
              <a:rPr lang="en-US" sz="2800" dirty="0" smtClean="0"/>
              <a:t>If we use an On Error statement, we cannot use a Try...Catch statement in the same function.</a:t>
            </a:r>
          </a:p>
          <a:p>
            <a:pPr marL="514350" indent="-514350">
              <a:buFont typeface="+mj-lt"/>
              <a:buAutoNum type="arabicPeriod"/>
            </a:pPr>
            <a:endParaRPr kumimoji="0" lang="en-US" sz="280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974AB548-B0B0-46A8-9B6C-FBD15372A4A6}"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Structured Exception Handling</a:t>
            </a:r>
            <a:endParaRPr lang="en-US" dirty="0"/>
          </a:p>
        </p:txBody>
      </p:sp>
      <p:sp>
        <p:nvSpPr>
          <p:cNvPr id="3" name="Content Placeholder 2"/>
          <p:cNvSpPr>
            <a:spLocks noGrp="1"/>
          </p:cNvSpPr>
          <p:nvPr>
            <p:ph idx="1"/>
          </p:nvPr>
        </p:nvSpPr>
        <p:spPr/>
        <p:txBody>
          <a:bodyPr>
            <a:normAutofit lnSpcReduction="10000"/>
          </a:bodyPr>
          <a:lstStyle/>
          <a:p>
            <a:r>
              <a:rPr lang="en-US" dirty="0" smtClean="0"/>
              <a:t>It tests specific pieces of the code and, as exceptions occur, adapts our exception-handling code to the circumstances that caused the exception.</a:t>
            </a:r>
          </a:p>
          <a:p>
            <a:r>
              <a:rPr lang="en-US" dirty="0" smtClean="0"/>
              <a:t>It is significantly faster in large applications than unstructured exception handling and allows more flexible response to errors as well as greater application reliability.</a:t>
            </a:r>
          </a:p>
          <a:p>
            <a:r>
              <a:rPr lang="en-US" dirty="0" smtClean="0"/>
              <a:t>The Try...Catch...Finally control structure is fundamental to structured exception handling.</a:t>
            </a:r>
          </a:p>
          <a:p>
            <a:r>
              <a:rPr lang="en-US" dirty="0" smtClean="0"/>
              <a:t> It tests a piece of code, filters exceptions created by the execution of that code, and reacts differently based on the type of thrown exception.</a:t>
            </a:r>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lnSpcReduction="10000"/>
          </a:bodyPr>
          <a:lstStyle/>
          <a:p>
            <a:r>
              <a:rPr lang="en-US" dirty="0" smtClean="0"/>
              <a:t> </a:t>
            </a:r>
            <a:r>
              <a:rPr lang="en-US" b="1" dirty="0" smtClean="0"/>
              <a:t>The Try...Catch...Finally block</a:t>
            </a:r>
            <a:endParaRPr lang="en-US" dirty="0" smtClean="0"/>
          </a:p>
          <a:p>
            <a:pPr lvl="1"/>
            <a:r>
              <a:rPr lang="en-US" dirty="0" smtClean="0"/>
              <a:t>Try...Catch...Finally control structures test a piece of code and direct how the application should handle various categories of error.</a:t>
            </a:r>
          </a:p>
          <a:p>
            <a:pPr lvl="1"/>
            <a:r>
              <a:rPr lang="en-US" dirty="0" smtClean="0"/>
              <a:t> Each of the structure's three constituent parts plays a specific role in this process.</a:t>
            </a:r>
          </a:p>
          <a:p>
            <a:pPr marL="914400" lvl="1" indent="-457200">
              <a:buFont typeface="+mj-lt"/>
              <a:buAutoNum type="arabicPeriod"/>
            </a:pPr>
            <a:r>
              <a:rPr lang="en-US" dirty="0" smtClean="0"/>
              <a:t>The </a:t>
            </a:r>
            <a:r>
              <a:rPr lang="en-US" b="1" dirty="0" smtClean="0"/>
              <a:t>Try</a:t>
            </a:r>
            <a:r>
              <a:rPr lang="en-US" dirty="0" smtClean="0"/>
              <a:t> statement provides the code that is being tested for exceptions. </a:t>
            </a:r>
          </a:p>
          <a:p>
            <a:pPr marL="914400" lvl="1" indent="-457200">
              <a:buFont typeface="+mj-lt"/>
              <a:buAutoNum type="arabicPeriod"/>
            </a:pPr>
            <a:r>
              <a:rPr lang="en-US" b="1" dirty="0" smtClean="0"/>
              <a:t>Catch</a:t>
            </a:r>
            <a:r>
              <a:rPr lang="en-US" dirty="0" smtClean="0"/>
              <a:t> clauses identify blocks of code that are associated with specific exceptions. A </a:t>
            </a:r>
            <a:r>
              <a:rPr lang="en-US" b="1" dirty="0" smtClean="0"/>
              <a:t>Catch When </a:t>
            </a:r>
            <a:r>
              <a:rPr lang="en-US" dirty="0" smtClean="0"/>
              <a:t>block directs the code to execute under specific circumstances. A </a:t>
            </a:r>
            <a:r>
              <a:rPr lang="en-US" b="1" dirty="0" smtClean="0"/>
              <a:t>Catch</a:t>
            </a:r>
            <a:r>
              <a:rPr lang="en-US" dirty="0" smtClean="0"/>
              <a:t> without a </a:t>
            </a:r>
            <a:r>
              <a:rPr lang="en-US" b="1" dirty="0" smtClean="0"/>
              <a:t>When</a:t>
            </a:r>
            <a:r>
              <a:rPr lang="en-US" dirty="0" smtClean="0"/>
              <a:t> clause reacts to any exception. Therefore, our code might hold a series of specific </a:t>
            </a:r>
            <a:r>
              <a:rPr lang="en-US" b="1" dirty="0" smtClean="0"/>
              <a:t>Catch...When </a:t>
            </a:r>
            <a:r>
              <a:rPr lang="en-US" dirty="0" smtClean="0"/>
              <a:t>statements, each reacting to a specific type of exception, followed by a general </a:t>
            </a:r>
            <a:r>
              <a:rPr lang="en-US" b="1" dirty="0" smtClean="0"/>
              <a:t>Catch</a:t>
            </a:r>
            <a:r>
              <a:rPr lang="en-US" dirty="0" smtClean="0"/>
              <a:t> block that reacts to any exceptions that have not been intercepted by the preceding </a:t>
            </a:r>
            <a:r>
              <a:rPr lang="en-US" b="1" dirty="0" smtClean="0"/>
              <a:t>Catch...When </a:t>
            </a:r>
            <a:r>
              <a:rPr lang="en-US" dirty="0" smtClean="0"/>
              <a:t>clauses. </a:t>
            </a:r>
          </a:p>
          <a:p>
            <a:pPr marL="914400" lvl="1" indent="-457200">
              <a:buFont typeface="+mj-lt"/>
              <a:buAutoNum type="arabicPeriod"/>
            </a:pPr>
            <a:r>
              <a:rPr lang="en-US" dirty="0" smtClean="0"/>
              <a:t>The </a:t>
            </a:r>
            <a:r>
              <a:rPr lang="en-US" b="1" dirty="0" smtClean="0"/>
              <a:t>Finally</a:t>
            </a:r>
            <a:r>
              <a:rPr lang="en-US" dirty="0" smtClean="0"/>
              <a:t> statement contains code that executes regardless of whether or not an exception occurs within the </a:t>
            </a:r>
            <a:r>
              <a:rPr lang="en-US" b="1" dirty="0" smtClean="0"/>
              <a:t>Try</a:t>
            </a:r>
            <a:r>
              <a:rPr lang="en-US" dirty="0" smtClean="0"/>
              <a:t> block. A </a:t>
            </a:r>
            <a:r>
              <a:rPr lang="en-US" b="1" dirty="0" smtClean="0"/>
              <a:t>Finally</a:t>
            </a:r>
            <a:r>
              <a:rPr lang="en-US" dirty="0" smtClean="0"/>
              <a:t> statement will execute even after an </a:t>
            </a:r>
            <a:r>
              <a:rPr lang="en-US" b="1" dirty="0" smtClean="0"/>
              <a:t>Exit Try </a:t>
            </a:r>
            <a:r>
              <a:rPr lang="en-US" dirty="0" smtClean="0"/>
              <a:t>or </a:t>
            </a:r>
            <a:r>
              <a:rPr lang="en-US" b="1" dirty="0" smtClean="0"/>
              <a:t>Exit Sub</a:t>
            </a:r>
            <a:r>
              <a:rPr lang="en-US" dirty="0" smtClean="0"/>
              <a:t>. This code often performs clean-up tasks, such as closing files or clearing buffers. </a:t>
            </a:r>
          </a:p>
          <a:p>
            <a:pPr marL="914400" lvl="1" indent="-457200">
              <a:buFont typeface="+mj-lt"/>
              <a:buAutoNum type="arabicPeriod"/>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74AB548-B0B0-46A8-9B6C-FBD15372A4A6}"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a:bodyPr>
          <a:lstStyle/>
          <a:p>
            <a:r>
              <a:rPr lang="en-US" b="1" dirty="0" smtClean="0"/>
              <a:t>What a Catch Clause Does</a:t>
            </a:r>
            <a:endParaRPr lang="en-US" dirty="0" smtClean="0"/>
          </a:p>
          <a:p>
            <a:pPr lvl="1"/>
            <a:r>
              <a:rPr lang="en-US" dirty="0" smtClean="0"/>
              <a:t>Can take three possible forms: </a:t>
            </a:r>
            <a:r>
              <a:rPr lang="en-US" b="1" dirty="0" smtClean="0"/>
              <a:t>Catch, Catch...As, and Catch...When.</a:t>
            </a:r>
          </a:p>
          <a:p>
            <a:pPr lvl="1"/>
            <a:r>
              <a:rPr lang="en-US" dirty="0" smtClean="0"/>
              <a:t>A </a:t>
            </a:r>
            <a:r>
              <a:rPr lang="en-US" b="1" dirty="0" smtClean="0"/>
              <a:t>Catch </a:t>
            </a:r>
            <a:r>
              <a:rPr lang="en-US" dirty="0" smtClean="0"/>
              <a:t>clause with no </a:t>
            </a:r>
            <a:r>
              <a:rPr lang="en-US" b="1" dirty="0" smtClean="0"/>
              <a:t>When</a:t>
            </a:r>
            <a:r>
              <a:rPr lang="en-US" dirty="0" smtClean="0"/>
              <a:t> keyword allows the associated statement block to handle any exception</a:t>
            </a:r>
            <a:r>
              <a:rPr lang="en-US" b="1" dirty="0" smtClean="0"/>
              <a:t>. </a:t>
            </a:r>
            <a:r>
              <a:rPr lang="en-US" dirty="0" smtClean="0"/>
              <a:t>The </a:t>
            </a:r>
            <a:r>
              <a:rPr lang="en-US" b="1" dirty="0" smtClean="0"/>
              <a:t>Try</a:t>
            </a:r>
            <a:r>
              <a:rPr lang="en-US" dirty="0" smtClean="0"/>
              <a:t> statement provides the code that is being tested for exceptions.</a:t>
            </a:r>
          </a:p>
          <a:p>
            <a:pPr lvl="1"/>
            <a:r>
              <a:rPr lang="en-US" b="1" dirty="0" smtClean="0"/>
              <a:t>Catch...As </a:t>
            </a:r>
            <a:r>
              <a:rPr lang="en-US" dirty="0" smtClean="0"/>
              <a:t>and </a:t>
            </a:r>
            <a:r>
              <a:rPr lang="en-US" b="1" dirty="0" smtClean="0"/>
              <a:t>Catch...When </a:t>
            </a:r>
            <a:r>
              <a:rPr lang="en-US" dirty="0" smtClean="0"/>
              <a:t>clauses catch a specific exception and allow the associated statement block to tell the application what to do.</a:t>
            </a:r>
          </a:p>
          <a:p>
            <a:pPr lvl="1"/>
            <a:r>
              <a:rPr lang="en-US" b="1" dirty="0" smtClean="0"/>
              <a:t>Catch</a:t>
            </a:r>
            <a:r>
              <a:rPr lang="en-US" dirty="0" smtClean="0"/>
              <a:t> clauses are checked in the order in which they appear in the code. Therefore, </a:t>
            </a:r>
            <a:r>
              <a:rPr lang="en-US" b="1" dirty="0" smtClean="0"/>
              <a:t>catch</a:t>
            </a:r>
            <a:r>
              <a:rPr lang="en-US" dirty="0" smtClean="0"/>
              <a:t> clauses should move from the specific to the general as they progress through the sequence of code.</a:t>
            </a:r>
          </a:p>
          <a:p>
            <a:pPr lvl="1"/>
            <a:r>
              <a:rPr lang="en-US" dirty="0" smtClean="0"/>
              <a:t>Check a type before checking its base type, for example.(cont…)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fontScale="70000" lnSpcReduction="20000"/>
          </a:bodyPr>
          <a:lstStyle/>
          <a:p>
            <a:pPr lvl="1">
              <a:buNone/>
            </a:pPr>
            <a:r>
              <a:rPr lang="en-US" dirty="0" smtClean="0"/>
              <a:t>&lt;script </a:t>
            </a:r>
            <a:r>
              <a:rPr lang="en-US" dirty="0" err="1" smtClean="0"/>
              <a:t>runat</a:t>
            </a:r>
            <a:r>
              <a:rPr lang="en-US" dirty="0" smtClean="0"/>
              <a:t>="server"&gt;</a:t>
            </a:r>
          </a:p>
          <a:p>
            <a:pPr lvl="1">
              <a:buNone/>
            </a:pPr>
            <a:r>
              <a:rPr lang="en-US" dirty="0" smtClean="0"/>
              <a:t>    Sub </a:t>
            </a:r>
            <a:r>
              <a:rPr lang="en-US" dirty="0" err="1" smtClean="0"/>
              <a:t>Page_Load</a:t>
            </a:r>
            <a:r>
              <a:rPr lang="en-US" dirty="0" smtClean="0"/>
              <a:t>()</a:t>
            </a:r>
          </a:p>
          <a:p>
            <a:pPr lvl="1">
              <a:buNone/>
            </a:pPr>
            <a:r>
              <a:rPr lang="en-US" dirty="0" smtClean="0"/>
              <a:t>        Dim </a:t>
            </a:r>
            <a:r>
              <a:rPr lang="en-US" dirty="0" err="1" smtClean="0"/>
              <a:t>avseats</a:t>
            </a:r>
            <a:r>
              <a:rPr lang="en-US" dirty="0" smtClean="0"/>
              <a:t>, </a:t>
            </a:r>
            <a:r>
              <a:rPr lang="en-US" dirty="0" err="1" smtClean="0"/>
              <a:t>adtseats</a:t>
            </a:r>
            <a:r>
              <a:rPr lang="en-US" dirty="0" smtClean="0"/>
              <a:t>, </a:t>
            </a:r>
            <a:r>
              <a:rPr lang="en-US" dirty="0" err="1" smtClean="0"/>
              <a:t>nguests</a:t>
            </a:r>
            <a:r>
              <a:rPr lang="en-US" dirty="0" smtClean="0"/>
              <a:t> As Integer</a:t>
            </a:r>
          </a:p>
          <a:p>
            <a:pPr lvl="1">
              <a:buNone/>
            </a:pPr>
            <a:r>
              <a:rPr lang="en-US" dirty="0" smtClean="0"/>
              <a:t>        </a:t>
            </a:r>
            <a:r>
              <a:rPr lang="en-US" dirty="0" err="1" smtClean="0"/>
              <a:t>adtseats</a:t>
            </a:r>
            <a:r>
              <a:rPr lang="en-US" dirty="0" smtClean="0"/>
              <a:t> = 100</a:t>
            </a:r>
          </a:p>
          <a:p>
            <a:pPr lvl="1">
              <a:buNone/>
            </a:pPr>
            <a:r>
              <a:rPr lang="en-US" dirty="0" smtClean="0"/>
              <a:t>        </a:t>
            </a:r>
            <a:r>
              <a:rPr lang="en-US" dirty="0" err="1" smtClean="0"/>
              <a:t>nguests</a:t>
            </a:r>
            <a:r>
              <a:rPr lang="en-US" dirty="0" smtClean="0"/>
              <a:t> = 100</a:t>
            </a:r>
          </a:p>
          <a:p>
            <a:pPr lvl="1">
              <a:buNone/>
            </a:pPr>
            <a:r>
              <a:rPr lang="en-US" dirty="0" smtClean="0"/>
              <a:t>        Try</a:t>
            </a:r>
          </a:p>
          <a:p>
            <a:pPr lvl="1">
              <a:buNone/>
            </a:pPr>
            <a:r>
              <a:rPr lang="en-US" dirty="0" smtClean="0"/>
              <a:t>            </a:t>
            </a:r>
            <a:r>
              <a:rPr lang="en-US" dirty="0" err="1" smtClean="0"/>
              <a:t>avseats</a:t>
            </a:r>
            <a:r>
              <a:rPr lang="en-US" dirty="0" smtClean="0"/>
              <a:t> = </a:t>
            </a:r>
            <a:r>
              <a:rPr lang="en-US" dirty="0" err="1" smtClean="0"/>
              <a:t>adtseats</a:t>
            </a:r>
            <a:r>
              <a:rPr lang="en-US" dirty="0" smtClean="0"/>
              <a:t> - </a:t>
            </a:r>
            <a:r>
              <a:rPr lang="en-US" dirty="0" err="1" smtClean="0"/>
              <a:t>nguests</a:t>
            </a:r>
            <a:endParaRPr lang="en-US" dirty="0" smtClean="0"/>
          </a:p>
          <a:p>
            <a:pPr lvl="1">
              <a:buNone/>
            </a:pPr>
            <a:r>
              <a:rPr lang="en-US" dirty="0" smtClean="0"/>
              <a:t>        Catch ex As Exception When </a:t>
            </a:r>
            <a:r>
              <a:rPr lang="en-US" dirty="0" err="1" smtClean="0"/>
              <a:t>avseats</a:t>
            </a:r>
            <a:r>
              <a:rPr lang="en-US" dirty="0" smtClean="0"/>
              <a:t> = 0</a:t>
            </a:r>
          </a:p>
          <a:p>
            <a:pPr lvl="1">
              <a:buNone/>
            </a:pPr>
            <a:r>
              <a:rPr lang="en-US" dirty="0" smtClean="0"/>
              <a:t>            </a:t>
            </a:r>
            <a:r>
              <a:rPr lang="en-US" dirty="0" err="1" smtClean="0"/>
              <a:t>MsgBox</a:t>
            </a:r>
            <a:r>
              <a:rPr lang="en-US" dirty="0" smtClean="0"/>
              <a:t>("Auditorium lacks chairs!")</a:t>
            </a:r>
          </a:p>
          <a:p>
            <a:pPr lvl="1">
              <a:buNone/>
            </a:pPr>
            <a:r>
              <a:rPr lang="en-US" dirty="0" smtClean="0"/>
              <a:t>            Exit Sub</a:t>
            </a:r>
          </a:p>
          <a:p>
            <a:pPr lvl="1">
              <a:buNone/>
            </a:pPr>
            <a:r>
              <a:rPr lang="en-US" dirty="0" smtClean="0"/>
              <a:t>        Catch ex As Exception When </a:t>
            </a:r>
            <a:r>
              <a:rPr lang="en-US" dirty="0" err="1" smtClean="0"/>
              <a:t>avseats</a:t>
            </a:r>
            <a:r>
              <a:rPr lang="en-US" dirty="0" smtClean="0"/>
              <a:t> &lt; 0</a:t>
            </a:r>
          </a:p>
          <a:p>
            <a:pPr lvl="1">
              <a:buNone/>
            </a:pPr>
            <a:r>
              <a:rPr lang="en-US" dirty="0" smtClean="0"/>
              <a:t>            </a:t>
            </a:r>
            <a:r>
              <a:rPr lang="en-US" dirty="0" err="1" smtClean="0"/>
              <a:t>MsgBox</a:t>
            </a:r>
            <a:r>
              <a:rPr lang="en-US" dirty="0" smtClean="0"/>
              <a:t>("There are no more available seats.")</a:t>
            </a:r>
          </a:p>
          <a:p>
            <a:pPr lvl="1">
              <a:buNone/>
            </a:pPr>
            <a:r>
              <a:rPr lang="en-US" dirty="0" smtClean="0"/>
              <a:t>            Exit Sub</a:t>
            </a:r>
          </a:p>
          <a:p>
            <a:pPr lvl="1">
              <a:buNone/>
            </a:pPr>
            <a:r>
              <a:rPr lang="en-US" dirty="0" smtClean="0"/>
              <a:t>        Finally</a:t>
            </a:r>
          </a:p>
          <a:p>
            <a:pPr lvl="1">
              <a:buNone/>
            </a:pPr>
            <a:r>
              <a:rPr lang="en-US" dirty="0" smtClean="0"/>
              <a:t>            </a:t>
            </a:r>
            <a:r>
              <a:rPr lang="en-US" dirty="0" err="1" smtClean="0"/>
              <a:t>MsgBox</a:t>
            </a:r>
            <a:r>
              <a:rPr lang="en-US" dirty="0" smtClean="0"/>
              <a:t>("Thank you for your interest in our concert.")</a:t>
            </a:r>
          </a:p>
          <a:p>
            <a:pPr lvl="1">
              <a:buNone/>
            </a:pPr>
            <a:r>
              <a:rPr lang="en-US" dirty="0" smtClean="0"/>
              <a:t>        End Try</a:t>
            </a:r>
          </a:p>
          <a:p>
            <a:pPr lvl="1">
              <a:buNone/>
            </a:pPr>
            <a:r>
              <a:rPr lang="en-US" dirty="0" smtClean="0"/>
              <a:t>    End Sub</a:t>
            </a:r>
          </a:p>
          <a:p>
            <a:pPr lvl="1">
              <a:buNone/>
            </a:pPr>
            <a:r>
              <a:rPr lang="en-US" dirty="0" smtClean="0"/>
              <a:t>&lt;/script&gt;</a:t>
            </a:r>
          </a:p>
          <a:p>
            <a:pPr lvl="1">
              <a:buNone/>
            </a:pPr>
            <a:r>
              <a:rPr lang="en-US" dirty="0" smtClean="0"/>
              <a:t>&lt;html&gt;</a:t>
            </a:r>
          </a:p>
          <a:p>
            <a:pPr lvl="1">
              <a:buNone/>
            </a:pPr>
            <a:r>
              <a:rPr lang="en-US" dirty="0" smtClean="0"/>
              <a:t>&lt;body&gt;</a:t>
            </a:r>
          </a:p>
          <a:p>
            <a:pPr lvl="1">
              <a:buNone/>
            </a:pPr>
            <a:r>
              <a:rPr lang="en-US" dirty="0" smtClean="0"/>
              <a:t>Exception Handling </a:t>
            </a:r>
          </a:p>
          <a:p>
            <a:pPr lvl="1">
              <a:buNone/>
            </a:pPr>
            <a:r>
              <a:rPr lang="en-US" dirty="0" smtClean="0"/>
              <a:t>&lt;/body&gt;</a:t>
            </a:r>
          </a:p>
          <a:p>
            <a:pPr lvl="1">
              <a:buNone/>
            </a:pPr>
            <a:r>
              <a:rPr lang="en-US" dirty="0" smtClean="0"/>
              <a:t>&lt;/html&gt;</a:t>
            </a:r>
            <a:endParaRPr lang="en-US" dirty="0" smtClean="0"/>
          </a:p>
        </p:txBody>
      </p:sp>
      <p:sp>
        <p:nvSpPr>
          <p:cNvPr id="4" name="Slide Number Placeholder 3"/>
          <p:cNvSpPr>
            <a:spLocks noGrp="1"/>
          </p:cNvSpPr>
          <p:nvPr>
            <p:ph type="sldNum" sz="quarter" idx="12"/>
          </p:nvPr>
        </p:nvSpPr>
        <p:spPr/>
        <p:txBody>
          <a:bodyPr/>
          <a:lstStyle/>
          <a:p>
            <a:fld id="{974AB548-B0B0-46A8-9B6C-FBD15372A4A6}"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normAutofit fontScale="70000" lnSpcReduction="20000"/>
          </a:bodyPr>
          <a:lstStyle/>
          <a:p>
            <a:pPr lvl="1">
              <a:buNone/>
            </a:pPr>
            <a:r>
              <a:rPr lang="en-US" dirty="0" smtClean="0"/>
              <a:t>&lt;script </a:t>
            </a:r>
            <a:r>
              <a:rPr lang="en-US" dirty="0" err="1" smtClean="0"/>
              <a:t>runat</a:t>
            </a:r>
            <a:r>
              <a:rPr lang="en-US" dirty="0" smtClean="0"/>
              <a:t>="server"&gt;</a:t>
            </a:r>
          </a:p>
          <a:p>
            <a:pPr lvl="1">
              <a:buNone/>
            </a:pPr>
            <a:r>
              <a:rPr lang="en-US" dirty="0" smtClean="0"/>
              <a:t>Sub divide()</a:t>
            </a:r>
          </a:p>
          <a:p>
            <a:pPr lvl="1">
              <a:buNone/>
            </a:pPr>
            <a:r>
              <a:rPr lang="en-US" dirty="0" smtClean="0"/>
              <a:t>Dim x, y, z As Integer</a:t>
            </a:r>
          </a:p>
          <a:p>
            <a:pPr lvl="1">
              <a:buNone/>
            </a:pPr>
            <a:r>
              <a:rPr lang="en-US" dirty="0" smtClean="0"/>
              <a:t>x = </a:t>
            </a:r>
            <a:r>
              <a:rPr lang="en-US" dirty="0" err="1" smtClean="0"/>
              <a:t>txtx.Text</a:t>
            </a:r>
            <a:endParaRPr lang="en-US" dirty="0" smtClean="0"/>
          </a:p>
          <a:p>
            <a:pPr lvl="1">
              <a:buNone/>
            </a:pPr>
            <a:r>
              <a:rPr lang="en-US" dirty="0" smtClean="0"/>
              <a:t>y = </a:t>
            </a:r>
            <a:r>
              <a:rPr lang="en-US" dirty="0" err="1" smtClean="0"/>
              <a:t>txty.Text</a:t>
            </a:r>
            <a:endParaRPr lang="en-US" dirty="0" smtClean="0"/>
          </a:p>
          <a:p>
            <a:pPr lvl="2">
              <a:buNone/>
            </a:pPr>
            <a:r>
              <a:rPr lang="en-US" dirty="0" smtClean="0"/>
              <a:t>Try</a:t>
            </a:r>
          </a:p>
          <a:p>
            <a:pPr lvl="2">
              <a:buNone/>
            </a:pPr>
            <a:r>
              <a:rPr lang="en-US" dirty="0" smtClean="0"/>
              <a:t>            z = x / y</a:t>
            </a:r>
          </a:p>
          <a:p>
            <a:pPr lvl="2">
              <a:buNone/>
            </a:pPr>
            <a:r>
              <a:rPr lang="en-US" dirty="0" smtClean="0"/>
              <a:t>            </a:t>
            </a:r>
            <a:r>
              <a:rPr lang="en-US" dirty="0" err="1" smtClean="0"/>
              <a:t>MsgBox</a:t>
            </a:r>
            <a:r>
              <a:rPr lang="en-US" dirty="0" smtClean="0"/>
              <a:t>("Division=" &amp; z)</a:t>
            </a:r>
          </a:p>
          <a:p>
            <a:pPr lvl="2">
              <a:buNone/>
            </a:pPr>
            <a:r>
              <a:rPr lang="en-US" dirty="0" smtClean="0"/>
              <a:t>            Return</a:t>
            </a:r>
          </a:p>
          <a:p>
            <a:pPr lvl="3">
              <a:buNone/>
            </a:pPr>
            <a:r>
              <a:rPr lang="en-US" dirty="0" smtClean="0"/>
              <a:t>Catch ex As </a:t>
            </a:r>
            <a:r>
              <a:rPr lang="en-US" dirty="0" err="1" smtClean="0"/>
              <a:t>ArithmeticException</a:t>
            </a:r>
            <a:endParaRPr lang="en-US" dirty="0" smtClean="0"/>
          </a:p>
          <a:p>
            <a:pPr lvl="3">
              <a:buNone/>
            </a:pPr>
            <a:r>
              <a:rPr lang="en-US" dirty="0" err="1" smtClean="0"/>
              <a:t>MsgBox</a:t>
            </a:r>
            <a:r>
              <a:rPr lang="en-US" dirty="0" smtClean="0"/>
              <a:t>(</a:t>
            </a:r>
            <a:r>
              <a:rPr lang="en-US" dirty="0" err="1" smtClean="0"/>
              <a:t>ex.Message</a:t>
            </a:r>
            <a:r>
              <a:rPr lang="en-US" dirty="0" smtClean="0"/>
              <a:t>)</a:t>
            </a:r>
          </a:p>
          <a:p>
            <a:pPr lvl="3">
              <a:buNone/>
            </a:pPr>
            <a:r>
              <a:rPr lang="en-US" dirty="0" smtClean="0"/>
              <a:t>Catch ex As Exception</a:t>
            </a:r>
          </a:p>
          <a:p>
            <a:pPr lvl="3">
              <a:buNone/>
            </a:pPr>
            <a:r>
              <a:rPr lang="en-US" dirty="0" err="1" smtClean="0"/>
              <a:t>MsgBox</a:t>
            </a:r>
            <a:r>
              <a:rPr lang="en-US" dirty="0" smtClean="0"/>
              <a:t>(</a:t>
            </a:r>
            <a:r>
              <a:rPr lang="en-US" dirty="0" err="1" smtClean="0"/>
              <a:t>ex.Message</a:t>
            </a:r>
            <a:r>
              <a:rPr lang="en-US" dirty="0" smtClean="0"/>
              <a:t>)</a:t>
            </a:r>
          </a:p>
          <a:p>
            <a:pPr lvl="2">
              <a:buNone/>
            </a:pPr>
            <a:r>
              <a:rPr lang="en-US" dirty="0" smtClean="0"/>
              <a:t>End Try</a:t>
            </a:r>
          </a:p>
          <a:p>
            <a:pPr lvl="1">
              <a:buNone/>
            </a:pPr>
            <a:r>
              <a:rPr lang="en-US" dirty="0" smtClean="0"/>
              <a:t>End Sub</a:t>
            </a:r>
          </a:p>
          <a:p>
            <a:pPr lvl="1">
              <a:buNone/>
            </a:pPr>
            <a:r>
              <a:rPr lang="en-US" dirty="0" smtClean="0"/>
              <a:t>&lt;/script&gt;</a:t>
            </a:r>
          </a:p>
          <a:p>
            <a:pPr lvl="1">
              <a:buNone/>
            </a:pPr>
            <a:r>
              <a:rPr lang="en-US" dirty="0" smtClean="0"/>
              <a:t>&lt;html&gt;</a:t>
            </a:r>
          </a:p>
          <a:p>
            <a:pPr lvl="1">
              <a:buNone/>
            </a:pPr>
            <a:r>
              <a:rPr lang="en-US" dirty="0" smtClean="0"/>
              <a:t>&lt;body&gt;</a:t>
            </a:r>
          </a:p>
          <a:p>
            <a:pPr lvl="2">
              <a:buNone/>
            </a:pPr>
            <a:r>
              <a:rPr lang="en-US" dirty="0" smtClean="0"/>
              <a:t>&lt;form id="</a:t>
            </a:r>
            <a:r>
              <a:rPr lang="en-US" dirty="0" err="1" smtClean="0"/>
              <a:t>frm</a:t>
            </a:r>
            <a:r>
              <a:rPr lang="en-US" dirty="0" smtClean="0"/>
              <a:t>" </a:t>
            </a:r>
            <a:r>
              <a:rPr lang="en-US" dirty="0" err="1" smtClean="0"/>
              <a:t>runat</a:t>
            </a:r>
            <a:r>
              <a:rPr lang="en-US" dirty="0" smtClean="0"/>
              <a:t>="server"&gt;</a:t>
            </a:r>
          </a:p>
          <a:p>
            <a:pPr lvl="2">
              <a:buNone/>
            </a:pPr>
            <a:r>
              <a:rPr lang="en-US" dirty="0" smtClean="0"/>
              <a:t>&lt;</a:t>
            </a:r>
            <a:r>
              <a:rPr lang="en-US" dirty="0" err="1" smtClean="0"/>
              <a:t>asp:textbox</a:t>
            </a:r>
            <a:r>
              <a:rPr lang="en-US" dirty="0" smtClean="0"/>
              <a:t> ID="</a:t>
            </a:r>
            <a:r>
              <a:rPr lang="en-US" dirty="0" err="1" smtClean="0"/>
              <a:t>txtx</a:t>
            </a:r>
            <a:r>
              <a:rPr lang="en-US" dirty="0" smtClean="0"/>
              <a:t>" </a:t>
            </a:r>
            <a:r>
              <a:rPr lang="en-US" dirty="0" err="1" smtClean="0"/>
              <a:t>runat</a:t>
            </a:r>
            <a:r>
              <a:rPr lang="en-US" dirty="0" smtClean="0"/>
              <a:t>="server" /&gt;</a:t>
            </a:r>
          </a:p>
          <a:p>
            <a:pPr lvl="2">
              <a:buNone/>
            </a:pPr>
            <a:r>
              <a:rPr lang="en-US" dirty="0" smtClean="0"/>
              <a:t>&lt;</a:t>
            </a:r>
            <a:r>
              <a:rPr lang="en-US" dirty="0" err="1" smtClean="0"/>
              <a:t>asp:textbox</a:t>
            </a:r>
            <a:r>
              <a:rPr lang="en-US" dirty="0" smtClean="0"/>
              <a:t> ID="</a:t>
            </a:r>
            <a:r>
              <a:rPr lang="en-US" dirty="0" err="1" smtClean="0"/>
              <a:t>txty</a:t>
            </a:r>
            <a:r>
              <a:rPr lang="en-US" dirty="0" smtClean="0"/>
              <a:t>" </a:t>
            </a:r>
            <a:r>
              <a:rPr lang="en-US" dirty="0" err="1" smtClean="0"/>
              <a:t>runat</a:t>
            </a:r>
            <a:r>
              <a:rPr lang="en-US" dirty="0" smtClean="0"/>
              <a:t>="server" /&gt;</a:t>
            </a:r>
          </a:p>
          <a:p>
            <a:pPr lvl="2">
              <a:buNone/>
            </a:pPr>
            <a:r>
              <a:rPr lang="en-US" dirty="0" smtClean="0"/>
              <a:t>&lt;</a:t>
            </a:r>
            <a:r>
              <a:rPr lang="en-US" dirty="0" err="1" smtClean="0"/>
              <a:t>asp:button</a:t>
            </a:r>
            <a:r>
              <a:rPr lang="en-US" dirty="0" smtClean="0"/>
              <a:t> ID="</a:t>
            </a:r>
            <a:r>
              <a:rPr lang="en-US" dirty="0" err="1" smtClean="0"/>
              <a:t>btn</a:t>
            </a:r>
            <a:r>
              <a:rPr lang="en-US" dirty="0" smtClean="0"/>
              <a:t>" text="Divide" </a:t>
            </a:r>
            <a:r>
              <a:rPr lang="en-US" dirty="0" err="1" smtClean="0"/>
              <a:t>OnClick</a:t>
            </a:r>
            <a:r>
              <a:rPr lang="en-US" dirty="0" smtClean="0"/>
              <a:t>="divide" </a:t>
            </a:r>
            <a:r>
              <a:rPr lang="en-US" dirty="0" err="1" smtClean="0"/>
              <a:t>runat</a:t>
            </a:r>
            <a:r>
              <a:rPr lang="en-US" dirty="0" smtClean="0"/>
              <a:t>=server/&gt;</a:t>
            </a:r>
          </a:p>
          <a:p>
            <a:pPr lvl="2">
              <a:buNone/>
            </a:pPr>
            <a:r>
              <a:rPr lang="en-US" dirty="0" smtClean="0"/>
              <a:t>&lt;/form&gt;</a:t>
            </a:r>
          </a:p>
          <a:p>
            <a:pPr lvl="1">
              <a:buNone/>
            </a:pPr>
            <a:r>
              <a:rPr lang="en-US" dirty="0" smtClean="0"/>
              <a:t>&lt;/body&gt;</a:t>
            </a:r>
          </a:p>
          <a:p>
            <a:pPr lvl="1">
              <a:buNone/>
            </a:pPr>
            <a:r>
              <a:rPr lang="en-US" dirty="0" smtClean="0"/>
              <a:t>&lt;/html&gt;</a:t>
            </a:r>
          </a:p>
        </p:txBody>
      </p:sp>
      <p:sp>
        <p:nvSpPr>
          <p:cNvPr id="4" name="Slide Number Placeholder 3"/>
          <p:cNvSpPr>
            <a:spLocks noGrp="1"/>
          </p:cNvSpPr>
          <p:nvPr>
            <p:ph type="sldNum" sz="quarter" idx="12"/>
          </p:nvPr>
        </p:nvSpPr>
        <p:spPr/>
        <p:txBody>
          <a:bodyPr/>
          <a:lstStyle/>
          <a:p>
            <a:fld id="{974AB548-B0B0-46A8-9B6C-FBD15372A4A6}"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10353</TotalTime>
  <Words>10431</Words>
  <Application>Microsoft Office PowerPoint</Application>
  <PresentationFormat>Custom</PresentationFormat>
  <Paragraphs>1274</Paragraphs>
  <Slides>123</Slides>
  <Notes>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Unit 4: The Server Tier (18 Hrs.)  Web Server Concept, Creating dynamic content, Using control flow to control dynamic content generation, Sessions and State, Error Handling, Architecting Web Application, Using tag libraries, Writing tag libraries</vt:lpstr>
      <vt:lpstr>Web server</vt:lpstr>
      <vt:lpstr>Common features</vt:lpstr>
      <vt:lpstr>Slide 4</vt:lpstr>
      <vt:lpstr>Symptoms of overload</vt:lpstr>
      <vt:lpstr>Anti-overload techniques</vt:lpstr>
      <vt:lpstr>Web Servers Types</vt:lpstr>
      <vt:lpstr>Slide 8</vt:lpstr>
      <vt:lpstr>Other Web Servers</vt:lpstr>
      <vt:lpstr>Slide 10</vt:lpstr>
      <vt:lpstr>Static Content </vt:lpstr>
      <vt:lpstr>Slide 12</vt:lpstr>
      <vt:lpstr>Dynamic Content </vt:lpstr>
      <vt:lpstr>Slide 14</vt:lpstr>
      <vt:lpstr>Server-Side Scripting</vt:lpstr>
      <vt:lpstr>.NET an Overview:</vt:lpstr>
      <vt:lpstr>Microsoft .net</vt:lpstr>
      <vt:lpstr>The Common Language Runtime</vt:lpstr>
      <vt:lpstr>Assemblies</vt:lpstr>
      <vt:lpstr>How Web Servers Execute ASP Files</vt:lpstr>
      <vt:lpstr>Server-Side Compilation and Delivery Process</vt:lpstr>
      <vt:lpstr>Slide 22</vt:lpstr>
      <vt:lpstr>Classic ASP and ASP.net</vt:lpstr>
      <vt:lpstr>The .NET Framework consists of 3 main parts:</vt:lpstr>
      <vt:lpstr>Features of ASP.net: </vt:lpstr>
      <vt:lpstr>Slide 26</vt:lpstr>
      <vt:lpstr>Slide 27</vt:lpstr>
      <vt:lpstr>Creating ASP.NET Application</vt:lpstr>
      <vt:lpstr>Dynamic Page in Classic ASP</vt:lpstr>
      <vt:lpstr>ASP.NET - Server Controls</vt:lpstr>
      <vt:lpstr>1. HTML Server Controls</vt:lpstr>
      <vt:lpstr>Slide 32</vt:lpstr>
      <vt:lpstr>2. Web Server Controls</vt:lpstr>
      <vt:lpstr>Slide 34</vt:lpstr>
      <vt:lpstr>3. Validation Server Controls</vt:lpstr>
      <vt:lpstr>Slide 36</vt:lpstr>
      <vt:lpstr>ASP.NET Web Forms</vt:lpstr>
      <vt:lpstr>Slide 38</vt:lpstr>
      <vt:lpstr>Slide 39</vt:lpstr>
      <vt:lpstr>Slide 40</vt:lpstr>
      <vt:lpstr>The TextBox Control</vt:lpstr>
      <vt:lpstr>Add a Script In TextBox</vt:lpstr>
      <vt:lpstr>Slide 43</vt:lpstr>
      <vt:lpstr>The Button Control</vt:lpstr>
      <vt:lpstr>Slide 45</vt:lpstr>
      <vt:lpstr>Data Binding</vt:lpstr>
      <vt:lpstr>Slide 47</vt:lpstr>
      <vt:lpstr>Slide 48</vt:lpstr>
      <vt:lpstr>Slide 49</vt:lpstr>
      <vt:lpstr>Slide 50</vt:lpstr>
      <vt:lpstr>Slide 51</vt:lpstr>
      <vt:lpstr>Slide 52</vt:lpstr>
      <vt:lpstr>Creating a HashTable</vt:lpstr>
      <vt:lpstr>Slide 54</vt:lpstr>
      <vt:lpstr>Slide 55</vt:lpstr>
      <vt:lpstr>Slide 56</vt:lpstr>
      <vt:lpstr>Slide 57</vt:lpstr>
      <vt:lpstr>Slide 58</vt:lpstr>
      <vt:lpstr>ASP .NET- XML Files</vt:lpstr>
      <vt:lpstr>Slide 60</vt:lpstr>
      <vt:lpstr>Slide 61</vt:lpstr>
      <vt:lpstr>Slide 62</vt:lpstr>
      <vt:lpstr>Slide 63</vt:lpstr>
      <vt:lpstr>Slide 64</vt:lpstr>
      <vt:lpstr>Slide 65</vt:lpstr>
      <vt:lpstr>Slide 66</vt:lpstr>
      <vt:lpstr>Output </vt:lpstr>
      <vt:lpstr>Slide 68</vt:lpstr>
      <vt:lpstr>Slide 69</vt:lpstr>
      <vt:lpstr>Slide 70</vt:lpstr>
      <vt:lpstr>Using SQL Server with ASP.NET</vt:lpstr>
      <vt:lpstr>Slide 72</vt:lpstr>
      <vt:lpstr>Selecting Data from Table</vt:lpstr>
      <vt:lpstr>Slide 74</vt:lpstr>
      <vt:lpstr>Slide 75</vt:lpstr>
      <vt:lpstr>Slide 76</vt:lpstr>
      <vt:lpstr>Slide 77</vt:lpstr>
      <vt:lpstr>Slide 78</vt:lpstr>
      <vt:lpstr>Creating Table</vt:lpstr>
      <vt:lpstr>Inserting Data into Table</vt:lpstr>
      <vt:lpstr>Deleting Data from Table</vt:lpstr>
      <vt:lpstr>ASP Cookies</vt:lpstr>
      <vt:lpstr>Creating a Cookie</vt:lpstr>
      <vt:lpstr>Retrieving a Cookie Value</vt:lpstr>
      <vt:lpstr>Session in ASP.net</vt:lpstr>
      <vt:lpstr>Slide 86</vt:lpstr>
      <vt:lpstr>When does a Session Start?</vt:lpstr>
      <vt:lpstr>When does a Session End?</vt:lpstr>
      <vt:lpstr>Store and Retrieve Session Variables</vt:lpstr>
      <vt:lpstr>Slide 90</vt:lpstr>
      <vt:lpstr>Remove Session Variables</vt:lpstr>
      <vt:lpstr>Loop Through the Contents Collection</vt:lpstr>
      <vt:lpstr>Exception Handling </vt:lpstr>
      <vt:lpstr> Structured versus Unstructured </vt:lpstr>
      <vt:lpstr> Structured Exception Handling</vt:lpstr>
      <vt:lpstr>Slide 96</vt:lpstr>
      <vt:lpstr>Slide 97</vt:lpstr>
      <vt:lpstr>Slide 98</vt:lpstr>
      <vt:lpstr>Slide 99</vt:lpstr>
      <vt:lpstr>Unstructured Exception Handling </vt:lpstr>
      <vt:lpstr>Slide 101</vt:lpstr>
      <vt:lpstr>Slide 102</vt:lpstr>
      <vt:lpstr>Slide 103</vt:lpstr>
      <vt:lpstr>Authentication</vt:lpstr>
      <vt:lpstr>Anonymous Authentication</vt:lpstr>
      <vt:lpstr>Slide 106</vt:lpstr>
      <vt:lpstr>Windows Authentication</vt:lpstr>
      <vt:lpstr>Slide 108</vt:lpstr>
      <vt:lpstr>Mechanisms for Windows Authentication</vt:lpstr>
      <vt:lpstr>Integrated Windows Authentication</vt:lpstr>
      <vt:lpstr>Authentication Based on Domain Names</vt:lpstr>
      <vt:lpstr>Tag Libraries</vt:lpstr>
      <vt:lpstr>Slide 113</vt:lpstr>
      <vt:lpstr>Slide 114</vt:lpstr>
      <vt:lpstr>Custom tags</vt:lpstr>
      <vt:lpstr>Slide 116</vt:lpstr>
      <vt:lpstr>Declaring Tag Libraries</vt:lpstr>
      <vt:lpstr>Slide 118</vt:lpstr>
      <vt:lpstr>File Handling</vt:lpstr>
      <vt:lpstr>VB.Net I/O Classes </vt:lpstr>
      <vt:lpstr>The FileStream Class </vt:lpstr>
      <vt:lpstr>Slide 122</vt:lpstr>
      <vt:lpstr>Slide 123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508</cp:revision>
  <dcterms:created xsi:type="dcterms:W3CDTF">2016-12-10T13:12:49Z</dcterms:created>
  <dcterms:modified xsi:type="dcterms:W3CDTF">2016-12-26T00:27:50Z</dcterms:modified>
</cp:coreProperties>
</file>