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96"/>
  </p:notesMasterIdLst>
  <p:sldIdLst>
    <p:sldId id="256" r:id="rId2"/>
    <p:sldId id="258" r:id="rId3"/>
    <p:sldId id="36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368" r:id="rId14"/>
    <p:sldId id="294" r:id="rId15"/>
    <p:sldId id="295" r:id="rId16"/>
    <p:sldId id="296" r:id="rId17"/>
    <p:sldId id="369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70" r:id="rId31"/>
    <p:sldId id="309" r:id="rId32"/>
    <p:sldId id="310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11" r:id="rId46"/>
    <p:sldId id="324" r:id="rId47"/>
    <p:sldId id="371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73" r:id="rId57"/>
    <p:sldId id="375" r:id="rId58"/>
    <p:sldId id="376" r:id="rId59"/>
    <p:sldId id="377" r:id="rId60"/>
    <p:sldId id="378" r:id="rId61"/>
    <p:sldId id="374" r:id="rId62"/>
    <p:sldId id="333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50" r:id="rId75"/>
    <p:sldId id="349" r:id="rId76"/>
    <p:sldId id="351" r:id="rId77"/>
    <p:sldId id="335" r:id="rId78"/>
    <p:sldId id="334" r:id="rId79"/>
    <p:sldId id="336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64" r:id="rId92"/>
    <p:sldId id="365" r:id="rId93"/>
    <p:sldId id="366" r:id="rId94"/>
    <p:sldId id="284" r:id="rId95"/>
  </p:sldIdLst>
  <p:sldSz cx="10515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3944F-61BC-4075-BC21-03F3D1E88509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1143000"/>
            <a:ext cx="4730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321D7-920D-4619-91DD-C994D6253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7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22363"/>
            <a:ext cx="89382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6941-20C9-471C-A45D-ABE0C6D3C0C1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C24F-B89E-4BB9-9882-ECB5581B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2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2948" y="6076261"/>
            <a:ext cx="2366010" cy="365125"/>
          </a:xfrm>
        </p:spPr>
        <p:txBody>
          <a:bodyPr/>
          <a:lstStyle/>
          <a:p>
            <a:fld id="{124C36D7-0185-4F9E-AE2E-4CD1DF6CFC07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3293" y="6076263"/>
            <a:ext cx="3549015" cy="365125"/>
          </a:xfrm>
        </p:spPr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6643" y="6076261"/>
            <a:ext cx="236601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9" y="6289663"/>
            <a:ext cx="589891" cy="49851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92274" y="6365898"/>
            <a:ext cx="9723329" cy="850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9" name="Rectangle 8"/>
          <p:cNvSpPr/>
          <p:nvPr userDrawn="1"/>
        </p:nvSpPr>
        <p:spPr>
          <a:xfrm>
            <a:off x="794675" y="6493252"/>
            <a:ext cx="972332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0" name="TextBox 9"/>
          <p:cNvSpPr txBox="1"/>
          <p:nvPr userDrawn="1"/>
        </p:nvSpPr>
        <p:spPr>
          <a:xfrm>
            <a:off x="691439" y="6513919"/>
            <a:ext cx="9723329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35" b="1" dirty="0"/>
              <a:t>Department of Software</a:t>
            </a:r>
            <a:r>
              <a:rPr lang="en-US" sz="1035" b="1" baseline="0" dirty="0"/>
              <a:t> Engineering</a:t>
            </a:r>
            <a:r>
              <a:rPr lang="en-US" sz="1035" b="1" dirty="0"/>
              <a:t>, University of Kelaniya, Sri Lanka</a:t>
            </a:r>
          </a:p>
        </p:txBody>
      </p:sp>
    </p:spTree>
    <p:extLst>
      <p:ext uri="{BB962C8B-B14F-4D97-AF65-F5344CB8AC3E}">
        <p14:creationId xmlns:p14="http://schemas.microsoft.com/office/powerpoint/2010/main" val="178706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7" y="365125"/>
            <a:ext cx="226742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8" y="365125"/>
            <a:ext cx="667083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2948" y="6076260"/>
            <a:ext cx="2366010" cy="365125"/>
          </a:xfrm>
        </p:spPr>
        <p:txBody>
          <a:bodyPr/>
          <a:lstStyle/>
          <a:p>
            <a:fld id="{68EF1341-1CD8-4F96-BCF0-398EC507D948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3293" y="6068028"/>
            <a:ext cx="3549015" cy="365125"/>
          </a:xfrm>
        </p:spPr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6643" y="6076267"/>
            <a:ext cx="236601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9" y="6289663"/>
            <a:ext cx="589891" cy="49851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92274" y="6365898"/>
            <a:ext cx="9723329" cy="850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9" name="Rectangle 8"/>
          <p:cNvSpPr/>
          <p:nvPr userDrawn="1"/>
        </p:nvSpPr>
        <p:spPr>
          <a:xfrm>
            <a:off x="794675" y="6493252"/>
            <a:ext cx="972332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0" name="TextBox 9"/>
          <p:cNvSpPr txBox="1"/>
          <p:nvPr userDrawn="1"/>
        </p:nvSpPr>
        <p:spPr>
          <a:xfrm>
            <a:off x="691439" y="6513919"/>
            <a:ext cx="9723329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35" b="1" dirty="0"/>
              <a:t>Department of Software</a:t>
            </a:r>
            <a:r>
              <a:rPr lang="en-US" sz="1035" b="1" baseline="0" dirty="0"/>
              <a:t> Engineering</a:t>
            </a:r>
            <a:r>
              <a:rPr lang="en-US" sz="1035" b="1" dirty="0"/>
              <a:t>, University of Kelaniya, Sri Lanka</a:t>
            </a:r>
          </a:p>
        </p:txBody>
      </p:sp>
    </p:spTree>
    <p:extLst>
      <p:ext uri="{BB962C8B-B14F-4D97-AF65-F5344CB8AC3E}">
        <p14:creationId xmlns:p14="http://schemas.microsoft.com/office/powerpoint/2010/main" val="353644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3807715"/>
            <a:ext cx="10515600" cy="30338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631" y="4115605"/>
            <a:ext cx="10221921" cy="1556490"/>
          </a:xfrm>
        </p:spPr>
        <p:txBody>
          <a:bodyPr>
            <a:noAutofit/>
          </a:bodyPr>
          <a:lstStyle>
            <a:lvl1pPr marL="0" indent="0" algn="ctr">
              <a:buNone/>
              <a:defRPr sz="2415" baseline="0"/>
            </a:lvl1pPr>
            <a:lvl2pPr marL="394335" indent="0" algn="ctr">
              <a:buNone/>
              <a:defRPr sz="1725"/>
            </a:lvl2pPr>
            <a:lvl3pPr marL="788670" indent="0" algn="ctr">
              <a:buNone/>
              <a:defRPr sz="1553"/>
            </a:lvl3pPr>
            <a:lvl4pPr marL="1183005" indent="0" algn="ctr">
              <a:buNone/>
              <a:defRPr sz="1380"/>
            </a:lvl4pPr>
            <a:lvl5pPr marL="1577340" indent="0" algn="ctr">
              <a:buNone/>
              <a:defRPr sz="1380"/>
            </a:lvl5pPr>
            <a:lvl6pPr marL="1971675" indent="0" algn="ctr">
              <a:buNone/>
              <a:defRPr sz="1380"/>
            </a:lvl6pPr>
            <a:lvl7pPr marL="2366010" indent="0" algn="ctr">
              <a:buNone/>
              <a:defRPr sz="1380"/>
            </a:lvl7pPr>
            <a:lvl8pPr marL="2760345" indent="0" algn="ctr">
              <a:buNone/>
              <a:defRPr sz="1380"/>
            </a:lvl8pPr>
            <a:lvl9pPr marL="3154680" indent="0" algn="ctr">
              <a:buNone/>
              <a:defRPr sz="1380"/>
            </a:lvl9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10" y="1414080"/>
            <a:ext cx="1461012" cy="140191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3284495"/>
            <a:ext cx="10515600" cy="11005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9" name="Rectangle 8"/>
          <p:cNvSpPr/>
          <p:nvPr userDrawn="1"/>
        </p:nvSpPr>
        <p:spPr>
          <a:xfrm>
            <a:off x="2401" y="3436901"/>
            <a:ext cx="105156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1" name="Rectangle 10"/>
          <p:cNvSpPr/>
          <p:nvPr userDrawn="1"/>
        </p:nvSpPr>
        <p:spPr>
          <a:xfrm>
            <a:off x="2985405" y="2801656"/>
            <a:ext cx="4108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spc="43" baseline="0" dirty="0">
                <a:latin typeface="Bahnschrift SemiBold" panose="020B0502040204020203" pitchFamily="34" charset="0"/>
              </a:rPr>
              <a:t>University of </a:t>
            </a:r>
            <a:r>
              <a:rPr lang="en-US" sz="2400" b="0" spc="43" baseline="0" dirty="0" err="1">
                <a:latin typeface="Bahnschrift SemiBold" panose="020B0502040204020203" pitchFamily="34" charset="0"/>
              </a:rPr>
              <a:t>Kelaniya</a:t>
            </a:r>
            <a:r>
              <a:rPr lang="en-US" sz="2400" b="1" dirty="0">
                <a:latin typeface="Bahnschrift SemiBold" panose="020B0502040204020203" pitchFamily="34" charset="0"/>
              </a:rPr>
              <a:t>, </a:t>
            </a:r>
            <a:r>
              <a:rPr lang="en-US" sz="1400" b="0" dirty="0">
                <a:latin typeface="Bahnschrift SemiBold" panose="020B0502040204020203" pitchFamily="34" charset="0"/>
              </a:rPr>
              <a:t>Sri Lanka</a:t>
            </a:r>
            <a:endParaRPr lang="en-US" sz="2400" b="0" dirty="0">
              <a:latin typeface="Bahnschrift SemiBold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09" y="2696790"/>
            <a:ext cx="733685" cy="6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2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9" y="6289665"/>
            <a:ext cx="589891" cy="4985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92276" y="6365898"/>
            <a:ext cx="9723329" cy="850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3" name="Rectangle 12"/>
          <p:cNvSpPr/>
          <p:nvPr userDrawn="1"/>
        </p:nvSpPr>
        <p:spPr>
          <a:xfrm>
            <a:off x="794676" y="6493254"/>
            <a:ext cx="972332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91440" y="6513920"/>
            <a:ext cx="9723329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35" b="1" dirty="0"/>
              <a:t>Department of Software</a:t>
            </a:r>
            <a:r>
              <a:rPr lang="en-US" sz="1035" b="1" baseline="0" dirty="0"/>
              <a:t> Engineering</a:t>
            </a:r>
            <a:r>
              <a:rPr lang="en-US" sz="1035" b="1" dirty="0"/>
              <a:t>, University of Kelaniya, Sri Lanka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045126" y="3272642"/>
            <a:ext cx="2557848" cy="70021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8" name="TextBox 7"/>
          <p:cNvSpPr txBox="1"/>
          <p:nvPr userDrawn="1"/>
        </p:nvSpPr>
        <p:spPr>
          <a:xfrm>
            <a:off x="700886" y="1752142"/>
            <a:ext cx="9246331" cy="290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5" b="1" dirty="0">
                <a:latin typeface="Arial Black" panose="020B0A04020102020204" pitchFamily="34" charset="0"/>
              </a:rPr>
              <a:t>CTEC 31052</a:t>
            </a:r>
            <a:endParaRPr lang="en-US" sz="3105" b="1" baseline="0" dirty="0">
              <a:latin typeface="Arial Black" panose="020B0A04020102020204" pitchFamily="34" charset="0"/>
            </a:endParaRPr>
          </a:p>
          <a:p>
            <a:pPr algn="ctr"/>
            <a:r>
              <a:rPr lang="en-US" sz="27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Programming -</a:t>
            </a:r>
            <a:r>
              <a:rPr lang="en-US" sz="276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</a:p>
          <a:p>
            <a:pPr algn="ctr"/>
            <a:endParaRPr lang="en-US" sz="276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76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76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140" dirty="0"/>
              <a:t>More on HTML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109922" y="3390764"/>
            <a:ext cx="2428257" cy="46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15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lang="en-US" sz="2415" b="1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sz="2415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836773" y="3023286"/>
            <a:ext cx="89745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" y="0"/>
            <a:ext cx="1056231" cy="870147"/>
          </a:xfrm>
          <a:prstGeom prst="rect">
            <a:avLst/>
          </a:prstGeom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6" name="Rectangle 15"/>
          <p:cNvSpPr/>
          <p:nvPr userDrawn="1"/>
        </p:nvSpPr>
        <p:spPr>
          <a:xfrm>
            <a:off x="707165" y="463322"/>
            <a:ext cx="531761" cy="49670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7" name="Rectangle 16"/>
          <p:cNvSpPr/>
          <p:nvPr userDrawn="1"/>
        </p:nvSpPr>
        <p:spPr>
          <a:xfrm>
            <a:off x="1166964" y="885801"/>
            <a:ext cx="468168" cy="399625"/>
          </a:xfrm>
          <a:prstGeom prst="rect">
            <a:avLst/>
          </a:prstGeom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8" name="Rectangle 17"/>
          <p:cNvSpPr/>
          <p:nvPr userDrawn="1"/>
        </p:nvSpPr>
        <p:spPr>
          <a:xfrm>
            <a:off x="1512745" y="1156893"/>
            <a:ext cx="339622" cy="31295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20" name="Rectangle 19"/>
          <p:cNvSpPr/>
          <p:nvPr userDrawn="1"/>
        </p:nvSpPr>
        <p:spPr>
          <a:xfrm>
            <a:off x="1870280" y="1464601"/>
            <a:ext cx="180667" cy="160599"/>
          </a:xfrm>
          <a:prstGeom prst="rect">
            <a:avLst/>
          </a:prstGeom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21" name="Rectangle 20"/>
          <p:cNvSpPr/>
          <p:nvPr userDrawn="1"/>
        </p:nvSpPr>
        <p:spPr>
          <a:xfrm>
            <a:off x="117873" y="736016"/>
            <a:ext cx="339622" cy="31295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22" name="Rectangle 21"/>
          <p:cNvSpPr/>
          <p:nvPr userDrawn="1"/>
        </p:nvSpPr>
        <p:spPr>
          <a:xfrm>
            <a:off x="465785" y="1013685"/>
            <a:ext cx="257166" cy="219493"/>
          </a:xfrm>
          <a:prstGeom prst="rect">
            <a:avLst/>
          </a:prstGeom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23" name="Rectangle 22"/>
          <p:cNvSpPr/>
          <p:nvPr userDrawn="1"/>
        </p:nvSpPr>
        <p:spPr>
          <a:xfrm>
            <a:off x="1070752" y="1215349"/>
            <a:ext cx="218095" cy="19604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24" name="Rectangle 23"/>
          <p:cNvSpPr/>
          <p:nvPr userDrawn="1"/>
        </p:nvSpPr>
        <p:spPr>
          <a:xfrm>
            <a:off x="9464" y="1400032"/>
            <a:ext cx="256384" cy="205803"/>
          </a:xfrm>
          <a:prstGeom prst="rect">
            <a:avLst/>
          </a:prstGeom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25" name="Rectangle 24"/>
          <p:cNvSpPr/>
          <p:nvPr userDrawn="1"/>
        </p:nvSpPr>
        <p:spPr>
          <a:xfrm>
            <a:off x="265847" y="1184443"/>
            <a:ext cx="254337" cy="249091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26" name="Rectangle 25"/>
          <p:cNvSpPr/>
          <p:nvPr userDrawn="1"/>
        </p:nvSpPr>
        <p:spPr>
          <a:xfrm>
            <a:off x="1569591" y="802134"/>
            <a:ext cx="135910" cy="136024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28" name="Rectangle 27"/>
          <p:cNvSpPr/>
          <p:nvPr userDrawn="1"/>
        </p:nvSpPr>
        <p:spPr>
          <a:xfrm>
            <a:off x="1479613" y="477988"/>
            <a:ext cx="271819" cy="239081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29" name="Rectangle 28"/>
          <p:cNvSpPr/>
          <p:nvPr userDrawn="1"/>
        </p:nvSpPr>
        <p:spPr>
          <a:xfrm>
            <a:off x="977874" y="-8792"/>
            <a:ext cx="265185" cy="250282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30" name="Rectangle 29"/>
          <p:cNvSpPr/>
          <p:nvPr userDrawn="1"/>
        </p:nvSpPr>
        <p:spPr>
          <a:xfrm>
            <a:off x="1233497" y="229287"/>
            <a:ext cx="253896" cy="236458"/>
          </a:xfrm>
          <a:prstGeom prst="rect">
            <a:avLst/>
          </a:prstGeom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31" name="Rectangle 30"/>
          <p:cNvSpPr/>
          <p:nvPr userDrawn="1"/>
        </p:nvSpPr>
        <p:spPr>
          <a:xfrm>
            <a:off x="1410738" y="74918"/>
            <a:ext cx="271819" cy="239081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32" name="Rectangle 31"/>
          <p:cNvSpPr/>
          <p:nvPr userDrawn="1"/>
        </p:nvSpPr>
        <p:spPr>
          <a:xfrm>
            <a:off x="1655072" y="291546"/>
            <a:ext cx="215208" cy="182738"/>
          </a:xfrm>
          <a:prstGeom prst="rect">
            <a:avLst/>
          </a:prstGeom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33" name="Rectangle 32"/>
          <p:cNvSpPr/>
          <p:nvPr userDrawn="1"/>
        </p:nvSpPr>
        <p:spPr>
          <a:xfrm>
            <a:off x="422947" y="1345233"/>
            <a:ext cx="220634" cy="179342"/>
          </a:xfrm>
          <a:prstGeom prst="rect">
            <a:avLst/>
          </a:prstGeom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34" name="Rectangle 33"/>
          <p:cNvSpPr/>
          <p:nvPr userDrawn="1"/>
        </p:nvSpPr>
        <p:spPr>
          <a:xfrm>
            <a:off x="898322" y="1354831"/>
            <a:ext cx="220634" cy="179342"/>
          </a:xfrm>
          <a:prstGeom prst="rect">
            <a:avLst/>
          </a:prstGeom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35" name="Rectangle 34"/>
          <p:cNvSpPr/>
          <p:nvPr userDrawn="1"/>
        </p:nvSpPr>
        <p:spPr>
          <a:xfrm>
            <a:off x="683252" y="1160166"/>
            <a:ext cx="135910" cy="136024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55" name="Rectangle 54"/>
          <p:cNvSpPr/>
          <p:nvPr userDrawn="1"/>
        </p:nvSpPr>
        <p:spPr>
          <a:xfrm>
            <a:off x="1698726" y="891856"/>
            <a:ext cx="68012" cy="76757"/>
          </a:xfrm>
          <a:prstGeom prst="rect">
            <a:avLst/>
          </a:prstGeom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56" name="Rectangle 55"/>
          <p:cNvSpPr/>
          <p:nvPr userDrawn="1"/>
        </p:nvSpPr>
        <p:spPr>
          <a:xfrm>
            <a:off x="1698725" y="599606"/>
            <a:ext cx="153642" cy="156971"/>
          </a:xfrm>
          <a:prstGeom prst="rect">
            <a:avLst/>
          </a:prstGeom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57" name="Rectangle 56"/>
          <p:cNvSpPr/>
          <p:nvPr userDrawn="1"/>
        </p:nvSpPr>
        <p:spPr>
          <a:xfrm>
            <a:off x="1803411" y="706999"/>
            <a:ext cx="68012" cy="767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58" name="Rectangle 57"/>
          <p:cNvSpPr/>
          <p:nvPr userDrawn="1"/>
        </p:nvSpPr>
        <p:spPr>
          <a:xfrm>
            <a:off x="1435924" y="1354316"/>
            <a:ext cx="153642" cy="156971"/>
          </a:xfrm>
          <a:prstGeom prst="rect">
            <a:avLst/>
          </a:prstGeom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59" name="Rectangle 58"/>
          <p:cNvSpPr/>
          <p:nvPr userDrawn="1"/>
        </p:nvSpPr>
        <p:spPr>
          <a:xfrm>
            <a:off x="1587060" y="1509681"/>
            <a:ext cx="68012" cy="767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60" name="Rectangle 59"/>
          <p:cNvSpPr/>
          <p:nvPr userDrawn="1"/>
        </p:nvSpPr>
        <p:spPr>
          <a:xfrm>
            <a:off x="1751433" y="954870"/>
            <a:ext cx="68012" cy="767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61" name="Rectangle 60"/>
          <p:cNvSpPr/>
          <p:nvPr userDrawn="1"/>
        </p:nvSpPr>
        <p:spPr>
          <a:xfrm>
            <a:off x="709721" y="897745"/>
            <a:ext cx="153642" cy="156971"/>
          </a:xfrm>
          <a:prstGeom prst="rect">
            <a:avLst/>
          </a:prstGeom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62" name="Rectangle 61"/>
          <p:cNvSpPr/>
          <p:nvPr userDrawn="1"/>
        </p:nvSpPr>
        <p:spPr>
          <a:xfrm>
            <a:off x="836774" y="994796"/>
            <a:ext cx="135910" cy="136024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63" name="Rectangle 62"/>
          <p:cNvSpPr/>
          <p:nvPr userDrawn="1"/>
        </p:nvSpPr>
        <p:spPr>
          <a:xfrm>
            <a:off x="963017" y="1085613"/>
            <a:ext cx="68012" cy="76757"/>
          </a:xfrm>
          <a:prstGeom prst="rect">
            <a:avLst/>
          </a:prstGeom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64" name="Rectangle 63"/>
          <p:cNvSpPr/>
          <p:nvPr userDrawn="1"/>
        </p:nvSpPr>
        <p:spPr>
          <a:xfrm>
            <a:off x="879343" y="1217273"/>
            <a:ext cx="68012" cy="76757"/>
          </a:xfrm>
          <a:prstGeom prst="rect">
            <a:avLst/>
          </a:prstGeom>
          <a:gradFill flip="none" rotWithShape="1">
            <a:gsLst>
              <a:gs pos="0">
                <a:srgbClr val="990000">
                  <a:shade val="30000"/>
                  <a:satMod val="115000"/>
                </a:srgbClr>
              </a:gs>
              <a:gs pos="50000">
                <a:srgbClr val="990000">
                  <a:shade val="67500"/>
                  <a:satMod val="115000"/>
                </a:srgbClr>
              </a:gs>
              <a:gs pos="100000">
                <a:srgbClr val="99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</p:spTree>
    <p:extLst>
      <p:ext uri="{BB962C8B-B14F-4D97-AF65-F5344CB8AC3E}">
        <p14:creationId xmlns:p14="http://schemas.microsoft.com/office/powerpoint/2010/main" val="325371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2948" y="6084425"/>
            <a:ext cx="2366010" cy="365125"/>
          </a:xfrm>
        </p:spPr>
        <p:txBody>
          <a:bodyPr/>
          <a:lstStyle/>
          <a:p>
            <a:fld id="{C3DB5E8A-4969-460E-B2D7-4D5939575721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3293" y="6067949"/>
            <a:ext cx="3549015" cy="365125"/>
          </a:xfrm>
        </p:spPr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6643" y="6067949"/>
            <a:ext cx="236601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9" y="6289663"/>
            <a:ext cx="589891" cy="49851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92274" y="6365898"/>
            <a:ext cx="9723329" cy="850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9" name="Rectangle 8"/>
          <p:cNvSpPr/>
          <p:nvPr userDrawn="1"/>
        </p:nvSpPr>
        <p:spPr>
          <a:xfrm>
            <a:off x="794675" y="6493252"/>
            <a:ext cx="972332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0" name="TextBox 9"/>
          <p:cNvSpPr txBox="1"/>
          <p:nvPr userDrawn="1"/>
        </p:nvSpPr>
        <p:spPr>
          <a:xfrm>
            <a:off x="722948" y="6520287"/>
            <a:ext cx="9723329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35" b="1" dirty="0"/>
              <a:t>Department of Software</a:t>
            </a:r>
            <a:r>
              <a:rPr lang="en-US" sz="1035" b="1" baseline="0" dirty="0"/>
              <a:t> Engineering</a:t>
            </a:r>
            <a:r>
              <a:rPr lang="en-US" sz="1035" b="1" dirty="0"/>
              <a:t>, University of Kelaniya, Sri Lanka</a:t>
            </a:r>
          </a:p>
        </p:txBody>
      </p:sp>
    </p:spTree>
    <p:extLst>
      <p:ext uri="{BB962C8B-B14F-4D97-AF65-F5344CB8AC3E}">
        <p14:creationId xmlns:p14="http://schemas.microsoft.com/office/powerpoint/2010/main" val="347235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709740"/>
            <a:ext cx="906970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4589465"/>
            <a:ext cx="906970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9035-C7EC-4E88-B426-0B8CCAAD6700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C24F-B89E-4BB9-9882-ECB5581B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825625"/>
            <a:ext cx="446913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825625"/>
            <a:ext cx="446913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822B-29A7-46B3-961D-DBA195FEDA92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9" y="6289663"/>
            <a:ext cx="589891" cy="49851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92274" y="6365898"/>
            <a:ext cx="9723329" cy="850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0" name="Rectangle 9"/>
          <p:cNvSpPr/>
          <p:nvPr userDrawn="1"/>
        </p:nvSpPr>
        <p:spPr>
          <a:xfrm>
            <a:off x="794675" y="6493252"/>
            <a:ext cx="972332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1439" y="6513919"/>
            <a:ext cx="9723329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35" b="1" dirty="0"/>
              <a:t>Department of Software</a:t>
            </a:r>
            <a:r>
              <a:rPr lang="en-US" sz="1035" b="1" baseline="0" dirty="0"/>
              <a:t> Engineering</a:t>
            </a:r>
            <a:r>
              <a:rPr lang="en-US" sz="1035" b="1" dirty="0"/>
              <a:t>, University of Kelaniya, Sri Lanka</a:t>
            </a:r>
          </a:p>
        </p:txBody>
      </p:sp>
    </p:spTree>
    <p:extLst>
      <p:ext uri="{BB962C8B-B14F-4D97-AF65-F5344CB8AC3E}">
        <p14:creationId xmlns:p14="http://schemas.microsoft.com/office/powerpoint/2010/main" val="284205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365127"/>
            <a:ext cx="906970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681163"/>
            <a:ext cx="44485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505075"/>
            <a:ext cx="44485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3" y="1681163"/>
            <a:ext cx="44705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3" y="2505075"/>
            <a:ext cx="44705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5E06-868B-430D-B83F-94DD69207710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9" y="6289663"/>
            <a:ext cx="589891" cy="49851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92274" y="6365898"/>
            <a:ext cx="9723329" cy="850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2" name="Rectangle 11"/>
          <p:cNvSpPr/>
          <p:nvPr userDrawn="1"/>
        </p:nvSpPr>
        <p:spPr>
          <a:xfrm>
            <a:off x="794675" y="6493252"/>
            <a:ext cx="972332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91439" y="6513919"/>
            <a:ext cx="9723329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35" b="1" dirty="0"/>
              <a:t>Department of Software</a:t>
            </a:r>
            <a:r>
              <a:rPr lang="en-US" sz="1035" b="1" baseline="0" dirty="0"/>
              <a:t> Engineering</a:t>
            </a:r>
            <a:r>
              <a:rPr lang="en-US" sz="1035" b="1" dirty="0"/>
              <a:t>, University of Kelaniya, Sri Lanka</a:t>
            </a:r>
          </a:p>
        </p:txBody>
      </p:sp>
    </p:spTree>
    <p:extLst>
      <p:ext uri="{BB962C8B-B14F-4D97-AF65-F5344CB8AC3E}">
        <p14:creationId xmlns:p14="http://schemas.microsoft.com/office/powerpoint/2010/main" val="302756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4BCA-1D20-489F-B8A7-7E2D9A71C3DB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9" y="6289663"/>
            <a:ext cx="589891" cy="49851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92274" y="6365898"/>
            <a:ext cx="9723329" cy="850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8" name="Rectangle 7"/>
          <p:cNvSpPr/>
          <p:nvPr userDrawn="1"/>
        </p:nvSpPr>
        <p:spPr>
          <a:xfrm>
            <a:off x="794675" y="6493252"/>
            <a:ext cx="972332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9" name="TextBox 8"/>
          <p:cNvSpPr txBox="1"/>
          <p:nvPr userDrawn="1"/>
        </p:nvSpPr>
        <p:spPr>
          <a:xfrm>
            <a:off x="691439" y="6513919"/>
            <a:ext cx="9723329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35" b="1" dirty="0"/>
              <a:t>Department of Software</a:t>
            </a:r>
            <a:r>
              <a:rPr lang="en-US" sz="1035" b="1" baseline="0" dirty="0"/>
              <a:t> Engineering</a:t>
            </a:r>
            <a:r>
              <a:rPr lang="en-US" sz="1035" b="1" dirty="0"/>
              <a:t>, University of Kelaniya, Sri Lanka</a:t>
            </a:r>
          </a:p>
        </p:txBody>
      </p:sp>
    </p:spTree>
    <p:extLst>
      <p:ext uri="{BB962C8B-B14F-4D97-AF65-F5344CB8AC3E}">
        <p14:creationId xmlns:p14="http://schemas.microsoft.com/office/powerpoint/2010/main" val="217291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2948" y="6071208"/>
            <a:ext cx="2366010" cy="365125"/>
          </a:xfrm>
        </p:spPr>
        <p:txBody>
          <a:bodyPr/>
          <a:lstStyle/>
          <a:p>
            <a:fld id="{CE7D52D3-254A-48E6-B52E-EF52B99AC98B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83293" y="6071207"/>
            <a:ext cx="3549015" cy="365125"/>
          </a:xfrm>
        </p:spPr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6643" y="6071207"/>
            <a:ext cx="236601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9" y="6289663"/>
            <a:ext cx="589891" cy="4985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92274" y="6365898"/>
            <a:ext cx="9723329" cy="850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7" name="Rectangle 6"/>
          <p:cNvSpPr/>
          <p:nvPr userDrawn="1"/>
        </p:nvSpPr>
        <p:spPr>
          <a:xfrm>
            <a:off x="794675" y="6493252"/>
            <a:ext cx="972332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439" y="6513919"/>
            <a:ext cx="6533145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35" b="1" dirty="0"/>
              <a:t>Department of Software</a:t>
            </a:r>
            <a:r>
              <a:rPr lang="en-US" sz="1035" b="1" baseline="0" dirty="0"/>
              <a:t> Engineering</a:t>
            </a:r>
            <a:r>
              <a:rPr lang="en-US" sz="1035" b="1" dirty="0"/>
              <a:t>, University of Kelaniya, Sri Lanka</a:t>
            </a:r>
          </a:p>
        </p:txBody>
      </p:sp>
    </p:spTree>
    <p:extLst>
      <p:ext uri="{BB962C8B-B14F-4D97-AF65-F5344CB8AC3E}">
        <p14:creationId xmlns:p14="http://schemas.microsoft.com/office/powerpoint/2010/main" val="374611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457200"/>
            <a:ext cx="33915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987427"/>
            <a:ext cx="53235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2057400"/>
            <a:ext cx="33915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2948" y="6043276"/>
            <a:ext cx="2366010" cy="365125"/>
          </a:xfrm>
        </p:spPr>
        <p:txBody>
          <a:bodyPr/>
          <a:lstStyle/>
          <a:p>
            <a:fld id="{8A291112-E4E5-41D0-BFE9-C118E744E6EC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0246" y="6036666"/>
            <a:ext cx="3549015" cy="365125"/>
          </a:xfrm>
        </p:spPr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0549" y="6057334"/>
            <a:ext cx="236601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9" y="6289663"/>
            <a:ext cx="589891" cy="49851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92274" y="6365898"/>
            <a:ext cx="9723329" cy="850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0" name="Rectangle 9"/>
          <p:cNvSpPr/>
          <p:nvPr userDrawn="1"/>
        </p:nvSpPr>
        <p:spPr>
          <a:xfrm>
            <a:off x="794675" y="6493252"/>
            <a:ext cx="972332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1439" y="6513919"/>
            <a:ext cx="9723329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35" b="1" dirty="0"/>
              <a:t>Department of Software</a:t>
            </a:r>
            <a:r>
              <a:rPr lang="en-US" sz="1035" b="1" baseline="0" dirty="0"/>
              <a:t> Engineering</a:t>
            </a:r>
            <a:r>
              <a:rPr lang="en-US" sz="1035" b="1" dirty="0"/>
              <a:t>, University of Kelaniya, Sri Lanka</a:t>
            </a:r>
          </a:p>
        </p:txBody>
      </p:sp>
    </p:spTree>
    <p:extLst>
      <p:ext uri="{BB962C8B-B14F-4D97-AF65-F5344CB8AC3E}">
        <p14:creationId xmlns:p14="http://schemas.microsoft.com/office/powerpoint/2010/main" val="261063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457200"/>
            <a:ext cx="33915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987427"/>
            <a:ext cx="53235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2057400"/>
            <a:ext cx="33915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2948" y="6076261"/>
            <a:ext cx="2366010" cy="365125"/>
          </a:xfrm>
        </p:spPr>
        <p:txBody>
          <a:bodyPr/>
          <a:lstStyle/>
          <a:p>
            <a:fld id="{4C6A6BF1-416C-4A3F-ADE1-729E0578D938}" type="datetime1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3293" y="6076267"/>
            <a:ext cx="3549015" cy="365125"/>
          </a:xfrm>
        </p:spPr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6643" y="6076266"/>
            <a:ext cx="236601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9" y="6289663"/>
            <a:ext cx="589891" cy="49851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92274" y="6365898"/>
            <a:ext cx="9723329" cy="850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0" name="Rectangle 9"/>
          <p:cNvSpPr/>
          <p:nvPr userDrawn="1"/>
        </p:nvSpPr>
        <p:spPr>
          <a:xfrm>
            <a:off x="794675" y="6493252"/>
            <a:ext cx="9723329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3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1439" y="6513919"/>
            <a:ext cx="9723329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35" b="1" dirty="0"/>
              <a:t>Department of Software</a:t>
            </a:r>
            <a:r>
              <a:rPr lang="en-US" sz="1035" b="1" baseline="0" dirty="0"/>
              <a:t> Engineering</a:t>
            </a:r>
            <a:r>
              <a:rPr lang="en-US" sz="1035" b="1" dirty="0"/>
              <a:t>, University of Kelaniya, Sri Lanka</a:t>
            </a:r>
          </a:p>
        </p:txBody>
      </p:sp>
    </p:spTree>
    <p:extLst>
      <p:ext uri="{BB962C8B-B14F-4D97-AF65-F5344CB8AC3E}">
        <p14:creationId xmlns:p14="http://schemas.microsoft.com/office/powerpoint/2010/main" val="227969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365127"/>
            <a:ext cx="90697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825625"/>
            <a:ext cx="90697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6356352"/>
            <a:ext cx="2366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81C54-9356-4304-AFAD-DD2DE3BCE1E9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6356352"/>
            <a:ext cx="3549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XHTML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6356352"/>
            <a:ext cx="2366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C24F-B89E-4BB9-9882-ECB5581B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7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input_autocomplete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input_autofocus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input_formaction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input_formmethod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input_formnovalidate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input_formtarget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input_multip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input_pattern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input_placeholder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input_required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5_input_step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padlet.com/hansi3/ETEC1105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0288" y="4021196"/>
            <a:ext cx="5915025" cy="2365317"/>
          </a:xfrm>
        </p:spPr>
        <p:txBody>
          <a:bodyPr>
            <a:normAutofit fontScale="70000" lnSpcReduction="20000"/>
          </a:bodyPr>
          <a:lstStyle/>
          <a:p>
            <a:r>
              <a:rPr lang="en-US" sz="3795" b="1" dirty="0">
                <a:solidFill>
                  <a:srgbClr val="FFC000"/>
                </a:solidFill>
                <a:latin typeface="Georgia" panose="02040502050405020303" pitchFamily="18" charset="0"/>
              </a:rPr>
              <a:t>Ms. </a:t>
            </a:r>
            <a:r>
              <a:rPr lang="en-US" sz="3795" b="1" dirty="0" err="1">
                <a:solidFill>
                  <a:srgbClr val="FFC000"/>
                </a:solidFill>
                <a:latin typeface="Georgia" panose="02040502050405020303" pitchFamily="18" charset="0"/>
              </a:rPr>
              <a:t>Hansi</a:t>
            </a:r>
            <a:r>
              <a:rPr lang="en-US" sz="3795" b="1" dirty="0">
                <a:solidFill>
                  <a:srgbClr val="FFC000"/>
                </a:solidFill>
                <a:latin typeface="Georgia" panose="02040502050405020303" pitchFamily="18" charset="0"/>
              </a:rPr>
              <a:t> </a:t>
            </a:r>
            <a:r>
              <a:rPr lang="en-US" sz="3795" b="1" dirty="0" err="1">
                <a:solidFill>
                  <a:srgbClr val="FFC000"/>
                </a:solidFill>
                <a:latin typeface="Georgia" panose="02040502050405020303" pitchFamily="18" charset="0"/>
              </a:rPr>
              <a:t>Udapola</a:t>
            </a:r>
            <a:endParaRPr lang="en-US" sz="3795" b="1" dirty="0">
              <a:solidFill>
                <a:srgbClr val="FFC000"/>
              </a:solidFill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FFC000"/>
                </a:solidFill>
                <a:latin typeface="Georgia" panose="02040502050405020303" pitchFamily="18" charset="0"/>
              </a:rPr>
              <a:t>B.Sc. (Special) in Computer Science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C000"/>
                </a:solidFill>
                <a:latin typeface="Georgia" panose="02040502050405020303" pitchFamily="18" charset="0"/>
              </a:rPr>
              <a:t>Lecturer (Probationary)</a:t>
            </a:r>
          </a:p>
          <a:p>
            <a:pPr>
              <a:lnSpc>
                <a:spcPct val="100000"/>
              </a:lnSpc>
            </a:pPr>
            <a:r>
              <a:rPr lang="en-US" sz="4658" b="1" baseline="-25000" dirty="0">
                <a:solidFill>
                  <a:srgbClr val="FFC000"/>
                </a:solidFill>
                <a:latin typeface="Georgia" panose="02040502050405020303" pitchFamily="18" charset="0"/>
              </a:rPr>
              <a:t>Department of Software Engineering</a:t>
            </a:r>
          </a:p>
          <a:p>
            <a:pPr>
              <a:lnSpc>
                <a:spcPct val="100000"/>
              </a:lnSpc>
            </a:pPr>
            <a:r>
              <a:rPr lang="en-US" sz="3795" b="1" baseline="-25000" dirty="0">
                <a:solidFill>
                  <a:srgbClr val="FFC000"/>
                </a:solidFill>
                <a:latin typeface="Georgia" panose="02040502050405020303" pitchFamily="18" charset="0"/>
              </a:rPr>
              <a:t>Faculty of Computing and Technology.</a:t>
            </a:r>
          </a:p>
          <a:p>
            <a:endParaRPr lang="en-US" sz="3795" b="1" baseline="-25000" dirty="0">
              <a:solidFill>
                <a:srgbClr val="FFC000"/>
              </a:solidFill>
              <a:latin typeface="Georgia" panose="02040502050405020303" pitchFamily="18" charset="0"/>
            </a:endParaRPr>
          </a:p>
          <a:p>
            <a:r>
              <a:rPr lang="en-US" b="1" baseline="-25000" dirty="0">
                <a:solidFill>
                  <a:srgbClr val="FFC000"/>
                </a:solidFill>
                <a:latin typeface="Georgia" panose="02040502050405020303" pitchFamily="18" charset="0"/>
              </a:rPr>
              <a:t>E-Mail – hansi@kln.ac.lk</a:t>
            </a:r>
          </a:p>
          <a:p>
            <a:endParaRPr lang="en-US" b="1" baseline="-25000" dirty="0">
              <a:solidFill>
                <a:srgbClr val="FFC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Mailto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8" y="1448657"/>
            <a:ext cx="9069705" cy="8220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mailto link is used to link to a mail message (it will only work if you have installed mail).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2948" y="2154980"/>
            <a:ext cx="877550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&lt;p&gt;</a:t>
            </a:r>
          </a:p>
          <a:p>
            <a:r>
              <a:rPr lang="en-US" sz="1600" dirty="0"/>
              <a:t>This is an email link:</a:t>
            </a:r>
          </a:p>
          <a:p>
            <a:r>
              <a:rPr lang="en-US" sz="1600" dirty="0"/>
              <a:t>    </a:t>
            </a:r>
            <a:r>
              <a:rPr lang="en-US" sz="1600" b="1" dirty="0">
                <a:solidFill>
                  <a:srgbClr val="FF0000"/>
                </a:solidFill>
              </a:rPr>
              <a:t>&lt;a </a:t>
            </a:r>
            <a:r>
              <a:rPr lang="en-US" sz="1600" b="1" dirty="0" err="1">
                <a:solidFill>
                  <a:srgbClr val="FF0000"/>
                </a:solidFill>
              </a:rPr>
              <a:t>href</a:t>
            </a:r>
            <a:r>
              <a:rPr lang="en-US" sz="1600" b="1" dirty="0">
                <a:solidFill>
                  <a:srgbClr val="FF0000"/>
                </a:solidFill>
              </a:rPr>
              <a:t>="mailto:example123@gmail.com?Subject=Course%20Materials" &gt;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Send Mail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&lt;/a&gt;</a:t>
            </a:r>
          </a:p>
          <a:p>
            <a:r>
              <a:rPr lang="en-US" sz="1600" dirty="0"/>
              <a:t>&lt;/p&gt;    </a:t>
            </a:r>
          </a:p>
          <a:p>
            <a:r>
              <a:rPr lang="en-US" sz="1600" dirty="0"/>
              <a:t>    &lt;p&gt; This is another mailto link: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&lt;a </a:t>
            </a:r>
            <a:r>
              <a:rPr lang="en-US" sz="1600" b="1" dirty="0" err="1">
                <a:solidFill>
                  <a:srgbClr val="FF0000"/>
                </a:solidFill>
              </a:rPr>
              <a:t>href</a:t>
            </a:r>
            <a:r>
              <a:rPr lang="en-US" sz="1600" b="1" dirty="0">
                <a:solidFill>
                  <a:srgbClr val="FF0000"/>
                </a:solidFill>
              </a:rPr>
              <a:t>="mailto:example123@gmail.com?cc=</a:t>
            </a:r>
            <a:r>
              <a:rPr lang="en-US" sz="1600" b="1" dirty="0" err="1">
                <a:solidFill>
                  <a:srgbClr val="FF0000"/>
                </a:solidFill>
              </a:rPr>
              <a:t>someoneelse@example.com&amp;bcc</a:t>
            </a:r>
            <a:r>
              <a:rPr lang="en-US" sz="1600" b="1" dirty="0">
                <a:solidFill>
                  <a:srgbClr val="FF0000"/>
                </a:solidFill>
              </a:rPr>
              <a:t>=</a:t>
            </a:r>
            <a:r>
              <a:rPr lang="en-US" sz="1600" b="1" dirty="0" err="1">
                <a:solidFill>
                  <a:srgbClr val="FF0000"/>
                </a:solidFill>
              </a:rPr>
              <a:t>andsomeoneelse@example.com&amp;subject</a:t>
            </a:r>
            <a:r>
              <a:rPr lang="en-US" sz="1600" b="1" dirty="0">
                <a:solidFill>
                  <a:srgbClr val="FF0000"/>
                </a:solidFill>
              </a:rPr>
              <a:t>=Course%20Advices&amp;body=Study%20hard%20to%20get%20good%20results!"&gt;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Send mail!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&lt;/a&gt;</a:t>
            </a:r>
          </a:p>
          <a:p>
            <a:r>
              <a:rPr lang="en-US" sz="1600" dirty="0"/>
              <a:t>    &lt;/p&gt;</a:t>
            </a:r>
          </a:p>
          <a:p>
            <a:r>
              <a:rPr lang="en-US" sz="1600" dirty="0"/>
              <a:t>    &lt;p&gt;</a:t>
            </a:r>
          </a:p>
          <a:p>
            <a:r>
              <a:rPr lang="en-US" sz="1600" dirty="0"/>
              <a:t>        &lt;b&gt;Note:&lt;/b&gt; Spaces between words should be replaced by %20 to ensure that the browser will display the text properly.</a:t>
            </a:r>
          </a:p>
          <a:p>
            <a:r>
              <a:rPr lang="en-US" sz="1600" dirty="0"/>
              <a:t>    &lt;/p&gt;</a:t>
            </a:r>
          </a:p>
        </p:txBody>
      </p:sp>
    </p:spTree>
    <p:extLst>
      <p:ext uri="{BB962C8B-B14F-4D97-AF65-F5344CB8AC3E}">
        <p14:creationId xmlns:p14="http://schemas.microsoft.com/office/powerpoint/2010/main" val="19993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3" y="4488647"/>
            <a:ext cx="9300334" cy="1579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067" y="817779"/>
            <a:ext cx="5295900" cy="3114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7633" y="1325560"/>
            <a:ext cx="4004434" cy="147732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&lt;a </a:t>
            </a:r>
            <a:r>
              <a:rPr lang="en-US" b="1" dirty="0" err="1">
                <a:solidFill>
                  <a:srgbClr val="FFC000"/>
                </a:solidFill>
              </a:rPr>
              <a:t>href</a:t>
            </a:r>
            <a:r>
              <a:rPr lang="en-US" b="1" dirty="0">
                <a:solidFill>
                  <a:srgbClr val="FFC000"/>
                </a:solidFill>
              </a:rPr>
              <a:t>="</a:t>
            </a:r>
            <a:r>
              <a:rPr lang="en-US" b="1" dirty="0">
                <a:solidFill>
                  <a:schemeClr val="bg1"/>
                </a:solidFill>
              </a:rPr>
              <a:t>mailto:</a:t>
            </a:r>
            <a:r>
              <a:rPr lang="en-US" b="1" dirty="0">
                <a:solidFill>
                  <a:srgbClr val="FFC000"/>
                </a:solidFill>
              </a:rPr>
              <a:t>example123@gmail.com</a:t>
            </a:r>
            <a:r>
              <a:rPr lang="en-US" b="1" dirty="0">
                <a:solidFill>
                  <a:schemeClr val="bg1"/>
                </a:solidFill>
              </a:rPr>
              <a:t>?Subject</a:t>
            </a:r>
            <a:r>
              <a:rPr lang="en-US" b="1" dirty="0">
                <a:solidFill>
                  <a:srgbClr val="FFC000"/>
                </a:solidFill>
              </a:rPr>
              <a:t>=Course</a:t>
            </a:r>
            <a:r>
              <a:rPr lang="en-US" b="1" dirty="0">
                <a:solidFill>
                  <a:schemeClr val="bg1"/>
                </a:solidFill>
              </a:rPr>
              <a:t>%20</a:t>
            </a:r>
            <a:r>
              <a:rPr lang="en-US" b="1" dirty="0">
                <a:solidFill>
                  <a:srgbClr val="FFC000"/>
                </a:solidFill>
              </a:rPr>
              <a:t>Materials" &gt;</a:t>
            </a:r>
          </a:p>
          <a:p>
            <a:r>
              <a:rPr lang="en-US" b="1" dirty="0">
                <a:solidFill>
                  <a:srgbClr val="FFC000"/>
                </a:solidFill>
              </a:rPr>
              <a:t>        Send Mail</a:t>
            </a:r>
          </a:p>
          <a:p>
            <a:r>
              <a:rPr lang="en-US" b="1" dirty="0">
                <a:solidFill>
                  <a:srgbClr val="FFC000"/>
                </a:solidFill>
              </a:rPr>
              <a:t>    &lt;/a&gt;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46913" y="2988860"/>
            <a:ext cx="955344" cy="1499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79679" y="3370997"/>
            <a:ext cx="1732388" cy="11176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5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‘mailto’ Link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53" y="2238899"/>
            <a:ext cx="5391150" cy="3829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2947" y="1675410"/>
            <a:ext cx="9622055" cy="147732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 &lt;a </a:t>
            </a:r>
            <a:r>
              <a:rPr lang="en-US" b="1" dirty="0" err="1">
                <a:solidFill>
                  <a:srgbClr val="FFC000"/>
                </a:solidFill>
              </a:rPr>
              <a:t>href</a:t>
            </a:r>
            <a:r>
              <a:rPr lang="en-US" b="1" dirty="0">
                <a:solidFill>
                  <a:srgbClr val="FFC000"/>
                </a:solidFill>
              </a:rPr>
              <a:t>="</a:t>
            </a:r>
            <a:r>
              <a:rPr lang="en-US" b="1" dirty="0">
                <a:solidFill>
                  <a:schemeClr val="bg1"/>
                </a:solidFill>
              </a:rPr>
              <a:t>mailto:</a:t>
            </a:r>
            <a:r>
              <a:rPr lang="en-US" b="1" dirty="0">
                <a:solidFill>
                  <a:srgbClr val="FFC000"/>
                </a:solidFill>
              </a:rPr>
              <a:t>example123@gmail.com</a:t>
            </a:r>
            <a:r>
              <a:rPr lang="en-US" b="1" dirty="0">
                <a:solidFill>
                  <a:schemeClr val="bg1"/>
                </a:solidFill>
              </a:rPr>
              <a:t>?cc</a:t>
            </a:r>
            <a:r>
              <a:rPr lang="en-US" b="1" dirty="0">
                <a:solidFill>
                  <a:srgbClr val="FFC000"/>
                </a:solidFill>
              </a:rPr>
              <a:t>=</a:t>
            </a:r>
            <a:r>
              <a:rPr lang="en-US" b="1" dirty="0" err="1">
                <a:solidFill>
                  <a:srgbClr val="FFC000"/>
                </a:solidFill>
              </a:rPr>
              <a:t>someoneelse@example.com</a:t>
            </a:r>
            <a:r>
              <a:rPr lang="en-US" b="1" dirty="0" err="1">
                <a:solidFill>
                  <a:schemeClr val="bg1"/>
                </a:solidFill>
              </a:rPr>
              <a:t>&amp;bcc</a:t>
            </a:r>
            <a:r>
              <a:rPr lang="en-US" b="1" dirty="0">
                <a:solidFill>
                  <a:srgbClr val="FFC000"/>
                </a:solidFill>
              </a:rPr>
              <a:t>=</a:t>
            </a:r>
            <a:r>
              <a:rPr lang="en-US" b="1" dirty="0" err="1">
                <a:solidFill>
                  <a:srgbClr val="FFC000"/>
                </a:solidFill>
              </a:rPr>
              <a:t>andsomeoneelse@example.com</a:t>
            </a:r>
            <a:r>
              <a:rPr lang="en-US" b="1" dirty="0" err="1">
                <a:solidFill>
                  <a:schemeClr val="bg1"/>
                </a:solidFill>
              </a:rPr>
              <a:t>&amp;subject</a:t>
            </a:r>
            <a:r>
              <a:rPr lang="en-US" b="1" dirty="0">
                <a:solidFill>
                  <a:srgbClr val="FFC000"/>
                </a:solidFill>
              </a:rPr>
              <a:t>=Course</a:t>
            </a:r>
            <a:r>
              <a:rPr lang="en-US" b="1" dirty="0">
                <a:solidFill>
                  <a:schemeClr val="bg1"/>
                </a:solidFill>
              </a:rPr>
              <a:t>%20</a:t>
            </a:r>
            <a:r>
              <a:rPr lang="en-US" b="1" dirty="0">
                <a:solidFill>
                  <a:srgbClr val="FFC000"/>
                </a:solidFill>
              </a:rPr>
              <a:t>Advices</a:t>
            </a:r>
            <a:r>
              <a:rPr lang="en-US" b="1" dirty="0">
                <a:solidFill>
                  <a:schemeClr val="bg1"/>
                </a:solidFill>
              </a:rPr>
              <a:t>&amp;body</a:t>
            </a:r>
            <a:r>
              <a:rPr lang="en-US" b="1" dirty="0">
                <a:solidFill>
                  <a:srgbClr val="FFC000"/>
                </a:solidFill>
              </a:rPr>
              <a:t>=Study</a:t>
            </a:r>
            <a:r>
              <a:rPr lang="en-US" b="1" dirty="0">
                <a:solidFill>
                  <a:schemeClr val="bg1"/>
                </a:solidFill>
              </a:rPr>
              <a:t>%20</a:t>
            </a:r>
            <a:r>
              <a:rPr lang="en-US" b="1" dirty="0">
                <a:solidFill>
                  <a:srgbClr val="FFC000"/>
                </a:solidFill>
              </a:rPr>
              <a:t>hard</a:t>
            </a:r>
            <a:r>
              <a:rPr lang="en-US" b="1" dirty="0">
                <a:solidFill>
                  <a:schemeClr val="bg1"/>
                </a:solidFill>
              </a:rPr>
              <a:t>%20</a:t>
            </a:r>
            <a:r>
              <a:rPr lang="en-US" b="1" dirty="0">
                <a:solidFill>
                  <a:srgbClr val="FFC000"/>
                </a:solidFill>
              </a:rPr>
              <a:t>to</a:t>
            </a:r>
            <a:r>
              <a:rPr lang="en-US" b="1" dirty="0">
                <a:solidFill>
                  <a:schemeClr val="bg1"/>
                </a:solidFill>
              </a:rPr>
              <a:t>%20</a:t>
            </a:r>
            <a:r>
              <a:rPr lang="en-US" b="1" dirty="0">
                <a:solidFill>
                  <a:srgbClr val="FFC000"/>
                </a:solidFill>
              </a:rPr>
              <a:t>get</a:t>
            </a:r>
            <a:r>
              <a:rPr lang="en-US" b="1" dirty="0">
                <a:solidFill>
                  <a:schemeClr val="bg1"/>
                </a:solidFill>
              </a:rPr>
              <a:t>%20</a:t>
            </a:r>
            <a:r>
              <a:rPr lang="en-US" b="1" dirty="0">
                <a:solidFill>
                  <a:srgbClr val="FFC000"/>
                </a:solidFill>
              </a:rPr>
              <a:t>good</a:t>
            </a:r>
            <a:r>
              <a:rPr lang="en-US" b="1" dirty="0">
                <a:solidFill>
                  <a:schemeClr val="bg1"/>
                </a:solidFill>
              </a:rPr>
              <a:t>%20</a:t>
            </a:r>
            <a:r>
              <a:rPr lang="en-US" b="1" dirty="0">
                <a:solidFill>
                  <a:srgbClr val="FFC000"/>
                </a:solidFill>
              </a:rPr>
              <a:t>results!"&gt;</a:t>
            </a:r>
          </a:p>
          <a:p>
            <a:r>
              <a:rPr lang="en-US" b="1" dirty="0">
                <a:solidFill>
                  <a:srgbClr val="FFC000"/>
                </a:solidFill>
              </a:rPr>
              <a:t>            Send mail!</a:t>
            </a:r>
          </a:p>
          <a:p>
            <a:r>
              <a:rPr lang="en-US" b="1" dirty="0">
                <a:solidFill>
                  <a:srgbClr val="FFC000"/>
                </a:solidFill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851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5043" y="2795308"/>
            <a:ext cx="3794078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HTML iframe</a:t>
            </a:r>
            <a:endParaRPr 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6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Frame &lt;iframe&gt;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 inside a HTML page known as Inline Frame ‘iframe’.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4561" y="2712071"/>
            <a:ext cx="29903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&lt;iframe </a:t>
            </a:r>
            <a:r>
              <a:rPr lang="en-US" b="1" dirty="0" err="1">
                <a:solidFill>
                  <a:srgbClr val="C00000"/>
                </a:solidFill>
              </a:rPr>
              <a:t>src</a:t>
            </a:r>
            <a:r>
              <a:rPr lang="en-US" b="1" dirty="0">
                <a:solidFill>
                  <a:srgbClr val="C00000"/>
                </a:solidFill>
              </a:rPr>
              <a:t>=“URL”</a:t>
            </a:r>
            <a:r>
              <a:rPr lang="en-US" b="1" dirty="0"/>
              <a:t>&gt;&lt;/iframe&gt;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983409" y="3785246"/>
            <a:ext cx="4331458" cy="646331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&lt;h3&gt;Display a HTML page&lt;/h3&gt;</a:t>
            </a:r>
          </a:p>
          <a:p>
            <a:r>
              <a:rPr lang="en-US" b="1" dirty="0">
                <a:solidFill>
                  <a:srgbClr val="FFC000"/>
                </a:solidFill>
              </a:rPr>
              <a:t> &lt;iframe </a:t>
            </a:r>
            <a:r>
              <a:rPr lang="en-US" b="1" dirty="0" err="1">
                <a:solidFill>
                  <a:srgbClr val="FFC000"/>
                </a:solidFill>
              </a:rPr>
              <a:t>src</a:t>
            </a:r>
            <a:r>
              <a:rPr lang="en-US" b="1" dirty="0">
                <a:solidFill>
                  <a:srgbClr val="FFC000"/>
                </a:solidFill>
              </a:rPr>
              <a:t>="0_linktemp.html"&gt;&lt;/iframe&gt;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28" y="2826696"/>
            <a:ext cx="4755748" cy="3209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53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2524" y="904501"/>
            <a:ext cx="8330551" cy="203132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&lt;h3&gt;Display a image&lt;/h3&gt;</a:t>
            </a:r>
          </a:p>
          <a:p>
            <a:r>
              <a:rPr lang="en-US" b="1" dirty="0">
                <a:solidFill>
                  <a:srgbClr val="FFC000"/>
                </a:solidFill>
              </a:rPr>
              <a:t>&lt;iframe name="</a:t>
            </a:r>
            <a:r>
              <a:rPr lang="en-US" b="1" dirty="0" err="1">
                <a:solidFill>
                  <a:srgbClr val="FFC000"/>
                </a:solidFill>
              </a:rPr>
              <a:t>commonFrame</a:t>
            </a:r>
            <a:r>
              <a:rPr lang="en-US" b="1" dirty="0">
                <a:solidFill>
                  <a:srgbClr val="FFC000"/>
                </a:solidFill>
              </a:rPr>
              <a:t>" style="width:400;height:400;" </a:t>
            </a:r>
            <a:r>
              <a:rPr lang="en-US" b="1" dirty="0" err="1">
                <a:solidFill>
                  <a:srgbClr val="FFC000"/>
                </a:solidFill>
              </a:rPr>
              <a:t>src</a:t>
            </a:r>
            <a:r>
              <a:rPr lang="en-US" b="1" dirty="0">
                <a:solidFill>
                  <a:srgbClr val="FFC000"/>
                </a:solidFill>
              </a:rPr>
              <a:t>="Earth.gif"&gt;&lt;/iframe&gt;</a:t>
            </a:r>
          </a:p>
          <a:p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&lt;a </a:t>
            </a:r>
            <a:r>
              <a:rPr lang="en-US" b="1" dirty="0" err="1">
                <a:solidFill>
                  <a:srgbClr val="FFC000"/>
                </a:solidFill>
              </a:rPr>
              <a:t>href</a:t>
            </a:r>
            <a:r>
              <a:rPr lang="en-US" b="1" dirty="0">
                <a:solidFill>
                  <a:srgbClr val="FFC000"/>
                </a:solidFill>
              </a:rPr>
              <a:t>="Kelaniya.png" target="</a:t>
            </a:r>
            <a:r>
              <a:rPr lang="en-US" b="1" dirty="0" err="1">
                <a:solidFill>
                  <a:srgbClr val="FFC000"/>
                </a:solidFill>
              </a:rPr>
              <a:t>commonFrame</a:t>
            </a:r>
            <a:r>
              <a:rPr lang="en-US" b="1" dirty="0">
                <a:solidFill>
                  <a:srgbClr val="FFC000"/>
                </a:solidFill>
              </a:rPr>
              <a:t>"&gt;Load Kelaniya Logo !&lt;/a&gt; </a:t>
            </a:r>
          </a:p>
          <a:p>
            <a:r>
              <a:rPr lang="en-US" b="1" dirty="0">
                <a:solidFill>
                  <a:srgbClr val="FFC000"/>
                </a:solidFill>
              </a:rPr>
              <a:t>        -----------------</a:t>
            </a:r>
          </a:p>
          <a:p>
            <a:r>
              <a:rPr lang="en-US" b="1" dirty="0">
                <a:solidFill>
                  <a:srgbClr val="FFC000"/>
                </a:solidFill>
              </a:rPr>
              <a:t>        &lt;a </a:t>
            </a:r>
            <a:r>
              <a:rPr lang="en-US" b="1" dirty="0" err="1">
                <a:solidFill>
                  <a:srgbClr val="FFC000"/>
                </a:solidFill>
              </a:rPr>
              <a:t>href</a:t>
            </a:r>
            <a:r>
              <a:rPr lang="en-US" b="1" dirty="0">
                <a:solidFill>
                  <a:srgbClr val="FFC000"/>
                </a:solidFill>
              </a:rPr>
              <a:t>="Earth.gif" target="</a:t>
            </a:r>
            <a:r>
              <a:rPr lang="en-US" b="1" dirty="0" err="1">
                <a:solidFill>
                  <a:srgbClr val="FFC000"/>
                </a:solidFill>
              </a:rPr>
              <a:t>commonFrame</a:t>
            </a:r>
            <a:r>
              <a:rPr lang="en-US" b="1" dirty="0">
                <a:solidFill>
                  <a:srgbClr val="FFC000"/>
                </a:solidFill>
              </a:rPr>
              <a:t>"&gt;Load Earth back !&lt;/a&gt;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24" y="3268354"/>
            <a:ext cx="8024180" cy="255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9875" y="1444045"/>
            <a:ext cx="4885599" cy="292323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382" y="2312242"/>
            <a:ext cx="4536176" cy="120032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&lt;h3&gt;Jump to a specified section </a:t>
            </a:r>
            <a:r>
              <a:rPr lang="en-US" b="1" dirty="0" err="1">
                <a:solidFill>
                  <a:srgbClr val="FFC000"/>
                </a:solidFill>
              </a:rPr>
              <a:t>withing</a:t>
            </a:r>
            <a:r>
              <a:rPr lang="en-US" b="1" dirty="0">
                <a:solidFill>
                  <a:srgbClr val="FFC000"/>
                </a:solidFill>
              </a:rPr>
              <a:t> iframe&lt;/h3&gt;</a:t>
            </a:r>
          </a:p>
          <a:p>
            <a:r>
              <a:rPr lang="en-US" b="1" dirty="0">
                <a:solidFill>
                  <a:srgbClr val="FFC000"/>
                </a:solidFill>
              </a:rPr>
              <a:t>&lt;iframe </a:t>
            </a:r>
            <a:r>
              <a:rPr lang="en-US" b="1" dirty="0" err="1">
                <a:solidFill>
                  <a:srgbClr val="FFC000"/>
                </a:solidFill>
              </a:rPr>
              <a:t>src</a:t>
            </a:r>
            <a:r>
              <a:rPr lang="en-US" b="1" dirty="0">
                <a:solidFill>
                  <a:srgbClr val="FFC000"/>
                </a:solidFill>
              </a:rPr>
              <a:t>="</a:t>
            </a:r>
            <a:r>
              <a:rPr lang="en-US" b="1" dirty="0">
                <a:solidFill>
                  <a:schemeClr val="bg1"/>
                </a:solidFill>
              </a:rPr>
              <a:t>0_linktemp.html#CTEC31052</a:t>
            </a:r>
            <a:r>
              <a:rPr lang="en-US" b="1" dirty="0">
                <a:solidFill>
                  <a:srgbClr val="FFC000"/>
                </a:solidFill>
              </a:rPr>
              <a:t>"&gt;</a:t>
            </a:r>
          </a:p>
          <a:p>
            <a:r>
              <a:rPr lang="en-US" b="1" dirty="0">
                <a:solidFill>
                  <a:srgbClr val="FFC000"/>
                </a:solidFill>
              </a:rPr>
              <a:t>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11506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5043" y="2795308"/>
            <a:ext cx="3794078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HTML Image</a:t>
            </a:r>
            <a:endParaRPr 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9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8" y="1825626"/>
            <a:ext cx="9430985" cy="173644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Images are defined with the &lt;</a:t>
            </a:r>
            <a:r>
              <a:rPr lang="en-US" dirty="0" err="1"/>
              <a:t>img</a:t>
            </a:r>
            <a:r>
              <a:rPr lang="en-US" dirty="0"/>
              <a:t>&gt; standalone tag. </a:t>
            </a:r>
          </a:p>
          <a:p>
            <a:r>
              <a:rPr lang="en-US" dirty="0" err="1"/>
              <a:t>Src</a:t>
            </a:r>
            <a:r>
              <a:rPr lang="en-US" dirty="0"/>
              <a:t> (Source) attribute defines the URL of the image </a:t>
            </a:r>
          </a:p>
          <a:p>
            <a:r>
              <a:rPr lang="en-US" dirty="0"/>
              <a:t>Syntax of defining and image;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use only the name of the image if html doc and image are in same directory path.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8006" y="2574299"/>
            <a:ext cx="23595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 </a:t>
            </a:r>
            <a:r>
              <a:rPr lang="en-US" b="1" dirty="0" err="1"/>
              <a:t>src</a:t>
            </a:r>
            <a:r>
              <a:rPr lang="en-US" b="1" dirty="0"/>
              <a:t>=“</a:t>
            </a:r>
            <a:r>
              <a:rPr lang="en-US" b="1" dirty="0" err="1"/>
              <a:t>url</a:t>
            </a:r>
            <a:r>
              <a:rPr lang="en-US" b="1" dirty="0"/>
              <a:t>”&gt;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22948" y="3535241"/>
            <a:ext cx="4804395" cy="120032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&lt;p&gt;An image: Kelaniya.png&lt;</a:t>
            </a:r>
            <a:r>
              <a:rPr lang="en-US" b="1" dirty="0" err="1">
                <a:solidFill>
                  <a:srgbClr val="FFC000"/>
                </a:solidFill>
              </a:rPr>
              <a:t>br</a:t>
            </a:r>
            <a:r>
              <a:rPr lang="en-US" b="1" dirty="0">
                <a:solidFill>
                  <a:srgbClr val="FFC000"/>
                </a:solidFill>
              </a:rPr>
              <a:t>&gt;</a:t>
            </a:r>
          </a:p>
          <a:p>
            <a:r>
              <a:rPr lang="en-US" b="1" dirty="0">
                <a:solidFill>
                  <a:srgbClr val="FFC000"/>
                </a:solidFill>
              </a:rPr>
              <a:t>        &lt;</a:t>
            </a:r>
            <a:r>
              <a:rPr lang="en-US" b="1" dirty="0" err="1">
                <a:solidFill>
                  <a:srgbClr val="FFC000"/>
                </a:solidFill>
              </a:rPr>
              <a:t>img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="Kelaniya.png"</a:t>
            </a:r>
            <a:r>
              <a:rPr lang="en-US" b="1" dirty="0">
                <a:solidFill>
                  <a:srgbClr val="FFC000"/>
                </a:solidFill>
              </a:rPr>
              <a:t> alt= "University of Kelaniya LOGO" style="width:100;height:100;"&gt;</a:t>
            </a:r>
          </a:p>
          <a:p>
            <a:r>
              <a:rPr lang="en-US" b="1" dirty="0">
                <a:solidFill>
                  <a:srgbClr val="FFC000"/>
                </a:solidFill>
              </a:rPr>
              <a:t> 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349538" y="4533017"/>
            <a:ext cx="4804395" cy="1477328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&lt;p&gt;An Moving image: Earth.gif&lt;</a:t>
            </a:r>
            <a:r>
              <a:rPr lang="en-US" b="1" dirty="0" err="1">
                <a:solidFill>
                  <a:srgbClr val="FFC000"/>
                </a:solidFill>
              </a:rPr>
              <a:t>br</a:t>
            </a:r>
            <a:r>
              <a:rPr lang="en-US" b="1" dirty="0">
                <a:solidFill>
                  <a:srgbClr val="FFC000"/>
                </a:solidFill>
              </a:rPr>
              <a:t>&gt;</a:t>
            </a:r>
          </a:p>
          <a:p>
            <a:r>
              <a:rPr lang="en-US" b="1" dirty="0">
                <a:solidFill>
                  <a:srgbClr val="FFC000"/>
                </a:solidFill>
              </a:rPr>
              <a:t>        &lt;</a:t>
            </a:r>
            <a:r>
              <a:rPr lang="en-US" b="1" dirty="0" err="1">
                <a:solidFill>
                  <a:srgbClr val="FFC000"/>
                </a:solidFill>
              </a:rPr>
              <a:t>img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="Earth.gif"</a:t>
            </a:r>
            <a:r>
              <a:rPr lang="en-US" b="1" dirty="0">
                <a:solidFill>
                  <a:srgbClr val="FFC000"/>
                </a:solidFill>
              </a:rPr>
              <a:t> style="width:20%;"&gt;</a:t>
            </a:r>
          </a:p>
          <a:p>
            <a:r>
              <a:rPr lang="en-US" b="1" dirty="0">
                <a:solidFill>
                  <a:srgbClr val="92D050"/>
                </a:solidFill>
              </a:rPr>
              <a:t>            &lt;!-- need to be in same path if you give image name only--&gt;</a:t>
            </a:r>
          </a:p>
          <a:p>
            <a:r>
              <a:rPr lang="en-US" b="1" dirty="0">
                <a:solidFill>
                  <a:srgbClr val="FFC000"/>
                </a:solidFill>
              </a:rPr>
              <a:t>        &lt;/p&gt;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358" y="3822937"/>
            <a:ext cx="1828800" cy="4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131" y="5247475"/>
            <a:ext cx="18097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61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file path defines the location of a file in a web site's folder structure.</a:t>
            </a:r>
          </a:p>
          <a:p>
            <a:r>
              <a:rPr lang="en-US" sz="2000" dirty="0"/>
              <a:t>File paths are used to link different files. They are:</a:t>
            </a:r>
          </a:p>
          <a:p>
            <a:pPr lvl="1"/>
            <a:r>
              <a:rPr lang="en-US" sz="1800" dirty="0"/>
              <a:t>Web pages</a:t>
            </a:r>
          </a:p>
          <a:p>
            <a:pPr lvl="1"/>
            <a:r>
              <a:rPr lang="en-US" sz="1800" dirty="0"/>
              <a:t>Images</a:t>
            </a:r>
          </a:p>
          <a:p>
            <a:pPr lvl="1"/>
            <a:r>
              <a:rPr lang="en-US" sz="1800" dirty="0"/>
              <a:t>Style sheets</a:t>
            </a:r>
          </a:p>
          <a:p>
            <a:pPr lvl="1"/>
            <a:r>
              <a:rPr lang="en-US" sz="1800" dirty="0" err="1"/>
              <a:t>JavaScripts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26290"/>
              </p:ext>
            </p:extLst>
          </p:nvPr>
        </p:nvGraphicFramePr>
        <p:xfrm>
          <a:off x="2960545" y="2681065"/>
          <a:ext cx="7152445" cy="330177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044470">
                  <a:extLst>
                    <a:ext uri="{9D8B030D-6E8A-4147-A177-3AD203B41FA5}">
                      <a16:colId xmlns:a16="http://schemas.microsoft.com/office/drawing/2014/main" val="1006802776"/>
                    </a:ext>
                  </a:extLst>
                </a:gridCol>
                <a:gridCol w="4107975">
                  <a:extLst>
                    <a:ext uri="{9D8B030D-6E8A-4147-A177-3AD203B41FA5}">
                      <a16:colId xmlns:a16="http://schemas.microsoft.com/office/drawing/2014/main" val="695734516"/>
                    </a:ext>
                  </a:extLst>
                </a:gridCol>
              </a:tblGrid>
              <a:tr h="345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Path</a:t>
                      </a:r>
                    </a:p>
                  </a:txBody>
                  <a:tcPr marL="111901" marR="55951" marT="55951" marB="55951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5951" marR="55951" marT="55951" marB="55951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4821"/>
                  </a:ext>
                </a:extLst>
              </a:tr>
              <a:tr h="5601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&lt;</a:t>
                      </a:r>
                      <a:r>
                        <a:rPr lang="en-US" sz="1600" b="1" dirty="0" err="1">
                          <a:effectLst/>
                        </a:rPr>
                        <a:t>img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src</a:t>
                      </a:r>
                      <a:r>
                        <a:rPr lang="en-US" sz="1600" b="1" dirty="0">
                          <a:effectLst/>
                        </a:rPr>
                        <a:t>=“Kelaniya.jpg"&gt;</a:t>
                      </a:r>
                    </a:p>
                  </a:txBody>
                  <a:tcPr marL="111901" marR="55951" marT="55951" marB="559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Kelaniya.jpg is located in the same folder as the current page.</a:t>
                      </a:r>
                    </a:p>
                  </a:txBody>
                  <a:tcPr marL="55951" marR="55951" marT="55951" marB="55951"/>
                </a:tc>
                <a:extLst>
                  <a:ext uri="{0D108BD9-81ED-4DB2-BD59-A6C34878D82A}">
                    <a16:rowId xmlns:a16="http://schemas.microsoft.com/office/drawing/2014/main" val="98975840"/>
                  </a:ext>
                </a:extLst>
              </a:tr>
              <a:tr h="7785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&lt;</a:t>
                      </a:r>
                      <a:r>
                        <a:rPr lang="en-US" sz="1600" b="1" dirty="0" err="1">
                          <a:effectLst/>
                        </a:rPr>
                        <a:t>img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src</a:t>
                      </a:r>
                      <a:r>
                        <a:rPr lang="en-US" sz="1600" b="1" dirty="0">
                          <a:effectLst/>
                        </a:rPr>
                        <a:t>="images/firework.gif"&gt;</a:t>
                      </a:r>
                    </a:p>
                  </a:txBody>
                  <a:tcPr marL="111901" marR="55951" marT="55951" marB="559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firework.gif is located in the images folder in the current folder.</a:t>
                      </a:r>
                    </a:p>
                  </a:txBody>
                  <a:tcPr marL="55951" marR="55951" marT="55951" marB="55951"/>
                </a:tc>
                <a:extLst>
                  <a:ext uri="{0D108BD9-81ED-4DB2-BD59-A6C34878D82A}">
                    <a16:rowId xmlns:a16="http://schemas.microsoft.com/office/drawing/2014/main" val="1110794829"/>
                  </a:ext>
                </a:extLst>
              </a:tr>
              <a:tr h="7894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&lt;</a:t>
                      </a:r>
                      <a:r>
                        <a:rPr lang="en-US" sz="1600" b="1" dirty="0" err="1">
                          <a:effectLst/>
                        </a:rPr>
                        <a:t>img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src</a:t>
                      </a:r>
                      <a:r>
                        <a:rPr lang="en-US" sz="1600" b="1" dirty="0">
                          <a:effectLst/>
                        </a:rPr>
                        <a:t>="/images/picture.jpg"&gt;</a:t>
                      </a:r>
                    </a:p>
                  </a:txBody>
                  <a:tcPr marL="111901" marR="55951" marT="55951" marB="559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picture.jpg is located in the images folder at the root of the current web</a:t>
                      </a:r>
                    </a:p>
                  </a:txBody>
                  <a:tcPr marL="55951" marR="55951" marT="55951" marB="55951"/>
                </a:tc>
                <a:extLst>
                  <a:ext uri="{0D108BD9-81ED-4DB2-BD59-A6C34878D82A}">
                    <a16:rowId xmlns:a16="http://schemas.microsoft.com/office/drawing/2014/main" val="4162151989"/>
                  </a:ext>
                </a:extLst>
              </a:tr>
              <a:tr h="7785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&lt;</a:t>
                      </a:r>
                      <a:r>
                        <a:rPr lang="en-US" sz="1600" b="1" dirty="0" err="1">
                          <a:effectLst/>
                        </a:rPr>
                        <a:t>img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src</a:t>
                      </a:r>
                      <a:r>
                        <a:rPr lang="en-US" sz="1600" b="1" dirty="0">
                          <a:effectLst/>
                        </a:rPr>
                        <a:t>="../picture.jpg"&gt;</a:t>
                      </a:r>
                    </a:p>
                  </a:txBody>
                  <a:tcPr marL="111901" marR="55951" marT="55951" marB="559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picture.jpg is located in the folder one level up from the current folder</a:t>
                      </a:r>
                    </a:p>
                  </a:txBody>
                  <a:tcPr marL="55951" marR="55951" marT="55951" marB="55951"/>
                </a:tc>
                <a:extLst>
                  <a:ext uri="{0D108BD9-81ED-4DB2-BD59-A6C34878D82A}">
                    <a16:rowId xmlns:a16="http://schemas.microsoft.com/office/drawing/2014/main" val="391303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61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180" y="5808092"/>
            <a:ext cx="4263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Reference: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://www.w3schools.com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 image in different location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1273829"/>
            <a:ext cx="4823400" cy="2758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8" y="4316873"/>
            <a:ext cx="4358150" cy="162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49825" y="1514609"/>
            <a:ext cx="4807975" cy="147732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&lt;p&gt;An image from another folder: firework.gif &lt;</a:t>
            </a:r>
            <a:r>
              <a:rPr lang="en-US" b="1" dirty="0" err="1">
                <a:solidFill>
                  <a:srgbClr val="FFC000"/>
                </a:solidFill>
              </a:rPr>
              <a:t>br</a:t>
            </a:r>
            <a:r>
              <a:rPr lang="en-US" b="1" dirty="0">
                <a:solidFill>
                  <a:srgbClr val="FFC000"/>
                </a:solidFill>
              </a:rPr>
              <a:t>&gt;</a:t>
            </a:r>
          </a:p>
          <a:p>
            <a:r>
              <a:rPr lang="en-US" b="1" dirty="0">
                <a:solidFill>
                  <a:srgbClr val="FFC000"/>
                </a:solidFill>
              </a:rPr>
              <a:t>        &lt;</a:t>
            </a:r>
            <a:r>
              <a:rPr lang="en-US" b="1" dirty="0" err="1">
                <a:solidFill>
                  <a:srgbClr val="FFC000"/>
                </a:solidFill>
              </a:rPr>
              <a:t>img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src</a:t>
            </a:r>
            <a:r>
              <a:rPr lang="en-US" b="1" dirty="0">
                <a:solidFill>
                  <a:srgbClr val="FFC000"/>
                </a:solidFill>
              </a:rPr>
              <a:t>="images/firework.gif" style="width:150;"&gt;</a:t>
            </a:r>
          </a:p>
          <a:p>
            <a:r>
              <a:rPr lang="en-US" b="1" dirty="0">
                <a:solidFill>
                  <a:srgbClr val="FFC000"/>
                </a:solidFill>
              </a:rPr>
              <a:t>&lt;/p&gt;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038114" y="4391855"/>
            <a:ext cx="5293241" cy="147732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 &lt;p&gt;An image from W3School: ie.gif &lt;</a:t>
            </a:r>
            <a:r>
              <a:rPr lang="en-US" b="1" dirty="0" err="1">
                <a:solidFill>
                  <a:srgbClr val="FFC000"/>
                </a:solidFill>
              </a:rPr>
              <a:t>br</a:t>
            </a:r>
            <a:r>
              <a:rPr lang="en-US" b="1" dirty="0">
                <a:solidFill>
                  <a:srgbClr val="FFC000"/>
                </a:solidFill>
              </a:rPr>
              <a:t>&gt;</a:t>
            </a:r>
          </a:p>
          <a:p>
            <a:r>
              <a:rPr lang="en-US" b="1" dirty="0">
                <a:solidFill>
                  <a:srgbClr val="FFC000"/>
                </a:solidFill>
              </a:rPr>
              <a:t> &lt;</a:t>
            </a:r>
            <a:r>
              <a:rPr lang="en-US" b="1" dirty="0" err="1">
                <a:solidFill>
                  <a:srgbClr val="FFC000"/>
                </a:solidFill>
              </a:rPr>
              <a:t>img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src</a:t>
            </a:r>
            <a:r>
              <a:rPr lang="en-US" b="1" dirty="0">
                <a:solidFill>
                  <a:srgbClr val="FFC000"/>
                </a:solidFill>
              </a:rPr>
              <a:t>="https://www.w3schools.com/images/ie.gif" style="width:50;"&gt;</a:t>
            </a:r>
          </a:p>
          <a:p>
            <a:r>
              <a:rPr lang="en-US" b="1" dirty="0">
                <a:solidFill>
                  <a:srgbClr val="FFC000"/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518464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images to different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8" y="1825626"/>
            <a:ext cx="9069705" cy="12667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“height” &amp; “width” attributes to adjust the image width and height </a:t>
            </a:r>
          </a:p>
          <a:p>
            <a:r>
              <a:rPr lang="en-US" dirty="0"/>
              <a:t>Can be used percentages and pixel values to set the image size. (10% -&gt; screen width/height * 0.1)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XHTML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8941" y="3281309"/>
            <a:ext cx="51696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="Kelaniya.png" width="100" height="100" 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349597" y="3844849"/>
            <a:ext cx="527868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="Kelaniya.png" width=“10%” height=“10%” 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7343" y="4498288"/>
            <a:ext cx="38749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="Kelaniya.png" width=“120” 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768638" y="4867620"/>
            <a:ext cx="3347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Automatically adjust the height by keeping same proportion of the image. (avoid vertical or horizontal Stretch )</a:t>
            </a:r>
          </a:p>
        </p:txBody>
      </p:sp>
    </p:spTree>
    <p:extLst>
      <p:ext uri="{BB962C8B-B14F-4D97-AF65-F5344CB8AC3E}">
        <p14:creationId xmlns:p14="http://schemas.microsoft.com/office/powerpoint/2010/main" val="376540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“alt”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the reader what he or she is missing on a page if the browser can’t load images </a:t>
            </a:r>
          </a:p>
          <a:p>
            <a:r>
              <a:rPr lang="en-US" dirty="0"/>
              <a:t>Then browser will display the alternate text instead of the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5379" y="3816628"/>
            <a:ext cx="350204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=“boat.gif” alt=“Big Boat”&gt;</a:t>
            </a:r>
          </a:p>
        </p:txBody>
      </p:sp>
    </p:spTree>
    <p:extLst>
      <p:ext uri="{BB962C8B-B14F-4D97-AF65-F5344CB8AC3E}">
        <p14:creationId xmlns:p14="http://schemas.microsoft.com/office/powerpoint/2010/main" val="17557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35" y="2767132"/>
            <a:ext cx="6180859" cy="1624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&lt;p&gt; An image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="Kelaniya.png" style="width:115;"&gt; in the text.(Default Alignment)&lt;/p&gt;</a:t>
            </a:r>
          </a:p>
          <a:p>
            <a:pPr marL="0" indent="0">
              <a:buNone/>
            </a:pPr>
            <a:r>
              <a:rPr lang="en-US" sz="1400" dirty="0"/>
              <a:t>&lt;p&gt; An image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="Kelaniya.png" style="width:115; </a:t>
            </a:r>
            <a:r>
              <a:rPr lang="en-US" sz="1400" b="1" dirty="0" err="1">
                <a:solidFill>
                  <a:srgbClr val="FF0000"/>
                </a:solidFill>
              </a:rPr>
              <a:t>vertical-align</a:t>
            </a:r>
            <a:r>
              <a:rPr lang="en-US" sz="1400" dirty="0" err="1"/>
              <a:t>:baseline</a:t>
            </a:r>
            <a:r>
              <a:rPr lang="en-US" sz="1400" dirty="0"/>
              <a:t>"&gt; in the text.&lt;/p&gt;</a:t>
            </a:r>
          </a:p>
          <a:p>
            <a:pPr marL="0" indent="0">
              <a:buNone/>
            </a:pPr>
            <a:r>
              <a:rPr lang="en-US" sz="1400" dirty="0"/>
              <a:t>&lt;p&gt; An image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="Kelaniya.png" style="width:115; </a:t>
            </a:r>
            <a:r>
              <a:rPr lang="en-US" sz="1400" b="1" dirty="0" err="1">
                <a:solidFill>
                  <a:srgbClr val="FF0000"/>
                </a:solidFill>
              </a:rPr>
              <a:t>vertical-align</a:t>
            </a:r>
            <a:r>
              <a:rPr lang="en-US" sz="1400" dirty="0" err="1"/>
              <a:t>:text-top</a:t>
            </a:r>
            <a:r>
              <a:rPr lang="en-US" sz="1400" dirty="0"/>
              <a:t>"&gt; in the text.&lt;/p&gt;</a:t>
            </a:r>
          </a:p>
          <a:p>
            <a:pPr marL="0" indent="0">
              <a:buNone/>
            </a:pPr>
            <a:r>
              <a:rPr lang="en-US" sz="1400" dirty="0"/>
              <a:t>&lt;p&gt; An image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="Kelaniya.png" style="width:115; </a:t>
            </a:r>
            <a:r>
              <a:rPr lang="en-US" sz="1400" b="1" dirty="0" err="1">
                <a:solidFill>
                  <a:srgbClr val="FF0000"/>
                </a:solidFill>
              </a:rPr>
              <a:t>vertical-align</a:t>
            </a:r>
            <a:r>
              <a:rPr lang="en-US" sz="1400" dirty="0" err="1"/>
              <a:t>:text-bottom</a:t>
            </a:r>
            <a:r>
              <a:rPr lang="en-US" sz="1400" dirty="0"/>
              <a:t>"&gt; in the text.&lt;/p&gt;</a:t>
            </a:r>
          </a:p>
          <a:p>
            <a:pPr marL="0" indent="0">
              <a:buNone/>
            </a:pPr>
            <a:r>
              <a:rPr lang="en-US" sz="1400" dirty="0"/>
              <a:t>&lt;p&gt; An image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="Kelaniya.png" style="width:115; </a:t>
            </a:r>
            <a:r>
              <a:rPr lang="en-US" sz="1400" b="1" dirty="0" err="1">
                <a:solidFill>
                  <a:srgbClr val="FF0000"/>
                </a:solidFill>
              </a:rPr>
              <a:t>vertical-align</a:t>
            </a:r>
            <a:r>
              <a:rPr lang="en-US" sz="1400" dirty="0" err="1"/>
              <a:t>:middle</a:t>
            </a:r>
            <a:r>
              <a:rPr lang="en-US" sz="1400" dirty="0"/>
              <a:t>"&gt; in the text.&lt;/p&gt;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XHTML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294" y="2612493"/>
            <a:ext cx="3869488" cy="2799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22948" y="1559470"/>
            <a:ext cx="940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Defining the text alignment within the text. Use the </a:t>
            </a:r>
            <a:r>
              <a:rPr lang="en-US" i="1" dirty="0"/>
              <a:t>vertical-align</a:t>
            </a:r>
            <a:r>
              <a:rPr lang="en-US" dirty="0"/>
              <a:t> property inside style tag.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281" y="2123596"/>
            <a:ext cx="905853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vertical-align: baseline|</a:t>
            </a:r>
            <a:r>
              <a:rPr lang="en-US" sz="1600" i="1" dirty="0">
                <a:solidFill>
                  <a:srgbClr val="000000"/>
                </a:solidFill>
              </a:rPr>
              <a:t>length</a:t>
            </a:r>
            <a:r>
              <a:rPr lang="en-US" sz="1600" dirty="0">
                <a:solidFill>
                  <a:srgbClr val="000000"/>
                </a:solidFill>
              </a:rPr>
              <a:t>|sub|super|top|text-top|middle|bottom|text-bottom|initial|inherit;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4335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14" y="1990884"/>
            <a:ext cx="7746137" cy="217033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/>
              <a:t>&lt;p&gt;&lt;</a:t>
            </a:r>
            <a:r>
              <a:rPr lang="en-GB" b="1" dirty="0" err="1"/>
              <a:t>img</a:t>
            </a:r>
            <a:r>
              <a:rPr lang="en-GB" b="1" dirty="0"/>
              <a:t> </a:t>
            </a:r>
            <a:r>
              <a:rPr lang="en-GB" b="1" dirty="0" err="1"/>
              <a:t>src</a:t>
            </a:r>
            <a:r>
              <a:rPr lang="en-GB" b="1" dirty="0"/>
              <a:t>="Kelaniya.png" style="width:25;float:left" &gt; </a:t>
            </a:r>
          </a:p>
          <a:p>
            <a:pPr marL="0" indent="0">
              <a:buNone/>
            </a:pPr>
            <a:r>
              <a:rPr lang="en-GB" dirty="0"/>
              <a:t>            A paragraph with an image. The align attribute of the image is set to "</a:t>
            </a:r>
            <a:r>
              <a:rPr lang="en-GB" dirty="0" err="1"/>
              <a:t>left".The</a:t>
            </a:r>
            <a:r>
              <a:rPr lang="en-GB" dirty="0"/>
              <a:t> image will float to the left of this text. A paragraph ……</a:t>
            </a:r>
          </a:p>
          <a:p>
            <a:pPr marL="0" indent="0">
              <a:buNone/>
            </a:pPr>
            <a:r>
              <a:rPr lang="en-GB" b="1" dirty="0"/>
              <a:t>&lt;/p&gt;</a:t>
            </a:r>
          </a:p>
          <a:p>
            <a:pPr marL="0" indent="0">
              <a:buNone/>
            </a:pPr>
            <a:r>
              <a:rPr lang="en-GB" b="1" dirty="0"/>
              <a:t>&lt;p&gt;&lt;</a:t>
            </a:r>
            <a:r>
              <a:rPr lang="en-GB" b="1" dirty="0" err="1"/>
              <a:t>img</a:t>
            </a:r>
            <a:r>
              <a:rPr lang="en-GB" b="1" dirty="0"/>
              <a:t> </a:t>
            </a:r>
            <a:r>
              <a:rPr lang="en-GB" b="1" dirty="0" err="1"/>
              <a:t>src</a:t>
            </a:r>
            <a:r>
              <a:rPr lang="en-GB" b="1" dirty="0"/>
              <a:t>="Kelaniya.png" style="width:25;float:right" &gt;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        A paragraph with an image. The align attribute of the image is set to "</a:t>
            </a:r>
            <a:r>
              <a:rPr lang="en-GB" dirty="0" err="1"/>
              <a:t>right".The</a:t>
            </a:r>
            <a:r>
              <a:rPr lang="en-GB" dirty="0"/>
              <a:t> image will float to the right of this text. A paragraph with an image…….. </a:t>
            </a:r>
          </a:p>
          <a:p>
            <a:pPr marL="0" indent="0">
              <a:buNone/>
            </a:pPr>
            <a:r>
              <a:rPr lang="en-GB" b="1" dirty="0"/>
              <a:t>&lt;/p&gt;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24F2B-9851-45EB-80C0-8DF601A3A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408" y="3781949"/>
            <a:ext cx="5819775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89447E-F90A-4189-B601-F8E4C02931DA}"/>
              </a:ext>
            </a:extLst>
          </p:cNvPr>
          <p:cNvSpPr/>
          <p:nvPr/>
        </p:nvSpPr>
        <p:spPr>
          <a:xfrm>
            <a:off x="3370543" y="1502233"/>
            <a:ext cx="294127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float: left| right | none |inherit;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5020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8CC1-32EF-4CC1-9F99-ECE3D9A1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Make a hyperlink of an image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751C-4603-4652-A8F4-5184131DD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image as a hyperlink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59499-CE7D-4611-927F-407DB832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9EB98-AEFF-4E26-91B8-4EEAAE2F923D}"/>
              </a:ext>
            </a:extLst>
          </p:cNvPr>
          <p:cNvSpPr/>
          <p:nvPr/>
        </p:nvSpPr>
        <p:spPr>
          <a:xfrm>
            <a:off x="2469874" y="2505670"/>
            <a:ext cx="52578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&lt;a href=“http://www.kln.ac.lk”&gt;</a:t>
            </a:r>
          </a:p>
          <a:p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&lt;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imgsrc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=“KelaniLogo.png” alt=“</a:t>
            </a:r>
            <a:r>
              <a:rPr lang="en-GB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UokLogo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”&gt;</a:t>
            </a:r>
          </a:p>
          <a:p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&lt;/a&gt;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3287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09DD-7D78-4F06-A0AE-BED7C319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Turn an image into an image map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2427-4338-47F5-A51C-93D4813A3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8" y="1351722"/>
            <a:ext cx="9216182" cy="4716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&lt;p&gt;</a:t>
            </a:r>
          </a:p>
          <a:p>
            <a:pPr marL="0" indent="0">
              <a:buNone/>
            </a:pPr>
            <a:r>
              <a:rPr lang="en-GB" sz="2400" dirty="0"/>
              <a:t>        Move the mouse over the image, and look at the status bar to see how the coordinates change.</a:t>
            </a:r>
          </a:p>
          <a:p>
            <a:pPr marL="0" indent="0">
              <a:buNone/>
            </a:pPr>
            <a:r>
              <a:rPr lang="en-GB" sz="2400" dirty="0"/>
              <a:t>&lt;/p&gt;</a:t>
            </a:r>
          </a:p>
          <a:p>
            <a:pPr marL="0" indent="0">
              <a:buNone/>
            </a:pPr>
            <a:r>
              <a:rPr lang="en-GB" sz="2400" dirty="0"/>
              <a:t>&lt;p&gt;</a:t>
            </a:r>
          </a:p>
          <a:p>
            <a:pPr marL="0" indent="0">
              <a:buNone/>
            </a:pPr>
            <a:r>
              <a:rPr lang="en-GB" sz="2400" dirty="0"/>
              <a:t>        &lt;a href="images/space.jpg"&gt;</a:t>
            </a:r>
          </a:p>
          <a:p>
            <a:pPr marL="0" indent="0">
              <a:buNone/>
            </a:pPr>
            <a:r>
              <a:rPr lang="en-GB" sz="2400" dirty="0"/>
              <a:t>            &lt;</a:t>
            </a:r>
            <a:r>
              <a:rPr lang="en-GB" sz="2400" dirty="0" err="1"/>
              <a:t>img</a:t>
            </a:r>
            <a:r>
              <a:rPr lang="en-GB" sz="2400" dirty="0"/>
              <a:t> </a:t>
            </a:r>
            <a:r>
              <a:rPr lang="en-GB" sz="2400" dirty="0" err="1"/>
              <a:t>src</a:t>
            </a:r>
            <a:r>
              <a:rPr lang="en-GB" sz="2400" dirty="0"/>
              <a:t>="images/space.jpg" </a:t>
            </a:r>
            <a:r>
              <a:rPr lang="en-GB" sz="2400" b="1" i="1" dirty="0" err="1">
                <a:solidFill>
                  <a:srgbClr val="FF0000"/>
                </a:solidFill>
              </a:rPr>
              <a:t>ismap</a:t>
            </a:r>
            <a:r>
              <a:rPr lang="en-GB" sz="2400" dirty="0"/>
              <a:t> style="width:720;height:540"&gt;</a:t>
            </a:r>
          </a:p>
          <a:p>
            <a:pPr marL="0" indent="0">
              <a:buNone/>
            </a:pPr>
            <a:r>
              <a:rPr lang="en-GB" sz="2400" dirty="0"/>
              <a:t>        &lt;/a&gt;</a:t>
            </a:r>
          </a:p>
          <a:p>
            <a:pPr marL="0" indent="0">
              <a:buNone/>
            </a:pPr>
            <a:r>
              <a:rPr lang="en-GB" sz="2400" dirty="0"/>
              <a:t>&lt;/p&gt;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D81A0-8E84-487A-B5A2-DA04C508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40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C1496-95CD-4143-A836-BC025ABB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3896A-FC72-44BE-8A45-F1E2C755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3" y="0"/>
            <a:ext cx="6981825" cy="369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6C4D4-4670-434B-8DC1-9FB1D14F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31" y="3177664"/>
            <a:ext cx="8524875" cy="3086100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F9303F94-16D8-4B6A-8DED-6B92FA512C16}"/>
              </a:ext>
            </a:extLst>
          </p:cNvPr>
          <p:cNvSpPr/>
          <p:nvPr/>
        </p:nvSpPr>
        <p:spPr>
          <a:xfrm rot="10800000" flipH="1">
            <a:off x="7255006" y="1267597"/>
            <a:ext cx="1385700" cy="1160504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4BE00B-2281-41F7-8079-7B9530C235EB}"/>
              </a:ext>
            </a:extLst>
          </p:cNvPr>
          <p:cNvSpPr/>
          <p:nvPr/>
        </p:nvSpPr>
        <p:spPr>
          <a:xfrm>
            <a:off x="7105029" y="898265"/>
            <a:ext cx="153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Click on image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CF7DFD-CF6B-4262-B240-FA8D429DFD07}"/>
              </a:ext>
            </a:extLst>
          </p:cNvPr>
          <p:cNvSpPr/>
          <p:nvPr/>
        </p:nvSpPr>
        <p:spPr>
          <a:xfrm>
            <a:off x="8706056" y="1977335"/>
            <a:ext cx="2231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Display the coordinates of the image that user clicked in URL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680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CE62-9DB1-4E4A-9034-1B5FBD4D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Image Map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B6647-1F9F-4022-ADC4-41C08638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6FAA6D-EAD0-4669-A05F-EA20C9AB8E8E}"/>
              </a:ext>
            </a:extLst>
          </p:cNvPr>
          <p:cNvSpPr/>
          <p:nvPr/>
        </p:nvSpPr>
        <p:spPr>
          <a:xfrm>
            <a:off x="734169" y="1690690"/>
            <a:ext cx="9390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="images/space.jpg" style="width:720;height:540" alt="Planets" </a:t>
            </a:r>
            <a:r>
              <a:rPr lang="en-GB" b="1" dirty="0" err="1">
                <a:solidFill>
                  <a:srgbClr val="FF0000"/>
                </a:solidFill>
              </a:rPr>
              <a:t>usemap</a:t>
            </a:r>
            <a:r>
              <a:rPr lang="en-GB" dirty="0"/>
              <a:t>="#</a:t>
            </a:r>
            <a:r>
              <a:rPr lang="en-GB" b="1" dirty="0" err="1">
                <a:solidFill>
                  <a:srgbClr val="FF0000"/>
                </a:solidFill>
              </a:rPr>
              <a:t>planetmap</a:t>
            </a:r>
            <a:r>
              <a:rPr lang="en-GB" dirty="0"/>
              <a:t>"&gt;</a:t>
            </a:r>
          </a:p>
          <a:p>
            <a:endParaRPr lang="en-GB" dirty="0"/>
          </a:p>
          <a:p>
            <a:r>
              <a:rPr lang="en-GB" dirty="0"/>
              <a:t>&lt;map name="</a:t>
            </a:r>
            <a:r>
              <a:rPr lang="en-GB" b="1" dirty="0" err="1">
                <a:solidFill>
                  <a:srgbClr val="FF0000"/>
                </a:solidFill>
              </a:rPr>
              <a:t>planetmap</a:t>
            </a:r>
            <a:r>
              <a:rPr lang="en-GB" dirty="0"/>
              <a:t>"&gt;</a:t>
            </a:r>
          </a:p>
          <a:p>
            <a:r>
              <a:rPr lang="en-GB" dirty="0"/>
              <a:t>  &lt;</a:t>
            </a:r>
            <a:r>
              <a:rPr lang="en-GB" b="1" dirty="0"/>
              <a:t>area</a:t>
            </a:r>
            <a:r>
              <a:rPr lang="en-GB" dirty="0"/>
              <a:t> </a:t>
            </a:r>
            <a:r>
              <a:rPr lang="en-GB" b="1" dirty="0"/>
              <a:t>shape</a:t>
            </a:r>
            <a:r>
              <a:rPr lang="en-GB" dirty="0"/>
              <a:t>="</a:t>
            </a:r>
            <a:r>
              <a:rPr lang="en-GB" dirty="0" err="1"/>
              <a:t>rect</a:t>
            </a:r>
            <a:r>
              <a:rPr lang="en-GB" dirty="0"/>
              <a:t>" </a:t>
            </a:r>
            <a:r>
              <a:rPr lang="en-GB" dirty="0" err="1"/>
              <a:t>coords</a:t>
            </a:r>
            <a:r>
              <a:rPr lang="en-GB" dirty="0"/>
              <a:t>="0,134,300,540" alt="Sun" </a:t>
            </a:r>
            <a:r>
              <a:rPr lang="en-GB" b="1" dirty="0"/>
              <a:t>href</a:t>
            </a:r>
            <a:r>
              <a:rPr lang="en-GB" dirty="0"/>
              <a:t>="images/sun.jpg"&gt;</a:t>
            </a:r>
          </a:p>
          <a:p>
            <a:r>
              <a:rPr lang="en-GB" dirty="0"/>
              <a:t>  &lt;</a:t>
            </a:r>
            <a:r>
              <a:rPr lang="en-GB" b="1" dirty="0"/>
              <a:t>area</a:t>
            </a:r>
            <a:r>
              <a:rPr lang="en-GB" dirty="0"/>
              <a:t> </a:t>
            </a:r>
            <a:r>
              <a:rPr lang="en-GB" b="1" dirty="0"/>
              <a:t>shape</a:t>
            </a:r>
            <a:r>
              <a:rPr lang="en-GB" dirty="0"/>
              <a:t>="circle" </a:t>
            </a:r>
            <a:r>
              <a:rPr lang="en-GB" dirty="0" err="1"/>
              <a:t>coords</a:t>
            </a:r>
            <a:r>
              <a:rPr lang="en-GB" dirty="0"/>
              <a:t>="410,208,45" alt="Earth" </a:t>
            </a:r>
            <a:r>
              <a:rPr lang="en-GB" b="1" dirty="0"/>
              <a:t>href</a:t>
            </a:r>
            <a:r>
              <a:rPr lang="en-GB" dirty="0"/>
              <a:t>="images/earth1.jpg"&gt;</a:t>
            </a:r>
          </a:p>
          <a:p>
            <a:r>
              <a:rPr lang="en-GB" dirty="0"/>
              <a:t>  &lt;</a:t>
            </a:r>
            <a:r>
              <a:rPr lang="en-GB" b="1" dirty="0"/>
              <a:t>area</a:t>
            </a:r>
            <a:r>
              <a:rPr lang="en-GB" dirty="0"/>
              <a:t> </a:t>
            </a:r>
            <a:r>
              <a:rPr lang="en-GB" b="1" dirty="0"/>
              <a:t>shape</a:t>
            </a:r>
            <a:r>
              <a:rPr lang="en-GB" dirty="0"/>
              <a:t>="circle" </a:t>
            </a:r>
            <a:r>
              <a:rPr lang="en-GB" dirty="0" err="1"/>
              <a:t>coords</a:t>
            </a:r>
            <a:r>
              <a:rPr lang="en-GB" dirty="0"/>
              <a:t>="640,88,23" alt="Venus" </a:t>
            </a:r>
            <a:r>
              <a:rPr lang="en-GB" b="1" dirty="0"/>
              <a:t>href</a:t>
            </a:r>
            <a:r>
              <a:rPr lang="en-GB" dirty="0"/>
              <a:t>="images/moon.jpg"&gt;</a:t>
            </a:r>
          </a:p>
          <a:p>
            <a:r>
              <a:rPr lang="en-GB" dirty="0"/>
              <a:t>    &lt;!--area shape="poly" </a:t>
            </a:r>
            <a:r>
              <a:rPr lang="en-GB" dirty="0" err="1"/>
              <a:t>coords</a:t>
            </a:r>
            <a:r>
              <a:rPr lang="en-GB" dirty="0"/>
              <a:t>="x1,y1,x2,y2,...,</a:t>
            </a:r>
            <a:r>
              <a:rPr lang="en-GB" dirty="0" err="1"/>
              <a:t>xn,yn</a:t>
            </a:r>
            <a:r>
              <a:rPr lang="en-GB" dirty="0"/>
              <a:t>" alt="Image1" href="images/star.jpg"--&gt;</a:t>
            </a:r>
          </a:p>
          <a:p>
            <a:r>
              <a:rPr lang="en-GB" dirty="0"/>
              <a:t>&lt;/map&gt;</a:t>
            </a:r>
          </a:p>
        </p:txBody>
      </p:sp>
    </p:spTree>
    <p:extLst>
      <p:ext uri="{BB962C8B-B14F-4D97-AF65-F5344CB8AC3E}">
        <p14:creationId xmlns:p14="http://schemas.microsoft.com/office/powerpoint/2010/main" val="1313227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A41BCD-A09C-47DB-BBB1-FADA58565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1963" y="2146853"/>
            <a:ext cx="2454592" cy="233677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3D586-0F14-43B9-A496-C88A21F7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F41A-D7DA-41B2-949E-093B2C13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45" y="1057279"/>
            <a:ext cx="5078755" cy="41395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3EC111F-92A5-46CF-BBA4-32BE3D71AAC1}"/>
              </a:ext>
            </a:extLst>
          </p:cNvPr>
          <p:cNvSpPr/>
          <p:nvPr/>
        </p:nvSpPr>
        <p:spPr>
          <a:xfrm>
            <a:off x="5367130" y="3127045"/>
            <a:ext cx="2292627" cy="3651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0AFED-1807-471F-B2AC-E4A7776ACCAE}"/>
              </a:ext>
            </a:extLst>
          </p:cNvPr>
          <p:cNvSpPr txBox="1"/>
          <p:nvPr/>
        </p:nvSpPr>
        <p:spPr>
          <a:xfrm>
            <a:off x="5433390" y="2256317"/>
            <a:ext cx="2160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Click on specified area in image open given source</a:t>
            </a:r>
          </a:p>
        </p:txBody>
      </p:sp>
    </p:spTree>
    <p:extLst>
      <p:ext uri="{BB962C8B-B14F-4D97-AF65-F5344CB8AC3E}">
        <p14:creationId xmlns:p14="http://schemas.microsoft.com/office/powerpoint/2010/main" val="41473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5043" y="2795308"/>
            <a:ext cx="3794078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HTML Links</a:t>
            </a:r>
            <a:endParaRPr 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2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5043" y="2795308"/>
            <a:ext cx="3794078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HTML Table</a:t>
            </a:r>
            <a:endParaRPr 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8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332F-654F-4237-9DC1-B90993A5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48" y="351875"/>
            <a:ext cx="9069705" cy="1325563"/>
          </a:xfrm>
        </p:spPr>
        <p:txBody>
          <a:bodyPr/>
          <a:lstStyle/>
          <a:p>
            <a:r>
              <a:rPr lang="en-US" dirty="0"/>
              <a:t>HTML 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648E-4C1A-4CFB-A54F-C9111F7A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8" y="1690690"/>
            <a:ext cx="9069705" cy="4351338"/>
          </a:xfrm>
        </p:spPr>
        <p:txBody>
          <a:bodyPr>
            <a:normAutofit/>
          </a:bodyPr>
          <a:lstStyle/>
          <a:p>
            <a:r>
              <a:rPr lang="en-GB" dirty="0"/>
              <a:t>Use the HTML </a:t>
            </a:r>
            <a:r>
              <a:rPr lang="en-GB" b="1" dirty="0"/>
              <a:t>&lt;table&gt;</a:t>
            </a:r>
            <a:r>
              <a:rPr lang="en-GB" dirty="0"/>
              <a:t>element to define a table</a:t>
            </a:r>
          </a:p>
          <a:p>
            <a:r>
              <a:rPr lang="en-GB" dirty="0"/>
              <a:t>Use the HTML </a:t>
            </a:r>
            <a:r>
              <a:rPr lang="en-GB" b="1" dirty="0"/>
              <a:t>&lt;tr&gt;</a:t>
            </a:r>
            <a:r>
              <a:rPr lang="en-GB" dirty="0"/>
              <a:t>element to define a table row</a:t>
            </a:r>
          </a:p>
          <a:p>
            <a:r>
              <a:rPr lang="en-GB" dirty="0"/>
              <a:t>Use the HTML </a:t>
            </a:r>
            <a:r>
              <a:rPr lang="en-GB" b="1" dirty="0"/>
              <a:t>&lt;td&gt;</a:t>
            </a:r>
            <a:r>
              <a:rPr lang="en-GB" dirty="0"/>
              <a:t>element to define a table data</a:t>
            </a:r>
          </a:p>
          <a:p>
            <a:r>
              <a:rPr lang="en-GB" dirty="0"/>
              <a:t>Use the HTML </a:t>
            </a:r>
            <a:r>
              <a:rPr lang="en-GB" b="1" dirty="0"/>
              <a:t>&lt;th&gt;</a:t>
            </a:r>
            <a:r>
              <a:rPr lang="en-GB" dirty="0"/>
              <a:t>element to define a table heading</a:t>
            </a:r>
          </a:p>
          <a:p>
            <a:r>
              <a:rPr lang="en-GB" dirty="0"/>
              <a:t>Use the HTML </a:t>
            </a:r>
            <a:r>
              <a:rPr lang="en-GB" b="1" dirty="0"/>
              <a:t>&lt;caption&gt;</a:t>
            </a:r>
            <a:r>
              <a:rPr lang="en-GB" dirty="0"/>
              <a:t>element to define a table caption</a:t>
            </a:r>
          </a:p>
          <a:p>
            <a:r>
              <a:rPr lang="en-GB" dirty="0"/>
              <a:t>Use the CSS </a:t>
            </a:r>
            <a:r>
              <a:rPr lang="en-GB" b="1" dirty="0" err="1"/>
              <a:t>border</a:t>
            </a:r>
            <a:r>
              <a:rPr lang="en-GB" dirty="0" err="1"/>
              <a:t>property</a:t>
            </a:r>
            <a:r>
              <a:rPr lang="en-GB" dirty="0"/>
              <a:t> to define a border</a:t>
            </a:r>
          </a:p>
          <a:p>
            <a:r>
              <a:rPr lang="en-GB" dirty="0"/>
              <a:t>Use the CSS </a:t>
            </a:r>
            <a:r>
              <a:rPr lang="en-GB" b="1" dirty="0"/>
              <a:t>border-</a:t>
            </a:r>
            <a:r>
              <a:rPr lang="en-GB" b="1" dirty="0" err="1"/>
              <a:t>collapse</a:t>
            </a:r>
            <a:r>
              <a:rPr lang="en-GB" dirty="0" err="1"/>
              <a:t>property</a:t>
            </a:r>
            <a:r>
              <a:rPr lang="en-GB" dirty="0"/>
              <a:t> to collapse cell borders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2CA66-6CC2-433A-AE9A-BE9A13BF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0B31-BDFC-4423-8E5C-CC029F3D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Table (</a:t>
            </a:r>
            <a:r>
              <a:rPr lang="en-GB" dirty="0" err="1"/>
              <a:t>contd</a:t>
            </a:r>
            <a:r>
              <a:rPr lang="en-GB" dirty="0"/>
              <a:t>)..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060D-300F-4605-B63D-3F020ED8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the CSS </a:t>
            </a:r>
            <a:r>
              <a:rPr lang="en-GB" b="1" dirty="0" err="1"/>
              <a:t>padding</a:t>
            </a:r>
            <a:r>
              <a:rPr lang="en-GB" dirty="0" err="1"/>
              <a:t>property</a:t>
            </a:r>
            <a:r>
              <a:rPr lang="en-GB" dirty="0"/>
              <a:t> to add padding to cells</a:t>
            </a:r>
          </a:p>
          <a:p>
            <a:r>
              <a:rPr lang="en-GB" dirty="0"/>
              <a:t>Use the CSS </a:t>
            </a:r>
            <a:r>
              <a:rPr lang="en-GB" b="1" dirty="0"/>
              <a:t>text-</a:t>
            </a:r>
            <a:r>
              <a:rPr lang="en-GB" b="1" dirty="0" err="1"/>
              <a:t>align</a:t>
            </a:r>
            <a:r>
              <a:rPr lang="en-GB" dirty="0" err="1"/>
              <a:t>property</a:t>
            </a:r>
            <a:r>
              <a:rPr lang="en-GB" dirty="0"/>
              <a:t> to align cell text</a:t>
            </a:r>
          </a:p>
          <a:p>
            <a:r>
              <a:rPr lang="en-GB" dirty="0"/>
              <a:t>Use the CSS </a:t>
            </a:r>
            <a:r>
              <a:rPr lang="en-GB" b="1" dirty="0"/>
              <a:t>border-</a:t>
            </a:r>
            <a:r>
              <a:rPr lang="en-GB" b="1" dirty="0" err="1"/>
              <a:t>spacing</a:t>
            </a:r>
            <a:r>
              <a:rPr lang="en-GB" dirty="0" err="1"/>
              <a:t>property</a:t>
            </a:r>
            <a:r>
              <a:rPr lang="en-GB" dirty="0"/>
              <a:t> to set the spacing between cells</a:t>
            </a:r>
          </a:p>
          <a:p>
            <a:r>
              <a:rPr lang="en-GB" dirty="0"/>
              <a:t>Use the </a:t>
            </a:r>
            <a:r>
              <a:rPr lang="en-GB" b="1" dirty="0" err="1"/>
              <a:t>colspan</a:t>
            </a:r>
            <a:r>
              <a:rPr lang="en-GB" dirty="0" err="1"/>
              <a:t>attribute</a:t>
            </a:r>
            <a:r>
              <a:rPr lang="en-GB" dirty="0"/>
              <a:t> to make a cell span many columns</a:t>
            </a:r>
          </a:p>
          <a:p>
            <a:r>
              <a:rPr lang="en-GB" dirty="0"/>
              <a:t>Use the </a:t>
            </a:r>
            <a:r>
              <a:rPr lang="en-GB" b="1" dirty="0" err="1"/>
              <a:t>rowspan</a:t>
            </a:r>
            <a:r>
              <a:rPr lang="en-GB" dirty="0" err="1"/>
              <a:t>attribute</a:t>
            </a:r>
            <a:r>
              <a:rPr lang="en-GB" dirty="0"/>
              <a:t> to make a cell span many rows</a:t>
            </a:r>
          </a:p>
          <a:p>
            <a:r>
              <a:rPr lang="en-GB" dirty="0"/>
              <a:t>Use the </a:t>
            </a:r>
            <a:r>
              <a:rPr lang="en-GB" b="1" dirty="0" err="1"/>
              <a:t>id</a:t>
            </a:r>
            <a:r>
              <a:rPr lang="en-GB" dirty="0" err="1"/>
              <a:t>attribute</a:t>
            </a:r>
            <a:r>
              <a:rPr lang="en-GB" dirty="0"/>
              <a:t> to uniquely define one table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D97-78D7-406E-AE55-28AC31BB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92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29898-BE2E-4005-90E2-85A2D33C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8695" y="238480"/>
            <a:ext cx="3073631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&lt;h3&gt;Table with 3 column and 1 rows&lt;/h3&gt;</a:t>
            </a:r>
          </a:p>
          <a:p>
            <a:r>
              <a:rPr lang="en-US" sz="1400" dirty="0"/>
              <a:t>        &lt;table&gt;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&lt;td&gt; (1,1)&lt;/td&gt;</a:t>
            </a:r>
          </a:p>
          <a:p>
            <a:r>
              <a:rPr lang="en-US" sz="1400" dirty="0"/>
              <a:t>                &lt;td&gt; (1,2)&lt;/td&gt;</a:t>
            </a:r>
          </a:p>
          <a:p>
            <a:r>
              <a:rPr lang="en-US" sz="1400" dirty="0"/>
              <a:t>                &lt;td&gt; (1,3)&lt;/td&gt;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&lt;/table&gt;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306194" y="2784593"/>
            <a:ext cx="3073631" cy="35394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&lt;h3&gt;Table with 3 row and 2 columns&lt;/h3&gt;</a:t>
            </a:r>
          </a:p>
          <a:p>
            <a:r>
              <a:rPr lang="en-US" sz="1400" dirty="0"/>
              <a:t>        &lt;table&gt;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&lt;td&gt; (1,1)&lt;/td&gt;</a:t>
            </a:r>
          </a:p>
          <a:p>
            <a:r>
              <a:rPr lang="en-US" sz="1400" dirty="0"/>
              <a:t>                &lt;td&gt; (1,2)&lt;/td&gt;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&lt;td&gt; (2,1)&lt;/td&gt;</a:t>
            </a:r>
          </a:p>
          <a:p>
            <a:r>
              <a:rPr lang="en-US" sz="1400" dirty="0"/>
              <a:t>                &lt;td&gt; (2,2)&lt;/td&gt;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&lt;td&gt; (3,1)&lt;/td&gt;</a:t>
            </a:r>
          </a:p>
          <a:p>
            <a:r>
              <a:rPr lang="en-US" sz="1400" dirty="0"/>
              <a:t>                &lt;td&gt; (3,2)&lt;/td&gt;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&lt;/table&gt;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5619" y="2527029"/>
            <a:ext cx="3073631" cy="2893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&lt;h3&gt;Table with 3 row and 1 columns&lt;/h3&gt;</a:t>
            </a:r>
          </a:p>
          <a:p>
            <a:r>
              <a:rPr lang="en-US" sz="1400" dirty="0"/>
              <a:t>        &lt;table&gt;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&lt;td&gt; (1,1)&lt;/td&gt;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&lt;td&gt; (2,1)&lt;/td&gt;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&lt;td&gt; (3,1)&lt;/td&gt;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&lt;/table&gt;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13" y="424575"/>
            <a:ext cx="3641165" cy="58994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58804" y="238480"/>
            <a:ext cx="3073631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&lt;h3&gt;Table with one cell&lt;/h3&gt;</a:t>
            </a:r>
          </a:p>
          <a:p>
            <a:r>
              <a:rPr lang="en-US" sz="1400" dirty="0"/>
              <a:t>        &lt;table&gt;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&lt;td&gt; A cell&lt;/td&gt;</a:t>
            </a:r>
          </a:p>
          <a:p>
            <a:r>
              <a:rPr lang="en-US" sz="1400" dirty="0"/>
              <a:t>    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&lt;/table&gt;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237080" y="1237517"/>
            <a:ext cx="121517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013678" y="1920240"/>
            <a:ext cx="1618756" cy="169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339919" y="3643746"/>
            <a:ext cx="1618756" cy="169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864537" y="5769492"/>
            <a:ext cx="5304713" cy="2599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98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Borders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662" y="1324076"/>
            <a:ext cx="2938228" cy="502684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80152" y="430337"/>
            <a:ext cx="4179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Note: The </a:t>
            </a:r>
            <a:r>
              <a:rPr lang="en-US" dirty="0"/>
              <a:t>border attribute is not supported in HTML5. Use CSS </a:t>
            </a:r>
            <a:r>
              <a:rPr lang="en-US" dirty="0" smtClean="0"/>
              <a:t>instead as in previous slide.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22334" y="1571349"/>
            <a:ext cx="5257800" cy="42473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&lt;h3&gt;Table with normal borders...&lt;/h3&gt;</a:t>
            </a:r>
          </a:p>
          <a:p>
            <a:r>
              <a:rPr lang="en-US" dirty="0"/>
              <a:t>        &lt;table border="</a:t>
            </a:r>
            <a:r>
              <a:rPr lang="en-US" dirty="0" smtClean="0"/>
              <a:t>10"&gt;</a:t>
            </a:r>
            <a:endParaRPr lang="en-US" dirty="0"/>
          </a:p>
          <a:p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        &lt;td&gt; (1,1)&lt;/td&gt;</a:t>
            </a:r>
          </a:p>
          <a:p>
            <a:r>
              <a:rPr lang="en-US" dirty="0"/>
              <a:t>                &lt;td&gt; (1,2)&lt;/td&gt;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        &lt;td&gt; (2,1)&lt;/td&gt;</a:t>
            </a:r>
          </a:p>
          <a:p>
            <a:r>
              <a:rPr lang="en-US" dirty="0"/>
              <a:t>                &lt;td&gt; (2,2)&lt;/td&gt;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        &lt;td&gt; (3,1)&lt;/td&gt;</a:t>
            </a:r>
          </a:p>
          <a:p>
            <a:r>
              <a:rPr lang="en-US" dirty="0"/>
              <a:t>                &lt;td&gt; (3,2)&lt;/td&gt;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39569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in a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&lt;h3&gt;Adding Table Headings&lt;/h3&gt;</a:t>
            </a:r>
          </a:p>
          <a:p>
            <a:pPr marL="0" indent="0">
              <a:buNone/>
            </a:pPr>
            <a:r>
              <a:rPr lang="en-US" dirty="0"/>
              <a:t>        &lt;table border="1"&gt;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>
                <a:solidFill>
                  <a:srgbClr val="FF0000"/>
                </a:solidFill>
              </a:rPr>
              <a:t>th</a:t>
            </a:r>
            <a:r>
              <a:rPr lang="en-US" dirty="0"/>
              <a:t>&gt;Heading 1&lt;/</a:t>
            </a:r>
            <a:r>
              <a:rPr lang="en-US" dirty="0" err="1">
                <a:solidFill>
                  <a:srgbClr val="FF0000"/>
                </a:solidFill>
              </a:rPr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>
                <a:solidFill>
                  <a:srgbClr val="FF0000"/>
                </a:solidFill>
              </a:rPr>
              <a:t>th</a:t>
            </a:r>
            <a:r>
              <a:rPr lang="en-US" dirty="0"/>
              <a:t>&gt;Heading 2&lt;/</a:t>
            </a:r>
            <a:r>
              <a:rPr lang="en-US" dirty="0" err="1">
                <a:solidFill>
                  <a:srgbClr val="FF0000"/>
                </a:solidFill>
              </a:rPr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&lt;td&gt;Data Element 1&lt;/td&gt;</a:t>
            </a:r>
          </a:p>
          <a:p>
            <a:pPr marL="0" indent="0">
              <a:buNone/>
            </a:pPr>
            <a:r>
              <a:rPr lang="en-US" dirty="0"/>
              <a:t>                &lt;td&gt;Data Element 2&lt;/td&gt;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&lt;/table&gt;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593" y="2468101"/>
            <a:ext cx="3302589" cy="1514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273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cells in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9" y="1825625"/>
            <a:ext cx="583579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&lt;h3&gt;</a:t>
            </a:r>
            <a:r>
              <a:rPr lang="en-US" dirty="0" err="1"/>
              <a:t>Emptry</a:t>
            </a:r>
            <a:r>
              <a:rPr lang="en-US" dirty="0"/>
              <a:t> Cell in Table&lt;/h3&gt;</a:t>
            </a:r>
          </a:p>
          <a:p>
            <a:pPr marL="0" indent="0">
              <a:buNone/>
            </a:pPr>
            <a:r>
              <a:rPr lang="en-US" dirty="0"/>
              <a:t>        &lt;table border="1"&gt;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th</a:t>
            </a:r>
            <a:r>
              <a:rPr lang="en-US" dirty="0"/>
              <a:t>&gt;Heading 1&lt;/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th</a:t>
            </a:r>
            <a:r>
              <a:rPr lang="en-US" dirty="0"/>
              <a:t>&gt;Heading 2&lt;/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&lt;td&gt;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 err="1">
                <a:solidFill>
                  <a:srgbClr val="FF0000"/>
                </a:solidFill>
              </a:rPr>
              <a:t>nbsp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&lt;/td&gt; </a:t>
            </a:r>
            <a:r>
              <a:rPr lang="en-US" dirty="0">
                <a:solidFill>
                  <a:srgbClr val="00B050"/>
                </a:solidFill>
              </a:rPr>
              <a:t>&lt;!--</a:t>
            </a:r>
            <a:r>
              <a:rPr lang="en-US" dirty="0" err="1">
                <a:solidFill>
                  <a:srgbClr val="00B050"/>
                </a:solidFill>
              </a:rPr>
              <a:t>EmptyCell</a:t>
            </a:r>
            <a:r>
              <a:rPr lang="en-US" dirty="0">
                <a:solidFill>
                  <a:srgbClr val="00B050"/>
                </a:solidFill>
              </a:rPr>
              <a:t>--&gt;</a:t>
            </a:r>
          </a:p>
          <a:p>
            <a:pPr marL="0" indent="0">
              <a:buNone/>
            </a:pPr>
            <a:r>
              <a:rPr lang="en-US" dirty="0"/>
              <a:t>                &lt;td&gt;Data Element 2&lt;/td&gt;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&lt;/table&gt;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19" y="2326658"/>
            <a:ext cx="3615561" cy="1929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769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with a </a:t>
            </a:r>
            <a:r>
              <a:rPr lang="en-US" dirty="0" smtClean="0"/>
              <a:t>caption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&lt;h3&gt;Table with a caption&lt;/h3&gt;</a:t>
            </a:r>
          </a:p>
          <a:p>
            <a:pPr marL="0" indent="0">
              <a:buNone/>
            </a:pPr>
            <a:r>
              <a:rPr lang="en-US" dirty="0"/>
              <a:t>        &lt;table border="1"&gt;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&lt;caption&gt;CAPTION OF THE TABLE&lt;/caption&gt;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th</a:t>
            </a:r>
            <a:r>
              <a:rPr lang="en-US" dirty="0"/>
              <a:t>&gt;Heading 1&lt;/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th</a:t>
            </a:r>
            <a:r>
              <a:rPr lang="en-US" dirty="0"/>
              <a:t>&gt;Heading 2&lt;/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&lt;td&gt;Data Element 1&lt;/td&gt;</a:t>
            </a:r>
          </a:p>
          <a:p>
            <a:pPr marL="0" indent="0">
              <a:buNone/>
            </a:pPr>
            <a:r>
              <a:rPr lang="en-US" dirty="0"/>
              <a:t>                &lt;td&gt;Data Element 2&lt;/td&gt;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&lt;/table&gt;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517" y="3228984"/>
            <a:ext cx="3910618" cy="2050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207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smtClean="0"/>
              <a:t>‘border-spacing’ </a:t>
            </a:r>
            <a:r>
              <a:rPr lang="en-US" dirty="0"/>
              <a:t>&amp; </a:t>
            </a:r>
            <a:r>
              <a:rPr lang="en-US" dirty="0" smtClean="0"/>
              <a:t>‘padding’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9" y="1825625"/>
            <a:ext cx="5494972" cy="39350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&lt;h3&gt;Table with </a:t>
            </a:r>
            <a:r>
              <a:rPr lang="en-US" dirty="0" err="1"/>
              <a:t>cellspacing</a:t>
            </a:r>
            <a:r>
              <a:rPr lang="en-US" dirty="0"/>
              <a:t> and </a:t>
            </a:r>
            <a:r>
              <a:rPr lang="en-US" dirty="0" err="1"/>
              <a:t>cellpadding</a:t>
            </a:r>
            <a:r>
              <a:rPr lang="en-US" dirty="0"/>
              <a:t> &lt;/h3&gt;</a:t>
            </a:r>
          </a:p>
          <a:p>
            <a:pPr marL="0" indent="0">
              <a:buNone/>
            </a:pPr>
            <a:r>
              <a:rPr lang="en-US" dirty="0"/>
              <a:t>        &lt;table border="1" style="</a:t>
            </a:r>
            <a:r>
              <a:rPr lang="en-US" dirty="0">
                <a:solidFill>
                  <a:srgbClr val="FF0000"/>
                </a:solidFill>
              </a:rPr>
              <a:t>border-spacing:12px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th</a:t>
            </a:r>
            <a:r>
              <a:rPr lang="en-US" dirty="0"/>
              <a:t> style="</a:t>
            </a:r>
            <a:r>
              <a:rPr lang="en-US" dirty="0">
                <a:solidFill>
                  <a:srgbClr val="FF0000"/>
                </a:solidFill>
              </a:rPr>
              <a:t>padding:25px</a:t>
            </a:r>
            <a:r>
              <a:rPr lang="en-US" dirty="0"/>
              <a:t>"&gt;Heading 1&lt;/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th</a:t>
            </a:r>
            <a:r>
              <a:rPr lang="en-US" dirty="0"/>
              <a:t>&gt;Heading 2&lt;/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&lt;td&gt;Data Element 1&lt;/td&gt;</a:t>
            </a:r>
          </a:p>
          <a:p>
            <a:pPr marL="0" indent="0">
              <a:buNone/>
            </a:pPr>
            <a:r>
              <a:rPr lang="en-US" dirty="0"/>
              <a:t>                &lt;td&gt;Data Element 2&lt;/td&gt;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&lt;/table&gt;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918" y="1731629"/>
            <a:ext cx="3633104" cy="2373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512" y="4151188"/>
            <a:ext cx="31718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51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span more than one </a:t>
            </a:r>
            <a:r>
              <a:rPr lang="en-US" dirty="0" smtClean="0"/>
              <a:t>row/column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7473" y="3742332"/>
            <a:ext cx="5174470" cy="1660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1787" y="1504848"/>
            <a:ext cx="52578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&lt;h3&gt;Table cells that span more than one row/column &lt;/h3&gt;</a:t>
            </a:r>
          </a:p>
          <a:p>
            <a:r>
              <a:rPr lang="en-US" dirty="0"/>
              <a:t>        &lt;table border="1"&gt;</a:t>
            </a:r>
          </a:p>
          <a:p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        &lt;td </a:t>
            </a:r>
            <a:r>
              <a:rPr lang="en-US" dirty="0" err="1"/>
              <a:t>colspan</a:t>
            </a:r>
            <a:r>
              <a:rPr lang="en-US" dirty="0"/>
              <a:t>="2"&gt;Data Element 1&lt;/td&gt;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        &lt;td </a:t>
            </a:r>
            <a:r>
              <a:rPr lang="en-US" dirty="0" err="1"/>
              <a:t>rowspan</a:t>
            </a:r>
            <a:r>
              <a:rPr lang="en-US" dirty="0"/>
              <a:t>="2"&gt;Data 2&lt;/td&gt;</a:t>
            </a:r>
          </a:p>
          <a:p>
            <a:r>
              <a:rPr lang="en-US" dirty="0"/>
              <a:t>                &lt;td&gt;Data 3&lt;/td&gt;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        </a:t>
            </a:r>
          </a:p>
          <a:p>
            <a:r>
              <a:rPr lang="en-US" dirty="0"/>
              <a:t>                &lt;td&gt;Data 5&lt;/td&gt;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09797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 uses a hyperlink to link to another document on the web. </a:t>
            </a:r>
          </a:p>
          <a:p>
            <a:r>
              <a:rPr lang="en-US" dirty="0"/>
              <a:t>HTML uses the &lt;a&gt; (anchor&gt; tag to create a link to another document. </a:t>
            </a:r>
          </a:p>
          <a:p>
            <a:pPr lvl="1"/>
            <a:r>
              <a:rPr lang="en-US" dirty="0"/>
              <a:t>An anchor can point to any resource on the web: </a:t>
            </a:r>
          </a:p>
          <a:p>
            <a:pPr lvl="2"/>
            <a:r>
              <a:rPr lang="en-US" dirty="0"/>
              <a:t>An HTML page </a:t>
            </a:r>
          </a:p>
          <a:p>
            <a:pPr lvl="2"/>
            <a:r>
              <a:rPr lang="en-US" dirty="0"/>
              <a:t>An Image </a:t>
            </a:r>
          </a:p>
          <a:p>
            <a:pPr lvl="2"/>
            <a:r>
              <a:rPr lang="en-US" dirty="0"/>
              <a:t>A sound File </a:t>
            </a:r>
          </a:p>
          <a:p>
            <a:pPr lvl="2"/>
            <a:r>
              <a:rPr lang="en-US" dirty="0"/>
              <a:t>A Movie etc. 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&lt;a&gt; tag is used to create an anchor to </a:t>
            </a:r>
            <a:r>
              <a:rPr lang="en-US" i="1" dirty="0"/>
              <a:t>link</a:t>
            </a:r>
            <a:r>
              <a:rPr lang="en-US" dirty="0"/>
              <a:t> from</a:t>
            </a:r>
          </a:p>
          <a:p>
            <a:r>
              <a:rPr lang="en-US" dirty="0"/>
              <a:t>The </a:t>
            </a:r>
            <a:r>
              <a:rPr lang="en-US" dirty="0" err="1"/>
              <a:t>href</a:t>
            </a:r>
            <a:r>
              <a:rPr lang="en-US" dirty="0"/>
              <a:t> attribute is used to address the document to </a:t>
            </a:r>
            <a:r>
              <a:rPr lang="en-US" i="1" dirty="0"/>
              <a:t>link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Ex:     Anchor defines a link to google -&gt;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&lt;a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href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=“https://www.google.com/”&gt;  Visit Google! &lt;/a&gt;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20153" y="4324279"/>
            <a:ext cx="52197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inside the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8" y="1825625"/>
            <a:ext cx="447250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&lt;h3&gt;Tags inside the table&lt;/h3&gt;</a:t>
            </a:r>
          </a:p>
          <a:p>
            <a:pPr marL="0" indent="0">
              <a:buNone/>
            </a:pPr>
            <a:r>
              <a:rPr lang="en-US" dirty="0"/>
              <a:t>        &lt;table border="1"&gt;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th</a:t>
            </a:r>
            <a:r>
              <a:rPr lang="en-US" dirty="0"/>
              <a:t>&gt;Heading 1&lt;/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th</a:t>
            </a:r>
            <a:r>
              <a:rPr lang="en-US" dirty="0"/>
              <a:t>&gt;Heading 2&lt;/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&lt;td&gt;</a:t>
            </a:r>
          </a:p>
          <a:p>
            <a:pPr marL="0" indent="0">
              <a:buNone/>
            </a:pPr>
            <a:r>
              <a:rPr lang="en-US" dirty="0"/>
              <a:t>                    &lt;p&gt;This is a paragraph inside the cell&lt;/p&gt;</a:t>
            </a:r>
          </a:p>
          <a:p>
            <a:pPr marL="0" indent="0">
              <a:buNone/>
            </a:pPr>
            <a:r>
              <a:rPr lang="en-US" dirty="0"/>
              <a:t>                &lt;/td&gt;</a:t>
            </a:r>
          </a:p>
          <a:p>
            <a:pPr marL="0" indent="0">
              <a:buNone/>
            </a:pPr>
            <a:r>
              <a:rPr lang="en-US" dirty="0"/>
              <a:t>                &lt;td&gt;</a:t>
            </a:r>
          </a:p>
          <a:p>
            <a:pPr marL="0" indent="0">
              <a:buNone/>
            </a:pPr>
            <a:r>
              <a:rPr lang="en-US" dirty="0"/>
              <a:t>            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="Waterfall.jpg"&gt;</a:t>
            </a:r>
          </a:p>
          <a:p>
            <a:pPr marL="0" indent="0">
              <a:buNone/>
            </a:pPr>
            <a:r>
              <a:rPr lang="en-US" dirty="0"/>
              <a:t>                &lt;/td&gt;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8028" y="1929646"/>
            <a:ext cx="52578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r>
              <a:rPr lang="en-US" sz="1500" dirty="0"/>
              <a:t>                &lt;td&gt; </a:t>
            </a:r>
          </a:p>
          <a:p>
            <a:r>
              <a:rPr lang="en-US" sz="1500" dirty="0"/>
              <a:t>                    &lt;p&gt;Right cell contains another table&lt;/p&gt;</a:t>
            </a:r>
          </a:p>
          <a:p>
            <a:r>
              <a:rPr lang="en-US" sz="1500" dirty="0"/>
              <a:t>                &lt;/td&gt;</a:t>
            </a:r>
          </a:p>
          <a:p>
            <a:r>
              <a:rPr lang="en-US" sz="1500" dirty="0"/>
              <a:t>                &lt;td&gt;</a:t>
            </a:r>
          </a:p>
          <a:p>
            <a:r>
              <a:rPr lang="en-US" sz="1500" dirty="0"/>
              <a:t>                    &lt;table border="1"&gt;</a:t>
            </a:r>
          </a:p>
          <a:p>
            <a:r>
              <a:rPr lang="en-US" sz="1500" dirty="0"/>
              <a:t>                        &lt;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r>
              <a:rPr lang="en-US" sz="1500" dirty="0"/>
              <a:t>                            &lt;</a:t>
            </a:r>
            <a:r>
              <a:rPr lang="en-US" sz="1500" dirty="0" err="1"/>
              <a:t>th</a:t>
            </a:r>
            <a:r>
              <a:rPr lang="en-US" sz="1500" dirty="0"/>
              <a:t>&gt;Heading 1&lt;/</a:t>
            </a:r>
            <a:r>
              <a:rPr lang="en-US" sz="1500" dirty="0" err="1"/>
              <a:t>th</a:t>
            </a:r>
            <a:r>
              <a:rPr lang="en-US" sz="1500" dirty="0"/>
              <a:t>&gt;</a:t>
            </a:r>
          </a:p>
          <a:p>
            <a:r>
              <a:rPr lang="en-US" sz="1500" dirty="0"/>
              <a:t>                            &lt;</a:t>
            </a:r>
            <a:r>
              <a:rPr lang="en-US" sz="1500" dirty="0" err="1"/>
              <a:t>th</a:t>
            </a:r>
            <a:r>
              <a:rPr lang="en-US" sz="1500" dirty="0"/>
              <a:t>&gt;Heading 2&lt;/</a:t>
            </a:r>
            <a:r>
              <a:rPr lang="en-US" sz="1500" dirty="0" err="1"/>
              <a:t>th</a:t>
            </a:r>
            <a:r>
              <a:rPr lang="en-US" sz="1500" dirty="0"/>
              <a:t>&gt;</a:t>
            </a:r>
          </a:p>
          <a:p>
            <a:r>
              <a:rPr lang="en-US" sz="1500" dirty="0"/>
              <a:t>                        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r>
              <a:rPr lang="en-US" sz="1500" dirty="0"/>
              <a:t>                        &lt;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r>
              <a:rPr lang="en-US" sz="1500" dirty="0"/>
              <a:t>                            &lt;td&gt;Data Element 1&lt;/td&gt;</a:t>
            </a:r>
          </a:p>
          <a:p>
            <a:r>
              <a:rPr lang="en-US" sz="1500" dirty="0"/>
              <a:t>                            &lt;td&gt;Data Element 2&lt;/td&gt;</a:t>
            </a:r>
          </a:p>
          <a:p>
            <a:r>
              <a:rPr lang="en-US" sz="1500" dirty="0"/>
              <a:t>                        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r>
              <a:rPr lang="en-US" sz="1500" dirty="0"/>
              <a:t>                    &lt;/table&gt;</a:t>
            </a:r>
          </a:p>
          <a:p>
            <a:r>
              <a:rPr lang="en-US" sz="1500" dirty="0"/>
              <a:t>                &lt;/td&gt;</a:t>
            </a:r>
          </a:p>
          <a:p>
            <a:r>
              <a:rPr lang="en-US" sz="1500" dirty="0"/>
              <a:t>            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r>
              <a:rPr lang="en-US" sz="1500" dirty="0"/>
              <a:t>       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185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265" y="414996"/>
            <a:ext cx="7338666" cy="565295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&lt;h3&gt;Content Alignment&lt;/h3&gt;</a:t>
            </a:r>
          </a:p>
          <a:p>
            <a:pPr marL="0" indent="0">
              <a:buNone/>
            </a:pPr>
            <a:r>
              <a:rPr lang="en-US" dirty="0"/>
              <a:t>        &lt;table border="1"&gt;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th</a:t>
            </a:r>
            <a:r>
              <a:rPr lang="en-US" dirty="0"/>
              <a:t> style</a:t>
            </a:r>
            <a:r>
              <a:rPr lang="en-US" b="1" dirty="0"/>
              <a:t>="</a:t>
            </a:r>
            <a:r>
              <a:rPr lang="en-US" b="1" dirty="0" err="1"/>
              <a:t>text-align:left</a:t>
            </a:r>
            <a:r>
              <a:rPr lang="en-US" dirty="0"/>
              <a:t>"&gt;Money spent on...&lt;/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th</a:t>
            </a:r>
            <a:r>
              <a:rPr lang="en-US" dirty="0"/>
              <a:t> style="</a:t>
            </a:r>
            <a:r>
              <a:rPr lang="en-US" dirty="0" err="1"/>
              <a:t>text-align:left</a:t>
            </a:r>
            <a:r>
              <a:rPr lang="en-US" dirty="0"/>
              <a:t>"&gt;January (Jan)&lt;/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th</a:t>
            </a:r>
            <a:r>
              <a:rPr lang="en-US" dirty="0"/>
              <a:t> style="</a:t>
            </a:r>
            <a:r>
              <a:rPr lang="en-US" dirty="0" err="1"/>
              <a:t>text-align:left</a:t>
            </a:r>
            <a:r>
              <a:rPr lang="en-US" dirty="0"/>
              <a:t>"&gt;February&lt;/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&lt;td style="</a:t>
            </a:r>
            <a:r>
              <a:rPr lang="en-US" dirty="0" err="1"/>
              <a:t>text-align:center</a:t>
            </a:r>
            <a:r>
              <a:rPr lang="en-US" dirty="0"/>
              <a:t>"&gt;Clothes&lt;/td&gt;</a:t>
            </a:r>
          </a:p>
          <a:p>
            <a:pPr marL="0" indent="0">
              <a:buNone/>
            </a:pPr>
            <a:r>
              <a:rPr lang="en-US" dirty="0"/>
              <a:t>                &lt;td style="</a:t>
            </a:r>
            <a:r>
              <a:rPr lang="en-US" dirty="0" err="1"/>
              <a:t>text-align:right</a:t>
            </a:r>
            <a:r>
              <a:rPr lang="en-US" dirty="0"/>
              <a:t>"&gt;Rs.20,000/=&lt;/td&gt;</a:t>
            </a:r>
          </a:p>
          <a:p>
            <a:pPr marL="0" indent="0">
              <a:buNone/>
            </a:pPr>
            <a:r>
              <a:rPr lang="en-US" dirty="0"/>
              <a:t>                &lt;td style="</a:t>
            </a:r>
            <a:r>
              <a:rPr lang="en-US" dirty="0" err="1"/>
              <a:t>text-align:right</a:t>
            </a:r>
            <a:r>
              <a:rPr lang="en-US" dirty="0"/>
              <a:t>"&gt;Rs.10,000/=&lt;/td&gt;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&lt;/table&gt;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293" y="3709096"/>
            <a:ext cx="4183142" cy="1361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10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Background </a:t>
            </a:r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8" y="1825624"/>
            <a:ext cx="4489132" cy="376883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&lt;h3&gt;Set Background color for cells&lt;/h3&gt;</a:t>
            </a:r>
          </a:p>
          <a:p>
            <a:pPr marL="0" indent="0">
              <a:buNone/>
            </a:pPr>
            <a:r>
              <a:rPr lang="en-US" dirty="0"/>
              <a:t>        &lt;table border="1"&gt;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b="1" dirty="0"/>
              <a:t>style="</a:t>
            </a:r>
            <a:r>
              <a:rPr lang="en-US" b="1" dirty="0" err="1"/>
              <a:t>background-color:yellow</a:t>
            </a:r>
            <a:r>
              <a:rPr lang="en-US" dirty="0"/>
              <a:t>" &gt;Money spent on...&lt;/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th</a:t>
            </a:r>
            <a:r>
              <a:rPr lang="en-US" dirty="0"/>
              <a:t> style="</a:t>
            </a:r>
            <a:r>
              <a:rPr lang="en-US" dirty="0" err="1"/>
              <a:t>background-color:red</a:t>
            </a:r>
            <a:r>
              <a:rPr lang="en-US" dirty="0"/>
              <a:t>"&gt;January (Jan)&lt;/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th</a:t>
            </a:r>
            <a:r>
              <a:rPr lang="en-US" dirty="0"/>
              <a:t> style="</a:t>
            </a:r>
            <a:r>
              <a:rPr lang="en-US" dirty="0" err="1"/>
              <a:t>background-color:green</a:t>
            </a:r>
            <a:r>
              <a:rPr lang="en-US" dirty="0"/>
              <a:t>"&gt;February&lt;/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  &lt;td&gt;Clothes&lt;/td&gt;</a:t>
            </a:r>
          </a:p>
          <a:p>
            <a:pPr marL="0" indent="0">
              <a:buNone/>
            </a:pPr>
            <a:r>
              <a:rPr lang="en-US" dirty="0"/>
              <a:t>                &lt;td&gt;Rs.20,000/=&lt;/td&gt;</a:t>
            </a:r>
          </a:p>
          <a:p>
            <a:pPr marL="0" indent="0">
              <a:buNone/>
            </a:pPr>
            <a:r>
              <a:rPr lang="en-US" dirty="0"/>
              <a:t>                &lt;td&gt;Rs.10,000/=&lt;/td&gt; </a:t>
            </a: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&lt;/table&gt;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28210" y="1825625"/>
            <a:ext cx="4815431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&lt;table border="1" style="</a:t>
            </a:r>
            <a:r>
              <a:rPr lang="en-US" sz="1600" dirty="0" err="1"/>
              <a:t>background-color:red</a:t>
            </a:r>
            <a:r>
              <a:rPr lang="en-US" sz="1600" dirty="0"/>
              <a:t>"&gt;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89" y="2440650"/>
            <a:ext cx="4297169" cy="2796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0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colgroup</a:t>
            </a:r>
            <a:r>
              <a:rPr lang="en-US" dirty="0"/>
              <a:t>&gt;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&lt;</a:t>
            </a:r>
            <a:r>
              <a:rPr lang="en-US" sz="2000" dirty="0" err="1"/>
              <a:t>colgroup</a:t>
            </a:r>
            <a:r>
              <a:rPr lang="en-US" sz="2000" dirty="0"/>
              <a:t>&gt; tag specifies a group of one or more columns in a table for formatting.</a:t>
            </a:r>
          </a:p>
          <a:p>
            <a:r>
              <a:rPr lang="en-US" sz="2000" dirty="0"/>
              <a:t>The &lt;</a:t>
            </a:r>
            <a:r>
              <a:rPr lang="en-US" sz="2000" dirty="0" err="1"/>
              <a:t>colgroup</a:t>
            </a:r>
            <a:r>
              <a:rPr lang="en-US" sz="2000" dirty="0"/>
              <a:t>&gt; tag is useful for applying styles to entire columns, instead of repeating the styles for each cell, for each row.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4421" y="3341715"/>
            <a:ext cx="48691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&lt;table border="1"&gt;</a:t>
            </a:r>
          </a:p>
          <a:p>
            <a:r>
              <a:rPr lang="en-US" sz="1600" dirty="0"/>
              <a:t>            </a:t>
            </a:r>
            <a:r>
              <a:rPr lang="en-US" sz="1600" i="1" dirty="0">
                <a:solidFill>
                  <a:srgbClr val="FF0000"/>
                </a:solidFill>
              </a:rPr>
              <a:t>&lt;</a:t>
            </a:r>
            <a:r>
              <a:rPr lang="en-US" sz="1600" i="1" dirty="0" err="1">
                <a:solidFill>
                  <a:srgbClr val="FF0000"/>
                </a:solidFill>
              </a:rPr>
              <a:t>colgroup</a:t>
            </a:r>
            <a:r>
              <a:rPr lang="en-US" sz="1600" i="1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600" i="1" dirty="0">
                <a:solidFill>
                  <a:srgbClr val="FF0000"/>
                </a:solidFill>
              </a:rPr>
              <a:t>                &lt;col span="2" </a:t>
            </a:r>
            <a:r>
              <a:rPr lang="en-US" sz="1600" i="1" dirty="0" err="1">
                <a:solidFill>
                  <a:srgbClr val="FF0000"/>
                </a:solidFill>
              </a:rPr>
              <a:t>bgcolor</a:t>
            </a:r>
            <a:r>
              <a:rPr lang="en-US" sz="1600" i="1" dirty="0">
                <a:solidFill>
                  <a:srgbClr val="FF0000"/>
                </a:solidFill>
              </a:rPr>
              <a:t>="green"&gt;</a:t>
            </a:r>
          </a:p>
          <a:p>
            <a:r>
              <a:rPr lang="en-US" sz="1600" i="1" dirty="0">
                <a:solidFill>
                  <a:srgbClr val="FF0000"/>
                </a:solidFill>
              </a:rPr>
              <a:t>                &lt;col </a:t>
            </a:r>
            <a:r>
              <a:rPr lang="en-US" sz="1600" i="1" dirty="0" err="1">
                <a:solidFill>
                  <a:srgbClr val="FF0000"/>
                </a:solidFill>
              </a:rPr>
              <a:t>bgcolor</a:t>
            </a:r>
            <a:r>
              <a:rPr lang="en-US" sz="1600" i="1" dirty="0">
                <a:solidFill>
                  <a:srgbClr val="FF0000"/>
                </a:solidFill>
              </a:rPr>
              <a:t>="magenta"&gt;</a:t>
            </a:r>
          </a:p>
          <a:p>
            <a:r>
              <a:rPr lang="en-US" sz="1600" i="1" dirty="0">
                <a:solidFill>
                  <a:srgbClr val="FF0000"/>
                </a:solidFill>
              </a:rPr>
              <a:t>            &lt;/</a:t>
            </a:r>
            <a:r>
              <a:rPr lang="en-US" sz="1600" i="1" dirty="0" err="1">
                <a:solidFill>
                  <a:srgbClr val="FF0000"/>
                </a:solidFill>
              </a:rPr>
              <a:t>colgroup</a:t>
            </a:r>
            <a:r>
              <a:rPr lang="en-US" sz="1600" i="1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    &lt;</a:t>
            </a:r>
            <a:r>
              <a:rPr lang="en-US" sz="1600" dirty="0" err="1"/>
              <a:t>th</a:t>
            </a:r>
            <a:r>
              <a:rPr lang="en-US" sz="1600" dirty="0"/>
              <a:t>&gt;Money spent on...&lt;/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    &lt;</a:t>
            </a:r>
            <a:r>
              <a:rPr lang="en-US" sz="1600" dirty="0" err="1"/>
              <a:t>th</a:t>
            </a:r>
            <a:r>
              <a:rPr lang="en-US" sz="1600" dirty="0"/>
              <a:t>&gt;January (Jan)&lt;/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    &lt;</a:t>
            </a:r>
            <a:r>
              <a:rPr lang="en-US" sz="1600" dirty="0" err="1"/>
              <a:t>th</a:t>
            </a:r>
            <a:r>
              <a:rPr lang="en-US" sz="1600" dirty="0"/>
              <a:t>&gt;February&lt;/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</a:t>
            </a:r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/>
              <a:t>        &lt;/table&gt;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785" y="3785891"/>
            <a:ext cx="4774309" cy="1733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81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F776-8337-4288-937C-BD847053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tfoot, </a:t>
            </a:r>
            <a:r>
              <a:rPr lang="en-US" dirty="0" err="1"/>
              <a:t>thead</a:t>
            </a:r>
            <a:r>
              <a:rPr lang="en-US" dirty="0"/>
              <a:t>, </a:t>
            </a:r>
            <a:r>
              <a:rPr lang="en-US" dirty="0" err="1"/>
              <a:t>tbody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524C-85BA-4AA6-A6D4-282FEC4F0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</a:t>
            </a:r>
            <a:r>
              <a:rPr lang="en-GB" dirty="0" err="1"/>
              <a:t>tfoot</a:t>
            </a:r>
            <a:r>
              <a:rPr lang="en-GB" dirty="0"/>
              <a:t>&gt; tag is used to group footer content in an HTML table.</a:t>
            </a:r>
          </a:p>
          <a:p>
            <a:r>
              <a:rPr lang="en-GB" dirty="0"/>
              <a:t>The &lt;</a:t>
            </a:r>
            <a:r>
              <a:rPr lang="en-GB" dirty="0" err="1"/>
              <a:t>tfoot</a:t>
            </a:r>
            <a:r>
              <a:rPr lang="en-GB" dirty="0"/>
              <a:t>&gt; element is used in conjunction with the &lt;</a:t>
            </a:r>
            <a:r>
              <a:rPr lang="en-GB" dirty="0" err="1"/>
              <a:t>thead</a:t>
            </a:r>
            <a:r>
              <a:rPr lang="en-GB" dirty="0"/>
              <a:t>&gt; and &lt;</a:t>
            </a:r>
            <a:r>
              <a:rPr lang="en-GB" dirty="0" err="1"/>
              <a:t>tbody</a:t>
            </a:r>
            <a:r>
              <a:rPr lang="en-GB" dirty="0"/>
              <a:t>&gt; elements to specify each part of a table (footer, header, body).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CB978-5498-4CBA-9B68-88F1973E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HTML Table </a:t>
            </a:r>
            <a:r>
              <a:rPr lang="en-US" b="0" dirty="0" smtClean="0"/>
              <a:t>Tags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180410"/>
              </p:ext>
            </p:extLst>
          </p:nvPr>
        </p:nvGraphicFramePr>
        <p:xfrm>
          <a:off x="722313" y="1818901"/>
          <a:ext cx="9070974" cy="3849397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535487">
                  <a:extLst>
                    <a:ext uri="{9D8B030D-6E8A-4147-A177-3AD203B41FA5}">
                      <a16:colId xmlns:a16="http://schemas.microsoft.com/office/drawing/2014/main" val="2511306584"/>
                    </a:ext>
                  </a:extLst>
                </a:gridCol>
                <a:gridCol w="4535487">
                  <a:extLst>
                    <a:ext uri="{9D8B030D-6E8A-4147-A177-3AD203B41FA5}">
                      <a16:colId xmlns:a16="http://schemas.microsoft.com/office/drawing/2014/main" val="954905497"/>
                    </a:ext>
                  </a:extLst>
                </a:gridCol>
              </a:tblGrid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</a:rPr>
                        <a:t>Tag</a:t>
                      </a:r>
                    </a:p>
                  </a:txBody>
                  <a:tcPr marL="111901" marR="55950" marT="55950" marB="559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5950" marR="55950" marT="55950" marB="5595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540985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&lt;table&gt;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 table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2498136819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</a:t>
                      </a:r>
                      <a:r>
                        <a:rPr lang="en-US" sz="1300" dirty="0" err="1">
                          <a:effectLst/>
                        </a:rPr>
                        <a:t>th</a:t>
                      </a:r>
                      <a:r>
                        <a:rPr lang="en-US" sz="1300" dirty="0">
                          <a:effectLst/>
                        </a:rPr>
                        <a:t>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 header cell in a table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1988182855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</a:t>
                      </a:r>
                      <a:r>
                        <a:rPr lang="en-US" sz="1300" dirty="0" err="1">
                          <a:effectLst/>
                        </a:rPr>
                        <a:t>tr</a:t>
                      </a:r>
                      <a:r>
                        <a:rPr lang="en-US" sz="1300" dirty="0">
                          <a:effectLst/>
                        </a:rPr>
                        <a:t>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 row in a table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908830603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&lt;td&gt;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 cell in a table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3215974852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&lt;caption&gt;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 table caption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805259533"/>
                  </a:ext>
                </a:extLst>
              </a:tr>
              <a:tr h="514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</a:t>
                      </a:r>
                      <a:r>
                        <a:rPr lang="en-US" sz="1300" dirty="0" err="1">
                          <a:effectLst/>
                        </a:rPr>
                        <a:t>colgroup</a:t>
                      </a:r>
                      <a:r>
                        <a:rPr lang="en-US" sz="1300" dirty="0">
                          <a:effectLst/>
                        </a:rPr>
                        <a:t>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Specifies a group of one or more columns in a table for formatting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1268269989"/>
                  </a:ext>
                </a:extLst>
              </a:tr>
              <a:tr h="514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&lt;col&gt;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Specifies column properties for each column within a &lt;colgroup&gt; element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2690823293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</a:t>
                      </a:r>
                      <a:r>
                        <a:rPr lang="en-US" sz="1300" dirty="0" err="1">
                          <a:effectLst/>
                        </a:rPr>
                        <a:t>thead</a:t>
                      </a:r>
                      <a:r>
                        <a:rPr lang="en-US" sz="1300" dirty="0">
                          <a:effectLst/>
                        </a:rPr>
                        <a:t>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Groups the header content in a table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2395909187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</a:t>
                      </a:r>
                      <a:r>
                        <a:rPr lang="en-US" sz="1300" dirty="0" err="1">
                          <a:effectLst/>
                        </a:rPr>
                        <a:t>tbody</a:t>
                      </a:r>
                      <a:r>
                        <a:rPr lang="en-US" sz="1300" dirty="0">
                          <a:effectLst/>
                        </a:rPr>
                        <a:t>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Groups the body content in a table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2969555678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&lt;tfoot&gt;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Groups the footer content in a table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100856828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5043" y="2795308"/>
            <a:ext cx="3794078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HTML Lists</a:t>
            </a:r>
            <a:endParaRPr 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9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&lt;</a:t>
            </a:r>
            <a:r>
              <a:rPr lang="en-US" dirty="0" err="1"/>
              <a:t>ol</a:t>
            </a:r>
            <a:r>
              <a:rPr lang="en-US" dirty="0"/>
              <a:t>&gt; tag to add an ordered List</a:t>
            </a:r>
          </a:p>
          <a:p>
            <a:r>
              <a:rPr lang="en-US" dirty="0" smtClean="0"/>
              <a:t>Use </a:t>
            </a: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 tag to add an unordered List</a:t>
            </a:r>
          </a:p>
          <a:p>
            <a:r>
              <a:rPr lang="en-US" dirty="0" smtClean="0"/>
              <a:t>Use </a:t>
            </a:r>
            <a:r>
              <a:rPr lang="en-US" dirty="0"/>
              <a:t>&lt;dl&gt; tag to add a definition List</a:t>
            </a:r>
          </a:p>
          <a:p>
            <a:r>
              <a:rPr lang="en-US" dirty="0" smtClean="0"/>
              <a:t>Use </a:t>
            </a:r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 tag to define data element in a Definition List</a:t>
            </a:r>
          </a:p>
          <a:p>
            <a:r>
              <a:rPr lang="en-US" dirty="0" smtClean="0"/>
              <a:t>Use </a:t>
            </a:r>
            <a:r>
              <a:rPr lang="en-US" dirty="0"/>
              <a:t>&lt;</a:t>
            </a:r>
            <a:r>
              <a:rPr lang="en-US" dirty="0" err="1"/>
              <a:t>dd</a:t>
            </a:r>
            <a:r>
              <a:rPr lang="en-US" dirty="0"/>
              <a:t>&gt; tag to define data definition in Definition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Unordered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&lt;h3&gt;An Unordered List&lt;/h3&gt;</a:t>
            </a:r>
          </a:p>
          <a:p>
            <a:pPr marL="0" indent="0">
              <a:buNone/>
            </a:pPr>
            <a:r>
              <a:rPr lang="it-IT" dirty="0"/>
              <a:t>&lt;ul&gt;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&lt;</a:t>
            </a:r>
            <a:r>
              <a:rPr lang="it-IT" dirty="0"/>
              <a:t>li&gt;Coffee&lt;/li&gt;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&lt;</a:t>
            </a:r>
            <a:r>
              <a:rPr lang="it-IT" dirty="0"/>
              <a:t>li&gt;Tea&lt;/li&gt;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&lt;</a:t>
            </a:r>
            <a:r>
              <a:rPr lang="it-IT" dirty="0"/>
              <a:t>li&gt;Milk&lt;/li&gt;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&lt;/</a:t>
            </a:r>
            <a:r>
              <a:rPr lang="it-IT" dirty="0"/>
              <a:t>ul&gt;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515" y="2589241"/>
            <a:ext cx="2880274" cy="1712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42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8" y="614149"/>
            <a:ext cx="9069705" cy="5562814"/>
          </a:xfrm>
        </p:spPr>
        <p:txBody>
          <a:bodyPr/>
          <a:lstStyle/>
          <a:p>
            <a:r>
              <a:rPr lang="en-US" dirty="0"/>
              <a:t>The Target attribute  is used to define where the linked document will be opened.</a:t>
            </a:r>
          </a:p>
          <a:p>
            <a:pPr marL="457200" lvl="1" indent="0">
              <a:buNone/>
            </a:pPr>
            <a:r>
              <a:rPr lang="en-US" dirty="0"/>
              <a:t>The below link will open the document in a new browser window or tab :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1782" y="2239576"/>
            <a:ext cx="78867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4556" y="3041288"/>
            <a:ext cx="9541152" cy="29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Ordered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&lt;h3&gt;An Ordered List&lt;/h3&gt;</a:t>
            </a:r>
          </a:p>
          <a:p>
            <a:pPr marL="0" indent="0">
              <a:buNone/>
            </a:pPr>
            <a:r>
              <a:rPr lang="it-IT" dirty="0"/>
              <a:t>&lt;ol&gt;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&lt;</a:t>
            </a:r>
            <a:r>
              <a:rPr lang="it-IT" dirty="0"/>
              <a:t>li&gt;Coffee&lt;/li&gt;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&lt;</a:t>
            </a:r>
            <a:r>
              <a:rPr lang="it-IT" dirty="0"/>
              <a:t>li&gt;Tea&lt;/li&gt;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&lt;</a:t>
            </a:r>
            <a:r>
              <a:rPr lang="it-IT" dirty="0"/>
              <a:t>li&gt;Milk&lt;/li&gt;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&lt;/</a:t>
            </a:r>
            <a:r>
              <a:rPr lang="it-IT" dirty="0"/>
              <a:t>ol&gt;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415" y="2447924"/>
            <a:ext cx="3129396" cy="2098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4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Definition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&lt;h3&gt;A Definition List&lt;/h3&gt;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&lt;dl&gt;</a:t>
            </a:r>
          </a:p>
          <a:p>
            <a:pPr marL="0" indent="0">
              <a:buNone/>
            </a:pPr>
            <a:r>
              <a:rPr lang="en-US" dirty="0"/>
              <a:t>          &lt;</a:t>
            </a:r>
            <a:r>
              <a:rPr lang="en-US" dirty="0" err="1"/>
              <a:t>dt</a:t>
            </a:r>
            <a:r>
              <a:rPr lang="en-US" dirty="0"/>
              <a:t>&gt;Coffee&lt;/</a:t>
            </a:r>
            <a:r>
              <a:rPr lang="en-US" dirty="0" err="1"/>
              <a:t>dt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dd</a:t>
            </a:r>
            <a:r>
              <a:rPr lang="en-US" dirty="0"/>
              <a:t>&gt;Black hot drink&lt;/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&lt;</a:t>
            </a:r>
            <a:r>
              <a:rPr lang="en-US" dirty="0" err="1"/>
              <a:t>dt</a:t>
            </a:r>
            <a:r>
              <a:rPr lang="en-US" dirty="0"/>
              <a:t>&gt;Tea&lt;/</a:t>
            </a:r>
            <a:r>
              <a:rPr lang="en-US" dirty="0" err="1"/>
              <a:t>dt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dd</a:t>
            </a:r>
            <a:r>
              <a:rPr lang="en-US" dirty="0"/>
              <a:t>&gt;Black hot drink&lt;/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&lt;</a:t>
            </a:r>
            <a:r>
              <a:rPr lang="en-US" dirty="0" err="1"/>
              <a:t>dt</a:t>
            </a:r>
            <a:r>
              <a:rPr lang="en-US" dirty="0"/>
              <a:t>&gt;Milk&lt;/</a:t>
            </a:r>
            <a:r>
              <a:rPr lang="en-US" dirty="0" err="1"/>
              <a:t>dt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dd</a:t>
            </a:r>
            <a:r>
              <a:rPr lang="en-US" dirty="0"/>
              <a:t>&gt;White cold drink&lt;/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&lt;/dl&gt;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37" y="2448627"/>
            <a:ext cx="2506287" cy="2367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3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ordered </a:t>
            </a:r>
            <a:r>
              <a:rPr lang="en-US" dirty="0" smtClean="0"/>
              <a:t>lists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549" y="1448718"/>
            <a:ext cx="2328505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4523" y="1477912"/>
            <a:ext cx="3054457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&lt;h4&gt;Numbered List&lt;/h4&gt;</a:t>
            </a:r>
          </a:p>
          <a:p>
            <a:r>
              <a:rPr lang="en-US" sz="1200" dirty="0" smtClean="0"/>
              <a:t>        &lt;</a:t>
            </a:r>
            <a:r>
              <a:rPr lang="en-US" sz="1200" dirty="0" err="1" smtClean="0"/>
              <a:t>ol</a:t>
            </a:r>
            <a:r>
              <a:rPr lang="en-US" sz="1200" dirty="0" smtClean="0"/>
              <a:t> style="list-style-type:1"&gt;</a:t>
            </a:r>
          </a:p>
          <a:p>
            <a:r>
              <a:rPr lang="en-US" sz="1200" dirty="0" smtClean="0"/>
              <a:t>            &lt;li&gt;Coffee&lt;/li&gt;</a:t>
            </a:r>
          </a:p>
          <a:p>
            <a:r>
              <a:rPr lang="en-US" sz="1200" dirty="0" smtClean="0"/>
              <a:t>            &lt;li&gt;Milk&lt;/li&gt;</a:t>
            </a:r>
          </a:p>
          <a:p>
            <a:r>
              <a:rPr lang="en-US" sz="1200" dirty="0" smtClean="0"/>
              <a:t>        &lt;/</a:t>
            </a:r>
            <a:r>
              <a:rPr lang="en-US" sz="1200" dirty="0" err="1" smtClean="0"/>
              <a:t>ol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&lt;h4&gt;Uppercase letters List&lt;/h4&gt;</a:t>
            </a:r>
          </a:p>
          <a:p>
            <a:r>
              <a:rPr lang="en-US" sz="1200" dirty="0" smtClean="0"/>
              <a:t>        &lt;</a:t>
            </a:r>
            <a:r>
              <a:rPr lang="en-US" sz="1200" dirty="0" err="1" smtClean="0"/>
              <a:t>ol</a:t>
            </a:r>
            <a:r>
              <a:rPr lang="en-US" sz="1200" dirty="0" smtClean="0"/>
              <a:t> style="</a:t>
            </a:r>
            <a:r>
              <a:rPr lang="en-US" sz="1200" dirty="0" err="1" smtClean="0"/>
              <a:t>list-style-type:A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      &lt;li&gt;Coffee&lt;/li&gt;</a:t>
            </a:r>
          </a:p>
          <a:p>
            <a:r>
              <a:rPr lang="en-US" sz="1200" dirty="0" smtClean="0"/>
              <a:t>            &lt;li&gt;Milk&lt;/li&gt;</a:t>
            </a:r>
          </a:p>
          <a:p>
            <a:r>
              <a:rPr lang="en-US" sz="1200" dirty="0" smtClean="0"/>
              <a:t>        &lt;/</a:t>
            </a:r>
            <a:r>
              <a:rPr lang="en-US" sz="1200" dirty="0" err="1" smtClean="0"/>
              <a:t>ol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&lt;h4&gt;Lowercase letters List&lt;/h4&gt;</a:t>
            </a:r>
          </a:p>
          <a:p>
            <a:r>
              <a:rPr lang="en-US" sz="1200" dirty="0" smtClean="0"/>
              <a:t>        &lt;</a:t>
            </a:r>
            <a:r>
              <a:rPr lang="en-US" sz="1200" dirty="0" err="1" smtClean="0"/>
              <a:t>ol</a:t>
            </a:r>
            <a:r>
              <a:rPr lang="en-US" sz="1200" dirty="0" smtClean="0"/>
              <a:t> style="</a:t>
            </a:r>
            <a:r>
              <a:rPr lang="en-US" sz="1200" dirty="0" err="1" smtClean="0"/>
              <a:t>list-style-type:a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            &lt;li&gt;Coffee&lt;/li&gt;</a:t>
            </a:r>
          </a:p>
          <a:p>
            <a:r>
              <a:rPr lang="en-US" sz="1200" dirty="0" smtClean="0"/>
              <a:t>            &lt;li&gt;Milk&lt;/li&gt;</a:t>
            </a:r>
          </a:p>
          <a:p>
            <a:r>
              <a:rPr lang="en-US" sz="1200" dirty="0" smtClean="0"/>
              <a:t>        &lt;/</a:t>
            </a:r>
            <a:r>
              <a:rPr lang="en-US" sz="1200" dirty="0" err="1" smtClean="0"/>
              <a:t>ol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      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615260" y="3944291"/>
            <a:ext cx="3738649" cy="21236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 &lt;h4&gt;Roman numbers List&lt;/h4&gt;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ol</a:t>
            </a:r>
            <a:r>
              <a:rPr lang="en-US" sz="1200" dirty="0"/>
              <a:t> style="</a:t>
            </a:r>
            <a:r>
              <a:rPr lang="en-US" sz="1200" dirty="0" err="1"/>
              <a:t>list-style-type:I</a:t>
            </a:r>
            <a:r>
              <a:rPr lang="en-US" sz="1200" dirty="0"/>
              <a:t>"&gt;</a:t>
            </a:r>
          </a:p>
          <a:p>
            <a:r>
              <a:rPr lang="en-US" sz="1200" dirty="0"/>
              <a:t>            &lt;li&gt;Coffee&lt;/li&gt;</a:t>
            </a:r>
          </a:p>
          <a:p>
            <a:r>
              <a:rPr lang="en-US" sz="1200" dirty="0"/>
              <a:t>            &lt;li&gt;Milk&lt;/li&gt;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ol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    &lt;h4&gt;Lowercase Roman numbers List&lt;/h4&gt;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ol</a:t>
            </a:r>
            <a:r>
              <a:rPr lang="en-US" sz="1200" dirty="0"/>
              <a:t> style="</a:t>
            </a:r>
            <a:r>
              <a:rPr lang="en-US" sz="1200" dirty="0" err="1"/>
              <a:t>list-style-type:i</a:t>
            </a:r>
            <a:r>
              <a:rPr lang="en-US" sz="1200" dirty="0"/>
              <a:t>"&gt;</a:t>
            </a:r>
          </a:p>
          <a:p>
            <a:r>
              <a:rPr lang="en-US" sz="1200" dirty="0"/>
              <a:t>            &lt;li&gt;Coffee&lt;/li&gt;</a:t>
            </a:r>
          </a:p>
          <a:p>
            <a:r>
              <a:rPr lang="en-US" sz="1200" dirty="0"/>
              <a:t>            &lt;li&gt;Milk&lt;/li&gt;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ol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07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</a:t>
            </a:r>
            <a:r>
              <a:rPr lang="en-US" dirty="0" smtClean="0"/>
              <a:t>unordered lists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1669" y="1477783"/>
            <a:ext cx="2202309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791788" y="1477783"/>
            <a:ext cx="3356263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&lt;h4&gt;Disc bullets List&lt;/h4&gt;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ul</a:t>
            </a:r>
            <a:r>
              <a:rPr lang="en-US" sz="1400" dirty="0"/>
              <a:t> style="</a:t>
            </a:r>
            <a:r>
              <a:rPr lang="en-US" sz="1400" dirty="0" err="1"/>
              <a:t>list-style-type:disc</a:t>
            </a:r>
            <a:r>
              <a:rPr lang="en-US" sz="1400" dirty="0"/>
              <a:t>"&gt;</a:t>
            </a:r>
          </a:p>
          <a:p>
            <a:r>
              <a:rPr lang="en-US" sz="1400" dirty="0"/>
              <a:t>            &lt;li&gt;Coffee&lt;/li&gt;</a:t>
            </a:r>
          </a:p>
          <a:p>
            <a:r>
              <a:rPr lang="en-US" sz="1400" dirty="0"/>
              <a:t>            &lt;li&gt;Milk&lt;/li&gt;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&lt;h4&gt;Circle bullets List&lt;/h4&gt;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ul</a:t>
            </a:r>
            <a:r>
              <a:rPr lang="en-US" sz="1400" dirty="0"/>
              <a:t> style="</a:t>
            </a:r>
            <a:r>
              <a:rPr lang="en-US" sz="1400" dirty="0" err="1"/>
              <a:t>list-style-type:circle</a:t>
            </a:r>
            <a:r>
              <a:rPr lang="en-US" sz="1400" dirty="0"/>
              <a:t>"&gt;</a:t>
            </a:r>
          </a:p>
          <a:p>
            <a:r>
              <a:rPr lang="en-US" sz="1400" dirty="0"/>
              <a:t>            &lt;li&gt;Coffee&lt;/li&gt;</a:t>
            </a:r>
          </a:p>
          <a:p>
            <a:r>
              <a:rPr lang="en-US" sz="1400" dirty="0"/>
              <a:t>            &lt;li&gt;Milk&lt;/li&gt;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&lt;h4&gt;Square bullets List&lt;/h4&gt;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ul</a:t>
            </a:r>
            <a:r>
              <a:rPr lang="en-US" sz="1400" dirty="0"/>
              <a:t> style="</a:t>
            </a:r>
            <a:r>
              <a:rPr lang="en-US" sz="1400" dirty="0" err="1"/>
              <a:t>list-style-type:square</a:t>
            </a:r>
            <a:r>
              <a:rPr lang="en-US" sz="1400" dirty="0"/>
              <a:t>"&gt;</a:t>
            </a:r>
          </a:p>
          <a:p>
            <a:r>
              <a:rPr lang="en-US" sz="1400" dirty="0"/>
              <a:t>            &lt;li&gt;Coffee&lt;/li&gt;</a:t>
            </a:r>
          </a:p>
          <a:p>
            <a:r>
              <a:rPr lang="en-US" sz="1400" dirty="0"/>
              <a:t>            &lt;li&gt;Milk&lt;/li&gt;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7596" y="3944291"/>
            <a:ext cx="3470434" cy="21236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 &lt;h4&gt;List with no bullets or numbers&lt;/h4&gt;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ul</a:t>
            </a:r>
            <a:r>
              <a:rPr lang="en-US" sz="1200" dirty="0"/>
              <a:t> style="</a:t>
            </a:r>
            <a:r>
              <a:rPr lang="en-US" sz="1200" dirty="0" err="1"/>
              <a:t>list-style-type:none</a:t>
            </a:r>
            <a:r>
              <a:rPr lang="en-US" sz="1200" dirty="0"/>
              <a:t>"&gt;</a:t>
            </a:r>
          </a:p>
          <a:p>
            <a:r>
              <a:rPr lang="en-US" sz="1200" dirty="0"/>
              <a:t>            &lt;li&gt;Coffee&lt;/li&gt;</a:t>
            </a:r>
          </a:p>
          <a:p>
            <a:r>
              <a:rPr lang="en-US" sz="1200" dirty="0"/>
              <a:t>            &lt;li&gt;Milk&lt;/li&gt;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ul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    &lt;h4&gt;Image List&lt;/h4&gt;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ul</a:t>
            </a:r>
            <a:r>
              <a:rPr lang="en-US" sz="1200" dirty="0"/>
              <a:t> style="list-style-image: </a:t>
            </a:r>
            <a:r>
              <a:rPr lang="en-US" sz="1200" dirty="0" err="1"/>
              <a:t>url</a:t>
            </a:r>
            <a:r>
              <a:rPr lang="en-US" sz="1200" dirty="0"/>
              <a:t>('chec.png')"&gt;</a:t>
            </a:r>
          </a:p>
          <a:p>
            <a:r>
              <a:rPr lang="en-US" sz="1200" dirty="0"/>
              <a:t>            &lt;li&gt;Coffee&lt;/li&gt;</a:t>
            </a:r>
          </a:p>
          <a:p>
            <a:r>
              <a:rPr lang="en-US" sz="1200" dirty="0"/>
              <a:t>            &lt;li&gt;Milk&lt;/li&gt;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ul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20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&lt;h3&gt;Nested Lists&lt;/h3&gt;</a:t>
            </a:r>
          </a:p>
          <a:p>
            <a:pPr marL="0" indent="0">
              <a:buNone/>
            </a:pPr>
            <a:r>
              <a:rPr lang="it-IT" dirty="0"/>
              <a:t>        &lt;ul&gt;</a:t>
            </a:r>
          </a:p>
          <a:p>
            <a:pPr marL="0" indent="0">
              <a:buNone/>
            </a:pPr>
            <a:r>
              <a:rPr lang="it-IT" dirty="0"/>
              <a:t>            &lt;li&gt;Coffee&lt;/li&gt;</a:t>
            </a:r>
          </a:p>
          <a:p>
            <a:pPr marL="0" indent="0">
              <a:buNone/>
            </a:pPr>
            <a:r>
              <a:rPr lang="it-IT" dirty="0"/>
              <a:t>            &lt;li&gt;Tea&lt;/li&gt;</a:t>
            </a:r>
          </a:p>
          <a:p>
            <a:pPr marL="0" indent="0">
              <a:buNone/>
            </a:pPr>
            <a:r>
              <a:rPr lang="it-IT" dirty="0"/>
              <a:t>                &lt;ol&gt; </a:t>
            </a:r>
          </a:p>
          <a:p>
            <a:pPr marL="0" indent="0">
              <a:buNone/>
            </a:pPr>
            <a:r>
              <a:rPr lang="it-IT" dirty="0"/>
              <a:t>                    &lt;li&gt;Black Tea&lt;/li&gt;</a:t>
            </a:r>
          </a:p>
          <a:p>
            <a:pPr marL="0" indent="0">
              <a:buNone/>
            </a:pPr>
            <a:r>
              <a:rPr lang="it-IT" dirty="0"/>
              <a:t>                    &lt;li&gt;Green Tea&lt;/li&gt;</a:t>
            </a:r>
          </a:p>
          <a:p>
            <a:pPr marL="0" indent="0">
              <a:buNone/>
            </a:pPr>
            <a:r>
              <a:rPr lang="it-IT" dirty="0"/>
              <a:t>                &lt;/ol&gt;</a:t>
            </a:r>
          </a:p>
          <a:p>
            <a:pPr marL="0" indent="0">
              <a:buNone/>
            </a:pPr>
            <a:r>
              <a:rPr lang="it-IT" dirty="0"/>
              <a:t>            &lt;li&gt;Milk&lt;/li&gt;</a:t>
            </a:r>
          </a:p>
          <a:p>
            <a:pPr marL="0" indent="0">
              <a:buNone/>
            </a:pPr>
            <a:r>
              <a:rPr lang="it-IT" dirty="0"/>
              <a:t>        &lt;/ul&gt;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35" y="2156546"/>
            <a:ext cx="3469040" cy="2307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63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‘start’ Attribute in Ordered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&lt;h3&gt;Lists which start at different position&lt;/h3&gt;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ol</a:t>
            </a:r>
            <a:r>
              <a:rPr lang="en-US" sz="1800" dirty="0"/>
              <a:t> start="14"&gt;</a:t>
            </a:r>
          </a:p>
          <a:p>
            <a:pPr marL="0" indent="0">
              <a:buNone/>
            </a:pPr>
            <a:r>
              <a:rPr lang="en-US" sz="1800" dirty="0"/>
              <a:t>            &lt;li&gt;Coffee&lt;/li&gt;</a:t>
            </a:r>
          </a:p>
          <a:p>
            <a:pPr marL="0" indent="0">
              <a:buNone/>
            </a:pPr>
            <a:r>
              <a:rPr lang="en-US" sz="1800" dirty="0"/>
              <a:t>            &lt;li&gt;Tea&lt;/li&gt;</a:t>
            </a:r>
          </a:p>
          <a:p>
            <a:pPr marL="0" indent="0">
              <a:buNone/>
            </a:pPr>
            <a:r>
              <a:rPr lang="en-US" sz="1800" dirty="0"/>
              <a:t>                &lt;</a:t>
            </a:r>
            <a:r>
              <a:rPr lang="en-US" sz="1800" dirty="0" err="1"/>
              <a:t>ol</a:t>
            </a:r>
            <a:r>
              <a:rPr lang="en-US" sz="1800" dirty="0"/>
              <a:t> start="5" style="</a:t>
            </a:r>
            <a:r>
              <a:rPr lang="en-US" sz="1800" dirty="0" err="1"/>
              <a:t>list-style-type:I</a:t>
            </a:r>
            <a:r>
              <a:rPr lang="en-US" sz="1800" dirty="0"/>
              <a:t>"&gt; </a:t>
            </a:r>
          </a:p>
          <a:p>
            <a:pPr marL="0" indent="0">
              <a:buNone/>
            </a:pPr>
            <a:r>
              <a:rPr lang="en-US" sz="1800" dirty="0"/>
              <a:t>                    &lt;li&gt;Black Tea&lt;/li&gt;</a:t>
            </a:r>
          </a:p>
          <a:p>
            <a:pPr marL="0" indent="0">
              <a:buNone/>
            </a:pPr>
            <a:r>
              <a:rPr lang="en-US" sz="1800" dirty="0"/>
              <a:t>                    &lt;li&gt;Green Tea&lt;/li&gt;</a:t>
            </a:r>
          </a:p>
          <a:p>
            <a:pPr marL="0" indent="0">
              <a:buNone/>
            </a:pPr>
            <a:r>
              <a:rPr lang="en-US" sz="1800" dirty="0"/>
              <a:t>                &lt;/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  &lt;li&gt;Milk&lt;/li&gt;</a:t>
            </a:r>
          </a:p>
          <a:p>
            <a:pPr marL="0" indent="0">
              <a:buNone/>
            </a:pPr>
            <a:r>
              <a:rPr lang="en-US" sz="1800" dirty="0"/>
              <a:t>        &lt;/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67" y="3655204"/>
            <a:ext cx="4816483" cy="2156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4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5043" y="2795308"/>
            <a:ext cx="3794078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HTML Head</a:t>
            </a:r>
            <a:endParaRPr 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3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&lt;head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&lt;head&gt; element is a container for metadata (data about data) and is placed between the &lt;html&gt; tag and the &lt;body&gt; tag.</a:t>
            </a:r>
          </a:p>
          <a:p>
            <a:endParaRPr lang="en-US" dirty="0"/>
          </a:p>
          <a:p>
            <a:r>
              <a:rPr lang="en-US" dirty="0"/>
              <a:t>HTML metadata is data about the HTML document. Metadata is not displayed.</a:t>
            </a:r>
          </a:p>
          <a:p>
            <a:endParaRPr lang="en-US" dirty="0"/>
          </a:p>
          <a:p>
            <a:r>
              <a:rPr lang="en-US" dirty="0"/>
              <a:t>Metadata typically define the document title, character set, styles, links, scripts, and other meta information.</a:t>
            </a:r>
          </a:p>
          <a:p>
            <a:endParaRPr lang="en-US" dirty="0"/>
          </a:p>
          <a:p>
            <a:r>
              <a:rPr lang="en-US" dirty="0"/>
              <a:t>The following tags describe metadata: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title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style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meta</a:t>
            </a:r>
            <a:r>
              <a:rPr lang="en-US" dirty="0" smtClean="0"/>
              <a:t>&gt; 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link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script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base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129594"/>
              </p:ext>
            </p:extLst>
          </p:nvPr>
        </p:nvGraphicFramePr>
        <p:xfrm>
          <a:off x="880254" y="1690690"/>
          <a:ext cx="8579630" cy="4044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9285">
                  <a:extLst>
                    <a:ext uri="{9D8B030D-6E8A-4147-A177-3AD203B41FA5}">
                      <a16:colId xmlns:a16="http://schemas.microsoft.com/office/drawing/2014/main" val="1138561332"/>
                    </a:ext>
                  </a:extLst>
                </a:gridCol>
                <a:gridCol w="6660345">
                  <a:extLst>
                    <a:ext uri="{9D8B030D-6E8A-4147-A177-3AD203B41FA5}">
                      <a16:colId xmlns:a16="http://schemas.microsoft.com/office/drawing/2014/main" val="2405869882"/>
                    </a:ext>
                  </a:extLst>
                </a:gridCol>
              </a:tblGrid>
              <a:tr h="552932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676380"/>
                  </a:ext>
                </a:extLst>
              </a:tr>
              <a:tr h="552932">
                <a:tc>
                  <a:txBody>
                    <a:bodyPr/>
                    <a:lstStyle/>
                    <a:p>
                      <a:r>
                        <a:rPr lang="en-US" dirty="0" smtClean="0"/>
                        <a:t>&lt;title&gt;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title of the document, and is required in all HTML/XHTML documents.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860167"/>
                  </a:ext>
                </a:extLst>
              </a:tr>
              <a:tr h="552932">
                <a:tc>
                  <a:txBody>
                    <a:bodyPr/>
                    <a:lstStyle/>
                    <a:p>
                      <a:r>
                        <a:rPr lang="en-US" dirty="0" smtClean="0"/>
                        <a:t>&lt;style&gt;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style information for a single HTML page.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217917"/>
                  </a:ext>
                </a:extLst>
              </a:tr>
              <a:tr h="552932">
                <a:tc>
                  <a:txBody>
                    <a:bodyPr/>
                    <a:lstStyle/>
                    <a:p>
                      <a:r>
                        <a:rPr lang="en-US" dirty="0" smtClean="0"/>
                        <a:t>&lt;link&gt;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link to external style sheets.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555344"/>
                  </a:ext>
                </a:extLst>
              </a:tr>
              <a:tr h="552932">
                <a:tc>
                  <a:txBody>
                    <a:bodyPr/>
                    <a:lstStyle/>
                    <a:p>
                      <a:r>
                        <a:rPr lang="en-US" dirty="0" smtClean="0"/>
                        <a:t>&lt;meta&gt;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specify which character set is used, page description, keywords, author, and other metadata.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46784"/>
                  </a:ext>
                </a:extLst>
              </a:tr>
              <a:tr h="552932">
                <a:tc>
                  <a:txBody>
                    <a:bodyPr/>
                    <a:lstStyle/>
                    <a:p>
                      <a:r>
                        <a:rPr lang="en-US" dirty="0" smtClean="0"/>
                        <a:t>&lt;script&gt;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define client-side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39872"/>
                  </a:ext>
                </a:extLst>
              </a:tr>
              <a:tr h="552932">
                <a:tc>
                  <a:txBody>
                    <a:bodyPr/>
                    <a:lstStyle/>
                    <a:p>
                      <a:r>
                        <a:rPr lang="en-US" dirty="0" smtClean="0"/>
                        <a:t>&lt;base&gt;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base URL and base target for all relative URLs in a page.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2248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&lt;meta&gt; element is used to specify which character set is used, page description, keywords, author, and other metadata.</a:t>
            </a:r>
          </a:p>
          <a:p>
            <a:endParaRPr lang="en-US" dirty="0"/>
          </a:p>
          <a:p>
            <a:r>
              <a:rPr lang="en-US" dirty="0"/>
              <a:t>Metadata is used by browsers (how to display content), by search engines (keywords), and other web services.</a:t>
            </a:r>
          </a:p>
        </p:txBody>
      </p:sp>
    </p:spTree>
    <p:extLst>
      <p:ext uri="{BB962C8B-B14F-4D97-AF65-F5344CB8AC3E}">
        <p14:creationId xmlns:p14="http://schemas.microsoft.com/office/powerpoint/2010/main" val="16219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anchor Tag and the Name attribute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 a named anchor </a:t>
            </a:r>
          </a:p>
          <a:p>
            <a:pPr lvl="1"/>
            <a:r>
              <a:rPr lang="en-US" dirty="0"/>
              <a:t>When using named anchors we can create links that can jump directly into a specific section on a page, instead of letting the user scroll around to find what he/she is looking for. </a:t>
            </a:r>
          </a:p>
          <a:p>
            <a:r>
              <a:rPr lang="en-US" dirty="0"/>
              <a:t>Syntax to ‘Named Anchor’</a:t>
            </a:r>
          </a:p>
          <a:p>
            <a:endParaRPr lang="en-US" sz="2000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Syntax to link an Name Anchor</a:t>
            </a:r>
          </a:p>
          <a:p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83470" y="3816628"/>
            <a:ext cx="4595232" cy="4001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&lt;a </a:t>
            </a:r>
            <a:r>
              <a:rPr lang="en-US" sz="2000" dirty="0">
                <a:solidFill>
                  <a:srgbClr val="FFC000"/>
                </a:solidFill>
              </a:rPr>
              <a:t>name=“label”</a:t>
            </a:r>
            <a:r>
              <a:rPr lang="en-US" sz="2000" dirty="0">
                <a:solidFill>
                  <a:schemeClr val="bg1"/>
                </a:solidFill>
              </a:rPr>
              <a:t>&gt;  Text to be display! &lt;/a&gt;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2483470" y="4742233"/>
            <a:ext cx="4595232" cy="4001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&lt;a </a:t>
            </a:r>
            <a:r>
              <a:rPr lang="en-US" sz="2000" dirty="0" err="1">
                <a:solidFill>
                  <a:srgbClr val="FFC000"/>
                </a:solidFill>
              </a:rPr>
              <a:t>href</a:t>
            </a:r>
            <a:r>
              <a:rPr lang="en-US" sz="2000" dirty="0">
                <a:solidFill>
                  <a:srgbClr val="FFC000"/>
                </a:solidFill>
              </a:rPr>
              <a:t>=“#label”</a:t>
            </a:r>
            <a:r>
              <a:rPr lang="en-US" sz="2000" dirty="0">
                <a:solidFill>
                  <a:schemeClr val="bg1"/>
                </a:solidFill>
              </a:rPr>
              <a:t>&gt;  Text to be display! &lt;/a&gt;</a:t>
            </a:r>
          </a:p>
        </p:txBody>
      </p:sp>
    </p:spTree>
    <p:extLst>
      <p:ext uri="{BB962C8B-B14F-4D97-AF65-F5344CB8AC3E}">
        <p14:creationId xmlns:p14="http://schemas.microsoft.com/office/powerpoint/2010/main" val="16913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114921"/>
              </p:ext>
            </p:extLst>
          </p:nvPr>
        </p:nvGraphicFramePr>
        <p:xfrm>
          <a:off x="967985" y="1604268"/>
          <a:ext cx="8579630" cy="45501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5826">
                  <a:extLst>
                    <a:ext uri="{9D8B030D-6E8A-4147-A177-3AD203B41FA5}">
                      <a16:colId xmlns:a16="http://schemas.microsoft.com/office/drawing/2014/main" val="1138561332"/>
                    </a:ext>
                  </a:extLst>
                </a:gridCol>
                <a:gridCol w="6533804">
                  <a:extLst>
                    <a:ext uri="{9D8B030D-6E8A-4147-A177-3AD203B41FA5}">
                      <a16:colId xmlns:a16="http://schemas.microsoft.com/office/drawing/2014/main" val="2405869882"/>
                    </a:ext>
                  </a:extLst>
                </a:gridCol>
              </a:tblGrid>
              <a:tr h="5529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Definition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676380"/>
                  </a:ext>
                </a:extLst>
              </a:tr>
              <a:tr h="552932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charset="UTF-8"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the character set used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860167"/>
                  </a:ext>
                </a:extLst>
              </a:tr>
              <a:tr h="552932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name="description“ 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content=“”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a description of your web page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217917"/>
                  </a:ext>
                </a:extLst>
              </a:tr>
              <a:tr h="552932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name="keywords”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content=“”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keywords for search engines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555344"/>
                  </a:ext>
                </a:extLst>
              </a:tr>
              <a:tr h="552932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name="author“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content=“”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the author of a page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46784"/>
                  </a:ext>
                </a:extLst>
              </a:tr>
              <a:tr h="552932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http-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equiv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="refresh" 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content=“#"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Refresh document every # seconds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39872"/>
                  </a:ext>
                </a:extLst>
              </a:tr>
              <a:tr h="55293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name="viewport"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content="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width=device-width, initial-scale=1.0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the browser instructions on how to control the page's dimensions and scaling.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81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1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5043" y="2795308"/>
            <a:ext cx="3794078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HTML Forms</a:t>
            </a:r>
            <a:endParaRPr 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26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8" y="1569513"/>
            <a:ext cx="7133007" cy="449843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07240" y="2502849"/>
            <a:ext cx="3958234" cy="37476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An HTML form contains </a:t>
            </a:r>
            <a:r>
              <a:rPr lang="en-US" b="1" dirty="0"/>
              <a:t>form elements</a:t>
            </a:r>
            <a:r>
              <a:rPr lang="en-US" dirty="0"/>
              <a:t>.</a:t>
            </a:r>
          </a:p>
          <a:p>
            <a:r>
              <a:rPr lang="en-US" dirty="0"/>
              <a:t>Form elements are different types of input elements, like text fields, checkboxes, radio buttons, submit buttons,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Text </a:t>
            </a:r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7" y="1825625"/>
            <a:ext cx="8257279" cy="19411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&lt;h3&gt;Adding Text Fields&lt;/h3&gt;</a:t>
            </a:r>
          </a:p>
          <a:p>
            <a:pPr marL="0" indent="0">
              <a:buNone/>
            </a:pPr>
            <a:r>
              <a:rPr lang="en-US" dirty="0"/>
              <a:t>        &lt;form action=""&gt;</a:t>
            </a:r>
          </a:p>
          <a:p>
            <a:pPr marL="0" indent="0">
              <a:buNone/>
            </a:pPr>
            <a:r>
              <a:rPr lang="en-US" dirty="0"/>
              <a:t>            First Name : &lt;input type="</a:t>
            </a:r>
            <a:r>
              <a:rPr lang="en-US" b="1" dirty="0">
                <a:solidFill>
                  <a:srgbClr val="FF0000"/>
                </a:solidFill>
              </a:rPr>
              <a:t>text</a:t>
            </a:r>
            <a:r>
              <a:rPr lang="en-US" dirty="0"/>
              <a:t>" name="</a:t>
            </a:r>
            <a:r>
              <a:rPr lang="en-US" dirty="0" err="1"/>
              <a:t>firstname</a:t>
            </a:r>
            <a:r>
              <a:rPr lang="en-US" dirty="0"/>
              <a:t>"&gt; 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Last Name : &lt;input type="</a:t>
            </a:r>
            <a:r>
              <a:rPr lang="en-US" dirty="0">
                <a:solidFill>
                  <a:srgbClr val="FF0000"/>
                </a:solidFill>
              </a:rPr>
              <a:t>text</a:t>
            </a:r>
            <a:r>
              <a:rPr lang="en-US" dirty="0"/>
              <a:t>" name="</a:t>
            </a:r>
            <a:r>
              <a:rPr lang="en-US" dirty="0" err="1"/>
              <a:t>lastname</a:t>
            </a:r>
            <a:r>
              <a:rPr lang="en-US" dirty="0"/>
              <a:t>"&gt;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&lt;/form&gt;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61" y="3683238"/>
            <a:ext cx="4013294" cy="23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60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Password </a:t>
            </a:r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9" y="1825625"/>
            <a:ext cx="6837912" cy="18183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&lt;h3&gt;Adding Password Fields&lt;/h3&gt;</a:t>
            </a:r>
          </a:p>
          <a:p>
            <a:pPr marL="0" indent="0">
              <a:buNone/>
            </a:pPr>
            <a:r>
              <a:rPr lang="en-US" dirty="0"/>
              <a:t>        &lt;form action=""&gt;</a:t>
            </a:r>
          </a:p>
          <a:p>
            <a:pPr marL="0" indent="0">
              <a:buNone/>
            </a:pPr>
            <a:r>
              <a:rPr lang="en-US" dirty="0"/>
              <a:t>            User Name : &lt;input type="text" name="username"&gt; 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Password : &lt;input type="</a:t>
            </a:r>
            <a:r>
              <a:rPr lang="en-US" b="1" dirty="0">
                <a:solidFill>
                  <a:srgbClr val="FF0000"/>
                </a:solidFill>
              </a:rPr>
              <a:t>password</a:t>
            </a:r>
            <a:r>
              <a:rPr lang="en-US" dirty="0"/>
              <a:t>" name="pass"&gt;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</a:t>
            </a:r>
            <a:r>
              <a:rPr lang="en-US" dirty="0" smtClean="0"/>
              <a:t>form&gt;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64" y="3643952"/>
            <a:ext cx="4822726" cy="180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14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Text </a:t>
            </a:r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8" y="1825625"/>
            <a:ext cx="8216335" cy="27873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&lt;form action=""&gt;</a:t>
            </a:r>
          </a:p>
          <a:p>
            <a:pPr marL="0" indent="0">
              <a:buNone/>
            </a:pPr>
            <a:r>
              <a:rPr lang="en-US" dirty="0"/>
              <a:t>            User Name : &lt;input type="text" name="username"&gt; 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Password : &lt;input type="password" name="pass"&gt; 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Address :   &lt;</a:t>
            </a:r>
            <a:r>
              <a:rPr lang="en-US" dirty="0" err="1">
                <a:solidFill>
                  <a:srgbClr val="FF0000"/>
                </a:solidFill>
              </a:rPr>
              <a:t>textarea</a:t>
            </a:r>
            <a:r>
              <a:rPr lang="en-US" dirty="0"/>
              <a:t> name="address" cols="20" rows="5"&gt; </a:t>
            </a:r>
          </a:p>
          <a:p>
            <a:pPr marL="0" indent="0">
              <a:buNone/>
            </a:pPr>
            <a:r>
              <a:rPr lang="en-US" dirty="0"/>
              <a:t>                            Address</a:t>
            </a:r>
          </a:p>
          <a:p>
            <a:pPr marL="0" indent="0">
              <a:buNone/>
            </a:pPr>
            <a:r>
              <a:rPr lang="en-US" dirty="0"/>
              <a:t>                        &lt;/</a:t>
            </a:r>
            <a:r>
              <a:rPr lang="en-US" dirty="0" err="1">
                <a:solidFill>
                  <a:srgbClr val="FF0000"/>
                </a:solidFill>
              </a:rPr>
              <a:t>textarea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&lt;/form&gt;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190" y="3402003"/>
            <a:ext cx="4138399" cy="2848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8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Radio </a:t>
            </a:r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8" y="1825625"/>
            <a:ext cx="9069705" cy="21731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&lt;form action=""&gt;</a:t>
            </a:r>
          </a:p>
          <a:p>
            <a:pPr marL="0" indent="0">
              <a:buNone/>
            </a:pPr>
            <a:r>
              <a:rPr lang="en-US" dirty="0"/>
              <a:t>            User Name : &lt;input type="text" name="username"&gt; 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Password : &lt;input type="password" name="pass"&gt; 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Gender : &lt;input type="radio" name="sex" value="male"&gt; Male</a:t>
            </a:r>
          </a:p>
          <a:p>
            <a:pPr marL="0" indent="0">
              <a:buNone/>
            </a:pPr>
            <a:r>
              <a:rPr lang="en-US" dirty="0"/>
              <a:t>            &lt;input type="</a:t>
            </a:r>
            <a:r>
              <a:rPr lang="en-US" b="1" dirty="0">
                <a:solidFill>
                  <a:srgbClr val="FF0000"/>
                </a:solidFill>
              </a:rPr>
              <a:t>radio</a:t>
            </a:r>
            <a:r>
              <a:rPr lang="en-US" dirty="0"/>
              <a:t>" name="sex" value="female"&gt; Female&lt;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&lt;/form&gt;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41" y="3882434"/>
            <a:ext cx="3845399" cy="2185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2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the radio </a:t>
            </a:r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7" y="1825625"/>
            <a:ext cx="9594759" cy="2787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&lt;input type="radio" name="</a:t>
            </a:r>
            <a:r>
              <a:rPr lang="en-US" dirty="0">
                <a:solidFill>
                  <a:srgbClr val="00B050"/>
                </a:solidFill>
              </a:rPr>
              <a:t>sex</a:t>
            </a:r>
            <a:r>
              <a:rPr lang="en-US" dirty="0"/>
              <a:t>" value="male"&gt; Male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 type="radio" name="</a:t>
            </a:r>
            <a:r>
              <a:rPr lang="en-US" dirty="0">
                <a:solidFill>
                  <a:srgbClr val="00B050"/>
                </a:solidFill>
              </a:rPr>
              <a:t>sex</a:t>
            </a:r>
            <a:r>
              <a:rPr lang="en-US" dirty="0"/>
              <a:t>" value="female"&gt; Female&lt;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 type="radio" name="</a:t>
            </a:r>
            <a:r>
              <a:rPr lang="en-US" dirty="0">
                <a:solidFill>
                  <a:srgbClr val="FF0000"/>
                </a:solidFill>
              </a:rPr>
              <a:t>sex1</a:t>
            </a:r>
            <a:r>
              <a:rPr lang="en-US" dirty="0"/>
              <a:t>" value="female"&gt; Test&lt;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503" y="4486932"/>
            <a:ext cx="3713044" cy="1089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1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smtClean="0"/>
              <a:t>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8" y="1825625"/>
            <a:ext cx="9690294" cy="3101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&lt;input type="</a:t>
            </a:r>
            <a:r>
              <a:rPr lang="en-US" sz="2000" dirty="0">
                <a:solidFill>
                  <a:srgbClr val="FF0000"/>
                </a:solidFill>
              </a:rPr>
              <a:t>checkbox</a:t>
            </a:r>
            <a:r>
              <a:rPr lang="en-US" sz="2000" dirty="0"/>
              <a:t>" name="privacy" value="</a:t>
            </a:r>
            <a:r>
              <a:rPr lang="en-US" sz="2000" dirty="0" err="1"/>
              <a:t>nic</a:t>
            </a:r>
            <a:r>
              <a:rPr lang="en-US" sz="2000" dirty="0"/>
              <a:t>"&gt; National Identity Card (NIC)&lt;</a:t>
            </a:r>
            <a:r>
              <a:rPr lang="en-US" sz="2000" dirty="0" err="1"/>
              <a:t>br</a:t>
            </a:r>
            <a:r>
              <a:rPr lang="en-US" sz="2000" dirty="0"/>
              <a:t>&gt; 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             &lt;input type="checkbox" name="privacy" value="</a:t>
            </a:r>
            <a:r>
              <a:rPr lang="en-US" sz="2000" dirty="0" err="1"/>
              <a:t>strecrd</a:t>
            </a:r>
            <a:r>
              <a:rPr lang="en-US" sz="2000" dirty="0"/>
              <a:t>"&gt; Student Record Book&lt;</a:t>
            </a:r>
            <a:r>
              <a:rPr lang="en-US" sz="2000" dirty="0" err="1"/>
              <a:t>br</a:t>
            </a:r>
            <a:r>
              <a:rPr lang="en-US" sz="2000" dirty="0"/>
              <a:t>&gt; 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             &lt;input type="</a:t>
            </a:r>
            <a:r>
              <a:rPr lang="en-US" sz="2000" dirty="0">
                <a:solidFill>
                  <a:srgbClr val="FF0000"/>
                </a:solidFill>
              </a:rPr>
              <a:t>checkbox</a:t>
            </a:r>
            <a:r>
              <a:rPr lang="en-US" sz="2000" dirty="0"/>
              <a:t>" name="privacy" value="</a:t>
            </a:r>
            <a:r>
              <a:rPr lang="en-US" sz="2000" dirty="0" err="1"/>
              <a:t>stdc</a:t>
            </a:r>
            <a:r>
              <a:rPr lang="en-US" sz="2000" dirty="0"/>
              <a:t>"&gt; Student Identity Card&lt;</a:t>
            </a:r>
            <a:r>
              <a:rPr lang="en-US" sz="2000" dirty="0" err="1"/>
              <a:t>br</a:t>
            </a:r>
            <a:r>
              <a:rPr lang="en-US" sz="2000" dirty="0"/>
              <a:t>&gt; 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             &lt;input type="</a:t>
            </a:r>
            <a:r>
              <a:rPr lang="en-US" sz="2000" dirty="0">
                <a:solidFill>
                  <a:srgbClr val="FF0000"/>
                </a:solidFill>
              </a:rPr>
              <a:t>checkbox</a:t>
            </a:r>
            <a:r>
              <a:rPr lang="en-US" sz="2000" dirty="0"/>
              <a:t>" name="privacy" value="birth"&gt; Birth Certificate&lt;</a:t>
            </a:r>
            <a:r>
              <a:rPr lang="en-US" sz="2000" dirty="0" err="1"/>
              <a:t>br</a:t>
            </a:r>
            <a:r>
              <a:rPr lang="en-US" sz="2000" dirty="0"/>
              <a:t>&gt; 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893" y="4063082"/>
            <a:ext cx="3681341" cy="2223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811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&lt;input type="checkbox" name="privacy" value="</a:t>
            </a:r>
            <a:r>
              <a:rPr lang="en-US" dirty="0" err="1"/>
              <a:t>nic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</a:rPr>
              <a:t>checked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checked</a:t>
            </a:r>
            <a:r>
              <a:rPr lang="en-US" dirty="0"/>
              <a:t>"&gt; National Identity Card (NIC)&lt;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515" y="3588863"/>
            <a:ext cx="6263563" cy="1201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80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88" y="177421"/>
            <a:ext cx="5810618" cy="576753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&lt;h3&gt;Link to google&lt;/h3&gt;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&lt;p&gt;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&lt;</a:t>
            </a:r>
            <a:r>
              <a:rPr lang="en-US" sz="1600" dirty="0">
                <a:solidFill>
                  <a:srgbClr val="FF0000"/>
                </a:solidFill>
              </a:rPr>
              <a:t>a </a:t>
            </a:r>
            <a:r>
              <a:rPr lang="en-US" sz="1600" dirty="0" err="1">
                <a:solidFill>
                  <a:srgbClr val="FF0000"/>
                </a:solidFill>
              </a:rPr>
              <a:t>href</a:t>
            </a:r>
            <a:r>
              <a:rPr lang="en-US" sz="1600" dirty="0">
                <a:solidFill>
                  <a:srgbClr val="FF0000"/>
                </a:solidFill>
              </a:rPr>
              <a:t>="https://www.google.com/" </a:t>
            </a:r>
            <a:r>
              <a:rPr lang="en-US" sz="1600" dirty="0"/>
              <a:t>target="_top"&gt;Visit Google!&lt;/a&gt;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&lt;/p&gt;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&lt;h3&gt;Image as Link to </a:t>
            </a:r>
            <a:r>
              <a:rPr lang="en-US" sz="1600" dirty="0" err="1"/>
              <a:t>UoK</a:t>
            </a:r>
            <a:r>
              <a:rPr lang="en-US" sz="1600" dirty="0"/>
              <a:t> official web site&lt;/h3&gt;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&lt;p&gt;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&lt;</a:t>
            </a:r>
            <a:r>
              <a:rPr lang="en-US" sz="1600" dirty="0">
                <a:solidFill>
                  <a:srgbClr val="FF0000"/>
                </a:solidFill>
              </a:rPr>
              <a:t>a </a:t>
            </a:r>
            <a:r>
              <a:rPr lang="en-US" sz="1600" dirty="0" err="1">
                <a:solidFill>
                  <a:srgbClr val="FF0000"/>
                </a:solidFill>
              </a:rPr>
              <a:t>href</a:t>
            </a:r>
            <a:r>
              <a:rPr lang="en-US" sz="1600" dirty="0">
                <a:solidFill>
                  <a:srgbClr val="FF0000"/>
                </a:solidFill>
              </a:rPr>
              <a:t>="https://www.kln.ac.lk/"</a:t>
            </a:r>
            <a:r>
              <a:rPr lang="en-US" sz="1600" dirty="0"/>
              <a:t> target="_blank"&gt;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&lt;</a:t>
            </a:r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="Kelaniya.png" style="width:100;"/&gt;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&lt;h3&gt;Link to another page&lt;/h3&gt;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&lt;p&gt;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&lt;a </a:t>
            </a:r>
            <a:r>
              <a:rPr lang="en-US" sz="1600" dirty="0" err="1">
                <a:solidFill>
                  <a:srgbClr val="FF0000"/>
                </a:solidFill>
              </a:rPr>
              <a:t>href</a:t>
            </a:r>
            <a:r>
              <a:rPr lang="en-US" sz="1600" dirty="0">
                <a:solidFill>
                  <a:srgbClr val="FF0000"/>
                </a:solidFill>
              </a:rPr>
              <a:t>="0_linktemp.html"</a:t>
            </a:r>
            <a:r>
              <a:rPr lang="en-US" sz="1600" dirty="0"/>
              <a:t> target="_self"&gt;Visit My HTML Page!&lt;/a&gt;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&lt;/p&gt;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&lt;h3&gt;Link to Specific Section in another page&lt;/h3&gt;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&lt;p&gt;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    &lt;</a:t>
            </a:r>
            <a:r>
              <a:rPr lang="en-US" sz="1600" dirty="0">
                <a:solidFill>
                  <a:srgbClr val="FF0000"/>
                </a:solidFill>
              </a:rPr>
              <a:t>a </a:t>
            </a:r>
            <a:r>
              <a:rPr lang="en-US" sz="1600" dirty="0" err="1">
                <a:solidFill>
                  <a:srgbClr val="FF0000"/>
                </a:solidFill>
              </a:rPr>
              <a:t>href</a:t>
            </a:r>
            <a:r>
              <a:rPr lang="en-US" sz="1600" dirty="0">
                <a:solidFill>
                  <a:srgbClr val="FF0000"/>
                </a:solidFill>
              </a:rPr>
              <a:t>="0_linktemp.html#CTEC31052" </a:t>
            </a:r>
            <a:r>
              <a:rPr lang="en-US" sz="1600" dirty="0"/>
              <a:t>target="_top"&gt;Visit CTEC 31052!&lt;/a&gt;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    &lt;/p&gt;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606" y="335720"/>
            <a:ext cx="4436804" cy="54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Drop-down </a:t>
            </a:r>
            <a:r>
              <a:rPr lang="en-US" dirty="0" smtClean="0"/>
              <a:t>Box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3352439"/>
            <a:ext cx="3204452" cy="2037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2947" y="1859845"/>
            <a:ext cx="55277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&lt;select name="gender"&gt;</a:t>
            </a:r>
          </a:p>
          <a:p>
            <a:r>
              <a:rPr lang="en-US" sz="2000" dirty="0"/>
              <a:t>                &lt;</a:t>
            </a:r>
            <a:r>
              <a:rPr lang="en-US" sz="2000" dirty="0">
                <a:solidFill>
                  <a:srgbClr val="FF0000"/>
                </a:solidFill>
              </a:rPr>
              <a:t>option</a:t>
            </a:r>
            <a:r>
              <a:rPr lang="en-US" sz="2000" dirty="0"/>
              <a:t> name="female"&gt;Female&lt;/option&gt;</a:t>
            </a:r>
          </a:p>
          <a:p>
            <a:r>
              <a:rPr lang="en-US" sz="2000" dirty="0"/>
              <a:t>                &lt;</a:t>
            </a:r>
            <a:r>
              <a:rPr lang="en-US" sz="2000" dirty="0">
                <a:solidFill>
                  <a:srgbClr val="FF0000"/>
                </a:solidFill>
              </a:rPr>
              <a:t>option</a:t>
            </a:r>
            <a:r>
              <a:rPr lang="en-US" sz="2000" dirty="0"/>
              <a:t> name="male"&gt;Male&lt;/option&gt;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&lt;/</a:t>
            </a:r>
            <a:r>
              <a:rPr lang="en-US" sz="2000" dirty="0"/>
              <a:t>select&gt;</a:t>
            </a:r>
          </a:p>
        </p:txBody>
      </p:sp>
    </p:spTree>
    <p:extLst>
      <p:ext uri="{BB962C8B-B14F-4D97-AF65-F5344CB8AC3E}">
        <p14:creationId xmlns:p14="http://schemas.microsoft.com/office/powerpoint/2010/main" val="35214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8" y="1825625"/>
            <a:ext cx="95947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&lt;select name="gender"&gt;</a:t>
            </a:r>
          </a:p>
          <a:p>
            <a:pPr marL="0" indent="0">
              <a:buNone/>
            </a:pPr>
            <a:r>
              <a:rPr lang="en-US" sz="2400" dirty="0"/>
              <a:t>                &lt;option name="female"&gt;Female&lt;/option&gt;</a:t>
            </a:r>
          </a:p>
          <a:p>
            <a:pPr marL="0" indent="0">
              <a:buNone/>
            </a:pPr>
            <a:r>
              <a:rPr lang="en-US" sz="2400" dirty="0"/>
              <a:t>                &lt;option name="male" selected="</a:t>
            </a:r>
            <a:r>
              <a:rPr lang="en-US" sz="2400" dirty="0">
                <a:solidFill>
                  <a:srgbClr val="FF0000"/>
                </a:solidFill>
              </a:rPr>
              <a:t>selected</a:t>
            </a:r>
            <a:r>
              <a:rPr lang="en-US" sz="2400" dirty="0"/>
              <a:t>"&gt;Male&lt;/option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select&gt;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621" y="3600048"/>
            <a:ext cx="6075032" cy="180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82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Buttons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6713" y="3392069"/>
            <a:ext cx="3899162" cy="1962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4393" y="1492058"/>
            <a:ext cx="7784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&lt;h3&gt;HTML Buttons&lt;/h3&gt;</a:t>
            </a:r>
          </a:p>
          <a:p>
            <a:r>
              <a:rPr lang="en-US" dirty="0"/>
              <a:t>        &lt;form action=""&gt;</a:t>
            </a:r>
          </a:p>
          <a:p>
            <a:r>
              <a:rPr lang="en-US" dirty="0"/>
              <a:t>            User Name : &lt;input type="text" name="username"&gt; 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        Password : &lt;input type="password" name="pass"&gt; 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        &lt;input type="</a:t>
            </a:r>
            <a:r>
              <a:rPr lang="en-US" b="1" dirty="0">
                <a:solidFill>
                  <a:srgbClr val="FF0000"/>
                </a:solidFill>
              </a:rPr>
              <a:t>button</a:t>
            </a:r>
            <a:r>
              <a:rPr lang="en-US" dirty="0"/>
              <a:t>" </a:t>
            </a:r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/>
              <a:t>="</a:t>
            </a:r>
            <a:r>
              <a:rPr lang="en-US" dirty="0" err="1"/>
              <a:t>history.go</a:t>
            </a:r>
            <a:r>
              <a:rPr lang="en-US" dirty="0"/>
              <a:t>(-1);" value="Back"&gt;</a:t>
            </a:r>
          </a:p>
          <a:p>
            <a:r>
              <a:rPr lang="en-US" dirty="0"/>
              <a:t>    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156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submit &amp; reset </a:t>
            </a:r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&lt;h3&gt;Adding Submit/Reset Buttons&lt;/h3&gt;</a:t>
            </a:r>
          </a:p>
          <a:p>
            <a:pPr marL="0" indent="0">
              <a:buNone/>
            </a:pPr>
            <a:r>
              <a:rPr lang="en-US" sz="2400" dirty="0"/>
              <a:t>        &lt;form action="12_Forms.html" method="get"&gt;</a:t>
            </a:r>
          </a:p>
          <a:p>
            <a:pPr marL="0" indent="0">
              <a:buNone/>
            </a:pPr>
            <a:r>
              <a:rPr lang="en-US" sz="2400" dirty="0"/>
              <a:t>            First Name : &lt;input type="text" name="</a:t>
            </a:r>
            <a:r>
              <a:rPr lang="en-US" sz="2400" dirty="0" err="1"/>
              <a:t>firstname</a:t>
            </a:r>
            <a:r>
              <a:rPr lang="en-US" sz="2400" dirty="0"/>
              <a:t>"&gt; &lt;</a:t>
            </a:r>
            <a:r>
              <a:rPr lang="en-US" sz="2400" dirty="0" err="1"/>
              <a:t>br</a:t>
            </a:r>
            <a:r>
              <a:rPr lang="en-US" sz="2400" dirty="0"/>
              <a:t>&gt; 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         Last Name : &lt;input type="text" name="</a:t>
            </a:r>
            <a:r>
              <a:rPr lang="en-US" sz="2400" dirty="0" err="1"/>
              <a:t>lastname</a:t>
            </a:r>
            <a:r>
              <a:rPr lang="en-US" sz="2400" dirty="0"/>
              <a:t>"&gt; &lt;</a:t>
            </a:r>
            <a:r>
              <a:rPr lang="en-US" sz="2400" dirty="0" err="1"/>
              <a:t>br</a:t>
            </a:r>
            <a:r>
              <a:rPr lang="en-US" sz="2400" dirty="0"/>
              <a:t>&gt; 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         &lt;input type="</a:t>
            </a:r>
            <a:r>
              <a:rPr lang="en-US" sz="2400" dirty="0">
                <a:solidFill>
                  <a:srgbClr val="FF0000"/>
                </a:solidFill>
              </a:rPr>
              <a:t>submit</a:t>
            </a:r>
            <a:r>
              <a:rPr lang="en-US" sz="2400" dirty="0"/>
              <a:t>" value="Go to HTML Form 1"&gt;</a:t>
            </a:r>
          </a:p>
          <a:p>
            <a:pPr marL="0" indent="0">
              <a:buNone/>
            </a:pPr>
            <a:r>
              <a:rPr lang="en-US" sz="2400" dirty="0"/>
              <a:t>            &lt;input type="</a:t>
            </a:r>
            <a:r>
              <a:rPr lang="en-US" sz="2400" dirty="0">
                <a:solidFill>
                  <a:srgbClr val="FF0000"/>
                </a:solidFill>
              </a:rPr>
              <a:t>reset</a:t>
            </a:r>
            <a:r>
              <a:rPr lang="en-US" sz="2400" dirty="0"/>
              <a:t>" value="Clear"&gt;</a:t>
            </a:r>
          </a:p>
          <a:p>
            <a:pPr marL="0" indent="0">
              <a:buNone/>
            </a:pPr>
            <a:r>
              <a:rPr lang="en-US" sz="2400" dirty="0"/>
              <a:t>        &lt;/form&gt;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687" y="4159372"/>
            <a:ext cx="4089808" cy="1908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3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&amp; GET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GET-Requests data from a specified resource &lt;form action="8_1_Forms.html" method="get"&gt; check the </a:t>
            </a:r>
            <a:r>
              <a:rPr lang="en-US" dirty="0" smtClean="0"/>
              <a:t>URL</a:t>
            </a:r>
          </a:p>
          <a:p>
            <a:r>
              <a:rPr lang="en-US" dirty="0" smtClean="0"/>
              <a:t>POST-Submits </a:t>
            </a:r>
            <a:r>
              <a:rPr lang="en-US" dirty="0"/>
              <a:t>data to be processed to a specified resource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email from the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8" y="1825625"/>
            <a:ext cx="97926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&lt;form action="</a:t>
            </a:r>
            <a:r>
              <a:rPr lang="en-US" sz="2000" b="1" dirty="0">
                <a:solidFill>
                  <a:srgbClr val="7030A0"/>
                </a:solidFill>
              </a:rPr>
              <a:t>MAILTO:someone@gmail.com" method="post" </a:t>
            </a:r>
            <a:r>
              <a:rPr lang="en-US" sz="2000" b="1" dirty="0" err="1">
                <a:solidFill>
                  <a:srgbClr val="7030A0"/>
                </a:solidFill>
              </a:rPr>
              <a:t>enctype</a:t>
            </a:r>
            <a:r>
              <a:rPr lang="en-US" sz="2000" b="1" dirty="0">
                <a:solidFill>
                  <a:srgbClr val="7030A0"/>
                </a:solidFill>
              </a:rPr>
              <a:t>="multipart/form-data"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Subject </a:t>
            </a:r>
            <a:r>
              <a:rPr lang="en-US" sz="2000" dirty="0"/>
              <a:t>: &lt;input name="subject" type="text"&gt; &lt;</a:t>
            </a:r>
            <a:r>
              <a:rPr lang="en-US" sz="2000" dirty="0" err="1"/>
              <a:t>br</a:t>
            </a:r>
            <a:r>
              <a:rPr lang="en-US" sz="2000" dirty="0"/>
              <a:t>&gt; 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Message </a:t>
            </a:r>
            <a:r>
              <a:rPr lang="en-US" sz="2000" dirty="0"/>
              <a:t>: &lt;</a:t>
            </a:r>
            <a:r>
              <a:rPr lang="en-US" sz="2000" dirty="0" err="1"/>
              <a:t>textarea</a:t>
            </a:r>
            <a:r>
              <a:rPr lang="en-US" sz="2000" dirty="0"/>
              <a:t> name="</a:t>
            </a:r>
            <a:r>
              <a:rPr lang="en-US" sz="2000" dirty="0" err="1"/>
              <a:t>textmsg</a:t>
            </a:r>
            <a:r>
              <a:rPr lang="en-US" sz="2000" dirty="0"/>
              <a:t>" cols="25" rows="5"&gt;&lt;/</a:t>
            </a:r>
            <a:r>
              <a:rPr lang="en-US" sz="2000" dirty="0" err="1"/>
              <a:t>textarea</a:t>
            </a:r>
            <a:r>
              <a:rPr lang="en-US" sz="2000" dirty="0"/>
              <a:t>&gt; &lt;</a:t>
            </a:r>
            <a:r>
              <a:rPr lang="en-US" sz="2000" dirty="0" err="1"/>
              <a:t>br</a:t>
            </a:r>
            <a:r>
              <a:rPr lang="en-US" sz="2000" dirty="0"/>
              <a:t>&gt; 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         &lt;input type="</a:t>
            </a:r>
            <a:r>
              <a:rPr lang="en-US" sz="2000" dirty="0">
                <a:solidFill>
                  <a:srgbClr val="FF0000"/>
                </a:solidFill>
              </a:rPr>
              <a:t>submit</a:t>
            </a:r>
            <a:r>
              <a:rPr lang="en-US" sz="2000" dirty="0"/>
              <a:t>" value="SUBMIT"&gt;</a:t>
            </a:r>
          </a:p>
          <a:p>
            <a:pPr marL="0" indent="0">
              <a:buNone/>
            </a:pPr>
            <a:r>
              <a:rPr lang="en-US" sz="2000" dirty="0"/>
              <a:t>            &lt;input type="reset" value="RESET"&gt;</a:t>
            </a:r>
          </a:p>
          <a:p>
            <a:pPr marL="0" indent="0">
              <a:buNone/>
            </a:pPr>
            <a:r>
              <a:rPr lang="en-US" sz="2000" dirty="0"/>
              <a:t>        &lt;/form&gt;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002" y="3477976"/>
            <a:ext cx="3920511" cy="2698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3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97" y="1690690"/>
            <a:ext cx="1026350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&lt;fieldset&gt;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&lt;legend&gt;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General Form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&lt;/legend&gt;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&lt;form&gt;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Text:&lt;input </a:t>
            </a:r>
            <a:r>
              <a:rPr lang="en-US" dirty="0" err="1"/>
              <a:t>maxlength</a:t>
            </a:r>
            <a:r>
              <a:rPr lang="en-US" dirty="0"/>
              <a:t>="3" type="</a:t>
            </a:r>
            <a:r>
              <a:rPr lang="en-US" dirty="0">
                <a:solidFill>
                  <a:srgbClr val="FF0000"/>
                </a:solidFill>
              </a:rPr>
              <a:t>text</a:t>
            </a:r>
            <a:r>
              <a:rPr lang="en-US" dirty="0"/>
              <a:t>" required&gt;&lt;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Number (maxLength:3, min:100, max:980):&lt;input type="</a:t>
            </a:r>
            <a:r>
              <a:rPr lang="en-US" dirty="0">
                <a:solidFill>
                  <a:srgbClr val="7030A0"/>
                </a:solidFill>
              </a:rPr>
              <a:t>number</a:t>
            </a:r>
            <a:r>
              <a:rPr lang="en-US" dirty="0"/>
              <a:t>" size="3" min=100 max="980</a:t>
            </a:r>
            <a:r>
              <a:rPr lang="en-US" dirty="0" smtClean="0"/>
              <a:t>"&gt; 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range:&lt;input type="</a:t>
            </a:r>
            <a:r>
              <a:rPr lang="en-US" dirty="0">
                <a:solidFill>
                  <a:srgbClr val="FF0000"/>
                </a:solidFill>
              </a:rPr>
              <a:t>range</a:t>
            </a:r>
            <a:r>
              <a:rPr lang="en-US" dirty="0"/>
              <a:t>" min=100 max="980"&gt;&lt;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Color:&lt;input type="</a:t>
            </a:r>
            <a:r>
              <a:rPr lang="en-US" dirty="0">
                <a:solidFill>
                  <a:srgbClr val="7030A0"/>
                </a:solidFill>
              </a:rPr>
              <a:t>color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File:&lt;input type="</a:t>
            </a:r>
            <a:r>
              <a:rPr lang="en-US" dirty="0">
                <a:solidFill>
                  <a:srgbClr val="FF0000"/>
                </a:solidFill>
              </a:rPr>
              <a:t>file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Date:&lt;input type="</a:t>
            </a:r>
            <a:r>
              <a:rPr lang="en-US" dirty="0">
                <a:solidFill>
                  <a:srgbClr val="7030A0"/>
                </a:solidFill>
              </a:rPr>
              <a:t>date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Date and Time:&lt;input type="</a:t>
            </a:r>
            <a:r>
              <a:rPr lang="en-US" dirty="0" err="1">
                <a:solidFill>
                  <a:srgbClr val="FF0000"/>
                </a:solidFill>
              </a:rPr>
              <a:t>datetime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Email:&lt;input type="</a:t>
            </a:r>
            <a:r>
              <a:rPr lang="en-US" dirty="0">
                <a:solidFill>
                  <a:srgbClr val="7030A0"/>
                </a:solidFill>
              </a:rPr>
              <a:t>email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Search:&lt;input type="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URL:&lt;input type="</a:t>
            </a:r>
            <a:r>
              <a:rPr lang="en-US" dirty="0" err="1">
                <a:solidFill>
                  <a:srgbClr val="7030A0"/>
                </a:solidFill>
              </a:rPr>
              <a:t>url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Week:&lt;input type="</a:t>
            </a:r>
            <a:r>
              <a:rPr lang="en-US" dirty="0">
                <a:solidFill>
                  <a:srgbClr val="FF0000"/>
                </a:solidFill>
              </a:rPr>
              <a:t>week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&lt;input type="</a:t>
            </a:r>
            <a:r>
              <a:rPr lang="en-US" dirty="0">
                <a:solidFill>
                  <a:srgbClr val="7030A0"/>
                </a:solidFill>
              </a:rPr>
              <a:t>submit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&lt;/form&gt;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&lt;/fieldset&gt;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Input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79770"/>
              </p:ext>
            </p:extLst>
          </p:nvPr>
        </p:nvGraphicFramePr>
        <p:xfrm>
          <a:off x="886084" y="1432431"/>
          <a:ext cx="8530870" cy="360383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265435">
                  <a:extLst>
                    <a:ext uri="{9D8B030D-6E8A-4147-A177-3AD203B41FA5}">
                      <a16:colId xmlns:a16="http://schemas.microsoft.com/office/drawing/2014/main" val="840317592"/>
                    </a:ext>
                  </a:extLst>
                </a:gridCol>
                <a:gridCol w="4265435">
                  <a:extLst>
                    <a:ext uri="{9D8B030D-6E8A-4147-A177-3AD203B41FA5}">
                      <a16:colId xmlns:a16="http://schemas.microsoft.com/office/drawing/2014/main" val="3028853470"/>
                    </a:ext>
                  </a:extLst>
                </a:gridCol>
              </a:tblGrid>
              <a:tr h="19491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Here are the different input types you can use in HTML: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1901" marR="55950" marT="55950" marB="5595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1901" marR="55950" marT="55950" marB="5595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467080"/>
                  </a:ext>
                </a:extLst>
              </a:tr>
              <a:tr h="321761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type="button"&gt;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type="checkbox"&gt;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type="color"&gt;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type="date"&gt;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-local"&gt;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type="email"&gt;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type="file"&gt;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type="hidden"&gt;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type="image"&gt;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type="month"&gt;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type="password"&gt;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type="radio"&gt;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type="range"&gt;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type="reset"&gt;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type="search"&gt;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type="submit"&gt;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type="text"&gt;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type="time"&gt;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type="week"&gt;</a:t>
                      </a:r>
                    </a:p>
                    <a:p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901" marR="55950" marT="55950" marB="55950"/>
                </a:tc>
                <a:extLst>
                  <a:ext uri="{0D108BD9-81ED-4DB2-BD59-A6C34878D82A}">
                    <a16:rowId xmlns:a16="http://schemas.microsoft.com/office/drawing/2014/main" val="150199055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</a:t>
            </a:r>
            <a:r>
              <a:rPr lang="en-US" dirty="0" smtClean="0"/>
              <a:t>Elements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916180"/>
              </p:ext>
            </p:extLst>
          </p:nvPr>
        </p:nvGraphicFramePr>
        <p:xfrm>
          <a:off x="722313" y="1964694"/>
          <a:ext cx="9070974" cy="411561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535487">
                  <a:extLst>
                    <a:ext uri="{9D8B030D-6E8A-4147-A177-3AD203B41FA5}">
                      <a16:colId xmlns:a16="http://schemas.microsoft.com/office/drawing/2014/main" val="840317592"/>
                    </a:ext>
                  </a:extLst>
                </a:gridCol>
                <a:gridCol w="4535487">
                  <a:extLst>
                    <a:ext uri="{9D8B030D-6E8A-4147-A177-3AD203B41FA5}">
                      <a16:colId xmlns:a16="http://schemas.microsoft.com/office/drawing/2014/main" val="3071188275"/>
                    </a:ext>
                  </a:extLst>
                </a:gridCol>
              </a:tblGrid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Tag</a:t>
                      </a:r>
                    </a:p>
                  </a:txBody>
                  <a:tcPr marL="111901" marR="55950" marT="55950" marB="559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5950" marR="55950" marT="55950" marB="5595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467080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&lt;form&gt;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an HTML form for user input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1501990558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&lt;input&gt;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an input control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2503241957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</a:t>
                      </a:r>
                      <a:r>
                        <a:rPr lang="en-US" sz="1300" dirty="0" err="1">
                          <a:effectLst/>
                        </a:rPr>
                        <a:t>textarea</a:t>
                      </a:r>
                      <a:r>
                        <a:rPr lang="en-US" sz="1300" dirty="0">
                          <a:effectLst/>
                        </a:rPr>
                        <a:t>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 multiline input control (text area)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3116310035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&lt;label&gt;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 label for an &lt;input&gt; element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409229230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&lt;fieldset&gt;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Groups related elements in a form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267991843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&lt;legend&gt;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Defines a caption for a &lt;fieldset&gt; element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4179394352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&lt;select&gt;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 drop-down list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3559777994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&lt;optgroup&gt;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 group of related options in a drop-down list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2902752495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&lt;option&gt;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an option in a drop-down list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2551531493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&lt;button&gt;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Defines a clickable button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1913111813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</a:t>
                      </a:r>
                      <a:r>
                        <a:rPr lang="en-US" sz="1300" dirty="0" err="1">
                          <a:effectLst/>
                        </a:rPr>
                        <a:t>datalist</a:t>
                      </a:r>
                      <a:r>
                        <a:rPr lang="en-US" sz="1300" dirty="0">
                          <a:effectLst/>
                        </a:rPr>
                        <a:t>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Specifies a list of pre-defined options for input controls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1161960976"/>
                  </a:ext>
                </a:extLst>
              </a:tr>
              <a:tr h="313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&lt;output&gt;</a:t>
                      </a:r>
                    </a:p>
                  </a:txBody>
                  <a:tcPr marL="111901" marR="55950" marT="55950" marB="559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Defines the result of a calculation</a:t>
                      </a:r>
                    </a:p>
                  </a:txBody>
                  <a:tcPr marL="55950" marR="55950" marT="55950" marB="55950"/>
                </a:tc>
                <a:extLst>
                  <a:ext uri="{0D108BD9-81ED-4DB2-BD59-A6C34878D82A}">
                    <a16:rowId xmlns:a16="http://schemas.microsoft.com/office/drawing/2014/main" val="153074961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HTML5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56423" y="1241561"/>
            <a:ext cx="9574931" cy="51398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HTML5 added the following attributes for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autocomplete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autofocus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formaction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formenctype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formmethod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formnovalidate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formtarget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height and width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the following attributes for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&lt;form&gt;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4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Autocomplete </a:t>
            </a: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- specifies whether a form or input field should have autocomplete on or off. When autocomplete is on, the browser automatically completes the input values based on values that the user has entered before</a:t>
            </a:r>
            <a:r>
              <a:rPr lang="en-US" altLang="en-U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Novalidate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- the form data should not be validated when submitted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3293" y="2002444"/>
            <a:ext cx="52578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Tx/>
              <a:buChar char="•"/>
            </a:pP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buFontTx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min and max</a:t>
            </a:r>
          </a:p>
          <a:p>
            <a:pPr lvl="1">
              <a:buFontTx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multiple</a:t>
            </a:r>
          </a:p>
          <a:p>
            <a:pPr lvl="1">
              <a:buFontTx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pattern (</a:t>
            </a:r>
            <a:r>
              <a:rPr lang="en-US" alt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regexp</a:t>
            </a: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placeholder</a:t>
            </a:r>
          </a:p>
          <a:p>
            <a:pPr lvl="1">
              <a:buFontTx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required</a:t>
            </a:r>
          </a:p>
          <a:p>
            <a:pPr lvl="1">
              <a:buFontTx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34770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3" y="128659"/>
            <a:ext cx="3965129" cy="49483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61465" y="2080229"/>
            <a:ext cx="5319513" cy="203132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&lt;a name=“CTEC31052"&gt; </a:t>
            </a:r>
          </a:p>
          <a:p>
            <a:r>
              <a:rPr lang="en-US" b="1" dirty="0">
                <a:solidFill>
                  <a:srgbClr val="FFC000"/>
                </a:solidFill>
              </a:rPr>
              <a:t>&lt;h2&gt;CTEC 31052&lt;/h2&gt; </a:t>
            </a:r>
          </a:p>
          <a:p>
            <a:r>
              <a:rPr lang="en-US" b="1" dirty="0">
                <a:solidFill>
                  <a:srgbClr val="FFC000"/>
                </a:solidFill>
              </a:rPr>
              <a:t>&lt;/a&gt; </a:t>
            </a:r>
          </a:p>
          <a:p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&lt;p&gt; This is a sample paragraph need to be jump!&lt;/p&gt;</a:t>
            </a:r>
          </a:p>
          <a:p>
            <a:r>
              <a:rPr lang="en-US" b="1" dirty="0">
                <a:solidFill>
                  <a:srgbClr val="FFC000"/>
                </a:solidFill>
              </a:rPr>
              <a:t>&lt;p&gt; This is a sample paragraph need to be jump!&lt;/p&gt;</a:t>
            </a:r>
          </a:p>
          <a:p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828801" y="2388358"/>
            <a:ext cx="2620369" cy="17231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95067" y="3095891"/>
            <a:ext cx="145410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 of the anchor is CTEC 31052</a:t>
            </a:r>
          </a:p>
        </p:txBody>
      </p:sp>
    </p:spTree>
    <p:extLst>
      <p:ext uri="{BB962C8B-B14F-4D97-AF65-F5344CB8AC3E}">
        <p14:creationId xmlns:p14="http://schemas.microsoft.com/office/powerpoint/2010/main" val="11324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dk1"/>
                </a:solidFill>
              </a:rPr>
              <a:t>specifies whether a form or input field should have autocomplete on or off. </a:t>
            </a:r>
          </a:p>
          <a:p>
            <a:r>
              <a:rPr lang="en-US" sz="2400" dirty="0">
                <a:solidFill>
                  <a:schemeClr val="dk1"/>
                </a:solidFill>
              </a:rPr>
              <a:t>When autocomplete is on, the browser automatically completes the input values based on values that the user has entered before.</a:t>
            </a:r>
            <a:endParaRPr lang="en-US" sz="16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6048" y="3678128"/>
            <a:ext cx="83166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www.w3schools.com/html/tryit.asp?filename=tryhtml5_input_autocomplete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dk1"/>
                </a:solidFill>
              </a:rPr>
              <a:t>The autofocus attribute specifies that the input field should automatically get focus when the page loads.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6048" y="2800965"/>
            <a:ext cx="8316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www.w3schools.com/html/tryit.asp?filename=tryhtml5_input_autofocus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 attribute specifies one or more forms an &lt;input&gt; element belongs to.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formaction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the </a:t>
            </a:r>
            <a:r>
              <a:rPr lang="en-US" dirty="0"/>
              <a:t>URL of a file that will process the input control when the form is submitted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formaction</a:t>
            </a:r>
            <a:r>
              <a:rPr lang="en-US" dirty="0"/>
              <a:t> attribute overrides the action attribute of the &lt;form&gt;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formaction</a:t>
            </a:r>
            <a:r>
              <a:rPr lang="en-US" dirty="0"/>
              <a:t> attribute is used with type="submit" and type="image".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10436" y="5471349"/>
            <a:ext cx="87345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www.w3schools.com/html/tryit.asp?filename=tryhtml5_input_formaction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formenctype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formenctype</a:t>
            </a:r>
            <a:r>
              <a:rPr lang="en-US" dirty="0"/>
              <a:t> attribute specifies how the form data should be encoded when submitted (only for forms with method="post").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formenctype</a:t>
            </a:r>
            <a:r>
              <a:rPr lang="en-US" dirty="0"/>
              <a:t> attribute overrides the </a:t>
            </a:r>
            <a:r>
              <a:rPr lang="en-US" dirty="0" err="1"/>
              <a:t>enctype</a:t>
            </a:r>
            <a:r>
              <a:rPr lang="en-US" dirty="0"/>
              <a:t> attribute of the &lt;form&gt; element.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formenctype</a:t>
            </a:r>
            <a:r>
              <a:rPr lang="en-US" dirty="0"/>
              <a:t> attribute is used with type="submit" and type="image".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formmethod</a:t>
            </a:r>
            <a:r>
              <a:rPr lang="en-US" dirty="0"/>
              <a:t> attribute defines the HTTP method for sending form-data to the action URL.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formmethod</a:t>
            </a:r>
            <a:r>
              <a:rPr lang="en-US" dirty="0"/>
              <a:t> attribute overrides the method attribute of the &lt;form&gt; element.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formmethod</a:t>
            </a:r>
            <a:r>
              <a:rPr lang="en-US" dirty="0"/>
              <a:t> attribute can be used with type="submit" and type="image".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46913" y="5471349"/>
            <a:ext cx="8591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www.w3schools.com/html/tryit.asp?filename=tryhtml5_input_formmethod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formnovalidate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formnovalidate</a:t>
            </a:r>
            <a:r>
              <a:rPr lang="en-US" dirty="0"/>
              <a:t> attribute overrides the </a:t>
            </a:r>
            <a:r>
              <a:rPr lang="en-US" dirty="0" err="1"/>
              <a:t>novalidate</a:t>
            </a:r>
            <a:r>
              <a:rPr lang="en-US" dirty="0"/>
              <a:t> attribute of the &lt;form&gt; element.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formnovalidate</a:t>
            </a:r>
            <a:r>
              <a:rPr lang="en-US" dirty="0"/>
              <a:t> attribute can be used with type="submit".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4777" y="4156713"/>
            <a:ext cx="88573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www.w3schools.com/html/tryit.asp?filename=tryhtml5_input_formnovalidate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8" y="1716611"/>
            <a:ext cx="9069705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formtarget</a:t>
            </a:r>
            <a:r>
              <a:rPr lang="en-US" dirty="0"/>
              <a:t> attribute specifies a name or a keyword that indicates where to display the response that is received after submitting the form.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formtarget</a:t>
            </a:r>
            <a:r>
              <a:rPr lang="en-US" dirty="0"/>
              <a:t> attribute overrides the target attribute of the &lt;form&gt; element.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formtarget</a:t>
            </a:r>
            <a:r>
              <a:rPr lang="en-US" dirty="0"/>
              <a:t> attribute can be used with type="submit" and type="image</a:t>
            </a:r>
            <a:r>
              <a:rPr lang="en-US" dirty="0" smtClean="0"/>
              <a:t>".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4305" y="5786743"/>
            <a:ext cx="9171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www.w3schools.com/html/tryit.asp?filename=tryhtml5_input_formtarget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attribute refers to a &lt;</a:t>
            </a:r>
            <a:r>
              <a:rPr lang="en-US" dirty="0" err="1"/>
              <a:t>datalist</a:t>
            </a:r>
            <a:r>
              <a:rPr lang="en-US" dirty="0"/>
              <a:t>&gt; element that contains pre-defined options for an &lt;input&gt; element.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9718" y="3050739"/>
            <a:ext cx="52578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list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="browsers"&gt;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datalist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="browsers"&gt;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="Internet Explorer"&gt;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="Firefox"&gt;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="Chrome"&gt;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="Opera"&gt;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="Safari"&gt;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datalist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multiple attribute specifies that the user is allowed to enter more than one value in the &lt;input&gt; element.</a:t>
            </a:r>
          </a:p>
          <a:p>
            <a:endParaRPr lang="en-US" dirty="0"/>
          </a:p>
          <a:p>
            <a:r>
              <a:rPr lang="en-US" dirty="0"/>
              <a:t>The multiple attribute works with the following input types: email, and file.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5904" y="4309170"/>
            <a:ext cx="8066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www.w3schools.com/html/tryit.asp?filename=tryhtml5_input_multiple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2416" y="3456632"/>
            <a:ext cx="5257800" cy="1200329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&lt;h3&gt;Link to Specific Section in same page&lt;/h3&gt; </a:t>
            </a:r>
          </a:p>
          <a:p>
            <a:r>
              <a:rPr lang="en-US" b="1" dirty="0">
                <a:solidFill>
                  <a:srgbClr val="FFC000"/>
                </a:solidFill>
              </a:rPr>
              <a:t>&lt;p&gt;</a:t>
            </a:r>
          </a:p>
          <a:p>
            <a:r>
              <a:rPr lang="en-US" b="1" dirty="0">
                <a:solidFill>
                  <a:srgbClr val="FFC000"/>
                </a:solidFill>
              </a:rPr>
              <a:t>&lt;a </a:t>
            </a:r>
            <a:r>
              <a:rPr lang="en-US" b="1" dirty="0" err="1">
                <a:solidFill>
                  <a:srgbClr val="FFC000"/>
                </a:solidFill>
              </a:rPr>
              <a:t>href</a:t>
            </a:r>
            <a:r>
              <a:rPr lang="en-US" b="1" dirty="0">
                <a:solidFill>
                  <a:srgbClr val="FFC000"/>
                </a:solidFill>
              </a:rPr>
              <a:t>="#CTEC31052"&gt;Visit CTEC 31052!&lt;/a&gt;</a:t>
            </a:r>
          </a:p>
          <a:p>
            <a:r>
              <a:rPr lang="en-US" b="1" dirty="0">
                <a:solidFill>
                  <a:srgbClr val="FFC000"/>
                </a:solidFill>
              </a:rPr>
              <a:t>&lt;/p&gt;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0" y="374621"/>
            <a:ext cx="4014043" cy="583511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456597" y="1119116"/>
            <a:ext cx="2947916" cy="2221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26527" y="1119116"/>
            <a:ext cx="228320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Link to the section in the same page which have “CTEC31052” as the Name of the anchor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12811" y="4916253"/>
            <a:ext cx="66074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Check the URL: file:///D:/HTML/L5/0_linktemp.html#CTEC31052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57636" y="5775762"/>
            <a:ext cx="1062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fragment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H="1" flipV="1">
            <a:off x="8911988" y="5228467"/>
            <a:ext cx="176819" cy="54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322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pattern attribute specifies a regular expression that the &lt;input&gt; element's value is checked against.</a:t>
            </a:r>
          </a:p>
          <a:p>
            <a:endParaRPr lang="en-US" dirty="0" smtClean="0"/>
          </a:p>
          <a:p>
            <a:r>
              <a:rPr lang="en-US" dirty="0" smtClean="0"/>
              <a:t>The pattern attribute works with the following input types: text, search,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tel</a:t>
            </a:r>
            <a:r>
              <a:rPr lang="en-US" dirty="0" smtClean="0"/>
              <a:t>, email, and password.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4123" y="5144619"/>
            <a:ext cx="77161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www.w3schools.com/html/tryit.asp?filename=tryhtml5_input_pattern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04087" y="4242177"/>
            <a:ext cx="8036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="[A-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Za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-z]{3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}“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//should contains 3 alphabetic character in upper or lowercase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948" y="1484431"/>
            <a:ext cx="9069705" cy="4351338"/>
          </a:xfrm>
        </p:spPr>
        <p:txBody>
          <a:bodyPr/>
          <a:lstStyle/>
          <a:p>
            <a:r>
              <a:rPr lang="en-US" dirty="0"/>
              <a:t>The placeholder attribute specifies a hint that describes the expected value of an input field (a sample value or a short description of the format).</a:t>
            </a:r>
          </a:p>
          <a:p>
            <a:endParaRPr lang="en-US" dirty="0"/>
          </a:p>
          <a:p>
            <a:r>
              <a:rPr lang="en-US" dirty="0"/>
              <a:t>The hint is displayed in the input field before the user enters a value.</a:t>
            </a:r>
          </a:p>
          <a:p>
            <a:endParaRPr lang="en-US" dirty="0"/>
          </a:p>
          <a:p>
            <a:r>
              <a:rPr lang="en-US" dirty="0"/>
              <a:t>The placeholder attribute works with the following input types: text,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and password.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2948" y="5509744"/>
            <a:ext cx="9444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www.w3schools.com/html/tryit.asp?filename=tryhtml5_input_placeholder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required attribute specifies that an input field must be filled out before submitting the form.</a:t>
            </a:r>
          </a:p>
          <a:p>
            <a:endParaRPr lang="en-US" dirty="0"/>
          </a:p>
          <a:p>
            <a:r>
              <a:rPr lang="en-US" dirty="0"/>
              <a:t>The required attribute works with the following input types: text,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password, date pickers, number, checkbox, radio, and file.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1946" y="4620737"/>
            <a:ext cx="8550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www.w3schools.com/html/tryit.asp?filename=tryhtml5_input_required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step attribute specifies the legal number intervals for an &lt;input&gt; element.</a:t>
            </a:r>
          </a:p>
          <a:p>
            <a:endParaRPr lang="en-US" dirty="0"/>
          </a:p>
          <a:p>
            <a:r>
              <a:rPr lang="en-US" dirty="0"/>
              <a:t>Example: if step="3", legal numbers could be -3, 0, 3, 6,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XHTML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68840" y="4115769"/>
            <a:ext cx="7777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www.w3schools.com/html/tryit.asp?filename=tryhtml5_input_step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XHTML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6526" y="3981798"/>
            <a:ext cx="3424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2"/>
              </a:rPr>
              <a:t>https://padlet.com/hansi3/CTEC31052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028" name="Picture 4" descr="Image result for feed b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91" y="1856509"/>
            <a:ext cx="2916642" cy="197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36" y="741650"/>
            <a:ext cx="3644092" cy="462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</TotalTime>
  <Words>6395</Words>
  <Application>Microsoft Office PowerPoint</Application>
  <PresentationFormat>Custom</PresentationFormat>
  <Paragraphs>947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4" baseType="lpstr">
      <vt:lpstr>Arial</vt:lpstr>
      <vt:lpstr>Arial Black</vt:lpstr>
      <vt:lpstr>Bahnschrift SemiBold</vt:lpstr>
      <vt:lpstr>Calibri</vt:lpstr>
      <vt:lpstr>Calibri Light</vt:lpstr>
      <vt:lpstr>Consolas</vt:lpstr>
      <vt:lpstr>Georgia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HTML Links</vt:lpstr>
      <vt:lpstr>PowerPoint Presentation</vt:lpstr>
      <vt:lpstr>The anchor Tag and the Name attribute </vt:lpstr>
      <vt:lpstr>PowerPoint Presentation</vt:lpstr>
      <vt:lpstr>PowerPoint Presentation</vt:lpstr>
      <vt:lpstr>PowerPoint Presentation</vt:lpstr>
      <vt:lpstr>Mailto link</vt:lpstr>
      <vt:lpstr>PowerPoint Presentation</vt:lpstr>
      <vt:lpstr>Advance ‘mailto’ Link</vt:lpstr>
      <vt:lpstr>PowerPoint Presentation</vt:lpstr>
      <vt:lpstr>Inline Frame &lt;iframe&gt;</vt:lpstr>
      <vt:lpstr>PowerPoint Presentation</vt:lpstr>
      <vt:lpstr>PowerPoint Presentation</vt:lpstr>
      <vt:lpstr>PowerPoint Presentation</vt:lpstr>
      <vt:lpstr>HTML Images </vt:lpstr>
      <vt:lpstr>HTML Paths</vt:lpstr>
      <vt:lpstr>Insert an image in different location</vt:lpstr>
      <vt:lpstr>Adjust images to different sizes</vt:lpstr>
      <vt:lpstr>The “alt” Attribute</vt:lpstr>
      <vt:lpstr>Aligning Images</vt:lpstr>
      <vt:lpstr>Floating Images </vt:lpstr>
      <vt:lpstr>Make a hyperlink of an image</vt:lpstr>
      <vt:lpstr>Turn an image into an image map</vt:lpstr>
      <vt:lpstr>PowerPoint Presentation</vt:lpstr>
      <vt:lpstr>Create an Image Map</vt:lpstr>
      <vt:lpstr>PowerPoint Presentation</vt:lpstr>
      <vt:lpstr>PowerPoint Presentation</vt:lpstr>
      <vt:lpstr>HTML Table</vt:lpstr>
      <vt:lpstr>HTML Table (contd).. </vt:lpstr>
      <vt:lpstr>PowerPoint Presentation</vt:lpstr>
      <vt:lpstr>Table Borders </vt:lpstr>
      <vt:lpstr>Headings in a Table</vt:lpstr>
      <vt:lpstr>Empty cells in Table</vt:lpstr>
      <vt:lpstr>Table with a caption</vt:lpstr>
      <vt:lpstr>Add ‘border-spacing’ &amp; ‘padding’</vt:lpstr>
      <vt:lpstr>Cells span more than one row/column</vt:lpstr>
      <vt:lpstr>Tags inside the table</vt:lpstr>
      <vt:lpstr>PowerPoint Presentation</vt:lpstr>
      <vt:lpstr>Content Alignment</vt:lpstr>
      <vt:lpstr>Set Background Colors</vt:lpstr>
      <vt:lpstr>&lt;colgroup&gt; </vt:lpstr>
      <vt:lpstr>tfoot, thead, tbody</vt:lpstr>
      <vt:lpstr>HTML Table Tags</vt:lpstr>
      <vt:lpstr>PowerPoint Presentation</vt:lpstr>
      <vt:lpstr>HTML Lists</vt:lpstr>
      <vt:lpstr>An Unordered List</vt:lpstr>
      <vt:lpstr>An Ordered List</vt:lpstr>
      <vt:lpstr>A Definition List</vt:lpstr>
      <vt:lpstr>Different types of ordered lists</vt:lpstr>
      <vt:lpstr>Different types of unordered lists</vt:lpstr>
      <vt:lpstr>Nested Lists</vt:lpstr>
      <vt:lpstr>‘start’ Attribute in Ordered List</vt:lpstr>
      <vt:lpstr>PowerPoint Presentation</vt:lpstr>
      <vt:lpstr>HTML &lt;head&gt;</vt:lpstr>
      <vt:lpstr>Meta data</vt:lpstr>
      <vt:lpstr>Meta data</vt:lpstr>
      <vt:lpstr>Meta Data</vt:lpstr>
      <vt:lpstr>PowerPoint Presentation</vt:lpstr>
      <vt:lpstr>HTML Forms</vt:lpstr>
      <vt:lpstr>Adding Text Fields</vt:lpstr>
      <vt:lpstr>Adding Password Fields</vt:lpstr>
      <vt:lpstr>Adding Text Area</vt:lpstr>
      <vt:lpstr>Adding Radio Buttons</vt:lpstr>
      <vt:lpstr>Grouping the radio buttons</vt:lpstr>
      <vt:lpstr>Adding Checkboxes</vt:lpstr>
      <vt:lpstr>Checked Attribute</vt:lpstr>
      <vt:lpstr>Simple Drop-down Box</vt:lpstr>
      <vt:lpstr>selected Attribute</vt:lpstr>
      <vt:lpstr>HTML Buttons</vt:lpstr>
      <vt:lpstr>Adding submit &amp; reset Buttons</vt:lpstr>
      <vt:lpstr>POST &amp; GET methods</vt:lpstr>
      <vt:lpstr>Send email from the form</vt:lpstr>
      <vt:lpstr>HTML Form elements</vt:lpstr>
      <vt:lpstr>HTML Input Types</vt:lpstr>
      <vt:lpstr>HTML Form Elements</vt:lpstr>
      <vt:lpstr>HTML5 Attributes</vt:lpstr>
      <vt:lpstr>autocomplete</vt:lpstr>
      <vt:lpstr>autofocus</vt:lpstr>
      <vt:lpstr>The form Attribute</vt:lpstr>
      <vt:lpstr>formaction </vt:lpstr>
      <vt:lpstr>formenctype</vt:lpstr>
      <vt:lpstr>formmethod</vt:lpstr>
      <vt:lpstr>formnovalidate</vt:lpstr>
      <vt:lpstr>formtarget</vt:lpstr>
      <vt:lpstr>The list Attribute</vt:lpstr>
      <vt:lpstr>multiple </vt:lpstr>
      <vt:lpstr>pattern </vt:lpstr>
      <vt:lpstr>placeholder</vt:lpstr>
      <vt:lpstr>required </vt:lpstr>
      <vt:lpstr>step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Saumya Bandara</dc:creator>
  <cp:lastModifiedBy>Dolikka</cp:lastModifiedBy>
  <cp:revision>371</cp:revision>
  <dcterms:created xsi:type="dcterms:W3CDTF">2018-08-06T08:13:18Z</dcterms:created>
  <dcterms:modified xsi:type="dcterms:W3CDTF">2019-03-01T10:50:18Z</dcterms:modified>
</cp:coreProperties>
</file>