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1972C-9B60-478B-8DA2-CBB43BFD01AC}">
  <a:tblStyle styleId="{0761972C-9B60-478B-8DA2-CBB43BFD0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b510b33f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33b510b33f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3c72a57a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3c72a57a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525" y="0"/>
            <a:ext cx="7386950" cy="12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141575" y="2770875"/>
            <a:ext cx="4296600" cy="1477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Group Members:</a:t>
            </a:r>
            <a:endParaRPr sz="1400" b="0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 1</a:t>
            </a:r>
            <a:r>
              <a:rPr lang="en">
                <a:solidFill>
                  <a:srgbClr val="980000"/>
                </a:solidFill>
              </a:rPr>
              <a:t>: Nishant S Khetal</a:t>
            </a: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lang="en">
                <a:solidFill>
                  <a:srgbClr val="980000"/>
                </a:solidFill>
              </a:rPr>
              <a:t>24</a:t>
            </a: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400" b="0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 2: </a:t>
            </a:r>
            <a:r>
              <a:rPr lang="en">
                <a:solidFill>
                  <a:srgbClr val="980000"/>
                </a:solidFill>
              </a:rPr>
              <a:t>Atharv Nikam</a:t>
            </a: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(</a:t>
            </a:r>
            <a:r>
              <a:rPr lang="en">
                <a:solidFill>
                  <a:srgbClr val="980000"/>
                </a:solidFill>
              </a:rPr>
              <a:t>36</a:t>
            </a: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 3: </a:t>
            </a:r>
            <a:r>
              <a:rPr lang="en">
                <a:solidFill>
                  <a:srgbClr val="980000"/>
                </a:solidFill>
              </a:rPr>
              <a:t>Pratik Patil</a:t>
            </a: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>
                <a:solidFill>
                  <a:srgbClr val="980000"/>
                </a:solidFill>
              </a:rPr>
              <a:t>40</a:t>
            </a:r>
            <a:r>
              <a:rPr lang="en" sz="1400" b="0" i="0" u="none" strike="noStrike" cap="non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4524600" y="2770875"/>
            <a:ext cx="4467000" cy="853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Mentor Name: </a:t>
            </a:r>
            <a:r>
              <a:rPr lang="en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Dr</a:t>
            </a:r>
            <a:r>
              <a:rPr lang="en" sz="1400" b="0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.Ravita Mishra</a:t>
            </a:r>
            <a:endParaRPr sz="1400" b="0" i="0" u="none" strike="noStrike" cap="none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1866575" y="1461575"/>
            <a:ext cx="5096400" cy="357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Semester: VI Review:  6.1</a:t>
            </a:r>
            <a:endParaRPr sz="1400" b="1" i="0" u="none" strike="noStrike" cap="none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1866575" y="1819475"/>
            <a:ext cx="5164800" cy="8535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Title of the Project:</a:t>
            </a:r>
            <a:endParaRPr sz="1400" b="0" i="0" u="none" strike="noStrike" cap="none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Airline Passenger Satisfaction Prediction </a:t>
            </a:r>
            <a:endParaRPr sz="1400" b="0" i="0" u="none" strike="noStrike" cap="none">
              <a:solidFill>
                <a:srgbClr val="98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25400" y="402725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    Literature Survey</a:t>
            </a:r>
            <a:endParaRPr b="1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30050" y="1304825"/>
            <a:ext cx="89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3" name="Google Shape;133;p20"/>
          <p:cNvGraphicFramePr/>
          <p:nvPr/>
        </p:nvGraphicFramePr>
        <p:xfrm>
          <a:off x="382125" y="130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{0761972C-9B60-478B-8DA2-CBB43BFD01AC}</a:tableStyleId>
              </a:tblPr>
              <a:tblGrid>
                <a:gridCol w="5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 No.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of Technical paper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Author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of publication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Methodology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Journal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Results/</a:t>
                      </a:r>
                      <a:endParaRPr/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Drawbacks/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limitations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Forecasting Airline Passengers' Satisfaction Based on Sentiments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Teoh Wei Lin, Chong Zhi Lin.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2024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Combined sentiment analysis of passenger reviews with ratings on various parameters like food and entertainment to predict satisfaction levels.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Journal not specified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Integrating sentiment analysis with traditional rating metrics provides a more comprehensive understanding of passenger satisfaction.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The study's applicability may be limited by the availability and quality of review data, and it may not account for non-textual factors affecting satisfaction.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1"/>
          <p:cNvGraphicFramePr/>
          <p:nvPr/>
        </p:nvGraphicFramePr>
        <p:xfrm>
          <a:off x="439350" y="12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{0761972C-9B60-478B-8DA2-CBB43BFD01AC}</a:tableStyleId>
              </a:tblPr>
              <a:tblGrid>
                <a:gridCol w="5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5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 No.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of Technical paper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Author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of publication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Methodology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Journal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Results/</a:t>
                      </a:r>
                      <a:endParaRPr/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Drawbacks/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limitations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4.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Leveraging AI to Improve Service Quality for Better Passenger Satisfaction at Dubai International Airport 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Hemalatha Nambisan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2024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Investigated the influence of service quality on passenger satisfaction at Dubai International Airport using machine learning techniques.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Thesis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AI-driven analysis identified key service quality factors impacting passenger satisfaction, providing insights for service improvement.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Findings may be specific to Dubai International Airport and not generalizable to other airports or airlines.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9" name="Google Shape;139;p21"/>
          <p:cNvSpPr txBox="1"/>
          <p:nvPr/>
        </p:nvSpPr>
        <p:spPr>
          <a:xfrm>
            <a:off x="361025" y="210950"/>
            <a:ext cx="8458200" cy="6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Literature Survey</a:t>
            </a:r>
            <a:endParaRPr sz="2800" b="1">
              <a:solidFill>
                <a:srgbClr val="FFFF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Proposed System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First step would be to pre-process the data, separate the data set into Training and Testing data.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After which we clean data by removing null and nan values, handling outliers.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Then using data visualization techniques to look for the necessary factors that we need for prediction.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This is a Classification problem and can be solved by using any Classification Algorithm. Algorithms that we will use for predictions are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●	Logistic Regression(87.18%)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●	Random Forest(95.48%)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●	K-Nearest Neighbors(91.42%)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●	Gaussian Naive Bayes Classifier(85.93%)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Then use the algorithm with highest accuracy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Conclusion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45075" y="1050550"/>
            <a:ext cx="8253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74025" y="1450625"/>
            <a:ext cx="8424900" cy="3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Airline Passenger Satisfaction Prediction</a:t>
            </a:r>
            <a:r>
              <a:rPr lang="en"/>
              <a:t> project successfully applies </a:t>
            </a:r>
            <a:r>
              <a:rPr lang="en" b="1"/>
              <a:t>machine learning</a:t>
            </a:r>
            <a:r>
              <a:rPr lang="en"/>
              <a:t> techniques to analyze and predict passenger satisfaction. Through </a:t>
            </a:r>
            <a:r>
              <a:rPr lang="en" b="1"/>
              <a:t>data preprocessing, exploratory data analysis, and model training</a:t>
            </a:r>
            <a:r>
              <a:rPr lang="en"/>
              <a:t>, we identified critical factors that affect customer experience.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Key findings from our analysis:</a:t>
            </a:r>
            <a:br>
              <a:rPr lang="en" b="1"/>
            </a:br>
            <a:r>
              <a:rPr lang="en"/>
              <a:t> ✔ </a:t>
            </a:r>
            <a:r>
              <a:rPr lang="en" b="1"/>
              <a:t>Passengers in Business Class</a:t>
            </a:r>
            <a:r>
              <a:rPr lang="en"/>
              <a:t> have the highest satisfaction levels.</a:t>
            </a:r>
            <a:br>
              <a:rPr lang="en"/>
            </a:br>
            <a:r>
              <a:rPr lang="en"/>
              <a:t> ✔ </a:t>
            </a:r>
            <a:r>
              <a:rPr lang="en" b="1"/>
              <a:t>Delays negatively impact</a:t>
            </a:r>
            <a:r>
              <a:rPr lang="en"/>
              <a:t> passenger satisfaction.</a:t>
            </a:r>
            <a:br>
              <a:rPr lang="en"/>
            </a:br>
            <a:r>
              <a:rPr lang="en"/>
              <a:t> ✔ </a:t>
            </a:r>
            <a:r>
              <a:rPr lang="en" b="1"/>
              <a:t>Inflight entertainment, seat comfort, and customer service</a:t>
            </a:r>
            <a:r>
              <a:rPr lang="en"/>
              <a:t> are key drivers of satisfaction.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Random Forest model (96.18% accuracy)</a:t>
            </a:r>
            <a:r>
              <a:rPr lang="en"/>
              <a:t> was chosen as the </a:t>
            </a:r>
            <a:r>
              <a:rPr lang="en" b="1"/>
              <a:t>final prediction model</a:t>
            </a:r>
            <a:r>
              <a:rPr lang="en"/>
              <a:t> due to its superior performance. The results provide </a:t>
            </a:r>
            <a:r>
              <a:rPr lang="en" b="1"/>
              <a:t>valuable insights</a:t>
            </a:r>
            <a:r>
              <a:rPr lang="en"/>
              <a:t> that airlines can use to improve services, leading to </a:t>
            </a:r>
            <a:r>
              <a:rPr lang="en" b="1"/>
              <a:t>higher customer retention and operational efficiency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References</a:t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355225" y="1374175"/>
            <a:ext cx="8520600" cy="4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[1] Ashwika, Dishali G K, Hemalatha Nambisan, “Airline Passenger Satisfaction Prediction Using Machine Learning Algorithms,” Redshine Archive, Vol. X, Issue Y, pp. XX-XX, 2020.</a:t>
            </a:r>
            <a:endParaRPr sz="16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[2] Lee Ye Hean, Olanrewaju Victor Johnson, Chew XinYing, Teoh Wei Lin, Chong Zhi Lin, Khaw Khai Wah, “An Airline Passenger Satisfaction Prediction by Genetic-Algorithm-Based Hybrid AutoEncoder and Machine Learning Models,” International Journal of Intelligent Systems and Applications in Engineering (IJISAE), 2024.</a:t>
            </a:r>
            <a:endParaRPr sz="16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[3] Authors not specified, “Forecasting Airline Passengers' Satisfaction Based on Sentiments,” Journal not specified, 2024.</a:t>
            </a:r>
            <a:endParaRPr sz="16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[4] Authors not specified, “Drivers and Outcomes of Airline Passenger Satisfaction: A Meta-Analysis,” Journal not specified, 2024.</a:t>
            </a:r>
            <a:endParaRPr sz="16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1195675"/>
            <a:ext cx="82791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Objectives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Requirements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Proposed System 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Proposed Design (along with UML Diagrams)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Implementation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Results and Analysis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 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mbria"/>
              <a:buChar char="●"/>
            </a:pP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Introduction to Project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4294967295"/>
          </p:nvPr>
        </p:nvSpPr>
        <p:spPr>
          <a:xfrm>
            <a:off x="466750" y="1441950"/>
            <a:ext cx="8409900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Develop a machine learning model to predict passenger satisfaction (satisfied/dissatisfied).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Factors: Seat comfort, in-flight entertainment, food quality, flight delays, customer service, and demographics.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Pipeline: Data preprocessing, EDA, feature selection, model training, evaluation, and deployment.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 Provide data-driven insights to help airlines improve service quality.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Problem Statement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4294967295"/>
          </p:nvPr>
        </p:nvSpPr>
        <p:spPr>
          <a:xfrm>
            <a:off x="410700" y="1616550"/>
            <a:ext cx="8322600" cy="38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 Customer satisfaction is influenced by multiple factors like ticket pricing, flight delays, baggage handling, and in-flight services.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Without proper analysis, airlines struggle to identify key drivers of dissatisfaction.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Develop a predictive system to classify passengers as satisfied or dissatisfied using historical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 Analyze customer feedback and service ratings to determine key satisfaction factors and recommend service improvements.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Objectives of the project</a:t>
            </a:r>
            <a:endParaRPr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</p:txBody>
      </p:sp>
      <p:sp>
        <p:nvSpPr>
          <p:cNvPr id="91" name="Google Shape;91;p1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311700" y="1531400"/>
            <a:ext cx="8730900" cy="35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Build a predictive model that accurately classifies passenger satisfaction.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Preprocess and clean the dataset to handle missing values, outliers, and categorical data.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Perform exploratory data analysis (EDA) to gain insights into key factors affecting satisfaction.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Train and evaluate multiple machine learning algorithms to identify the best-performing model.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Deploy the final model for real-time prediction and decision-making.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 actionable insights to help airlines improve customer experience and service quality.</a:t>
            </a: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    Requirements of the system (Hardware, software)</a:t>
            </a:r>
            <a:endParaRPr b="1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>
              <a:solidFill>
                <a:srgbClr val="FFFF00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30050" y="1304825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lem Statement</a:t>
            </a:r>
            <a:endParaRPr sz="2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  <a:endParaRPr sz="2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679525" y="1467950"/>
            <a:ext cx="8003400" cy="36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lang="en"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sz="1800" b="1" i="0" u="none" strike="noStrike" cap="none">
                <a:solidFill>
                  <a:schemeClr val="dk1"/>
                </a:solidFill>
              </a:rPr>
              <a:t>Software Requirements</a:t>
            </a:r>
            <a:endParaRPr sz="1300" b="1" i="0" u="none" strike="noStrike" cap="none">
              <a:solidFill>
                <a:srgbClr val="000000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OS:</a:t>
            </a:r>
            <a:r>
              <a:rPr lang="en" sz="1600" i="0" u="none" strike="noStrike" cap="none">
                <a:solidFill>
                  <a:schemeClr val="dk1"/>
                </a:solidFill>
              </a:rPr>
              <a:t> Windows 10/11, Linux (Ubuntu), macOS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Languages &amp; Frameworks:</a:t>
            </a:r>
            <a:r>
              <a:rPr lang="en" sz="1600" i="0" u="none" strike="noStrike" cap="none">
                <a:solidFill>
                  <a:schemeClr val="dk1"/>
                </a:solidFill>
              </a:rPr>
              <a:t> Python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ML Technologies:</a:t>
            </a:r>
            <a:endParaRPr sz="1600" b="1" i="0" u="none" strike="noStrike" cap="none">
              <a:solidFill>
                <a:schemeClr val="dk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i="0" u="none" strike="noStrike" cap="none">
                <a:solidFill>
                  <a:schemeClr val="dk1"/>
                </a:solidFill>
              </a:rPr>
              <a:t>Regression Model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EDA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ML Libraries:</a:t>
            </a:r>
            <a:r>
              <a:rPr lang="en" sz="1600" i="0" u="none" strike="noStrike" cap="none">
                <a:solidFill>
                  <a:schemeClr val="dk1"/>
                </a:solidFill>
              </a:rPr>
              <a:t>, Pandas,NumPy.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Dataset:</a:t>
            </a:r>
            <a:r>
              <a:rPr lang="en" sz="1600" i="0" u="none" strike="noStrike" cap="none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loan_prediction.csv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Development:</a:t>
            </a:r>
            <a:r>
              <a:rPr lang="en" sz="1600" i="0" u="none" strike="noStrike" cap="none">
                <a:solidFill>
                  <a:schemeClr val="dk1"/>
                </a:solidFill>
              </a:rPr>
              <a:t> Jupyter Notebook, Google Colab.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311700" y="2943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b="1">
                <a:solidFill>
                  <a:srgbClr val="FFFF00"/>
                </a:solidFill>
              </a:rPr>
              <a:t>    Requirements of the system (Hardware, software)</a:t>
            </a:r>
            <a:endParaRPr b="1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b="1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741625" y="1613725"/>
            <a:ext cx="7981800" cy="3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🔹</a:t>
            </a:r>
            <a:r>
              <a:rPr lang="en" sz="1800" b="1" i="0" u="none" strike="noStrike" cap="none">
                <a:solidFill>
                  <a:schemeClr val="dk1"/>
                </a:solidFill>
              </a:rPr>
              <a:t> Hardware Requirements</a:t>
            </a:r>
            <a:endParaRPr sz="1800" b="1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Basic Training:</a:t>
            </a:r>
            <a:r>
              <a:rPr lang="en" sz="1600" i="0" u="none" strike="noStrike" cap="none">
                <a:solidFill>
                  <a:schemeClr val="dk1"/>
                </a:solidFill>
              </a:rPr>
              <a:t> i5/i7 (10th Gen+), 8GB RAM, 100GB SSD, No GPU needed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Advanced Training:</a:t>
            </a:r>
            <a:r>
              <a:rPr lang="en" sz="1600" i="0" u="none" strike="noStrike" cap="none">
                <a:solidFill>
                  <a:schemeClr val="dk1"/>
                </a:solidFill>
              </a:rPr>
              <a:t> i7/i9, 16GB+ RAM, NVIDIA RTX 3060+, 500GB SSD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Cloud GPU:</a:t>
            </a:r>
            <a:r>
              <a:rPr lang="en" sz="1600" i="0" u="none" strike="noStrike" cap="none">
                <a:solidFill>
                  <a:schemeClr val="dk1"/>
                </a:solidFill>
              </a:rPr>
              <a:t> Google Colab, AWS EC2 GPU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Backend Server:</a:t>
            </a:r>
            <a:r>
              <a:rPr lang="en" sz="1600" i="0" u="none" strike="noStrike" cap="none">
                <a:solidFill>
                  <a:schemeClr val="dk1"/>
                </a:solidFill>
              </a:rPr>
              <a:t> 2-4 Core CPU, 4GB RAM, 50GB SSD (AWS EC2, Render)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 b="1" i="0" u="none" strike="noStrike" cap="none">
                <a:solidFill>
                  <a:schemeClr val="dk1"/>
                </a:solidFill>
              </a:rPr>
              <a:t>Frontend Hosting:</a:t>
            </a:r>
            <a:r>
              <a:rPr lang="en" sz="1600" i="0" u="none" strike="noStrike" cap="none">
                <a:solidFill>
                  <a:schemeClr val="dk1"/>
                </a:solidFill>
              </a:rPr>
              <a:t> Vercel, Netlify</a:t>
            </a:r>
            <a:endParaRPr sz="1600" i="0" u="none" strike="noStrike" cap="none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85725" y="4139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b="1">
                <a:solidFill>
                  <a:srgbClr val="FFFF00"/>
                </a:solidFill>
              </a:rPr>
              <a:t>    Literature Survey</a:t>
            </a:r>
            <a:endParaRPr b="1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325500" y="1320125"/>
            <a:ext cx="8493000" cy="3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b="1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154425" y="1331000"/>
            <a:ext cx="8775600" cy="3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17" name="Google Shape;117;p18"/>
          <p:cNvGraphicFramePr/>
          <p:nvPr/>
        </p:nvGraphicFramePr>
        <p:xfrm>
          <a:off x="352350" y="13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{0761972C-9B60-478B-8DA2-CBB43BFD01AC}</a:tableStyleId>
              </a:tblPr>
              <a:tblGrid>
                <a:gridCol w="5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 No.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of Technical paper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Author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of publication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Methodology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Journal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Results/</a:t>
                      </a:r>
                      <a:endParaRPr/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Drawbacks/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limitations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7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1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Airline Passenger Satisfaction Prediction Using Machine Learning Algorithms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Ashwika, Dishali G K, Hemalatha Nambisan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2020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Applied various machine learning classifiers, including Random Forest, to predict passenger satisfaction based on a dataset with 24 features.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Redshine Archive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Random Forest achieved the highest accuracy of 94%, indicating its effectiveness in predicting passenger satisfaction.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The study may lack consideration of real-time data and external factors influencing satisfaction.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25400" y="402725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00"/>
                </a:solidFill>
              </a:rPr>
              <a:t>    Literature Survey</a:t>
            </a:r>
            <a:endParaRPr b="1"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30050" y="1304825"/>
            <a:ext cx="89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5" name="Google Shape;125;p19"/>
          <p:cNvGraphicFramePr/>
          <p:nvPr/>
        </p:nvGraphicFramePr>
        <p:xfrm>
          <a:off x="325400" y="12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{0761972C-9B60-478B-8DA2-CBB43BFD01AC}</a:tableStyleId>
              </a:tblPr>
              <a:tblGrid>
                <a:gridCol w="53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068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 No.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 of Technical paper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Author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Year of publication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Methodology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of Journal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Results/</a:t>
                      </a:r>
                      <a:endParaRPr/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Drawbacks/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limitations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An Airline Passenger Satisfaction Prediction by Genetic-Algorithm-Based Hybrid AutoEncoder and Machine Learning Models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Lee Ye Hean, Olanrewaju Victor Johnson, Chew XinYing, Teoh Wei Lin, Chong Zhi Lin, Khaw Khai Wah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2024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Proposed a hybrid model combining Deep Autoencoder (DAE) and Genetic Algorithm (GA) for feature optimization, utilizing eleven machine learning models as baseline predictors.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IJISAE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The AE-GA optimization strategy significantly enhanced the predictive performance of machine learning methods in forecasting customer satisfaction levels.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The complexity of the hybrid model may require substantial computational resources, and the approach may need validation on diverse datasets.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1273</Words>
  <Application>Microsoft Office PowerPoint</Application>
  <PresentationFormat>On-screen Show (16:9)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Merriweather</vt:lpstr>
      <vt:lpstr>Times New Roman</vt:lpstr>
      <vt:lpstr>Roboto</vt:lpstr>
      <vt:lpstr>Cambria</vt:lpstr>
      <vt:lpstr>Paradigm</vt:lpstr>
      <vt:lpstr>PowerPoint Presentation</vt:lpstr>
      <vt:lpstr>Content</vt:lpstr>
      <vt:lpstr>Introduction to Project  </vt:lpstr>
      <vt:lpstr>Problem Statement  </vt:lpstr>
      <vt:lpstr>Objectives of the project  </vt:lpstr>
      <vt:lpstr>    Requirements of the system (Hardware, software) </vt:lpstr>
      <vt:lpstr>    Requirements of the system (Hardware, software)  </vt:lpstr>
      <vt:lpstr>    Literature Survey  </vt:lpstr>
      <vt:lpstr>    Literature Survey </vt:lpstr>
      <vt:lpstr>    Literature Survey </vt:lpstr>
      <vt:lpstr>PowerPoint Presentation</vt:lpstr>
      <vt:lpstr>Proposed System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Nishant Khetal</cp:lastModifiedBy>
  <cp:revision>1</cp:revision>
  <dcterms:modified xsi:type="dcterms:W3CDTF">2025-04-18T06:06:59Z</dcterms:modified>
</cp:coreProperties>
</file>