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330" r:id="rId3"/>
    <p:sldId id="298" r:id="rId4"/>
    <p:sldId id="257" r:id="rId5"/>
    <p:sldId id="301" r:id="rId6"/>
    <p:sldId id="302" r:id="rId7"/>
    <p:sldId id="303" r:id="rId8"/>
    <p:sldId id="304" r:id="rId9"/>
    <p:sldId id="262" r:id="rId10"/>
    <p:sldId id="305" r:id="rId11"/>
    <p:sldId id="306" r:id="rId12"/>
    <p:sldId id="307" r:id="rId13"/>
    <p:sldId id="308" r:id="rId14"/>
    <p:sldId id="311" r:id="rId15"/>
    <p:sldId id="309" r:id="rId16"/>
    <p:sldId id="313" r:id="rId17"/>
    <p:sldId id="312" r:id="rId18"/>
    <p:sldId id="267" r:id="rId19"/>
    <p:sldId id="315" r:id="rId20"/>
    <p:sldId id="316" r:id="rId21"/>
    <p:sldId id="317" r:id="rId22"/>
    <p:sldId id="318" r:id="rId23"/>
    <p:sldId id="319" r:id="rId24"/>
    <p:sldId id="293" r:id="rId25"/>
    <p:sldId id="320" r:id="rId26"/>
    <p:sldId id="325" r:id="rId27"/>
    <p:sldId id="326" r:id="rId28"/>
    <p:sldId id="327" r:id="rId29"/>
    <p:sldId id="328" r:id="rId30"/>
    <p:sldId id="329" r:id="rId31"/>
    <p:sldId id="294" r:id="rId32"/>
    <p:sldId id="29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82" d="100"/>
          <a:sy n="82" d="100"/>
        </p:scale>
        <p:origin x="7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74029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65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978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2758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6568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314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0119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78214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609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06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835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841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42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06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318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98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7/6/2023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634101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0B0B-4CA5-438D-B038-610E5C3D1A55}"/>
              </a:ext>
            </a:extLst>
          </p:cNvPr>
          <p:cNvSpPr>
            <a:spLocks noGrp="1"/>
          </p:cNvSpPr>
          <p:nvPr>
            <p:ph type="ctrTitle"/>
          </p:nvPr>
        </p:nvSpPr>
        <p:spPr>
          <a:xfrm>
            <a:off x="3470273" y="389469"/>
            <a:ext cx="7197726" cy="2421464"/>
          </a:xfrm>
        </p:spPr>
        <p:txBody>
          <a:bodyPr/>
          <a:lstStyle/>
          <a:p>
            <a:r>
              <a:rPr lang="en-US" dirty="0"/>
              <a:t>CREDIT EDA CASE STUDY</a:t>
            </a:r>
          </a:p>
        </p:txBody>
      </p:sp>
    </p:spTree>
    <p:extLst>
      <p:ext uri="{BB962C8B-B14F-4D97-AF65-F5344CB8AC3E}">
        <p14:creationId xmlns:p14="http://schemas.microsoft.com/office/powerpoint/2010/main" val="248231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TYPE &amp; GENDER</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pPr>
              <a:buFont typeface="Arial" panose="020B0604020202020204" pitchFamily="34" charset="0"/>
              <a:buChar char="•"/>
            </a:pPr>
            <a:r>
              <a:rPr lang="en-US" dirty="0"/>
              <a:t>For both type of loans, more number of females are applying for loans.</a:t>
            </a:r>
          </a:p>
          <a:p>
            <a:pPr>
              <a:buFont typeface="Arial" panose="020B0604020202020204" pitchFamily="34" charset="0"/>
              <a:buChar char="•"/>
            </a:pPr>
            <a:r>
              <a:rPr lang="en-US" dirty="0"/>
              <a:t>As number of females of applying is more, more female clients having payment difficulties.</a:t>
            </a:r>
          </a:p>
        </p:txBody>
      </p:sp>
    </p:spTree>
    <p:extLst>
      <p:ext uri="{BB962C8B-B14F-4D97-AF65-F5344CB8AC3E}">
        <p14:creationId xmlns:p14="http://schemas.microsoft.com/office/powerpoint/2010/main" val="281106740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INCOME TYPE &amp; GENDER</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pPr>
              <a:buFont typeface="Arial" panose="020B0604020202020204" pitchFamily="34" charset="0"/>
              <a:buChar char="•"/>
            </a:pPr>
            <a:r>
              <a:rPr lang="en-US" dirty="0"/>
              <a:t>Working category is applying for more loans.</a:t>
            </a:r>
          </a:p>
          <a:p>
            <a:pPr>
              <a:buFont typeface="Arial" panose="020B0604020202020204" pitchFamily="34" charset="0"/>
              <a:buChar char="•"/>
            </a:pPr>
            <a:r>
              <a:rPr lang="en-US" dirty="0"/>
              <a:t>As total count for female applicants for loan is high, we can conclude by the data, less percentage of females are having difficulty in each category.</a:t>
            </a:r>
          </a:p>
        </p:txBody>
      </p:sp>
    </p:spTree>
    <p:extLst>
      <p:ext uri="{BB962C8B-B14F-4D97-AF65-F5344CB8AC3E}">
        <p14:creationId xmlns:p14="http://schemas.microsoft.com/office/powerpoint/2010/main" val="36128170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354956"/>
            <a:ext cx="10820397"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INCOME &amp; CREDIT</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203200" y="4399557"/>
            <a:ext cx="11829143" cy="2248385"/>
          </a:xfrm>
        </p:spPr>
        <p:txBody>
          <a:bodyPr>
            <a:noAutofit/>
          </a:bodyPr>
          <a:lstStyle/>
          <a:p>
            <a:pPr marL="0" indent="0">
              <a:buNone/>
            </a:pPr>
            <a:r>
              <a:rPr lang="en-US" dirty="0"/>
              <a:t>From the above plots, we can state that:</a:t>
            </a:r>
          </a:p>
          <a:p>
            <a:pPr>
              <a:buFont typeface="Arial" panose="020B0604020202020204" pitchFamily="34" charset="0"/>
              <a:buChar char="•"/>
            </a:pPr>
            <a:r>
              <a:rPr lang="en-US" dirty="0"/>
              <a:t>Client with medium income range are applying for more loans, whereas clients with very high income loans are not applying for much loans.</a:t>
            </a:r>
          </a:p>
          <a:p>
            <a:pPr>
              <a:buFont typeface="Arial" panose="020B0604020202020204" pitchFamily="34" charset="0"/>
              <a:buChar char="•"/>
            </a:pPr>
            <a:r>
              <a:rPr lang="en-US" dirty="0"/>
              <a:t>For clients with no payment difficulties, medium income range clients are applying for medium credit range of loans, low income range are applying more for low credit range, and very low income range clients are applying for very low credit range.</a:t>
            </a:r>
          </a:p>
          <a:p>
            <a:pPr>
              <a:buFont typeface="Arial" panose="020B0604020202020204" pitchFamily="34" charset="0"/>
              <a:buChar char="•"/>
            </a:pPr>
            <a:r>
              <a:rPr lang="en-US" dirty="0"/>
              <a:t>For clients with payment difficulties, trend is almost similar with clients with no payment difficulties with a slight variation in very low income range, in which clients are applying for low credit range more than very low credit range.</a:t>
            </a:r>
          </a:p>
        </p:txBody>
      </p:sp>
    </p:spTree>
    <p:extLst>
      <p:ext uri="{BB962C8B-B14F-4D97-AF65-F5344CB8AC3E}">
        <p14:creationId xmlns:p14="http://schemas.microsoft.com/office/powerpoint/2010/main" val="393389167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0" y="1601699"/>
            <a:ext cx="10820397"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INCOME &amp; AGE</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lnSpcReduction="10000"/>
          </a:bodyPr>
          <a:lstStyle/>
          <a:p>
            <a:pPr marL="0" indent="0">
              <a:buNone/>
            </a:pPr>
            <a:r>
              <a:rPr lang="en-US" dirty="0"/>
              <a:t>From the above plots, we can state that:</a:t>
            </a:r>
          </a:p>
          <a:p>
            <a:r>
              <a:rPr lang="en-US" dirty="0"/>
              <a:t>Clients of age group young and very young have higher percentage in difficulty in payment with respect to clients with no difficulty in payment when their income is in range of very low to medium.</a:t>
            </a:r>
          </a:p>
          <a:p>
            <a:r>
              <a:rPr lang="en-US" dirty="0"/>
              <a:t>As middle age group persons are also having difficulties, but on comparison their percentage of clients with payment difficulty is less. Also percentage decreases as their income group increases.</a:t>
            </a:r>
          </a:p>
          <a:p>
            <a:r>
              <a:rPr lang="en-US" dirty="0"/>
              <a:t>We can also target senior citizen, their percentage for clients with payment difficulties is least, but the count of their applications is also not very high irrespective of their income group.</a:t>
            </a:r>
          </a:p>
        </p:txBody>
      </p:sp>
    </p:spTree>
    <p:extLst>
      <p:ext uri="{BB962C8B-B14F-4D97-AF65-F5344CB8AC3E}">
        <p14:creationId xmlns:p14="http://schemas.microsoft.com/office/powerpoint/2010/main" val="299135042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72D8-D5AC-42D7-8976-31488DE9A3DD}"/>
              </a:ext>
            </a:extLst>
          </p:cNvPr>
          <p:cNvSpPr>
            <a:spLocks noGrp="1"/>
          </p:cNvSpPr>
          <p:nvPr>
            <p:ph type="title"/>
          </p:nvPr>
        </p:nvSpPr>
        <p:spPr>
          <a:xfrm>
            <a:off x="1141413" y="2102761"/>
            <a:ext cx="9905998" cy="1478570"/>
          </a:xfrm>
        </p:spPr>
        <p:txBody>
          <a:bodyPr>
            <a:normAutofit fontScale="90000"/>
          </a:bodyPr>
          <a:lstStyle/>
          <a:p>
            <a:r>
              <a:rPr lang="en-US" sz="3200" dirty="0"/>
              <a:t>Relation between CREDIT, ANNUITY, INCOME &amp; GOODS PRICE FOR Clients with no payment difficulty (TARGET = 0)</a:t>
            </a:r>
          </a:p>
        </p:txBody>
      </p:sp>
    </p:spTree>
    <p:extLst>
      <p:ext uri="{BB962C8B-B14F-4D97-AF65-F5344CB8AC3E}">
        <p14:creationId xmlns:p14="http://schemas.microsoft.com/office/powerpoint/2010/main" val="1731096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971244" y="80761"/>
            <a:ext cx="6696477" cy="6696477"/>
          </a:xfrm>
          <a:prstGeom prst="rect">
            <a:avLst/>
          </a:prstGeom>
        </p:spPr>
      </p:pic>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524279" y="80761"/>
            <a:ext cx="4137873" cy="6590495"/>
          </a:xfrm>
        </p:spPr>
        <p:txBody>
          <a:bodyPr>
            <a:normAutofit/>
          </a:bodyPr>
          <a:lstStyle/>
          <a:p>
            <a:pPr marL="0" indent="0">
              <a:buNone/>
            </a:pPr>
            <a:r>
              <a:rPr lang="en-US" dirty="0"/>
              <a:t>From the plots, we can say</a:t>
            </a:r>
          </a:p>
          <a:p>
            <a:r>
              <a:rPr lang="en-US" dirty="0"/>
              <a:t>There is upward trend, high correlation between CREDIT AMOUNT and GOODS PRICE.</a:t>
            </a:r>
          </a:p>
          <a:p>
            <a:r>
              <a:rPr lang="en-US" dirty="0"/>
              <a:t>There is upward trend, high correlation between ANNUITY and GOODS PRICE.</a:t>
            </a:r>
          </a:p>
          <a:p>
            <a:r>
              <a:rPr lang="en-US" dirty="0"/>
              <a:t>Hence there is high correlation between ANNUITY and CREDIT AMOUNT which can be seen in the plots also.</a:t>
            </a:r>
          </a:p>
          <a:p>
            <a:r>
              <a:rPr lang="en-US" dirty="0"/>
              <a:t>Density for ANNUITY, CREDIT AMOUNT and GOODS PRICE is high in lower section in plots plotted against INCOME which represents, maximum loan applications are not from high income range group.</a:t>
            </a:r>
          </a:p>
        </p:txBody>
      </p:sp>
    </p:spTree>
    <p:extLst>
      <p:ext uri="{BB962C8B-B14F-4D97-AF65-F5344CB8AC3E}">
        <p14:creationId xmlns:p14="http://schemas.microsoft.com/office/powerpoint/2010/main" val="50712727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72D8-D5AC-42D7-8976-31488DE9A3DD}"/>
              </a:ext>
            </a:extLst>
          </p:cNvPr>
          <p:cNvSpPr>
            <a:spLocks noGrp="1"/>
          </p:cNvSpPr>
          <p:nvPr>
            <p:ph type="title"/>
          </p:nvPr>
        </p:nvSpPr>
        <p:spPr>
          <a:xfrm>
            <a:off x="1141413" y="2102761"/>
            <a:ext cx="9905998" cy="1478570"/>
          </a:xfrm>
        </p:spPr>
        <p:txBody>
          <a:bodyPr>
            <a:normAutofit fontScale="90000"/>
          </a:bodyPr>
          <a:lstStyle/>
          <a:p>
            <a:r>
              <a:rPr lang="en-US" sz="3200" dirty="0"/>
              <a:t>Relation between CREDIT, ANNUITY, INCOME &amp; GOODS PRICE FOR Clients with payment difficulties (TARGET = 1)</a:t>
            </a:r>
          </a:p>
        </p:txBody>
      </p:sp>
    </p:spTree>
    <p:extLst>
      <p:ext uri="{BB962C8B-B14F-4D97-AF65-F5344CB8AC3E}">
        <p14:creationId xmlns:p14="http://schemas.microsoft.com/office/powerpoint/2010/main" val="2600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971244" y="80761"/>
            <a:ext cx="6696477" cy="6696477"/>
          </a:xfrm>
          <a:prstGeom prst="rect">
            <a:avLst/>
          </a:prstGeom>
        </p:spPr>
      </p:pic>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524279" y="80761"/>
            <a:ext cx="4137873" cy="6590495"/>
          </a:xfrm>
        </p:spPr>
        <p:txBody>
          <a:bodyPr>
            <a:normAutofit/>
          </a:bodyPr>
          <a:lstStyle/>
          <a:p>
            <a:pPr marL="0" indent="0">
              <a:buNone/>
            </a:pPr>
            <a:r>
              <a:rPr lang="en-US" dirty="0"/>
              <a:t>From the plots, we can say</a:t>
            </a:r>
          </a:p>
          <a:p>
            <a:r>
              <a:rPr lang="en-US" dirty="0"/>
              <a:t>There is upward trend, high correlation between CREDIT AMOUNT and GOODS PRICE.</a:t>
            </a:r>
          </a:p>
          <a:p>
            <a:r>
              <a:rPr lang="en-US" dirty="0"/>
              <a:t>There is upward trend, high correlation between ANNUITY and GOODS PRICE.</a:t>
            </a:r>
          </a:p>
          <a:p>
            <a:r>
              <a:rPr lang="en-US" dirty="0"/>
              <a:t>Hence there is high correlation between ANNUITY and CREDIT AMOUNT which can be seen in the plots also.</a:t>
            </a:r>
          </a:p>
          <a:p>
            <a:r>
              <a:rPr lang="en-US" dirty="0"/>
              <a:t>Density for ANNUITY, CREDIT AMOUNT and GOODS PRICE is high in lower section in plots plotted against INCOME which represents, maximum loan applications are not from high income range group.</a:t>
            </a:r>
          </a:p>
        </p:txBody>
      </p:sp>
    </p:spTree>
    <p:extLst>
      <p:ext uri="{BB962C8B-B14F-4D97-AF65-F5344CB8AC3E}">
        <p14:creationId xmlns:p14="http://schemas.microsoft.com/office/powerpoint/2010/main" val="13569478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1DCF-E466-49E0-BFE1-DF19B0292DA3}"/>
              </a:ext>
            </a:extLst>
          </p:cNvPr>
          <p:cNvSpPr>
            <a:spLocks noGrp="1"/>
          </p:cNvSpPr>
          <p:nvPr>
            <p:ph type="title"/>
          </p:nvPr>
        </p:nvSpPr>
        <p:spPr>
          <a:xfrm>
            <a:off x="1143001" y="2109693"/>
            <a:ext cx="9905998" cy="1478570"/>
          </a:xfrm>
        </p:spPr>
        <p:txBody>
          <a:bodyPr/>
          <a:lstStyle/>
          <a:p>
            <a:r>
              <a:rPr lang="en-US" dirty="0"/>
              <a:t>Correlation of clients with no payment difficulty (TARGET = 0)</a:t>
            </a:r>
          </a:p>
        </p:txBody>
      </p:sp>
    </p:spTree>
    <p:extLst>
      <p:ext uri="{BB962C8B-B14F-4D97-AF65-F5344CB8AC3E}">
        <p14:creationId xmlns:p14="http://schemas.microsoft.com/office/powerpoint/2010/main" val="26330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TOP 10 Correlated columns (TARGET = 0)</a:t>
            </a:r>
          </a:p>
        </p:txBody>
      </p:sp>
      <p:graphicFrame>
        <p:nvGraphicFramePr>
          <p:cNvPr id="7" name="Content Placeholder 6">
            <a:extLst>
              <a:ext uri="{FF2B5EF4-FFF2-40B4-BE49-F238E27FC236}">
                <a16:creationId xmlns:a16="http://schemas.microsoft.com/office/drawing/2014/main" id="{1B545CF5-7EF5-4493-82E5-7ECC237D9E60}"/>
              </a:ext>
            </a:extLst>
          </p:cNvPr>
          <p:cNvGraphicFramePr>
            <a:graphicFrameLocks noGrp="1"/>
          </p:cNvGraphicFramePr>
          <p:nvPr>
            <p:ph idx="1"/>
            <p:extLst>
              <p:ext uri="{D42A27DB-BD31-4B8C-83A1-F6EECF244321}">
                <p14:modId xmlns:p14="http://schemas.microsoft.com/office/powerpoint/2010/main" val="486175113"/>
              </p:ext>
            </p:extLst>
          </p:nvPr>
        </p:nvGraphicFramePr>
        <p:xfrm>
          <a:off x="685800" y="1666323"/>
          <a:ext cx="10820397" cy="4981620"/>
        </p:xfrm>
        <a:graphic>
          <a:graphicData uri="http://schemas.openxmlformats.org/drawingml/2006/table">
            <a:tbl>
              <a:tblPr firstRow="1" lastCol="1">
                <a:tableStyleId>{21E4AEA4-8DFA-4A89-87EB-49C32662AFE0}</a:tableStyleId>
              </a:tblPr>
              <a:tblGrid>
                <a:gridCol w="4705972">
                  <a:extLst>
                    <a:ext uri="{9D8B030D-6E8A-4147-A177-3AD203B41FA5}">
                      <a16:colId xmlns:a16="http://schemas.microsoft.com/office/drawing/2014/main" val="1179500206"/>
                    </a:ext>
                  </a:extLst>
                </a:gridCol>
                <a:gridCol w="4565793">
                  <a:extLst>
                    <a:ext uri="{9D8B030D-6E8A-4147-A177-3AD203B41FA5}">
                      <a16:colId xmlns:a16="http://schemas.microsoft.com/office/drawing/2014/main" val="674008786"/>
                    </a:ext>
                  </a:extLst>
                </a:gridCol>
                <a:gridCol w="1548632">
                  <a:extLst>
                    <a:ext uri="{9D8B030D-6E8A-4147-A177-3AD203B41FA5}">
                      <a16:colId xmlns:a16="http://schemas.microsoft.com/office/drawing/2014/main" val="593164897"/>
                    </a:ext>
                  </a:extLst>
                </a:gridCol>
              </a:tblGrid>
              <a:tr h="237220">
                <a:tc>
                  <a:txBody>
                    <a:bodyPr/>
                    <a:lstStyle/>
                    <a:p>
                      <a:pPr algn="l" fontAlgn="ctr"/>
                      <a:r>
                        <a:rPr lang="en-IN" sz="1200" u="none" strike="noStrike" dirty="0">
                          <a:effectLst/>
                        </a:rPr>
                        <a:t>Column1</a:t>
                      </a:r>
                      <a:endParaRPr lang="en-IN" sz="1200" b="1" i="0" u="none" strike="noStrike" dirty="0">
                        <a:solidFill>
                          <a:srgbClr val="FFFFFF"/>
                        </a:solidFill>
                        <a:effectLst/>
                        <a:latin typeface="Arial Unicode MS"/>
                      </a:endParaRPr>
                    </a:p>
                  </a:txBody>
                  <a:tcPr marL="8690" marR="8690" marT="8690" marB="0" anchor="ctr"/>
                </a:tc>
                <a:tc>
                  <a:txBody>
                    <a:bodyPr/>
                    <a:lstStyle/>
                    <a:p>
                      <a:pPr algn="l" fontAlgn="b"/>
                      <a:r>
                        <a:rPr lang="en-IN" sz="1200" u="none" strike="noStrike" dirty="0">
                          <a:effectLst/>
                        </a:rPr>
                        <a:t>Column2</a:t>
                      </a:r>
                      <a:endParaRPr lang="en-IN" sz="1200" b="1" i="0" u="none" strike="noStrike" dirty="0">
                        <a:solidFill>
                          <a:srgbClr val="FFFFFF"/>
                        </a:solidFill>
                        <a:effectLst/>
                        <a:latin typeface="Calibri" panose="020F0502020204030204" pitchFamily="34" charset="0"/>
                      </a:endParaRPr>
                    </a:p>
                  </a:txBody>
                  <a:tcPr marL="8690" marR="8690" marT="8690" marB="0" anchor="ctr"/>
                </a:tc>
                <a:tc>
                  <a:txBody>
                    <a:bodyPr/>
                    <a:lstStyle/>
                    <a:p>
                      <a:pPr algn="l" fontAlgn="b"/>
                      <a:r>
                        <a:rPr lang="en-IN" sz="1200" u="none" strike="noStrike" dirty="0">
                          <a:effectLst/>
                        </a:rPr>
                        <a:t>Column3</a:t>
                      </a:r>
                      <a:endParaRPr lang="en-IN" sz="1200" b="1" i="0" u="none" strike="noStrike" dirty="0">
                        <a:solidFill>
                          <a:srgbClr val="FFFFFF"/>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363611416"/>
                  </a:ext>
                </a:extLst>
              </a:tr>
              <a:tr h="237220">
                <a:tc>
                  <a:txBody>
                    <a:bodyPr/>
                    <a:lstStyle/>
                    <a:p>
                      <a:pPr algn="l" fontAlgn="ctr"/>
                      <a:r>
                        <a:rPr lang="en-IN" sz="1200" u="none" strike="noStrike" dirty="0">
                          <a:effectLst/>
                        </a:rPr>
                        <a:t>FLAG_EMP_PHONE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DAYS_EMPLOYED</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0.999756</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158761347"/>
                  </a:ext>
                </a:extLst>
              </a:tr>
              <a:tr h="237220">
                <a:tc>
                  <a:txBody>
                    <a:bodyPr/>
                    <a:lstStyle/>
                    <a:p>
                      <a:pPr algn="l" fontAlgn="ctr"/>
                      <a:r>
                        <a:rPr lang="en-IN" sz="1200" u="none" strike="noStrike" dirty="0">
                          <a:effectLst/>
                        </a:rPr>
                        <a:t>DAYS_EMPLOYED</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FLAG_EMP_PHONE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0.999756</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27631525"/>
                  </a:ext>
                </a:extLst>
              </a:tr>
              <a:tr h="237220">
                <a:tc>
                  <a:txBody>
                    <a:bodyPr/>
                    <a:lstStyle/>
                    <a:p>
                      <a:pPr algn="l" fontAlgn="ctr"/>
                      <a:r>
                        <a:rPr lang="fr-FR" sz="1200" u="none" strike="noStrike" dirty="0">
                          <a:effectLst/>
                        </a:rPr>
                        <a:t>OBS_30_CNT_SOCIAL_CIRCLE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OBS_60_CNT_SOCIAL_CIRCLE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0.998510</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287871489"/>
                  </a:ext>
                </a:extLst>
              </a:tr>
              <a:tr h="237220">
                <a:tc>
                  <a:txBody>
                    <a:bodyPr/>
                    <a:lstStyle/>
                    <a:p>
                      <a:pPr algn="l" fontAlgn="ctr"/>
                      <a:r>
                        <a:rPr lang="fr-FR" sz="1200" u="none" strike="noStrike" dirty="0">
                          <a:effectLst/>
                        </a:rPr>
                        <a:t>OBS_60_CNT_SOCIAL_CIRCLE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OBS_30_CNT_SOCIAL_CIRCLE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0.998510</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145707771"/>
                  </a:ext>
                </a:extLst>
              </a:tr>
              <a:tr h="237220">
                <a:tc>
                  <a:txBody>
                    <a:bodyPr/>
                    <a:lstStyle/>
                    <a:p>
                      <a:pPr algn="l" fontAlgn="ctr"/>
                      <a:r>
                        <a:rPr lang="en-IN" sz="1200" u="none" strike="noStrike" dirty="0">
                          <a:effectLst/>
                        </a:rPr>
                        <a:t>AMT_CREDIT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AMT_GOODS_PRICE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0.987022</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994831491"/>
                  </a:ext>
                </a:extLst>
              </a:tr>
              <a:tr h="237220">
                <a:tc>
                  <a:txBody>
                    <a:bodyPr/>
                    <a:lstStyle/>
                    <a:p>
                      <a:pPr algn="l" fontAlgn="ctr"/>
                      <a:r>
                        <a:rPr lang="en-IN" sz="1200" u="none" strike="noStrike" dirty="0">
                          <a:effectLst/>
                        </a:rPr>
                        <a:t>AMT_GOODS_PRICE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AMT_CREDIT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0.987022</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82110966"/>
                  </a:ext>
                </a:extLst>
              </a:tr>
              <a:tr h="237220">
                <a:tc>
                  <a:txBody>
                    <a:bodyPr/>
                    <a:lstStyle/>
                    <a:p>
                      <a:pPr algn="l" fontAlgn="ctr"/>
                      <a:r>
                        <a:rPr lang="en-IN" sz="1200" u="none" strike="noStrike" dirty="0">
                          <a:effectLst/>
                        </a:rPr>
                        <a:t>REGION_RATING_CLIENT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REGION_RATING_CLIENT_W_CITY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0.950149</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610273464"/>
                  </a:ext>
                </a:extLst>
              </a:tr>
              <a:tr h="237220">
                <a:tc>
                  <a:txBody>
                    <a:bodyPr/>
                    <a:lstStyle/>
                    <a:p>
                      <a:pPr algn="l" fontAlgn="ctr"/>
                      <a:r>
                        <a:rPr lang="en-US" sz="1200" u="none" strike="noStrike" dirty="0">
                          <a:effectLst/>
                        </a:rPr>
                        <a:t>REGION_RATING_CLIENT_W_CITY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REGION_RATING_CLIENT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0.950149</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169394"/>
                  </a:ext>
                </a:extLst>
              </a:tr>
              <a:tr h="237220">
                <a:tc>
                  <a:txBody>
                    <a:bodyPr/>
                    <a:lstStyle/>
                    <a:p>
                      <a:pPr algn="l" fontAlgn="ctr"/>
                      <a:r>
                        <a:rPr lang="en-IN" sz="1200" u="none" strike="noStrike" dirty="0">
                          <a:effectLst/>
                        </a:rPr>
                        <a:t>CNT_FAM_MEMBERS</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CNT_CHILDREN</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0.878571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011340297"/>
                  </a:ext>
                </a:extLst>
              </a:tr>
              <a:tr h="237220">
                <a:tc>
                  <a:txBody>
                    <a:bodyPr/>
                    <a:lstStyle/>
                    <a:p>
                      <a:pPr algn="l" fontAlgn="ctr"/>
                      <a:r>
                        <a:rPr lang="en-IN" sz="1200" u="none" strike="noStrike" dirty="0">
                          <a:effectLst/>
                        </a:rPr>
                        <a:t>CNT_CHILDREN</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CNT_FAM_MEMBERS</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0.878571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4013008315"/>
                  </a:ext>
                </a:extLst>
              </a:tr>
              <a:tr h="237220">
                <a:tc>
                  <a:txBody>
                    <a:bodyPr/>
                    <a:lstStyle/>
                    <a:p>
                      <a:pPr algn="l" fontAlgn="ctr"/>
                      <a:r>
                        <a:rPr lang="en-US" sz="1200" u="none" strike="noStrike" dirty="0">
                          <a:effectLst/>
                        </a:rPr>
                        <a:t>LIVE_REGION_NOT_WORK_REGION</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REG_REGION_NOT_WORK_REGION</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0.861861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786216308"/>
                  </a:ext>
                </a:extLst>
              </a:tr>
              <a:tr h="237220">
                <a:tc>
                  <a:txBody>
                    <a:bodyPr/>
                    <a:lstStyle/>
                    <a:p>
                      <a:pPr algn="l" fontAlgn="ctr"/>
                      <a:r>
                        <a:rPr lang="en-US" sz="1200" u="none" strike="noStrike" dirty="0">
                          <a:effectLst/>
                        </a:rPr>
                        <a:t>REG_REGION_NOT_WORK_REGION</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LIVE_REGION_NOT_WORK_REGION</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0.861861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49835768"/>
                  </a:ext>
                </a:extLst>
              </a:tr>
              <a:tr h="237220">
                <a:tc>
                  <a:txBody>
                    <a:bodyPr/>
                    <a:lstStyle/>
                    <a:p>
                      <a:pPr algn="l" fontAlgn="ctr"/>
                      <a:r>
                        <a:rPr lang="fr-FR" sz="1200" u="none" strike="noStrike" dirty="0">
                          <a:effectLst/>
                        </a:rPr>
                        <a:t>DEF_30_CNT_SOCIAL_CIRCLE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DEF_60_CNT_SOCIAL_CIRCLE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0.859371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321106846"/>
                  </a:ext>
                </a:extLst>
              </a:tr>
              <a:tr h="237220">
                <a:tc>
                  <a:txBody>
                    <a:bodyPr/>
                    <a:lstStyle/>
                    <a:p>
                      <a:pPr algn="l" fontAlgn="ctr"/>
                      <a:r>
                        <a:rPr lang="fr-FR" sz="1200" u="none" strike="noStrike" dirty="0">
                          <a:effectLst/>
                        </a:rPr>
                        <a:t>DEF_60_CNT_SOCIAL_CIRCLE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DEF_30_CNT_SOCIAL_CIRCLE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0.859371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486382021"/>
                  </a:ext>
                </a:extLst>
              </a:tr>
              <a:tr h="237220">
                <a:tc>
                  <a:txBody>
                    <a:bodyPr/>
                    <a:lstStyle/>
                    <a:p>
                      <a:pPr algn="l" fontAlgn="ctr"/>
                      <a:r>
                        <a:rPr lang="en-US" sz="1200" u="none" strike="noStrike" dirty="0">
                          <a:effectLst/>
                        </a:rPr>
                        <a:t>LIVE_CITY_NOT_WORK_CITY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REG_CITY_NOT_WORK_CITY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0.830381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891739763"/>
                  </a:ext>
                </a:extLst>
              </a:tr>
              <a:tr h="237220">
                <a:tc>
                  <a:txBody>
                    <a:bodyPr/>
                    <a:lstStyle/>
                    <a:p>
                      <a:pPr algn="l" fontAlgn="ctr"/>
                      <a:r>
                        <a:rPr lang="en-US" sz="1200" u="none" strike="noStrike" dirty="0">
                          <a:effectLst/>
                        </a:rPr>
                        <a:t>REG_CITY_NOT_WORK_CITY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LIVE_CITY_NOT_WORK_CITY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0.830381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314932913"/>
                  </a:ext>
                </a:extLst>
              </a:tr>
              <a:tr h="237220">
                <a:tc>
                  <a:txBody>
                    <a:bodyPr/>
                    <a:lstStyle/>
                    <a:p>
                      <a:pPr algn="l" fontAlgn="ctr"/>
                      <a:r>
                        <a:rPr lang="en-IN" sz="1200" u="none" strike="noStrike" dirty="0">
                          <a:effectLst/>
                        </a:rPr>
                        <a:t>AMT_GOODS_PRICE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AMT_ANNUITY</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0.776421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703980711"/>
                  </a:ext>
                </a:extLst>
              </a:tr>
              <a:tr h="237220">
                <a:tc>
                  <a:txBody>
                    <a:bodyPr/>
                    <a:lstStyle/>
                    <a:p>
                      <a:pPr algn="l" fontAlgn="ctr"/>
                      <a:r>
                        <a:rPr lang="en-IN" sz="1200" u="none" strike="noStrike" dirty="0">
                          <a:effectLst/>
                        </a:rPr>
                        <a:t>AMT_ANNUITY</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AMT_GOODS_PRICE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0.776421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9107414"/>
                  </a:ext>
                </a:extLst>
              </a:tr>
              <a:tr h="237220">
                <a:tc>
                  <a:txBody>
                    <a:bodyPr/>
                    <a:lstStyle/>
                    <a:p>
                      <a:pPr algn="l" fontAlgn="ctr"/>
                      <a:r>
                        <a:rPr lang="en-IN" sz="1200" u="none" strike="noStrike" dirty="0">
                          <a:effectLst/>
                        </a:rPr>
                        <a:t>AMT_ANNUITY</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AMT_CREDIT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0.771297</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321683487"/>
                  </a:ext>
                </a:extLst>
              </a:tr>
              <a:tr h="237220">
                <a:tc>
                  <a:txBody>
                    <a:bodyPr/>
                    <a:lstStyle/>
                    <a:p>
                      <a:pPr algn="l" fontAlgn="ctr"/>
                      <a:r>
                        <a:rPr lang="en-IN" sz="1200" u="none" strike="noStrike" dirty="0">
                          <a:effectLst/>
                        </a:rPr>
                        <a:t>AMT_CREDIT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AMT_ANNUITY</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0.771297</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693655977"/>
                  </a:ext>
                </a:extLst>
              </a:tr>
            </a:tbl>
          </a:graphicData>
        </a:graphic>
      </p:graphicFrame>
    </p:spTree>
    <p:extLst>
      <p:ext uri="{BB962C8B-B14F-4D97-AF65-F5344CB8AC3E}">
        <p14:creationId xmlns:p14="http://schemas.microsoft.com/office/powerpoint/2010/main" val="157536275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8BAD-CF5C-4200-87D3-AF9183FED13B}"/>
              </a:ext>
            </a:extLst>
          </p:cNvPr>
          <p:cNvSpPr>
            <a:spLocks noGrp="1"/>
          </p:cNvSpPr>
          <p:nvPr>
            <p:ph type="title"/>
          </p:nvPr>
        </p:nvSpPr>
        <p:spPr>
          <a:xfrm>
            <a:off x="685802" y="261257"/>
            <a:ext cx="10131425" cy="1456267"/>
          </a:xfrm>
        </p:spPr>
        <p:txBody>
          <a:bodyPr/>
          <a:lstStyle/>
          <a:p>
            <a:r>
              <a:rPr lang="en-US" dirty="0"/>
              <a:t>Business problem and END RESULTS</a:t>
            </a:r>
            <a:endParaRPr lang="en-IN" dirty="0"/>
          </a:p>
        </p:txBody>
      </p:sp>
      <p:sp>
        <p:nvSpPr>
          <p:cNvPr id="3" name="Content Placeholder 2">
            <a:extLst>
              <a:ext uri="{FF2B5EF4-FFF2-40B4-BE49-F238E27FC236}">
                <a16:creationId xmlns:a16="http://schemas.microsoft.com/office/drawing/2014/main" id="{A7B9371C-10C2-444B-A835-EC02A896DBC7}"/>
              </a:ext>
            </a:extLst>
          </p:cNvPr>
          <p:cNvSpPr>
            <a:spLocks noGrp="1"/>
          </p:cNvSpPr>
          <p:nvPr>
            <p:ph idx="1"/>
          </p:nvPr>
        </p:nvSpPr>
        <p:spPr>
          <a:xfrm>
            <a:off x="685802" y="1717525"/>
            <a:ext cx="6629398" cy="4879218"/>
          </a:xfrm>
        </p:spPr>
        <p:txBody>
          <a:bodyPr>
            <a:noAutofit/>
          </a:bodyPr>
          <a:lstStyle/>
          <a:p>
            <a:pPr algn="just"/>
            <a:r>
              <a:rPr lang="en-US" sz="2000" dirty="0"/>
              <a:t>Applying EDA in a real business scenario</a:t>
            </a:r>
          </a:p>
          <a:p>
            <a:pPr algn="just"/>
            <a:r>
              <a:rPr lang="en-US" sz="2000" dirty="0"/>
              <a:t>Basic understanding of risk analytics in banking and financial services.</a:t>
            </a:r>
          </a:p>
          <a:p>
            <a:pPr algn="just"/>
            <a:r>
              <a:rPr lang="en-US" sz="2000" dirty="0"/>
              <a:t>Understand how data is used to minimize the risk of losing money while lending to customers.</a:t>
            </a:r>
          </a:p>
          <a:p>
            <a:pPr algn="just"/>
            <a:r>
              <a:rPr lang="en-US" sz="2000" dirty="0"/>
              <a:t>This case study tries to uncover patterns that suggest whether a client is having trouble paying their installments, which can be used to make decisions like refusing the loan, reducing the loan amount, lending (to risky applicants) at a higher interest rate, and so on. This will ensure that those customers who are capable of repaying the loan are not turned down.</a:t>
            </a:r>
            <a:endParaRPr lang="en-IN" sz="2000" dirty="0"/>
          </a:p>
        </p:txBody>
      </p:sp>
      <p:pic>
        <p:nvPicPr>
          <p:cNvPr id="7" name="Picture 6">
            <a:extLst>
              <a:ext uri="{FF2B5EF4-FFF2-40B4-BE49-F238E27FC236}">
                <a16:creationId xmlns:a16="http://schemas.microsoft.com/office/drawing/2014/main" id="{25553B79-3FD4-42DD-8CDB-5F52F59BFFA2}"/>
              </a:ext>
            </a:extLst>
          </p:cNvPr>
          <p:cNvPicPr>
            <a:picLocks noChangeAspect="1"/>
          </p:cNvPicPr>
          <p:nvPr/>
        </p:nvPicPr>
        <p:blipFill>
          <a:blip r:embed="rId2"/>
          <a:srcRect l="24290" r="24290"/>
          <a:stretch/>
        </p:blipFill>
        <p:spPr>
          <a:xfrm>
            <a:off x="8167912" y="2549534"/>
            <a:ext cx="3338286" cy="3215200"/>
          </a:xfrm>
          <a:prstGeom prst="rect">
            <a:avLst/>
          </a:prstGeom>
        </p:spPr>
      </p:pic>
    </p:spTree>
    <p:extLst>
      <p:ext uri="{BB962C8B-B14F-4D97-AF65-F5344CB8AC3E}">
        <p14:creationId xmlns:p14="http://schemas.microsoft.com/office/powerpoint/2010/main" val="194682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1010818" y="214527"/>
            <a:ext cx="3018632" cy="6428945"/>
          </a:xfrm>
        </p:spPr>
        <p:txBody>
          <a:bodyPr>
            <a:normAutofit/>
          </a:bodyPr>
          <a:lstStyle/>
          <a:p>
            <a:r>
              <a:rPr lang="en-US" dirty="0"/>
              <a:t>HEATMAP for</a:t>
            </a:r>
            <a:br>
              <a:rPr lang="en-US" dirty="0"/>
            </a:br>
            <a:r>
              <a:rPr lang="en-US" dirty="0"/>
              <a:t>CLIENT with no payment difficulty</a:t>
            </a:r>
            <a:br>
              <a:rPr lang="en-US" dirty="0"/>
            </a:br>
            <a:r>
              <a:rPr lang="en-US" dirty="0"/>
              <a:t>(TARGET = 0)</a:t>
            </a:r>
          </a:p>
        </p:txBody>
      </p:sp>
      <p:pic>
        <p:nvPicPr>
          <p:cNvPr id="6" name="Content Placeholder 5">
            <a:extLst>
              <a:ext uri="{FF2B5EF4-FFF2-40B4-BE49-F238E27FC236}">
                <a16:creationId xmlns:a16="http://schemas.microsoft.com/office/drawing/2014/main" id="{B0F3680D-2C0F-457A-9B0F-ACEDF13A4490}"/>
              </a:ext>
            </a:extLst>
          </p:cNvPr>
          <p:cNvPicPr>
            <a:picLocks noGrp="1" noChangeAspect="1"/>
          </p:cNvPicPr>
          <p:nvPr>
            <p:ph idx="1"/>
          </p:nvPr>
        </p:nvPicPr>
        <p:blipFill>
          <a:blip r:embed="rId2"/>
          <a:srcRect/>
          <a:stretch/>
        </p:blipFill>
        <p:spPr>
          <a:xfrm>
            <a:off x="3979256" y="214527"/>
            <a:ext cx="7239633" cy="6428945"/>
          </a:xfrm>
        </p:spPr>
      </p:pic>
    </p:spTree>
    <p:extLst>
      <p:ext uri="{BB962C8B-B14F-4D97-AF65-F5344CB8AC3E}">
        <p14:creationId xmlns:p14="http://schemas.microsoft.com/office/powerpoint/2010/main" val="311296672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1DCF-E466-49E0-BFE1-DF19B0292DA3}"/>
              </a:ext>
            </a:extLst>
          </p:cNvPr>
          <p:cNvSpPr>
            <a:spLocks noGrp="1"/>
          </p:cNvSpPr>
          <p:nvPr>
            <p:ph type="title"/>
          </p:nvPr>
        </p:nvSpPr>
        <p:spPr>
          <a:xfrm>
            <a:off x="1143001" y="2109693"/>
            <a:ext cx="9905998" cy="1478570"/>
          </a:xfrm>
        </p:spPr>
        <p:txBody>
          <a:bodyPr/>
          <a:lstStyle/>
          <a:p>
            <a:r>
              <a:rPr lang="en-US" dirty="0"/>
              <a:t>Correlation of clients with payment difficulties (TARGET = 1)</a:t>
            </a:r>
          </a:p>
        </p:txBody>
      </p:sp>
    </p:spTree>
    <p:extLst>
      <p:ext uri="{BB962C8B-B14F-4D97-AF65-F5344CB8AC3E}">
        <p14:creationId xmlns:p14="http://schemas.microsoft.com/office/powerpoint/2010/main" val="256382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TOP 10 Correlated columns (TARGET = 1)</a:t>
            </a:r>
          </a:p>
        </p:txBody>
      </p:sp>
      <p:sp>
        <p:nvSpPr>
          <p:cNvPr id="4" name="Content Placeholder 3">
            <a:extLst>
              <a:ext uri="{FF2B5EF4-FFF2-40B4-BE49-F238E27FC236}">
                <a16:creationId xmlns:a16="http://schemas.microsoft.com/office/drawing/2014/main" id="{D4699193-BA57-4417-886A-CC263DE26415}"/>
              </a:ext>
            </a:extLst>
          </p:cNvPr>
          <p:cNvSpPr>
            <a:spLocks noGrp="1"/>
          </p:cNvSpPr>
          <p:nvPr>
            <p:ph idx="1"/>
          </p:nvPr>
        </p:nvSpPr>
        <p:spPr/>
        <p:txBody>
          <a:bodyPr/>
          <a:lstStyle/>
          <a:p>
            <a:endParaRPr lang="en-IN" dirty="0"/>
          </a:p>
        </p:txBody>
      </p:sp>
      <p:graphicFrame>
        <p:nvGraphicFramePr>
          <p:cNvPr id="6" name="Content Placeholder 6">
            <a:extLst>
              <a:ext uri="{FF2B5EF4-FFF2-40B4-BE49-F238E27FC236}">
                <a16:creationId xmlns:a16="http://schemas.microsoft.com/office/drawing/2014/main" id="{8A3A053B-33AD-4ED2-BEC5-A30AF1E99CE2}"/>
              </a:ext>
            </a:extLst>
          </p:cNvPr>
          <p:cNvGraphicFramePr>
            <a:graphicFrameLocks/>
          </p:cNvGraphicFramePr>
          <p:nvPr>
            <p:extLst>
              <p:ext uri="{D42A27DB-BD31-4B8C-83A1-F6EECF244321}">
                <p14:modId xmlns:p14="http://schemas.microsoft.com/office/powerpoint/2010/main" val="1520490179"/>
              </p:ext>
            </p:extLst>
          </p:nvPr>
        </p:nvGraphicFramePr>
        <p:xfrm>
          <a:off x="685800" y="1666323"/>
          <a:ext cx="10820397" cy="4981620"/>
        </p:xfrm>
        <a:graphic>
          <a:graphicData uri="http://schemas.openxmlformats.org/drawingml/2006/table">
            <a:tbl>
              <a:tblPr firstRow="1" lastCol="1">
                <a:tableStyleId>{21E4AEA4-8DFA-4A89-87EB-49C32662AFE0}</a:tableStyleId>
              </a:tblPr>
              <a:tblGrid>
                <a:gridCol w="4705972">
                  <a:extLst>
                    <a:ext uri="{9D8B030D-6E8A-4147-A177-3AD203B41FA5}">
                      <a16:colId xmlns:a16="http://schemas.microsoft.com/office/drawing/2014/main" val="1179500206"/>
                    </a:ext>
                  </a:extLst>
                </a:gridCol>
                <a:gridCol w="4565793">
                  <a:extLst>
                    <a:ext uri="{9D8B030D-6E8A-4147-A177-3AD203B41FA5}">
                      <a16:colId xmlns:a16="http://schemas.microsoft.com/office/drawing/2014/main" val="674008786"/>
                    </a:ext>
                  </a:extLst>
                </a:gridCol>
                <a:gridCol w="1548632">
                  <a:extLst>
                    <a:ext uri="{9D8B030D-6E8A-4147-A177-3AD203B41FA5}">
                      <a16:colId xmlns:a16="http://schemas.microsoft.com/office/drawing/2014/main" val="593164897"/>
                    </a:ext>
                  </a:extLst>
                </a:gridCol>
              </a:tblGrid>
              <a:tr h="237220">
                <a:tc>
                  <a:txBody>
                    <a:bodyPr/>
                    <a:lstStyle/>
                    <a:p>
                      <a:pPr algn="l" fontAlgn="ctr"/>
                      <a:r>
                        <a:rPr lang="en-IN" sz="1200" u="none" strike="noStrike" dirty="0">
                          <a:effectLst/>
                        </a:rPr>
                        <a:t>Column1</a:t>
                      </a:r>
                      <a:endParaRPr lang="en-IN" sz="1200" b="1" i="0" u="none" strike="noStrike" dirty="0">
                        <a:solidFill>
                          <a:srgbClr val="FFFFFF"/>
                        </a:solidFill>
                        <a:effectLst/>
                        <a:latin typeface="Arial Unicode MS"/>
                      </a:endParaRPr>
                    </a:p>
                  </a:txBody>
                  <a:tcPr marL="8690" marR="8690" marT="8690" marB="0" anchor="ctr"/>
                </a:tc>
                <a:tc>
                  <a:txBody>
                    <a:bodyPr/>
                    <a:lstStyle/>
                    <a:p>
                      <a:pPr algn="l" fontAlgn="b"/>
                      <a:r>
                        <a:rPr lang="en-IN" sz="1200" u="none" strike="noStrike" dirty="0">
                          <a:effectLst/>
                        </a:rPr>
                        <a:t>Column2</a:t>
                      </a:r>
                      <a:endParaRPr lang="en-IN" sz="1200" b="1" i="0" u="none" strike="noStrike" dirty="0">
                        <a:solidFill>
                          <a:srgbClr val="FFFFFF"/>
                        </a:solidFill>
                        <a:effectLst/>
                        <a:latin typeface="Calibri" panose="020F0502020204030204" pitchFamily="34" charset="0"/>
                      </a:endParaRPr>
                    </a:p>
                  </a:txBody>
                  <a:tcPr marL="8690" marR="8690" marT="8690" marB="0" anchor="ctr"/>
                </a:tc>
                <a:tc>
                  <a:txBody>
                    <a:bodyPr/>
                    <a:lstStyle/>
                    <a:p>
                      <a:pPr algn="l" fontAlgn="b"/>
                      <a:r>
                        <a:rPr lang="en-IN" sz="1200" u="none" strike="noStrike" dirty="0">
                          <a:effectLst/>
                        </a:rPr>
                        <a:t>Column3</a:t>
                      </a:r>
                      <a:endParaRPr lang="en-IN" sz="1200" b="1" i="0" u="none" strike="noStrike" dirty="0">
                        <a:solidFill>
                          <a:srgbClr val="FFFFFF"/>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363611416"/>
                  </a:ext>
                </a:extLst>
              </a:tr>
              <a:tr h="237220">
                <a:tc>
                  <a:txBody>
                    <a:bodyPr/>
                    <a:lstStyle/>
                    <a:p>
                      <a:pPr algn="l" fontAlgn="ctr"/>
                      <a:r>
                        <a:rPr lang="en-IN" sz="1200" u="none" strike="noStrike" dirty="0">
                          <a:effectLst/>
                        </a:rPr>
                        <a:t>FLAG_EMP_PHONE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DAYS_EMPLOYED</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0.999756</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158761347"/>
                  </a:ext>
                </a:extLst>
              </a:tr>
              <a:tr h="237220">
                <a:tc>
                  <a:txBody>
                    <a:bodyPr/>
                    <a:lstStyle/>
                    <a:p>
                      <a:pPr algn="l" fontAlgn="ctr"/>
                      <a:r>
                        <a:rPr lang="en-IN" sz="1200" u="none" strike="noStrike" dirty="0">
                          <a:effectLst/>
                        </a:rPr>
                        <a:t>DAYS_EMPLOYED</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FLAG_EMP_PHONE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0.999756</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27631525"/>
                  </a:ext>
                </a:extLst>
              </a:tr>
              <a:tr h="237220">
                <a:tc>
                  <a:txBody>
                    <a:bodyPr/>
                    <a:lstStyle/>
                    <a:p>
                      <a:pPr algn="l" fontAlgn="ctr"/>
                      <a:r>
                        <a:rPr lang="fr-FR" sz="1200" u="none" strike="noStrike" dirty="0">
                          <a:effectLst/>
                        </a:rPr>
                        <a:t>OBS_30_CNT_SOCIAL_CIRCLE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OBS_60_CNT_SOCIAL_CIRCLE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0.998510</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287871489"/>
                  </a:ext>
                </a:extLst>
              </a:tr>
              <a:tr h="237220">
                <a:tc>
                  <a:txBody>
                    <a:bodyPr/>
                    <a:lstStyle/>
                    <a:p>
                      <a:pPr algn="l" fontAlgn="ctr"/>
                      <a:r>
                        <a:rPr lang="fr-FR" sz="1200" u="none" strike="noStrike" dirty="0">
                          <a:effectLst/>
                        </a:rPr>
                        <a:t>OBS_60_CNT_SOCIAL_CIRCLE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OBS_30_CNT_SOCIAL_CIRCLE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0.998510</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145707771"/>
                  </a:ext>
                </a:extLst>
              </a:tr>
              <a:tr h="237220">
                <a:tc>
                  <a:txBody>
                    <a:bodyPr/>
                    <a:lstStyle/>
                    <a:p>
                      <a:pPr algn="l" fontAlgn="ctr"/>
                      <a:r>
                        <a:rPr lang="en-IN" sz="1200" u="none" strike="noStrike" dirty="0">
                          <a:effectLst/>
                        </a:rPr>
                        <a:t>AMT_CREDIT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AMT_GOODS_PRICE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0.987022</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994831491"/>
                  </a:ext>
                </a:extLst>
              </a:tr>
              <a:tr h="237220">
                <a:tc>
                  <a:txBody>
                    <a:bodyPr/>
                    <a:lstStyle/>
                    <a:p>
                      <a:pPr algn="l" fontAlgn="ctr"/>
                      <a:r>
                        <a:rPr lang="en-IN" sz="1200" u="none" strike="noStrike" dirty="0">
                          <a:effectLst/>
                        </a:rPr>
                        <a:t>AMT_GOODS_PRICE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AMT_CREDIT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0.987022</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82110966"/>
                  </a:ext>
                </a:extLst>
              </a:tr>
              <a:tr h="237220">
                <a:tc>
                  <a:txBody>
                    <a:bodyPr/>
                    <a:lstStyle/>
                    <a:p>
                      <a:pPr algn="l" fontAlgn="ctr"/>
                      <a:r>
                        <a:rPr lang="en-IN" sz="1200" u="none" strike="noStrike" dirty="0">
                          <a:effectLst/>
                        </a:rPr>
                        <a:t>REGION_RATING_CLIENT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REGION_RATING_CLIENT_W_CITY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0.950149</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610273464"/>
                  </a:ext>
                </a:extLst>
              </a:tr>
              <a:tr h="237220">
                <a:tc>
                  <a:txBody>
                    <a:bodyPr/>
                    <a:lstStyle/>
                    <a:p>
                      <a:pPr algn="l" fontAlgn="ctr"/>
                      <a:r>
                        <a:rPr lang="en-US" sz="1200" u="none" strike="noStrike" dirty="0">
                          <a:effectLst/>
                        </a:rPr>
                        <a:t>REGION_RATING_CLIENT_W_CITY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REGION_RATING_CLIENT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0.950149</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169394"/>
                  </a:ext>
                </a:extLst>
              </a:tr>
              <a:tr h="237220">
                <a:tc>
                  <a:txBody>
                    <a:bodyPr/>
                    <a:lstStyle/>
                    <a:p>
                      <a:pPr algn="l" fontAlgn="ctr"/>
                      <a:r>
                        <a:rPr lang="en-IN" sz="1200" u="none" strike="noStrike" dirty="0">
                          <a:effectLst/>
                        </a:rPr>
                        <a:t>CNT_FAM_MEMBERS</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CNT_CHILDREN</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0.878571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011340297"/>
                  </a:ext>
                </a:extLst>
              </a:tr>
              <a:tr h="237220">
                <a:tc>
                  <a:txBody>
                    <a:bodyPr/>
                    <a:lstStyle/>
                    <a:p>
                      <a:pPr algn="l" fontAlgn="ctr"/>
                      <a:r>
                        <a:rPr lang="en-IN" sz="1200" u="none" strike="noStrike" dirty="0">
                          <a:effectLst/>
                        </a:rPr>
                        <a:t>CNT_CHILDREN</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CNT_FAM_MEMBERS</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0.878571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4013008315"/>
                  </a:ext>
                </a:extLst>
              </a:tr>
              <a:tr h="237220">
                <a:tc>
                  <a:txBody>
                    <a:bodyPr/>
                    <a:lstStyle/>
                    <a:p>
                      <a:pPr algn="l" fontAlgn="ctr"/>
                      <a:r>
                        <a:rPr lang="en-US" sz="1200" u="none" strike="noStrike" dirty="0">
                          <a:effectLst/>
                        </a:rPr>
                        <a:t>LIVE_REGION_NOT_WORK_REGION</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REG_REGION_NOT_WORK_REGION</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0.861861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786216308"/>
                  </a:ext>
                </a:extLst>
              </a:tr>
              <a:tr h="237220">
                <a:tc>
                  <a:txBody>
                    <a:bodyPr/>
                    <a:lstStyle/>
                    <a:p>
                      <a:pPr algn="l" fontAlgn="ctr"/>
                      <a:r>
                        <a:rPr lang="en-US" sz="1200" u="none" strike="noStrike" dirty="0">
                          <a:effectLst/>
                        </a:rPr>
                        <a:t>REG_REGION_NOT_WORK_REGION</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LIVE_REGION_NOT_WORK_REGION</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0.861861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49835768"/>
                  </a:ext>
                </a:extLst>
              </a:tr>
              <a:tr h="237220">
                <a:tc>
                  <a:txBody>
                    <a:bodyPr/>
                    <a:lstStyle/>
                    <a:p>
                      <a:pPr algn="l" fontAlgn="ctr"/>
                      <a:r>
                        <a:rPr lang="fr-FR" sz="1200" u="none" strike="noStrike" dirty="0">
                          <a:effectLst/>
                        </a:rPr>
                        <a:t>DEF_30_CNT_SOCIAL_CIRCLE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DEF_60_CNT_SOCIAL_CIRCLE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0.859371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321106846"/>
                  </a:ext>
                </a:extLst>
              </a:tr>
              <a:tr h="237220">
                <a:tc>
                  <a:txBody>
                    <a:bodyPr/>
                    <a:lstStyle/>
                    <a:p>
                      <a:pPr algn="l" fontAlgn="ctr"/>
                      <a:r>
                        <a:rPr lang="fr-FR" sz="1200" u="none" strike="noStrike" dirty="0">
                          <a:effectLst/>
                        </a:rPr>
                        <a:t>DEF_60_CNT_SOCIAL_CIRCLE</a:t>
                      </a:r>
                      <a:endParaRPr lang="fr-FR" sz="1200" b="0" i="0" u="none" strike="noStrike" dirty="0">
                        <a:solidFill>
                          <a:srgbClr val="000000"/>
                        </a:solidFill>
                        <a:effectLst/>
                        <a:latin typeface="Arial Unicode MS"/>
                      </a:endParaRPr>
                    </a:p>
                  </a:txBody>
                  <a:tcPr marL="8690" marR="8690" marT="8690" marB="0" anchor="ctr"/>
                </a:tc>
                <a:tc>
                  <a:txBody>
                    <a:bodyPr/>
                    <a:lstStyle/>
                    <a:p>
                      <a:pPr algn="l" fontAlgn="b"/>
                      <a:r>
                        <a:rPr lang="fr-FR" sz="1200" u="none" strike="noStrike" dirty="0">
                          <a:effectLst/>
                        </a:rPr>
                        <a:t>DEF_30_CNT_SOCIAL_CIRCLE</a:t>
                      </a:r>
                      <a:endParaRPr lang="fr-FR"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0.859371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486382021"/>
                  </a:ext>
                </a:extLst>
              </a:tr>
              <a:tr h="237220">
                <a:tc>
                  <a:txBody>
                    <a:bodyPr/>
                    <a:lstStyle/>
                    <a:p>
                      <a:pPr algn="l" fontAlgn="ctr"/>
                      <a:r>
                        <a:rPr lang="en-US" sz="1200" u="none" strike="noStrike" dirty="0">
                          <a:effectLst/>
                        </a:rPr>
                        <a:t>LIVE_CITY_NOT_WORK_CITY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REG_CITY_NOT_WORK_CITY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0.830381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891739763"/>
                  </a:ext>
                </a:extLst>
              </a:tr>
              <a:tr h="237220">
                <a:tc>
                  <a:txBody>
                    <a:bodyPr/>
                    <a:lstStyle/>
                    <a:p>
                      <a:pPr algn="l" fontAlgn="ctr"/>
                      <a:r>
                        <a:rPr lang="en-US" sz="1200" u="none" strike="noStrike" dirty="0">
                          <a:effectLst/>
                        </a:rPr>
                        <a:t>REG_CITY_NOT_WORK_CITY</a:t>
                      </a:r>
                      <a:endParaRPr lang="en-US" sz="1200" b="0" i="0" u="none" strike="noStrike" dirty="0">
                        <a:solidFill>
                          <a:srgbClr val="000000"/>
                        </a:solidFill>
                        <a:effectLst/>
                        <a:latin typeface="Arial Unicode MS"/>
                      </a:endParaRPr>
                    </a:p>
                  </a:txBody>
                  <a:tcPr marL="8690" marR="8690" marT="8690" marB="0" anchor="ctr"/>
                </a:tc>
                <a:tc>
                  <a:txBody>
                    <a:bodyPr/>
                    <a:lstStyle/>
                    <a:p>
                      <a:pPr algn="l" fontAlgn="b"/>
                      <a:r>
                        <a:rPr lang="en-US" sz="1200" u="none" strike="noStrike" dirty="0">
                          <a:effectLst/>
                        </a:rPr>
                        <a:t>LIVE_CITY_NOT_WORK_CITY</a:t>
                      </a:r>
                      <a:endParaRPr lang="en-US"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0.830381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314932913"/>
                  </a:ext>
                </a:extLst>
              </a:tr>
              <a:tr h="237220">
                <a:tc>
                  <a:txBody>
                    <a:bodyPr/>
                    <a:lstStyle/>
                    <a:p>
                      <a:pPr algn="l" fontAlgn="ctr"/>
                      <a:r>
                        <a:rPr lang="en-IN" sz="1200" u="none" strike="noStrike" dirty="0">
                          <a:effectLst/>
                        </a:rPr>
                        <a:t>AMT_GOODS_PRICE</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AMT_ANNUITY</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0.776421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703980711"/>
                  </a:ext>
                </a:extLst>
              </a:tr>
              <a:tr h="237220">
                <a:tc>
                  <a:txBody>
                    <a:bodyPr/>
                    <a:lstStyle/>
                    <a:p>
                      <a:pPr algn="l" fontAlgn="ctr"/>
                      <a:r>
                        <a:rPr lang="en-IN" sz="1200" u="none" strike="noStrike" dirty="0">
                          <a:effectLst/>
                        </a:rPr>
                        <a:t>AMT_ANNUITY</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AMT_GOODS_PRICE</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0.776421</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109107414"/>
                  </a:ext>
                </a:extLst>
              </a:tr>
              <a:tr h="237220">
                <a:tc>
                  <a:txBody>
                    <a:bodyPr/>
                    <a:lstStyle/>
                    <a:p>
                      <a:pPr algn="l" fontAlgn="ctr"/>
                      <a:r>
                        <a:rPr lang="en-IN" sz="1200" u="none" strike="noStrike" dirty="0">
                          <a:effectLst/>
                        </a:rPr>
                        <a:t>AMT_ANNUITY</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AMT_CREDIT</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0.771297</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3321683487"/>
                  </a:ext>
                </a:extLst>
              </a:tr>
              <a:tr h="237220">
                <a:tc>
                  <a:txBody>
                    <a:bodyPr/>
                    <a:lstStyle/>
                    <a:p>
                      <a:pPr algn="l" fontAlgn="ctr"/>
                      <a:r>
                        <a:rPr lang="en-IN" sz="1200" u="none" strike="noStrike" dirty="0">
                          <a:effectLst/>
                        </a:rPr>
                        <a:t>AMT_CREDIT</a:t>
                      </a:r>
                      <a:endParaRPr lang="en-IN" sz="1200" b="0" i="0" u="none" strike="noStrike" dirty="0">
                        <a:solidFill>
                          <a:srgbClr val="000000"/>
                        </a:solidFill>
                        <a:effectLst/>
                        <a:latin typeface="Arial Unicode MS"/>
                      </a:endParaRPr>
                    </a:p>
                  </a:txBody>
                  <a:tcPr marL="8690" marR="8690" marT="8690" marB="0" anchor="ctr"/>
                </a:tc>
                <a:tc>
                  <a:txBody>
                    <a:bodyPr/>
                    <a:lstStyle/>
                    <a:p>
                      <a:pPr algn="l" fontAlgn="b"/>
                      <a:r>
                        <a:rPr lang="en-IN" sz="1200" u="none" strike="noStrike" dirty="0">
                          <a:effectLst/>
                        </a:rPr>
                        <a:t>AMT_ANNUITY</a:t>
                      </a:r>
                      <a:endParaRPr lang="en-IN" sz="1200" b="0" i="0" u="none" strike="noStrike" dirty="0">
                        <a:solidFill>
                          <a:srgbClr val="000000"/>
                        </a:solidFill>
                        <a:effectLst/>
                        <a:latin typeface="Calibri" panose="020F0502020204030204" pitchFamily="34" charset="0"/>
                      </a:endParaRPr>
                    </a:p>
                  </a:txBody>
                  <a:tcPr marL="8690" marR="8690" marT="8690" marB="0" anchor="ctr"/>
                </a:tc>
                <a:tc>
                  <a:txBody>
                    <a:bodyPr/>
                    <a:lstStyle/>
                    <a:p>
                      <a:pPr algn="r" fontAlgn="b"/>
                      <a:r>
                        <a:rPr lang="en-IN" sz="1200" u="none" strike="noStrike" dirty="0">
                          <a:effectLst/>
                        </a:rPr>
                        <a:t>0.771297</a:t>
                      </a:r>
                      <a:endParaRPr lang="en-IN" sz="1200" b="0" i="0" u="none" strike="noStrike" dirty="0">
                        <a:solidFill>
                          <a:srgbClr val="000000"/>
                        </a:solidFill>
                        <a:effectLst/>
                        <a:latin typeface="Calibri" panose="020F0502020204030204" pitchFamily="34" charset="0"/>
                      </a:endParaRPr>
                    </a:p>
                  </a:txBody>
                  <a:tcPr marL="8690" marR="8690" marT="8690" marB="0" anchor="ctr"/>
                </a:tc>
                <a:extLst>
                  <a:ext uri="{0D108BD9-81ED-4DB2-BD59-A6C34878D82A}">
                    <a16:rowId xmlns:a16="http://schemas.microsoft.com/office/drawing/2014/main" val="2693655977"/>
                  </a:ext>
                </a:extLst>
              </a:tr>
            </a:tbl>
          </a:graphicData>
        </a:graphic>
      </p:graphicFrame>
    </p:spTree>
    <p:extLst>
      <p:ext uri="{BB962C8B-B14F-4D97-AF65-F5344CB8AC3E}">
        <p14:creationId xmlns:p14="http://schemas.microsoft.com/office/powerpoint/2010/main" val="283972735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841829" y="214525"/>
            <a:ext cx="2975428" cy="6428945"/>
          </a:xfrm>
        </p:spPr>
        <p:txBody>
          <a:bodyPr>
            <a:normAutofit/>
          </a:bodyPr>
          <a:lstStyle/>
          <a:p>
            <a:r>
              <a:rPr lang="en-US" dirty="0"/>
              <a:t>HEATMAP for</a:t>
            </a:r>
            <a:br>
              <a:rPr lang="en-US" dirty="0"/>
            </a:br>
            <a:r>
              <a:rPr lang="en-US" dirty="0"/>
              <a:t>CLIENT with payment difficulty</a:t>
            </a:r>
            <a:br>
              <a:rPr lang="en-US" dirty="0"/>
            </a:br>
            <a:r>
              <a:rPr lang="en-US" dirty="0"/>
              <a:t>(TARGET = 1)</a:t>
            </a:r>
          </a:p>
        </p:txBody>
      </p:sp>
      <p:pic>
        <p:nvPicPr>
          <p:cNvPr id="6" name="Content Placeholder 5">
            <a:extLst>
              <a:ext uri="{FF2B5EF4-FFF2-40B4-BE49-F238E27FC236}">
                <a16:creationId xmlns:a16="http://schemas.microsoft.com/office/drawing/2014/main" id="{B0F3680D-2C0F-457A-9B0F-ACEDF13A4490}"/>
              </a:ext>
            </a:extLst>
          </p:cNvPr>
          <p:cNvPicPr>
            <a:picLocks noGrp="1" noChangeAspect="1"/>
          </p:cNvPicPr>
          <p:nvPr>
            <p:ph idx="1"/>
          </p:nvPr>
        </p:nvPicPr>
        <p:blipFill>
          <a:blip r:embed="rId2"/>
          <a:srcRect/>
          <a:stretch/>
        </p:blipFill>
        <p:spPr>
          <a:xfrm>
            <a:off x="4148245" y="214525"/>
            <a:ext cx="7239633" cy="6428945"/>
          </a:xfrm>
        </p:spPr>
      </p:pic>
    </p:spTree>
    <p:extLst>
      <p:ext uri="{BB962C8B-B14F-4D97-AF65-F5344CB8AC3E}">
        <p14:creationId xmlns:p14="http://schemas.microsoft.com/office/powerpoint/2010/main" val="333189626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0F37-F749-4D6A-9F64-72D62DA2D5BD}"/>
              </a:ext>
            </a:extLst>
          </p:cNvPr>
          <p:cNvSpPr>
            <a:spLocks noGrp="1"/>
          </p:cNvSpPr>
          <p:nvPr>
            <p:ph type="title"/>
          </p:nvPr>
        </p:nvSpPr>
        <p:spPr>
          <a:xfrm>
            <a:off x="1143001" y="2222235"/>
            <a:ext cx="9905998" cy="1478570"/>
          </a:xfrm>
        </p:spPr>
        <p:txBody>
          <a:bodyPr>
            <a:normAutofit/>
          </a:bodyPr>
          <a:lstStyle/>
          <a:p>
            <a:r>
              <a:rPr lang="en-US" sz="3200" dirty="0">
                <a:solidFill>
                  <a:srgbClr val="FFFFFF"/>
                </a:solidFill>
              </a:rPr>
              <a:t>analysis after merging previous and CURRENT data</a:t>
            </a:r>
            <a:endParaRPr lang="en-US" sz="3200" dirty="0"/>
          </a:p>
        </p:txBody>
      </p:sp>
    </p:spTree>
    <p:extLst>
      <p:ext uri="{BB962C8B-B14F-4D97-AF65-F5344CB8AC3E}">
        <p14:creationId xmlns:p14="http://schemas.microsoft.com/office/powerpoint/2010/main" val="1355436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7709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Very few applications are in unused offer category, and most of the applications are in approved category</a:t>
            </a:r>
          </a:p>
        </p:txBody>
      </p:sp>
    </p:spTree>
    <p:extLst>
      <p:ext uri="{BB962C8B-B14F-4D97-AF65-F5344CB8AC3E}">
        <p14:creationId xmlns:p14="http://schemas.microsoft.com/office/powerpoint/2010/main" val="185236775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TYPE from previous data</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Very few applications are of Revolving types, and most of the applications are for either Cash loans or consumer loans</a:t>
            </a:r>
          </a:p>
        </p:txBody>
      </p:sp>
    </p:spTree>
    <p:extLst>
      <p:ext uri="{BB962C8B-B14F-4D97-AF65-F5344CB8AC3E}">
        <p14:creationId xmlns:p14="http://schemas.microsoft.com/office/powerpoint/2010/main" val="2672492486"/>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 and gender</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Most of the loans are applied by females, hence number of females are high in this plot also in each category</a:t>
            </a:r>
          </a:p>
        </p:txBody>
      </p:sp>
    </p:spTree>
    <p:extLst>
      <p:ext uri="{BB962C8B-B14F-4D97-AF65-F5344CB8AC3E}">
        <p14:creationId xmlns:p14="http://schemas.microsoft.com/office/powerpoint/2010/main" val="170607845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 and TARGET</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Very few percentage of loans are approved to the clients who have difficulties in payment in comparison to clients having no payment difficulties.</a:t>
            </a:r>
          </a:p>
        </p:txBody>
      </p:sp>
    </p:spTree>
    <p:extLst>
      <p:ext uri="{BB962C8B-B14F-4D97-AF65-F5344CB8AC3E}">
        <p14:creationId xmlns:p14="http://schemas.microsoft.com/office/powerpoint/2010/main" val="341507186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 and client type</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Repeater type clients are getting max number of loans approved, but they also have max number of loans in other status.</a:t>
            </a:r>
          </a:p>
          <a:p>
            <a:pPr>
              <a:buFont typeface="Arial" panose="020B0604020202020204" pitchFamily="34" charset="0"/>
              <a:buChar char="•"/>
            </a:pPr>
            <a:r>
              <a:rPr lang="en-US" dirty="0"/>
              <a:t>New clients are also getting loans approved, much more than refused or cancelled.</a:t>
            </a:r>
          </a:p>
        </p:txBody>
      </p:sp>
    </p:spTree>
    <p:extLst>
      <p:ext uri="{BB962C8B-B14F-4D97-AF65-F5344CB8AC3E}">
        <p14:creationId xmlns:p14="http://schemas.microsoft.com/office/powerpoint/2010/main" val="38491125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2E3D-2B62-4094-BD69-B280B3EBFC14}"/>
              </a:ext>
            </a:extLst>
          </p:cNvPr>
          <p:cNvSpPr>
            <a:spLocks noGrp="1"/>
          </p:cNvSpPr>
          <p:nvPr>
            <p:ph type="title"/>
          </p:nvPr>
        </p:nvSpPr>
        <p:spPr>
          <a:xfrm>
            <a:off x="1143001" y="2053423"/>
            <a:ext cx="9905998" cy="1478570"/>
          </a:xfrm>
        </p:spPr>
        <p:txBody>
          <a:bodyPr>
            <a:normAutofit/>
          </a:bodyPr>
          <a:lstStyle/>
          <a:p>
            <a:r>
              <a:rPr lang="en-US" sz="3200" dirty="0">
                <a:solidFill>
                  <a:srgbClr val="FFFFFF"/>
                </a:solidFill>
              </a:rPr>
              <a:t>Univariate analysis</a:t>
            </a:r>
            <a:endParaRPr lang="en-US" sz="3200" dirty="0"/>
          </a:p>
        </p:txBody>
      </p:sp>
    </p:spTree>
    <p:extLst>
      <p:ext uri="{BB962C8B-B14F-4D97-AF65-F5344CB8AC3E}">
        <p14:creationId xmlns:p14="http://schemas.microsoft.com/office/powerpoint/2010/main" val="3027789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4207850" y="1666324"/>
            <a:ext cx="7298349" cy="498161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t>
            </a:r>
            <a:r>
              <a:rPr lang="en-IN" dirty="0"/>
              <a:t>CONTRACT Status and client type</a:t>
            </a:r>
            <a:endParaRPr lang="en-US" dirty="0"/>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1666324"/>
            <a:ext cx="3522049" cy="4981619"/>
          </a:xfrm>
        </p:spPr>
        <p:txBody>
          <a:bodyPr>
            <a:normAutofit/>
          </a:bodyPr>
          <a:lstStyle/>
          <a:p>
            <a:pPr marL="0" indent="0">
              <a:buNone/>
            </a:pPr>
            <a:r>
              <a:rPr lang="en-US" dirty="0"/>
              <a:t>From the plot, we can state that:</a:t>
            </a:r>
          </a:p>
          <a:p>
            <a:pPr>
              <a:buFont typeface="Arial" panose="020B0604020202020204" pitchFamily="34" charset="0"/>
              <a:buChar char="•"/>
            </a:pPr>
            <a:r>
              <a:rPr lang="en-US" dirty="0"/>
              <a:t>Maximum numbers of clients having payment difficulties is from repeater clients only. But they also have maximum number of clients having no difficulties.</a:t>
            </a:r>
          </a:p>
          <a:p>
            <a:pPr>
              <a:buFont typeface="Arial" panose="020B0604020202020204" pitchFamily="34" charset="0"/>
              <a:buChar char="•"/>
            </a:pPr>
            <a:r>
              <a:rPr lang="en-US" dirty="0"/>
              <a:t>Maximum new clients have no payment difficulties</a:t>
            </a:r>
          </a:p>
          <a:p>
            <a:pPr>
              <a:buFont typeface="Arial" panose="020B0604020202020204" pitchFamily="34" charset="0"/>
              <a:buChar char="•"/>
            </a:pPr>
            <a:r>
              <a:rPr lang="en-US" dirty="0"/>
              <a:t>Analyzing by percentage, repeater clients have very low percentage of the clients having difficulty in payments.</a:t>
            </a:r>
          </a:p>
        </p:txBody>
      </p:sp>
    </p:spTree>
    <p:extLst>
      <p:ext uri="{BB962C8B-B14F-4D97-AF65-F5344CB8AC3E}">
        <p14:creationId xmlns:p14="http://schemas.microsoft.com/office/powerpoint/2010/main" val="296070923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567A-0E95-4D5B-A9C1-A3B7EC8029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D44870-856F-45BD-929C-B3E8F493B72E}"/>
              </a:ext>
            </a:extLst>
          </p:cNvPr>
          <p:cNvSpPr>
            <a:spLocks noGrp="1"/>
          </p:cNvSpPr>
          <p:nvPr>
            <p:ph idx="1"/>
          </p:nvPr>
        </p:nvSpPr>
        <p:spPr/>
        <p:txBody>
          <a:bodyPr>
            <a:normAutofit/>
          </a:bodyPr>
          <a:lstStyle/>
          <a:p>
            <a:pPr marL="0" indent="0">
              <a:buNone/>
            </a:pPr>
            <a:r>
              <a:rPr lang="en-US" sz="2400" dirty="0"/>
              <a:t>Banks should focus more on below categories:</a:t>
            </a:r>
          </a:p>
          <a:p>
            <a:r>
              <a:rPr lang="en-US" sz="2400" dirty="0"/>
              <a:t>INCOME TYPE: Pensioners, State Servants</a:t>
            </a:r>
          </a:p>
          <a:p>
            <a:r>
              <a:rPr lang="en-US" sz="2400" dirty="0"/>
              <a:t>EDUCATION: Higher Education</a:t>
            </a:r>
          </a:p>
          <a:p>
            <a:r>
              <a:rPr lang="en-US" sz="2400" dirty="0"/>
              <a:t>AGE GROUP: Middle Aged, Senior Citizens</a:t>
            </a:r>
          </a:p>
          <a:p>
            <a:r>
              <a:rPr lang="en-US" sz="2400" dirty="0"/>
              <a:t>CLIENT TYPE: Repeater Clients</a:t>
            </a:r>
          </a:p>
        </p:txBody>
      </p:sp>
    </p:spTree>
    <p:extLst>
      <p:ext uri="{BB962C8B-B14F-4D97-AF65-F5344CB8AC3E}">
        <p14:creationId xmlns:p14="http://schemas.microsoft.com/office/powerpoint/2010/main" val="1815384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A3A0-D256-4A69-BCFA-C19010C37A45}"/>
              </a:ext>
            </a:extLst>
          </p:cNvPr>
          <p:cNvSpPr>
            <a:spLocks noGrp="1"/>
          </p:cNvSpPr>
          <p:nvPr>
            <p:ph type="title"/>
          </p:nvPr>
        </p:nvSpPr>
        <p:spPr>
          <a:xfrm>
            <a:off x="1751013" y="2142518"/>
            <a:ext cx="9905998" cy="1478570"/>
          </a:xfrm>
        </p:spPr>
        <p:txBody>
          <a:bodyPr/>
          <a:lstStyle/>
          <a:p>
            <a:r>
              <a:rPr lang="en-US" dirty="0"/>
              <a:t>Thank you</a:t>
            </a:r>
          </a:p>
        </p:txBody>
      </p:sp>
    </p:spTree>
    <p:extLst>
      <p:ext uri="{BB962C8B-B14F-4D97-AF65-F5344CB8AC3E}">
        <p14:creationId xmlns:p14="http://schemas.microsoft.com/office/powerpoint/2010/main" val="212038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505264" y="1601699"/>
            <a:ext cx="11000935"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Contract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r>
              <a:rPr lang="en-US" dirty="0"/>
              <a:t>Number of loans applied are more for cash loans than revolving loans.</a:t>
            </a:r>
          </a:p>
          <a:p>
            <a:r>
              <a:rPr lang="en-US" dirty="0"/>
              <a:t>Number of people who have difficulties in payment are slightly greater in cash loans as compared to others, whereas for revolving loans, number of people having difficulties in payment are slightly less than the other.</a:t>
            </a:r>
          </a:p>
        </p:txBody>
      </p:sp>
    </p:spTree>
    <p:extLst>
      <p:ext uri="{BB962C8B-B14F-4D97-AF65-F5344CB8AC3E}">
        <p14:creationId xmlns:p14="http://schemas.microsoft.com/office/powerpoint/2010/main" val="158630899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GENDER</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Autofit/>
          </a:bodyPr>
          <a:lstStyle/>
          <a:p>
            <a:pPr marL="0" indent="0">
              <a:buNone/>
            </a:pPr>
            <a:r>
              <a:rPr lang="en-US" dirty="0"/>
              <a:t>From the above plots, we can state that:</a:t>
            </a:r>
          </a:p>
          <a:p>
            <a:r>
              <a:rPr lang="en-US" dirty="0"/>
              <a:t>Females are applying for more number of loans.</a:t>
            </a:r>
          </a:p>
          <a:p>
            <a:r>
              <a:rPr lang="en-US" dirty="0"/>
              <a:t>Also less females have difficulty in payment, more females have no difficulty in payment.</a:t>
            </a:r>
          </a:p>
          <a:p>
            <a:r>
              <a:rPr lang="en-US" dirty="0"/>
              <a:t>For males, percentage of males having difficulty in payments is more than the percentage of males having no difficulty in payment.</a:t>
            </a:r>
          </a:p>
          <a:p>
            <a:r>
              <a:rPr lang="en-US" dirty="0"/>
              <a:t>On comparing both the genders, percentage of females having difficulties in payment is more than that of males.</a:t>
            </a:r>
          </a:p>
        </p:txBody>
      </p:sp>
    </p:spTree>
    <p:extLst>
      <p:ext uri="{BB962C8B-B14F-4D97-AF65-F5344CB8AC3E}">
        <p14:creationId xmlns:p14="http://schemas.microsoft.com/office/powerpoint/2010/main" val="31956828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0" y="1601699"/>
            <a:ext cx="10820397"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AGE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r>
              <a:rPr lang="en-US" dirty="0"/>
              <a:t>Middle age group is applying for most number of loans.</a:t>
            </a:r>
          </a:p>
          <a:p>
            <a:r>
              <a:rPr lang="en-US" dirty="0"/>
              <a:t>Very young and young age group clients have higher percentage for payment difficulties, whereas middle and senior citizen have less percentage for clients having difficulties in payment</a:t>
            </a:r>
          </a:p>
        </p:txBody>
      </p:sp>
    </p:spTree>
    <p:extLst>
      <p:ext uri="{BB962C8B-B14F-4D97-AF65-F5344CB8AC3E}">
        <p14:creationId xmlns:p14="http://schemas.microsoft.com/office/powerpoint/2010/main" val="31073777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income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r>
              <a:rPr lang="en-US" dirty="0"/>
              <a:t>Out of all the categories, Working category applies for maximum loan. </a:t>
            </a:r>
          </a:p>
          <a:p>
            <a:r>
              <a:rPr lang="en-US" dirty="0"/>
              <a:t>On comparing clients with payment difficulties, working class have more clients having difficulty in payment than the clients having no difficulty in payment.</a:t>
            </a:r>
          </a:p>
          <a:p>
            <a:r>
              <a:rPr lang="en-US" dirty="0"/>
              <a:t>Whereas for all the other categories, clients having payment difficulties are less than the clients with no payment difficulty.</a:t>
            </a:r>
          </a:p>
        </p:txBody>
      </p:sp>
    </p:spTree>
    <p:extLst>
      <p:ext uri="{BB962C8B-B14F-4D97-AF65-F5344CB8AC3E}">
        <p14:creationId xmlns:p14="http://schemas.microsoft.com/office/powerpoint/2010/main" val="363039745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87C59F2-55EA-4AA2-AE35-22A737976ECD}"/>
              </a:ext>
            </a:extLst>
          </p:cNvPr>
          <p:cNvPicPr>
            <a:picLocks noChangeAspect="1"/>
          </p:cNvPicPr>
          <p:nvPr/>
        </p:nvPicPr>
        <p:blipFill>
          <a:blip r:embed="rId2"/>
          <a:srcRect/>
          <a:stretch/>
        </p:blipFill>
        <p:spPr>
          <a:xfrm>
            <a:off x="685801" y="1601699"/>
            <a:ext cx="10820398" cy="2797859"/>
          </a:xfrm>
          <a:prstGeom prst="rect">
            <a:avLst/>
          </a:prstGeom>
        </p:spPr>
      </p:pic>
      <p:sp>
        <p:nvSpPr>
          <p:cNvPr id="2" name="Title 1">
            <a:extLst>
              <a:ext uri="{FF2B5EF4-FFF2-40B4-BE49-F238E27FC236}">
                <a16:creationId xmlns:a16="http://schemas.microsoft.com/office/drawing/2014/main" id="{7F06E912-64EB-4248-B610-1D4520C2958A}"/>
              </a:ext>
            </a:extLst>
          </p:cNvPr>
          <p:cNvSpPr>
            <a:spLocks noGrp="1"/>
          </p:cNvSpPr>
          <p:nvPr>
            <p:ph type="title"/>
          </p:nvPr>
        </p:nvSpPr>
        <p:spPr>
          <a:xfrm>
            <a:off x="685801" y="210057"/>
            <a:ext cx="10820398" cy="1456267"/>
          </a:xfrm>
        </p:spPr>
        <p:txBody>
          <a:bodyPr>
            <a:normAutofit/>
          </a:bodyPr>
          <a:lstStyle/>
          <a:p>
            <a:r>
              <a:rPr lang="en-US" dirty="0"/>
              <a:t>Distribution of education type</a:t>
            </a:r>
          </a:p>
        </p:txBody>
      </p:sp>
      <p:sp>
        <p:nvSpPr>
          <p:cNvPr id="10" name="Content Placeholder 9">
            <a:extLst>
              <a:ext uri="{FF2B5EF4-FFF2-40B4-BE49-F238E27FC236}">
                <a16:creationId xmlns:a16="http://schemas.microsoft.com/office/drawing/2014/main" id="{457C1F24-6852-4D8A-83A0-3AF242BDCC2E}"/>
              </a:ext>
            </a:extLst>
          </p:cNvPr>
          <p:cNvSpPr>
            <a:spLocks noGrp="1"/>
          </p:cNvSpPr>
          <p:nvPr>
            <p:ph idx="1"/>
          </p:nvPr>
        </p:nvSpPr>
        <p:spPr>
          <a:xfrm>
            <a:off x="685801" y="4399557"/>
            <a:ext cx="10820398" cy="2248385"/>
          </a:xfrm>
        </p:spPr>
        <p:txBody>
          <a:bodyPr>
            <a:normAutofit/>
          </a:bodyPr>
          <a:lstStyle/>
          <a:p>
            <a:pPr marL="0" indent="0">
              <a:buNone/>
            </a:pPr>
            <a:r>
              <a:rPr lang="en-US" dirty="0"/>
              <a:t>From the above plots, we can state that:</a:t>
            </a:r>
          </a:p>
          <a:p>
            <a:r>
              <a:rPr lang="en-US" dirty="0"/>
              <a:t>Secondary/Secondary special educated peoples are applying for more loans than the others.</a:t>
            </a:r>
          </a:p>
          <a:p>
            <a:r>
              <a:rPr lang="en-US" dirty="0"/>
              <a:t>Also these Secondary/Secondary special educated peoples have higher percentage in payment difficulties than the other.</a:t>
            </a:r>
          </a:p>
        </p:txBody>
      </p:sp>
    </p:spTree>
    <p:extLst>
      <p:ext uri="{BB962C8B-B14F-4D97-AF65-F5344CB8AC3E}">
        <p14:creationId xmlns:p14="http://schemas.microsoft.com/office/powerpoint/2010/main" val="117478536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72D8-D5AC-42D7-8976-31488DE9A3DD}"/>
              </a:ext>
            </a:extLst>
          </p:cNvPr>
          <p:cNvSpPr>
            <a:spLocks noGrp="1"/>
          </p:cNvSpPr>
          <p:nvPr>
            <p:ph type="title"/>
          </p:nvPr>
        </p:nvSpPr>
        <p:spPr>
          <a:xfrm>
            <a:off x="1141413" y="2102761"/>
            <a:ext cx="9905998" cy="1478570"/>
          </a:xfrm>
        </p:spPr>
        <p:txBody>
          <a:bodyPr>
            <a:normAutofit/>
          </a:bodyPr>
          <a:lstStyle/>
          <a:p>
            <a:r>
              <a:rPr lang="en-US" sz="3200" dirty="0">
                <a:solidFill>
                  <a:srgbClr val="FFFFFF"/>
                </a:solidFill>
              </a:rPr>
              <a:t>Bivariate analysis</a:t>
            </a:r>
            <a:endParaRPr lang="en-US" sz="3200" dirty="0"/>
          </a:p>
        </p:txBody>
      </p:sp>
    </p:spTree>
    <p:extLst>
      <p:ext uri="{BB962C8B-B14F-4D97-AF65-F5344CB8AC3E}">
        <p14:creationId xmlns:p14="http://schemas.microsoft.com/office/powerpoint/2010/main" val="2731380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Wisp</Template>
  <TotalTime>1505</TotalTime>
  <Words>1909</Words>
  <Application>Microsoft Office PowerPoint</Application>
  <PresentationFormat>Widescreen</PresentationFormat>
  <Paragraphs>222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 Unicode MS</vt:lpstr>
      <vt:lpstr>Arial</vt:lpstr>
      <vt:lpstr>Calibri</vt:lpstr>
      <vt:lpstr>Calibri Light</vt:lpstr>
      <vt:lpstr>Celestial</vt:lpstr>
      <vt:lpstr>CREDIT EDA CASE STUDY</vt:lpstr>
      <vt:lpstr>Business problem and END RESULTS</vt:lpstr>
      <vt:lpstr>Univariate analysis</vt:lpstr>
      <vt:lpstr>Distribution of Contract TYPE</vt:lpstr>
      <vt:lpstr>Distribution of GENDER</vt:lpstr>
      <vt:lpstr>Distribution of AGE</vt:lpstr>
      <vt:lpstr>Distribution of income type</vt:lpstr>
      <vt:lpstr>Distribution of education type</vt:lpstr>
      <vt:lpstr>Bivariate analysis</vt:lpstr>
      <vt:lpstr>Distribution of CONTRACT TYPE &amp; GENDER</vt:lpstr>
      <vt:lpstr>Distribution of INCOME TYPE &amp; GENDER</vt:lpstr>
      <vt:lpstr>Distribution of INCOME &amp; CREDIT</vt:lpstr>
      <vt:lpstr>Distribution of INCOME &amp; AGE</vt:lpstr>
      <vt:lpstr>Relation between CREDIT, ANNUITY, INCOME &amp; GOODS PRICE FOR Clients with no payment difficulty (TARGET = 0)</vt:lpstr>
      <vt:lpstr>PowerPoint Presentation</vt:lpstr>
      <vt:lpstr>Relation between CREDIT, ANNUITY, INCOME &amp; GOODS PRICE FOR Clients with payment difficulties (TARGET = 1)</vt:lpstr>
      <vt:lpstr>PowerPoint Presentation</vt:lpstr>
      <vt:lpstr>Correlation of clients with no payment difficulty (TARGET = 0)</vt:lpstr>
      <vt:lpstr>TOP 10 Correlated columns (TARGET = 0)</vt:lpstr>
      <vt:lpstr>HEATMAP for CLIENT with no payment difficulty (TARGET = 0)</vt:lpstr>
      <vt:lpstr>Correlation of clients with payment difficulties (TARGET = 1)</vt:lpstr>
      <vt:lpstr>TOP 10 Correlated columns (TARGET = 1)</vt:lpstr>
      <vt:lpstr>HEATMAP for CLIENT with payment difficulty (TARGET = 1)</vt:lpstr>
      <vt:lpstr>analysis after merging previous and CURRENT data</vt:lpstr>
      <vt:lpstr>Distribution of CONTRACT STATUS</vt:lpstr>
      <vt:lpstr>Distribution of CONTRACT TYPE from previous data</vt:lpstr>
      <vt:lpstr>Distribution of CONTRACT Status and gender</vt:lpstr>
      <vt:lpstr>Distribution of CONTRACT Status and TARGET</vt:lpstr>
      <vt:lpstr>Distribution of CONTRACT Status and client type</vt:lpstr>
      <vt:lpstr>Distribution of CONTRACT Status and client type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Samrat Sinha</dc:creator>
  <cp:lastModifiedBy>Nishant Gupta</cp:lastModifiedBy>
  <cp:revision>13</cp:revision>
  <dcterms:created xsi:type="dcterms:W3CDTF">2019-06-16T18:29:35Z</dcterms:created>
  <dcterms:modified xsi:type="dcterms:W3CDTF">2023-07-05T20:19:01Z</dcterms:modified>
</cp:coreProperties>
</file>