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8" r:id="rId3"/>
    <p:sldId id="278" r:id="rId4"/>
    <p:sldId id="273" r:id="rId5"/>
    <p:sldId id="280" r:id="rId6"/>
    <p:sldId id="275" r:id="rId7"/>
    <p:sldId id="284" r:id="rId8"/>
    <p:sldId id="288" r:id="rId9"/>
    <p:sldId id="285" r:id="rId10"/>
    <p:sldId id="289" r:id="rId11"/>
    <p:sldId id="290" r:id="rId12"/>
    <p:sldId id="286" r:id="rId13"/>
    <p:sldId id="291" r:id="rId14"/>
    <p:sldId id="260" r:id="rId15"/>
    <p:sldId id="261" r:id="rId16"/>
    <p:sldId id="281" r:id="rId17"/>
    <p:sldId id="282" r:id="rId18"/>
    <p:sldId id="270" r:id="rId19"/>
    <p:sldId id="283" r:id="rId20"/>
    <p:sldId id="27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anose="020B0604020202020204" charset="0"/>
      <p:regular r:id="rId27"/>
      <p:bold r:id="rId28"/>
      <p:italic r:id="rId29"/>
      <p:boldItalic r:id="rId30"/>
    </p:embeddedFont>
    <p:embeddedFont>
      <p:font typeface="Wingdings 2" panose="05020102010507070707" pitchFamily="18" charset="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p:scale>
          <a:sx n="125" d="100"/>
          <a:sy n="125" d="100"/>
        </p:scale>
        <p:origin x="250" y="-2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56731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c5397b1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c5397b1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0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c5397b13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c5397b13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38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11/21/2023</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11/21/2023</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3"/>
          <p:cNvSpPr txBox="1">
            <a:spLocks noGrp="1"/>
          </p:cNvSpPr>
          <p:nvPr>
            <p:ph type="subTitle" idx="1"/>
          </p:nvPr>
        </p:nvSpPr>
        <p:spPr>
          <a:xfrm>
            <a:off x="1704700" y="23104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r>
              <a:rPr lang="en-GB" sz="2000" dirty="0"/>
              <a:t>Under Guidance of </a:t>
            </a:r>
            <a:r>
              <a:rPr lang="en-GB" sz="2000" dirty="0">
                <a:solidFill>
                  <a:schemeClr val="tx1"/>
                </a:solidFill>
              </a:rPr>
              <a:t>Prof. Priti B. Warungse</a:t>
            </a:r>
            <a:endParaRPr sz="2000" dirty="0">
              <a:solidFill>
                <a:schemeClr val="tx1"/>
              </a:solidFill>
            </a:endParaRPr>
          </a:p>
        </p:txBody>
      </p:sp>
      <p:sp>
        <p:nvSpPr>
          <p:cNvPr id="132" name="Google Shape;132;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Nunito"/>
                <a:ea typeface="Nunito"/>
                <a:cs typeface="Nunito"/>
                <a:sym typeface="Nunito"/>
              </a:rPr>
              <a:pPr marL="0" lvl="0" indent="0" algn="r" rtl="0">
                <a:spcBef>
                  <a:spcPts val="0"/>
                </a:spcBef>
                <a:spcAft>
                  <a:spcPts val="0"/>
                </a:spcAft>
                <a:buNone/>
              </a:pPr>
              <a:t>1</a:t>
            </a:fld>
            <a:endParaRPr>
              <a:latin typeface="Nunito"/>
              <a:ea typeface="Nunito"/>
              <a:cs typeface="Nunito"/>
              <a:sym typeface="Nunito"/>
            </a:endParaRPr>
          </a:p>
        </p:txBody>
      </p:sp>
      <p:sp>
        <p:nvSpPr>
          <p:cNvPr id="128" name="Google Shape;128;p13"/>
          <p:cNvSpPr txBox="1">
            <a:spLocks noGrp="1"/>
          </p:cNvSpPr>
          <p:nvPr>
            <p:ph type="ctrTitle"/>
          </p:nvPr>
        </p:nvSpPr>
        <p:spPr>
          <a:xfrm>
            <a:off x="50006" y="428628"/>
            <a:ext cx="8878019" cy="1578762"/>
          </a:xfrm>
          <a:prstGeom prst="rect">
            <a:avLst/>
          </a:prstGeom>
        </p:spPr>
        <p:txBody>
          <a:bodyPr spcFirstLastPara="1" wrap="square" lIns="91425" tIns="91425" rIns="91425" bIns="91425" anchor="ctr" anchorCtr="0">
            <a:noAutofit/>
          </a:bodyPr>
          <a:lstStyle/>
          <a:p>
            <a:pPr lvl="0">
              <a:spcBef>
                <a:spcPts val="0"/>
              </a:spcBef>
            </a:pPr>
            <a:br>
              <a:rPr lang="en-IN" altLang="en-US" sz="2000" dirty="0">
                <a:solidFill>
                  <a:schemeClr val="bg1">
                    <a:lumMod val="50000"/>
                  </a:schemeClr>
                </a:solidFill>
                <a:latin typeface="Times New Roman" pitchFamily="18" charset="0"/>
                <a:cs typeface="Times New Roman" pitchFamily="18" charset="0"/>
              </a:rPr>
            </a:br>
            <a:r>
              <a:rPr altLang="en-US" sz="2000" dirty="0">
                <a:solidFill>
                  <a:schemeClr val="bg1">
                    <a:lumMod val="50000"/>
                  </a:schemeClr>
                </a:solidFill>
                <a:latin typeface="Times New Roman" pitchFamily="18" charset="0"/>
                <a:cs typeface="Times New Roman" pitchFamily="18" charset="0"/>
              </a:rPr>
              <a:t>A</a:t>
            </a:r>
            <a:br>
              <a:rPr altLang="en-US" sz="2000" dirty="0">
                <a:solidFill>
                  <a:schemeClr val="bg1">
                    <a:lumMod val="50000"/>
                  </a:schemeClr>
                </a:solidFill>
                <a:latin typeface="Times New Roman" pitchFamily="18" charset="0"/>
                <a:cs typeface="Times New Roman" pitchFamily="18" charset="0"/>
              </a:rPr>
            </a:br>
            <a:r>
              <a:rPr altLang="en-US" sz="2000" dirty="0">
                <a:solidFill>
                  <a:schemeClr val="bg1">
                    <a:lumMod val="50000"/>
                  </a:schemeClr>
                </a:solidFill>
                <a:latin typeface="Times New Roman" pitchFamily="18" charset="0"/>
                <a:cs typeface="Times New Roman" pitchFamily="18" charset="0"/>
              </a:rPr>
              <a:t>Project on</a:t>
            </a:r>
            <a:br>
              <a:rPr altLang="en-US" dirty="0">
                <a:solidFill>
                  <a:schemeClr val="tx1"/>
                </a:solidFill>
                <a:latin typeface="Times New Roman" pitchFamily="18" charset="0"/>
                <a:cs typeface="Times New Roman" pitchFamily="18" charset="0"/>
              </a:rPr>
            </a:br>
            <a:br>
              <a:rPr altLang="en-US" dirty="0">
                <a:latin typeface="Times New Roman" pitchFamily="18" charset="0"/>
                <a:cs typeface="Times New Roman" pitchFamily="18" charset="0"/>
              </a:rPr>
            </a:br>
            <a:r>
              <a:rPr lang="en-IN" altLang="en-US" dirty="0">
                <a:latin typeface="Times New Roman" pitchFamily="18" charset="0"/>
                <a:cs typeface="Times New Roman" pitchFamily="18" charset="0"/>
              </a:rPr>
              <a:t> </a:t>
            </a:r>
            <a:r>
              <a:rPr lang="en-IN" altLang="en-US" sz="3600" dirty="0">
                <a:latin typeface="Times New Roman" pitchFamily="18" charset="0"/>
                <a:cs typeface="Times New Roman" pitchFamily="18" charset="0"/>
              </a:rPr>
              <a:t>Car Damage Detection using Computer Vision</a:t>
            </a:r>
            <a:br>
              <a:rPr altLang="en-US" dirty="0">
                <a:latin typeface="Times New Roman" pitchFamily="18" charset="0"/>
                <a:cs typeface="Times New Roman" pitchFamily="18" charset="0"/>
              </a:rPr>
            </a:br>
            <a:endParaRPr dirty="0"/>
          </a:p>
        </p:txBody>
      </p:sp>
      <p:sp>
        <p:nvSpPr>
          <p:cNvPr id="130" name="Google Shape;130;p13"/>
          <p:cNvSpPr txBox="1">
            <a:spLocks noGrp="1"/>
          </p:cNvSpPr>
          <p:nvPr>
            <p:ph type="subTitle" idx="4294967295"/>
          </p:nvPr>
        </p:nvSpPr>
        <p:spPr>
          <a:xfrm>
            <a:off x="195661" y="3283739"/>
            <a:ext cx="8802035" cy="1325562"/>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IN" sz="2000" dirty="0"/>
              <a:t> Atharva Kasar					 B191054257</a:t>
            </a:r>
          </a:p>
          <a:p>
            <a:pPr marL="457200" lvl="0" indent="0" algn="just">
              <a:spcBef>
                <a:spcPts val="0"/>
              </a:spcBef>
              <a:buNone/>
            </a:pPr>
            <a:r>
              <a:rPr lang="en-IN" sz="2000" dirty="0"/>
              <a:t> Apurva Kshirsagar					 B191054268</a:t>
            </a:r>
          </a:p>
          <a:p>
            <a:pPr marL="457200" lvl="0" indent="0" algn="just">
              <a:spcBef>
                <a:spcPts val="0"/>
              </a:spcBef>
              <a:buNone/>
            </a:pPr>
            <a:r>
              <a:rPr lang="en-IN" sz="2000" dirty="0"/>
              <a:t> Geeta Hade			 			 B191054242</a:t>
            </a:r>
          </a:p>
          <a:p>
            <a:pPr marL="457200" lvl="0" indent="0" algn="just">
              <a:spcBef>
                <a:spcPts val="0"/>
              </a:spcBef>
              <a:buNone/>
            </a:pPr>
            <a:r>
              <a:rPr lang="en-IN" sz="2000" dirty="0"/>
              <a:t> Nishant Khandhar		 			 B191054261</a:t>
            </a:r>
            <a:endParaRPr sz="2000" dirty="0"/>
          </a:p>
        </p:txBody>
      </p:sp>
      <p:pic>
        <p:nvPicPr>
          <p:cNvPr id="131" name="Google Shape;131;p13"/>
          <p:cNvPicPr preferRelativeResize="0"/>
          <p:nvPr/>
        </p:nvPicPr>
        <p:blipFill>
          <a:blip r:embed="rId3">
            <a:alphaModFix/>
          </a:blip>
          <a:stretch>
            <a:fillRect/>
          </a:stretch>
        </p:blipFill>
        <p:spPr>
          <a:xfrm>
            <a:off x="209760" y="219774"/>
            <a:ext cx="895815" cy="602175"/>
          </a:xfrm>
          <a:prstGeom prst="rect">
            <a:avLst/>
          </a:prstGeom>
          <a:noFill/>
          <a:ln>
            <a:noFill/>
          </a:ln>
        </p:spPr>
      </p:pic>
      <p:sp>
        <p:nvSpPr>
          <p:cNvPr id="133" name="Google Shape;133;p13"/>
          <p:cNvSpPr txBox="1"/>
          <p:nvPr/>
        </p:nvSpPr>
        <p:spPr>
          <a:xfrm>
            <a:off x="238525" y="4624425"/>
            <a:ext cx="8689500" cy="376200"/>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
        <p:nvSpPr>
          <p:cNvPr id="134" name="Google Shape;134;p13"/>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99999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53D4F-6ABD-47A6-B615-66F4F94DF03B}"/>
              </a:ext>
            </a:extLst>
          </p:cNvPr>
          <p:cNvSpPr txBox="1"/>
          <p:nvPr/>
        </p:nvSpPr>
        <p:spPr>
          <a:xfrm>
            <a:off x="3400425" y="4542100"/>
            <a:ext cx="2907506" cy="276999"/>
          </a:xfrm>
          <a:prstGeom prst="rect">
            <a:avLst/>
          </a:prstGeom>
          <a:noFill/>
        </p:spPr>
        <p:txBody>
          <a:bodyPr wrap="square" rtlCol="0">
            <a:spAutoFit/>
          </a:bodyPr>
          <a:lstStyle/>
          <a:p>
            <a:pPr algn="ctr"/>
            <a:r>
              <a:rPr lang="en-IN" sz="1200" b="1" dirty="0">
                <a:latin typeface="+mj-lt"/>
              </a:rPr>
              <a:t>Figure 3: </a:t>
            </a:r>
            <a:r>
              <a:rPr lang="en-IN" sz="1200" dirty="0">
                <a:latin typeface="+mj-lt"/>
              </a:rPr>
              <a:t>Use Case Diagram</a:t>
            </a:r>
            <a:endParaRPr lang="en-IN" sz="1200" b="1" dirty="0">
              <a:latin typeface="+mj-lt"/>
            </a:endParaRPr>
          </a:p>
        </p:txBody>
      </p:sp>
      <p:pic>
        <p:nvPicPr>
          <p:cNvPr id="6" name="Picture 5">
            <a:extLst>
              <a:ext uri="{FF2B5EF4-FFF2-40B4-BE49-F238E27FC236}">
                <a16:creationId xmlns:a16="http://schemas.microsoft.com/office/drawing/2014/main" id="{6835EBF4-B253-4229-B191-B76155C3AAF7}"/>
              </a:ext>
            </a:extLst>
          </p:cNvPr>
          <p:cNvPicPr>
            <a:picLocks noChangeAspect="1"/>
          </p:cNvPicPr>
          <p:nvPr/>
        </p:nvPicPr>
        <p:blipFill>
          <a:blip r:embed="rId2"/>
          <a:stretch>
            <a:fillRect/>
          </a:stretch>
        </p:blipFill>
        <p:spPr>
          <a:xfrm>
            <a:off x="2651555" y="865384"/>
            <a:ext cx="4199307" cy="3592311"/>
          </a:xfrm>
          <a:prstGeom prst="rect">
            <a:avLst/>
          </a:prstGeom>
        </p:spPr>
      </p:pic>
    </p:spTree>
    <p:extLst>
      <p:ext uri="{BB962C8B-B14F-4D97-AF65-F5344CB8AC3E}">
        <p14:creationId xmlns:p14="http://schemas.microsoft.com/office/powerpoint/2010/main" val="425643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53D4F-6ABD-47A6-B615-66F4F94DF03B}"/>
              </a:ext>
            </a:extLst>
          </p:cNvPr>
          <p:cNvSpPr txBox="1"/>
          <p:nvPr/>
        </p:nvSpPr>
        <p:spPr>
          <a:xfrm>
            <a:off x="3400425" y="4649260"/>
            <a:ext cx="2907506" cy="276999"/>
          </a:xfrm>
          <a:prstGeom prst="rect">
            <a:avLst/>
          </a:prstGeom>
          <a:noFill/>
        </p:spPr>
        <p:txBody>
          <a:bodyPr wrap="square" rtlCol="0">
            <a:spAutoFit/>
          </a:bodyPr>
          <a:lstStyle/>
          <a:p>
            <a:pPr algn="ctr"/>
            <a:r>
              <a:rPr lang="en-IN" sz="1200" b="1" dirty="0">
                <a:latin typeface="+mj-lt"/>
              </a:rPr>
              <a:t>Figure 4: </a:t>
            </a:r>
            <a:r>
              <a:rPr lang="en-IN" sz="1200" dirty="0">
                <a:latin typeface="+mj-lt"/>
              </a:rPr>
              <a:t>Class Diagram</a:t>
            </a:r>
            <a:endParaRPr lang="en-IN" sz="1200" b="1" dirty="0">
              <a:latin typeface="+mj-lt"/>
            </a:endParaRPr>
          </a:p>
        </p:txBody>
      </p:sp>
      <p:pic>
        <p:nvPicPr>
          <p:cNvPr id="4" name="Picture 3">
            <a:extLst>
              <a:ext uri="{FF2B5EF4-FFF2-40B4-BE49-F238E27FC236}">
                <a16:creationId xmlns:a16="http://schemas.microsoft.com/office/drawing/2014/main" id="{82DD83B3-5C04-43C1-A7CA-227338614509}"/>
              </a:ext>
            </a:extLst>
          </p:cNvPr>
          <p:cNvPicPr>
            <a:picLocks noChangeAspect="1"/>
          </p:cNvPicPr>
          <p:nvPr/>
        </p:nvPicPr>
        <p:blipFill>
          <a:blip r:embed="rId2"/>
          <a:stretch>
            <a:fillRect/>
          </a:stretch>
        </p:blipFill>
        <p:spPr>
          <a:xfrm>
            <a:off x="2909070" y="431561"/>
            <a:ext cx="3684613" cy="4071630"/>
          </a:xfrm>
          <a:prstGeom prst="rect">
            <a:avLst/>
          </a:prstGeom>
        </p:spPr>
      </p:pic>
      <p:sp>
        <p:nvSpPr>
          <p:cNvPr id="5" name="Rectangle 4">
            <a:extLst>
              <a:ext uri="{FF2B5EF4-FFF2-40B4-BE49-F238E27FC236}">
                <a16:creationId xmlns:a16="http://schemas.microsoft.com/office/drawing/2014/main" id="{8CE949AA-BB92-4464-AB98-70CCCD698E56}"/>
              </a:ext>
            </a:extLst>
          </p:cNvPr>
          <p:cNvSpPr/>
          <p:nvPr/>
        </p:nvSpPr>
        <p:spPr>
          <a:xfrm>
            <a:off x="2536031" y="257178"/>
            <a:ext cx="4271963" cy="440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01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AD6C-5E5D-FE1E-F4FE-D1AE5E1CD905}"/>
              </a:ext>
            </a:extLst>
          </p:cNvPr>
          <p:cNvSpPr>
            <a:spLocks noGrp="1"/>
          </p:cNvSpPr>
          <p:nvPr>
            <p:ph type="title"/>
          </p:nvPr>
        </p:nvSpPr>
        <p:spPr>
          <a:xfrm>
            <a:off x="819150" y="428626"/>
            <a:ext cx="7505700" cy="750093"/>
          </a:xfrm>
        </p:spPr>
        <p:txBody>
          <a:bodyPr/>
          <a:lstStyle/>
          <a:p>
            <a:r>
              <a:rPr lang="en-IN" dirty="0"/>
              <a:t>Technologies Used</a:t>
            </a:r>
          </a:p>
        </p:txBody>
      </p:sp>
      <p:sp>
        <p:nvSpPr>
          <p:cNvPr id="3" name="Text Placeholder 2">
            <a:extLst>
              <a:ext uri="{FF2B5EF4-FFF2-40B4-BE49-F238E27FC236}">
                <a16:creationId xmlns:a16="http://schemas.microsoft.com/office/drawing/2014/main" id="{4E2E4B45-B126-37CB-A22D-D2D1BD630424}"/>
              </a:ext>
            </a:extLst>
          </p:cNvPr>
          <p:cNvSpPr>
            <a:spLocks noGrp="1"/>
          </p:cNvSpPr>
          <p:nvPr>
            <p:ph type="body" idx="1"/>
          </p:nvPr>
        </p:nvSpPr>
        <p:spPr>
          <a:xfrm>
            <a:off x="819150" y="1178718"/>
            <a:ext cx="7505700" cy="3271837"/>
          </a:xfrm>
        </p:spPr>
        <p:txBody>
          <a:bodyPr/>
          <a:lstStyle/>
          <a:p>
            <a:pPr marL="946150" lvl="1" indent="-342900" algn="just">
              <a:buFont typeface="+mj-lt"/>
              <a:buAutoNum type="arabicPeriod"/>
            </a:pPr>
            <a:r>
              <a:rPr lang="en-IN" sz="1500" dirty="0"/>
              <a:t>Python3</a:t>
            </a:r>
          </a:p>
          <a:p>
            <a:pPr marL="946150" lvl="1" indent="-342900" algn="just">
              <a:buFont typeface="+mj-lt"/>
              <a:buAutoNum type="arabicPeriod"/>
            </a:pPr>
            <a:r>
              <a:rPr lang="en-IN" sz="1500" dirty="0" err="1"/>
              <a:t>Tensorflow</a:t>
            </a:r>
            <a:endParaRPr lang="en-IN" sz="1500" dirty="0"/>
          </a:p>
          <a:p>
            <a:pPr marL="946150" lvl="1" indent="-342900" algn="just">
              <a:buFont typeface="+mj-lt"/>
              <a:buAutoNum type="arabicPeriod"/>
            </a:pPr>
            <a:r>
              <a:rPr lang="en-IN" sz="1500" dirty="0" err="1"/>
              <a:t>Keras</a:t>
            </a:r>
            <a:endParaRPr lang="en-IN" sz="1500" dirty="0"/>
          </a:p>
          <a:p>
            <a:pPr marL="946150" lvl="1" indent="-342900" algn="just">
              <a:buFont typeface="+mj-lt"/>
              <a:buAutoNum type="arabicPeriod"/>
            </a:pPr>
            <a:r>
              <a:rPr lang="en-IN" sz="1500" dirty="0" err="1"/>
              <a:t>OpenCv</a:t>
            </a:r>
            <a:endParaRPr lang="en-IN" sz="1500" dirty="0"/>
          </a:p>
          <a:p>
            <a:pPr marL="946150" lvl="1" indent="-342900" algn="just">
              <a:buFont typeface="+mj-lt"/>
              <a:buAutoNum type="arabicPeriod"/>
            </a:pPr>
            <a:r>
              <a:rPr lang="en-IN" sz="1500" dirty="0"/>
              <a:t>HTML</a:t>
            </a:r>
          </a:p>
          <a:p>
            <a:pPr marL="946150" lvl="1" indent="-342900" algn="just">
              <a:buFont typeface="+mj-lt"/>
              <a:buAutoNum type="arabicPeriod"/>
            </a:pPr>
            <a:r>
              <a:rPr lang="en-IN" sz="1500" dirty="0"/>
              <a:t>CSS</a:t>
            </a:r>
          </a:p>
          <a:p>
            <a:pPr marL="946150" lvl="1" indent="-342900" algn="just">
              <a:buFont typeface="+mj-lt"/>
              <a:buAutoNum type="arabicPeriod"/>
            </a:pPr>
            <a:r>
              <a:rPr lang="en-IN" sz="1500" dirty="0"/>
              <a:t>JS</a:t>
            </a:r>
          </a:p>
          <a:p>
            <a:pPr marL="603250" lvl="1" indent="0" algn="just">
              <a:buNone/>
            </a:pPr>
            <a:endParaRPr lang="en-IN" sz="1500" dirty="0"/>
          </a:p>
        </p:txBody>
      </p:sp>
      <p:sp>
        <p:nvSpPr>
          <p:cNvPr id="4" name="TextBox 3">
            <a:extLst>
              <a:ext uri="{FF2B5EF4-FFF2-40B4-BE49-F238E27FC236}">
                <a16:creationId xmlns:a16="http://schemas.microsoft.com/office/drawing/2014/main" id="{007633CD-D0BC-4AF2-9D8B-C5072805BA42}"/>
              </a:ext>
            </a:extLst>
          </p:cNvPr>
          <p:cNvSpPr txBox="1"/>
          <p:nvPr/>
        </p:nvSpPr>
        <p:spPr>
          <a:xfrm>
            <a:off x="3071813" y="4643436"/>
            <a:ext cx="3600450" cy="369332"/>
          </a:xfrm>
          <a:prstGeom prst="rect">
            <a:avLst/>
          </a:prstGeom>
          <a:noFill/>
        </p:spPr>
        <p:txBody>
          <a:bodyPr wrap="square" rtlCol="0">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Tree>
    <p:extLst>
      <p:ext uri="{BB962C8B-B14F-4D97-AF65-F5344CB8AC3E}">
        <p14:creationId xmlns:p14="http://schemas.microsoft.com/office/powerpoint/2010/main" val="147248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A59A4-CFF4-4A45-B28F-99A38E607728}"/>
              </a:ext>
            </a:extLst>
          </p:cNvPr>
          <p:cNvSpPr>
            <a:spLocks noGrp="1"/>
          </p:cNvSpPr>
          <p:nvPr>
            <p:ph sz="quarter" idx="1"/>
          </p:nvPr>
        </p:nvSpPr>
        <p:spPr/>
        <p:txBody>
          <a:bodyPr>
            <a:normAutofit/>
          </a:bodyPr>
          <a:lstStyle/>
          <a:p>
            <a:pPr marL="0" indent="0">
              <a:buNone/>
            </a:pPr>
            <a:r>
              <a:rPr lang="en-US" sz="1400" b="1" dirty="0"/>
              <a:t>Dataset Details:</a:t>
            </a:r>
            <a:r>
              <a:rPr lang="en-US" sz="1400" dirty="0"/>
              <a:t>                                                                                                    </a:t>
            </a:r>
          </a:p>
          <a:p>
            <a:pPr marL="0" indent="0">
              <a:buNone/>
            </a:pPr>
            <a:r>
              <a:rPr lang="en-US" sz="1400" dirty="0"/>
              <a:t>  </a:t>
            </a:r>
            <a:r>
              <a:rPr lang="en-US" sz="1400" b="1" dirty="0"/>
              <a:t>1) Damaged or not:-</a:t>
            </a:r>
            <a:r>
              <a:rPr lang="en-US" sz="1400" dirty="0"/>
              <a:t> Trained using 198 images of damaged cars and 262 images of whole (non-damaged) cars along with the labels Damaged and Whole.     </a:t>
            </a:r>
          </a:p>
          <a:p>
            <a:pPr marL="0" indent="0">
              <a:buNone/>
            </a:pPr>
            <a:r>
              <a:rPr lang="en-US" sz="1400" b="1" dirty="0"/>
              <a:t>2) Location of Damage:-</a:t>
            </a:r>
            <a:r>
              <a:rPr lang="en-US" sz="1400" dirty="0"/>
              <a:t> Total of 979 images divided under 3 labels: Front (419 images), Rear (272 images), Side (288 images).                                                                     </a:t>
            </a:r>
          </a:p>
          <a:p>
            <a:pPr marL="0" indent="0">
              <a:buNone/>
            </a:pPr>
            <a:r>
              <a:rPr lang="en-US" sz="1400" dirty="0"/>
              <a:t> </a:t>
            </a:r>
            <a:r>
              <a:rPr lang="en-US" sz="1400" b="1" dirty="0"/>
              <a:t>3) Severity of Damage:-</a:t>
            </a:r>
            <a:r>
              <a:rPr lang="en-US" sz="1400" dirty="0"/>
              <a:t> Total of 979 images divided under 3 labels: Minor (315 images), Moderate (278 images), Severe (386 images).</a:t>
            </a:r>
            <a:endParaRPr lang="en-IN" sz="1400" dirty="0"/>
          </a:p>
        </p:txBody>
      </p:sp>
    </p:spTree>
    <p:extLst>
      <p:ext uri="{BB962C8B-B14F-4D97-AF65-F5344CB8AC3E}">
        <p14:creationId xmlns:p14="http://schemas.microsoft.com/office/powerpoint/2010/main" val="231142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3" y="656414"/>
            <a:ext cx="7505700" cy="636359"/>
          </a:xfrm>
        </p:spPr>
        <p:txBody>
          <a:bodyPr/>
          <a:lstStyle/>
          <a:p>
            <a:pPr algn="just"/>
            <a:r>
              <a:rPr lang="en-IN" sz="3200" dirty="0">
                <a:latin typeface="Times New Roman" pitchFamily="18" charset="0"/>
                <a:cs typeface="Times New Roman" pitchFamily="18" charset="0"/>
              </a:rPr>
              <a:t>Literature Survey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02490297"/>
              </p:ext>
            </p:extLst>
          </p:nvPr>
        </p:nvGraphicFramePr>
        <p:xfrm>
          <a:off x="735724" y="1271750"/>
          <a:ext cx="7588469" cy="2986139"/>
        </p:xfrm>
        <a:graphic>
          <a:graphicData uri="http://schemas.openxmlformats.org/drawingml/2006/table">
            <a:tbl>
              <a:tblPr/>
              <a:tblGrid>
                <a:gridCol w="509230">
                  <a:extLst>
                    <a:ext uri="{9D8B030D-6E8A-4147-A177-3AD203B41FA5}">
                      <a16:colId xmlns:a16="http://schemas.microsoft.com/office/drawing/2014/main" val="20000"/>
                    </a:ext>
                  </a:extLst>
                </a:gridCol>
                <a:gridCol w="1449459">
                  <a:extLst>
                    <a:ext uri="{9D8B030D-6E8A-4147-A177-3AD203B41FA5}">
                      <a16:colId xmlns:a16="http://schemas.microsoft.com/office/drawing/2014/main" val="20001"/>
                    </a:ext>
                  </a:extLst>
                </a:gridCol>
                <a:gridCol w="1960136">
                  <a:extLst>
                    <a:ext uri="{9D8B030D-6E8A-4147-A177-3AD203B41FA5}">
                      <a16:colId xmlns:a16="http://schemas.microsoft.com/office/drawing/2014/main" val="20002"/>
                    </a:ext>
                  </a:extLst>
                </a:gridCol>
                <a:gridCol w="3669644">
                  <a:extLst>
                    <a:ext uri="{9D8B030D-6E8A-4147-A177-3AD203B41FA5}">
                      <a16:colId xmlns:a16="http://schemas.microsoft.com/office/drawing/2014/main" val="20003"/>
                    </a:ext>
                  </a:extLst>
                </a:gridCol>
              </a:tblGrid>
              <a:tr h="445464">
                <a:tc>
                  <a:txBody>
                    <a:bodyPr/>
                    <a:lstStyle/>
                    <a:p>
                      <a:pPr algn="just">
                        <a:lnSpc>
                          <a:spcPct val="115000"/>
                        </a:lnSpc>
                        <a:spcAft>
                          <a:spcPts val="1000"/>
                        </a:spcAft>
                      </a:pPr>
                      <a:r>
                        <a:rPr lang="en-GB" sz="1100" b="1" dirty="0" err="1">
                          <a:solidFill>
                            <a:schemeClr val="bg2">
                              <a:lumMod val="50000"/>
                            </a:schemeClr>
                          </a:solidFill>
                          <a:latin typeface="Times New Roman"/>
                          <a:ea typeface="Calibri"/>
                          <a:cs typeface="Times New Roman"/>
                        </a:rPr>
                        <a:t>Sr</a:t>
                      </a:r>
                      <a:r>
                        <a:rPr lang="en-GB" sz="1100" b="1" dirty="0">
                          <a:solidFill>
                            <a:schemeClr val="bg2">
                              <a:lumMod val="50000"/>
                            </a:schemeClr>
                          </a:solidFill>
                          <a:latin typeface="Times New Roman"/>
                          <a:ea typeface="Calibri"/>
                          <a:cs typeface="Times New Roman"/>
                        </a:rPr>
                        <a:t> No. </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a:solidFill>
                            <a:schemeClr val="bg2">
                              <a:lumMod val="50000"/>
                            </a:schemeClr>
                          </a:solidFill>
                          <a:latin typeface="Times New Roman"/>
                          <a:ea typeface="Calibri"/>
                          <a:cs typeface="Times New Roman"/>
                        </a:rPr>
                        <a:t>Title</a:t>
                      </a:r>
                      <a:endParaRPr lang="en-US" sz="100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dirty="0">
                          <a:solidFill>
                            <a:schemeClr val="bg2">
                              <a:lumMod val="50000"/>
                            </a:schemeClr>
                          </a:solidFill>
                          <a:latin typeface="Times New Roman"/>
                          <a:ea typeface="Calibri"/>
                          <a:cs typeface="Times New Roman"/>
                        </a:rPr>
                        <a:t>Authors </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a:solidFill>
                            <a:schemeClr val="bg2">
                              <a:lumMod val="50000"/>
                            </a:schemeClr>
                          </a:solidFill>
                          <a:latin typeface="Times New Roman"/>
                          <a:ea typeface="Calibri"/>
                          <a:cs typeface="Times New Roman"/>
                        </a:rPr>
                        <a:t>Methodology </a:t>
                      </a:r>
                      <a:endParaRPr lang="en-US" sz="100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55967">
                <a:tc>
                  <a:txBody>
                    <a:bodyPr/>
                    <a:lstStyle/>
                    <a:p>
                      <a:pPr algn="just">
                        <a:lnSpc>
                          <a:spcPct val="115000"/>
                        </a:lnSpc>
                        <a:spcAft>
                          <a:spcPts val="1000"/>
                        </a:spcAft>
                      </a:pPr>
                      <a:r>
                        <a:rPr lang="en-GB" sz="1100" dirty="0">
                          <a:solidFill>
                            <a:schemeClr val="bg2">
                              <a:lumMod val="50000"/>
                            </a:schemeClr>
                          </a:solidFill>
                          <a:latin typeface="Times New Roman"/>
                          <a:ea typeface="Calibri"/>
                          <a:cs typeface="Times New Roman"/>
                        </a:rPr>
                        <a:t>1 </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100" dirty="0">
                          <a:solidFill>
                            <a:schemeClr val="bg2">
                              <a:lumMod val="50000"/>
                            </a:schemeClr>
                          </a:solidFill>
                        </a:rPr>
                        <a:t>Automatic Vehicle Damage Detection Classification framework using Fast and Mask Deep learning</a:t>
                      </a:r>
                      <a:endParaRPr lang="en-US" sz="1000" dirty="0">
                        <a:solidFill>
                          <a:schemeClr val="bg2">
                            <a:lumMod val="50000"/>
                          </a:schemeClr>
                        </a:solidFill>
                        <a:latin typeface="Calibri" pitchFamily="34" charset="0"/>
                        <a:ea typeface="Calibri"/>
                        <a:cs typeface="Calibri" pitchFamily="34" charset="0"/>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IN" sz="1100" dirty="0" err="1">
                          <a:solidFill>
                            <a:schemeClr val="bg2">
                              <a:lumMod val="50000"/>
                            </a:schemeClr>
                          </a:solidFill>
                        </a:rPr>
                        <a:t>Dasari</a:t>
                      </a:r>
                      <a:r>
                        <a:rPr lang="en-IN" sz="1100" dirty="0">
                          <a:solidFill>
                            <a:schemeClr val="bg2">
                              <a:lumMod val="50000"/>
                            </a:schemeClr>
                          </a:solidFill>
                        </a:rPr>
                        <a:t> </a:t>
                      </a:r>
                      <a:r>
                        <a:rPr lang="en-IN" sz="1100" dirty="0" err="1">
                          <a:solidFill>
                            <a:schemeClr val="bg2">
                              <a:lumMod val="50000"/>
                            </a:schemeClr>
                          </a:solidFill>
                        </a:rPr>
                        <a:t>Anantha</a:t>
                      </a:r>
                      <a:r>
                        <a:rPr lang="en-IN" sz="1100" dirty="0">
                          <a:solidFill>
                            <a:schemeClr val="bg2">
                              <a:lumMod val="50000"/>
                            </a:schemeClr>
                          </a:solidFill>
                        </a:rPr>
                        <a:t> Reddy, </a:t>
                      </a:r>
                      <a:r>
                        <a:rPr lang="en-IN" sz="1000" dirty="0">
                          <a:solidFill>
                            <a:schemeClr val="bg2">
                              <a:lumMod val="50000"/>
                            </a:schemeClr>
                          </a:solidFill>
                        </a:rPr>
                        <a:t>Saroj </a:t>
                      </a:r>
                      <a:r>
                        <a:rPr lang="en-IN" sz="1000" dirty="0" err="1">
                          <a:solidFill>
                            <a:schemeClr val="bg2">
                              <a:lumMod val="50000"/>
                            </a:schemeClr>
                          </a:solidFill>
                        </a:rPr>
                        <a:t>Shambharkar</a:t>
                      </a:r>
                      <a:r>
                        <a:rPr lang="en-IN" sz="1000" dirty="0">
                          <a:solidFill>
                            <a:schemeClr val="bg2">
                              <a:lumMod val="50000"/>
                            </a:schemeClr>
                          </a:solidFill>
                        </a:rPr>
                        <a:t>, Kandi </a:t>
                      </a:r>
                      <a:r>
                        <a:rPr lang="en-IN" sz="1000" dirty="0" err="1">
                          <a:solidFill>
                            <a:schemeClr val="bg2">
                              <a:lumMod val="50000"/>
                            </a:schemeClr>
                          </a:solidFill>
                        </a:rPr>
                        <a:t>Jyothsna</a:t>
                      </a:r>
                      <a:r>
                        <a:rPr lang="en-IN" sz="1000" dirty="0">
                          <a:solidFill>
                            <a:schemeClr val="bg2">
                              <a:lumMod val="50000"/>
                            </a:schemeClr>
                          </a:solidFill>
                        </a:rPr>
                        <a:t>, V Manoj Kumar, Chandrashekhar N </a:t>
                      </a:r>
                      <a:r>
                        <a:rPr lang="en-IN" sz="1000" dirty="0" err="1">
                          <a:solidFill>
                            <a:schemeClr val="bg2">
                              <a:lumMod val="50000"/>
                            </a:schemeClr>
                          </a:solidFill>
                        </a:rPr>
                        <a:t>Bhoyar</a:t>
                      </a:r>
                      <a:r>
                        <a:rPr lang="en-IN" sz="1000" dirty="0">
                          <a:solidFill>
                            <a:schemeClr val="bg2">
                              <a:lumMod val="50000"/>
                            </a:schemeClr>
                          </a:solidFill>
                        </a:rPr>
                        <a:t>, Rachna K. </a:t>
                      </a:r>
                      <a:r>
                        <a:rPr lang="en-IN" sz="1000" dirty="0" err="1">
                          <a:solidFill>
                            <a:schemeClr val="bg2">
                              <a:lumMod val="50000"/>
                            </a:schemeClr>
                          </a:solidFill>
                        </a:rPr>
                        <a:t>Somkunwar</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000" dirty="0">
                          <a:solidFill>
                            <a:schemeClr val="bg2">
                              <a:lumMod val="50000"/>
                            </a:schemeClr>
                          </a:solidFill>
                        </a:rPr>
                        <a:t>The proposed framework is capable of predicting the type of vehicle damage i.e. either its minor damage or major damage. The proposed system is based on the machine learning algorithm as it evolving technology in artificially intelligent systems.</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2998">
                <a:tc>
                  <a:txBody>
                    <a:bodyPr/>
                    <a:lstStyle/>
                    <a:p>
                      <a:pPr algn="just">
                        <a:lnSpc>
                          <a:spcPct val="115000"/>
                        </a:lnSpc>
                        <a:spcAft>
                          <a:spcPts val="1000"/>
                        </a:spcAft>
                      </a:pPr>
                      <a:r>
                        <a:rPr lang="en-GB" sz="1100" dirty="0">
                          <a:solidFill>
                            <a:schemeClr val="bg2">
                              <a:lumMod val="50000"/>
                            </a:schemeClr>
                          </a:solidFill>
                          <a:latin typeface="Times New Roman"/>
                          <a:ea typeface="Calibri"/>
                          <a:cs typeface="Times New Roman"/>
                        </a:rPr>
                        <a:t>2 </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100" dirty="0">
                          <a:solidFill>
                            <a:schemeClr val="bg2">
                              <a:lumMod val="50000"/>
                            </a:schemeClr>
                          </a:solidFill>
                        </a:rPr>
                        <a:t>Car Damage Identification and Categorization Using Various Transfer Learning Models</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IN" sz="1100" dirty="0" err="1">
                          <a:solidFill>
                            <a:schemeClr val="bg2">
                              <a:lumMod val="50000"/>
                            </a:schemeClr>
                          </a:solidFill>
                        </a:rPr>
                        <a:t>Sruthy</a:t>
                      </a:r>
                      <a:r>
                        <a:rPr lang="en-IN" sz="1100" dirty="0">
                          <a:solidFill>
                            <a:schemeClr val="bg2">
                              <a:lumMod val="50000"/>
                            </a:schemeClr>
                          </a:solidFill>
                        </a:rPr>
                        <a:t> C M, </a:t>
                      </a:r>
                      <a:r>
                        <a:rPr lang="en-IN" sz="1000" dirty="0">
                          <a:solidFill>
                            <a:schemeClr val="bg2">
                              <a:lumMod val="50000"/>
                            </a:schemeClr>
                          </a:solidFill>
                        </a:rPr>
                        <a:t>Sandra </a:t>
                      </a:r>
                      <a:r>
                        <a:rPr lang="en-IN" sz="1000" dirty="0" err="1">
                          <a:solidFill>
                            <a:schemeClr val="bg2">
                              <a:lumMod val="50000"/>
                            </a:schemeClr>
                          </a:solidFill>
                        </a:rPr>
                        <a:t>Kunjumon</a:t>
                      </a:r>
                      <a:r>
                        <a:rPr lang="en-IN" sz="1000" dirty="0">
                          <a:solidFill>
                            <a:schemeClr val="bg2">
                              <a:lumMod val="50000"/>
                            </a:schemeClr>
                          </a:solidFill>
                        </a:rPr>
                        <a:t>, </a:t>
                      </a:r>
                    </a:p>
                    <a:p>
                      <a:pPr algn="just">
                        <a:lnSpc>
                          <a:spcPct val="115000"/>
                        </a:lnSpc>
                        <a:spcAft>
                          <a:spcPts val="1000"/>
                        </a:spcAft>
                      </a:pPr>
                      <a:r>
                        <a:rPr lang="en-IN" sz="1000" dirty="0">
                          <a:solidFill>
                            <a:schemeClr val="bg2">
                              <a:lumMod val="50000"/>
                            </a:schemeClr>
                          </a:solidFill>
                        </a:rPr>
                        <a:t>Nandakumar R</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100" dirty="0">
                          <a:solidFill>
                            <a:schemeClr val="bg2">
                              <a:lumMod val="50000"/>
                            </a:schemeClr>
                          </a:solidFill>
                          <a:latin typeface="Times New Roman"/>
                          <a:ea typeface="Calibri"/>
                          <a:cs typeface="Times New Roman"/>
                        </a:rPr>
                        <a:t> A</a:t>
                      </a:r>
                      <a:r>
                        <a:rPr lang="en-US" sz="1000" dirty="0">
                          <a:solidFill>
                            <a:schemeClr val="bg2">
                              <a:lumMod val="50000"/>
                            </a:schemeClr>
                          </a:solidFill>
                        </a:rPr>
                        <a:t>ssessing Car Damage with Convolution Neural Networks and also utilizes the keywords ”bumper dent”, ”door dent”, ”glass shatter” </a:t>
                      </a:r>
                      <a:r>
                        <a:rPr lang="en-US" sz="1000" dirty="0" err="1">
                          <a:solidFill>
                            <a:schemeClr val="bg2">
                              <a:lumMod val="50000"/>
                            </a:schemeClr>
                          </a:solidFill>
                        </a:rPr>
                        <a:t>etc</a:t>
                      </a:r>
                      <a:endParaRPr lang="en-US" sz="1000" dirty="0">
                        <a:solidFill>
                          <a:schemeClr val="bg2">
                            <a:lumMod val="50000"/>
                          </a:schemeClr>
                        </a:solidFill>
                        <a:latin typeface="Calibri"/>
                        <a:ea typeface="Calibri"/>
                        <a:cs typeface="Times New Roman"/>
                      </a:endParaRPr>
                    </a:p>
                  </a:txBody>
                  <a:tcPr marL="83794" marR="83794" marT="41897" marB="4189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Google Shape;153;p15"/>
          <p:cNvSpPr txBox="1"/>
          <p:nvPr/>
        </p:nvSpPr>
        <p:spPr>
          <a:xfrm>
            <a:off x="228228" y="4585861"/>
            <a:ext cx="8603465" cy="472276"/>
          </a:xfrm>
          <a:prstGeom prst="rect">
            <a:avLst/>
          </a:prstGeom>
          <a:noFill/>
          <a:ln>
            <a:noFill/>
          </a:ln>
        </p:spPr>
        <p:txBody>
          <a:bodyPr spcFirstLastPara="1" wrap="square" lIns="91425" tIns="91425" rIns="91425" bIns="91425" anchor="t" anchorCtr="0">
            <a:noAutofit/>
          </a:bodyPr>
          <a:lstStyle/>
          <a:p>
            <a:pPr lvl="0" algn="ctr"/>
            <a:r>
              <a:rPr lang="en-GB" sz="900" b="1" dirty="0">
                <a:solidFill>
                  <a:srgbClr val="999999"/>
                </a:solidFill>
                <a:latin typeface="Calibri"/>
                <a:ea typeface="Calibri"/>
                <a:cs typeface="Calibri"/>
                <a:sym typeface="Calibri"/>
              </a:rPr>
              <a:t>NBN Sinhgad </a:t>
            </a:r>
            <a:r>
              <a:rPr lang="en-US" sz="900" b="1" dirty="0">
                <a:solidFill>
                  <a:srgbClr val="999999"/>
                </a:solidFill>
                <a:latin typeface="Calibri"/>
                <a:ea typeface="Calibri"/>
                <a:cs typeface="Calibri"/>
                <a:sym typeface="Calibri"/>
              </a:rPr>
              <a:t>Technical Institute</a:t>
            </a:r>
            <a:endParaRPr sz="900" b="1" dirty="0">
              <a:solidFill>
                <a:srgbClr val="999999"/>
              </a:solidFill>
              <a:latin typeface="Calibri"/>
              <a:ea typeface="Calibri"/>
              <a:cs typeface="Calibri"/>
              <a:sym typeface="Calibri"/>
            </a:endParaRPr>
          </a:p>
          <a:p>
            <a:pPr algn="ctr"/>
            <a:r>
              <a:rPr lang="en-US" sz="900" b="1" dirty="0">
                <a:solidFill>
                  <a:srgbClr val="999999"/>
                </a:solidFill>
                <a:latin typeface="Calibri"/>
                <a:ea typeface="Calibri"/>
                <a:cs typeface="Calibri"/>
                <a:sym typeface="Calibri"/>
              </a:rPr>
              <a:t>2023-2024 Sem VII</a:t>
            </a:r>
          </a:p>
          <a:p>
            <a:pPr marL="0" lvl="0" indent="0" algn="ctr" rtl="0">
              <a:spcBef>
                <a:spcPts val="0"/>
              </a:spcBef>
              <a:spcAft>
                <a:spcPts val="0"/>
              </a:spcAft>
              <a:buNone/>
            </a:pPr>
            <a:endParaRPr sz="900" b="1" dirty="0">
              <a:solidFill>
                <a:srgbClr val="999999"/>
              </a:solidFill>
              <a:latin typeface="Calibri"/>
              <a:ea typeface="Calibri"/>
              <a:cs typeface="Calibri"/>
              <a:sym typeface="Calibri"/>
            </a:endParaRPr>
          </a:p>
        </p:txBody>
      </p:sp>
      <p:sp>
        <p:nvSpPr>
          <p:cNvPr id="9"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
        <p:nvSpPr>
          <p:cNvPr id="10" name="Rectangle 9"/>
          <p:cNvSpPr/>
          <p:nvPr/>
        </p:nvSpPr>
        <p:spPr>
          <a:xfrm>
            <a:off x="3371932" y="4355057"/>
            <a:ext cx="1885868" cy="253916"/>
          </a:xfrm>
          <a:prstGeom prst="rect">
            <a:avLst/>
          </a:prstGeom>
        </p:spPr>
        <p:txBody>
          <a:bodyPr wrap="square">
            <a:spAutoFit/>
          </a:bodyPr>
          <a:lstStyle/>
          <a:p>
            <a:pPr algn="just"/>
            <a:r>
              <a:rPr lang="en-US" sz="1050" i="1" dirty="0">
                <a:solidFill>
                  <a:schemeClr val="tx2">
                    <a:lumMod val="25000"/>
                  </a:schemeClr>
                </a:solidFill>
              </a:rPr>
              <a:t>Table: Literature Survey</a:t>
            </a:r>
            <a:endParaRPr lang="en-US" sz="1050" dirty="0">
              <a:solidFill>
                <a:schemeClr val="tx2">
                  <a:lumMod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41131" y="265876"/>
            <a:ext cx="7557596" cy="672662"/>
          </a:xfrm>
        </p:spPr>
        <p:txBody>
          <a:bodyPr/>
          <a:lstStyle/>
          <a:p>
            <a:r>
              <a:rPr lang="en-IN" sz="3200" dirty="0">
                <a:latin typeface="Times New Roman" pitchFamily="18" charset="0"/>
                <a:cs typeface="Times New Roman" pitchFamily="18" charset="0"/>
              </a:rPr>
              <a:t> Literature Survey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50985805"/>
              </p:ext>
            </p:extLst>
          </p:nvPr>
        </p:nvGraphicFramePr>
        <p:xfrm>
          <a:off x="903889" y="1065071"/>
          <a:ext cx="7304689" cy="1513818"/>
        </p:xfrm>
        <a:graphic>
          <a:graphicData uri="http://schemas.openxmlformats.org/drawingml/2006/table">
            <a:tbl>
              <a:tblPr/>
              <a:tblGrid>
                <a:gridCol w="660470">
                  <a:extLst>
                    <a:ext uri="{9D8B030D-6E8A-4147-A177-3AD203B41FA5}">
                      <a16:colId xmlns:a16="http://schemas.microsoft.com/office/drawing/2014/main" val="20000"/>
                    </a:ext>
                  </a:extLst>
                </a:gridCol>
                <a:gridCol w="1706871">
                  <a:extLst>
                    <a:ext uri="{9D8B030D-6E8A-4147-A177-3AD203B41FA5}">
                      <a16:colId xmlns:a16="http://schemas.microsoft.com/office/drawing/2014/main" val="20001"/>
                    </a:ext>
                  </a:extLst>
                </a:gridCol>
                <a:gridCol w="1479048">
                  <a:extLst>
                    <a:ext uri="{9D8B030D-6E8A-4147-A177-3AD203B41FA5}">
                      <a16:colId xmlns:a16="http://schemas.microsoft.com/office/drawing/2014/main" val="20002"/>
                    </a:ext>
                  </a:extLst>
                </a:gridCol>
                <a:gridCol w="3458300">
                  <a:extLst>
                    <a:ext uri="{9D8B030D-6E8A-4147-A177-3AD203B41FA5}">
                      <a16:colId xmlns:a16="http://schemas.microsoft.com/office/drawing/2014/main" val="20003"/>
                    </a:ext>
                  </a:extLst>
                </a:gridCol>
              </a:tblGrid>
              <a:tr h="309885">
                <a:tc>
                  <a:txBody>
                    <a:bodyPr/>
                    <a:lstStyle/>
                    <a:p>
                      <a:pPr algn="just">
                        <a:lnSpc>
                          <a:spcPct val="115000"/>
                        </a:lnSpc>
                        <a:spcAft>
                          <a:spcPts val="1000"/>
                        </a:spcAft>
                      </a:pPr>
                      <a:r>
                        <a:rPr lang="en-GB" sz="1100" b="1" dirty="0" err="1">
                          <a:solidFill>
                            <a:schemeClr val="bg2">
                              <a:lumMod val="50000"/>
                            </a:schemeClr>
                          </a:solidFill>
                          <a:latin typeface="Times New Roman"/>
                          <a:ea typeface="Calibri"/>
                          <a:cs typeface="Times New Roman"/>
                        </a:rPr>
                        <a:t>Sr</a:t>
                      </a:r>
                      <a:r>
                        <a:rPr lang="en-GB" sz="1100" b="1" dirty="0">
                          <a:solidFill>
                            <a:schemeClr val="bg2">
                              <a:lumMod val="50000"/>
                            </a:schemeClr>
                          </a:solidFill>
                          <a:latin typeface="Times New Roman"/>
                          <a:ea typeface="Calibri"/>
                          <a:cs typeface="Times New Roman"/>
                        </a:rPr>
                        <a:t> No. </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dirty="0">
                          <a:solidFill>
                            <a:schemeClr val="bg2">
                              <a:lumMod val="50000"/>
                            </a:schemeClr>
                          </a:solidFill>
                          <a:latin typeface="Times New Roman"/>
                          <a:ea typeface="Calibri"/>
                          <a:cs typeface="Times New Roman"/>
                        </a:rPr>
                        <a:t>Title</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dirty="0">
                          <a:solidFill>
                            <a:schemeClr val="bg2">
                              <a:lumMod val="50000"/>
                            </a:schemeClr>
                          </a:solidFill>
                          <a:latin typeface="Times New Roman"/>
                          <a:ea typeface="Calibri"/>
                          <a:cs typeface="Times New Roman"/>
                        </a:rPr>
                        <a:t>Authors </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GB" sz="1100" b="1" dirty="0">
                          <a:solidFill>
                            <a:schemeClr val="bg2">
                              <a:lumMod val="50000"/>
                            </a:schemeClr>
                          </a:solidFill>
                          <a:latin typeface="Times New Roman"/>
                          <a:ea typeface="Calibri"/>
                          <a:cs typeface="Times New Roman"/>
                        </a:rPr>
                        <a:t>Methodology </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03933">
                <a:tc>
                  <a:txBody>
                    <a:bodyPr/>
                    <a:lstStyle/>
                    <a:p>
                      <a:pPr algn="just">
                        <a:lnSpc>
                          <a:spcPct val="115000"/>
                        </a:lnSpc>
                        <a:spcAft>
                          <a:spcPts val="1000"/>
                        </a:spcAft>
                      </a:pPr>
                      <a:r>
                        <a:rPr lang="en-GB" sz="1100" dirty="0">
                          <a:solidFill>
                            <a:schemeClr val="bg2">
                              <a:lumMod val="50000"/>
                            </a:schemeClr>
                          </a:solidFill>
                          <a:latin typeface="Times New Roman"/>
                          <a:ea typeface="Calibri"/>
                          <a:cs typeface="Times New Roman"/>
                        </a:rPr>
                        <a:t>3 </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100" dirty="0">
                          <a:solidFill>
                            <a:schemeClr val="bg2">
                              <a:lumMod val="50000"/>
                            </a:schemeClr>
                          </a:solidFill>
                        </a:rPr>
                        <a:t>Car Damage Detection and Assessment Using CNN </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IN" sz="1100" dirty="0">
                          <a:solidFill>
                            <a:schemeClr val="bg2">
                              <a:lumMod val="50000"/>
                            </a:schemeClr>
                          </a:solidFill>
                        </a:rPr>
                        <a:t>Atharva </a:t>
                      </a:r>
                      <a:r>
                        <a:rPr lang="en-IN" sz="1100" dirty="0" err="1">
                          <a:solidFill>
                            <a:schemeClr val="bg2">
                              <a:lumMod val="50000"/>
                            </a:schemeClr>
                          </a:solidFill>
                        </a:rPr>
                        <a:t>Shirode</a:t>
                      </a:r>
                      <a:r>
                        <a:rPr lang="en-IN" sz="1100" dirty="0">
                          <a:solidFill>
                            <a:schemeClr val="bg2">
                              <a:lumMod val="50000"/>
                            </a:schemeClr>
                          </a:solidFill>
                        </a:rPr>
                        <a:t>, </a:t>
                      </a:r>
                      <a:r>
                        <a:rPr lang="en-IN" sz="1000" dirty="0" err="1">
                          <a:solidFill>
                            <a:schemeClr val="bg2">
                              <a:lumMod val="50000"/>
                            </a:schemeClr>
                          </a:solidFill>
                        </a:rPr>
                        <a:t>Tejas</a:t>
                      </a:r>
                      <a:r>
                        <a:rPr lang="en-IN" sz="1000" dirty="0">
                          <a:solidFill>
                            <a:schemeClr val="bg2">
                              <a:lumMod val="50000"/>
                            </a:schemeClr>
                          </a:solidFill>
                        </a:rPr>
                        <a:t> Rathod, </a:t>
                      </a:r>
                      <a:r>
                        <a:rPr lang="en-IN" sz="1000" dirty="0" err="1">
                          <a:solidFill>
                            <a:schemeClr val="bg2">
                              <a:lumMod val="50000"/>
                            </a:schemeClr>
                          </a:solidFill>
                        </a:rPr>
                        <a:t>Parth</a:t>
                      </a:r>
                      <a:r>
                        <a:rPr lang="en-IN" sz="1000" dirty="0">
                          <a:solidFill>
                            <a:schemeClr val="bg2">
                              <a:lumMod val="50000"/>
                            </a:schemeClr>
                          </a:solidFill>
                        </a:rPr>
                        <a:t> </a:t>
                      </a:r>
                      <a:r>
                        <a:rPr lang="en-IN" sz="1000" dirty="0" err="1">
                          <a:solidFill>
                            <a:schemeClr val="bg2">
                              <a:lumMod val="50000"/>
                            </a:schemeClr>
                          </a:solidFill>
                        </a:rPr>
                        <a:t>Wanjari</a:t>
                      </a:r>
                      <a:r>
                        <a:rPr lang="en-IN" sz="1000" dirty="0">
                          <a:solidFill>
                            <a:schemeClr val="bg2">
                              <a:lumMod val="50000"/>
                            </a:schemeClr>
                          </a:solidFill>
                        </a:rPr>
                        <a:t>, </a:t>
                      </a:r>
                      <a:r>
                        <a:rPr lang="sv-SE" sz="1000" dirty="0">
                          <a:solidFill>
                            <a:schemeClr val="bg2">
                              <a:lumMod val="50000"/>
                            </a:schemeClr>
                          </a:solidFill>
                        </a:rPr>
                        <a:t>Aparna Halbe.</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000" dirty="0">
                          <a:solidFill>
                            <a:schemeClr val="bg2">
                              <a:lumMod val="50000"/>
                            </a:schemeClr>
                          </a:solidFill>
                        </a:rPr>
                        <a:t>The implementation of this project is done two parts, first one consists of VGG models [10] wherein 3 models are trained using transfer learning. </a:t>
                      </a:r>
                    </a:p>
                    <a:p>
                      <a:pPr algn="just">
                        <a:lnSpc>
                          <a:spcPct val="115000"/>
                        </a:lnSpc>
                        <a:spcAft>
                          <a:spcPts val="1000"/>
                        </a:spcAft>
                      </a:pPr>
                      <a:r>
                        <a:rPr lang="en-US" sz="1000" dirty="0">
                          <a:solidFill>
                            <a:schemeClr val="bg2">
                              <a:lumMod val="50000"/>
                            </a:schemeClr>
                          </a:solidFill>
                        </a:rPr>
                        <a:t>In the second part of implementation, Mask R-CNN [11] has been used for localizing the damage of the car</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Google Shape;153;p15"/>
          <p:cNvSpPr txBox="1"/>
          <p:nvPr/>
        </p:nvSpPr>
        <p:spPr>
          <a:xfrm>
            <a:off x="215975" y="4414406"/>
            <a:ext cx="8689500" cy="359864"/>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algn="ctr"/>
            <a:r>
              <a:rPr lang="en-US" sz="900" b="1" dirty="0">
                <a:solidFill>
                  <a:srgbClr val="999999"/>
                </a:solidFill>
                <a:latin typeface="Calibri"/>
                <a:ea typeface="Calibri"/>
                <a:cs typeface="Calibri"/>
                <a:sym typeface="Calibri"/>
              </a:rPr>
              <a:t>2023-2024 Sem VII</a:t>
            </a:r>
          </a:p>
          <a:p>
            <a:pPr lvl="0" algn="ctr"/>
            <a:endParaRPr lang="en-US" sz="900" b="1" dirty="0">
              <a:solidFill>
                <a:srgbClr val="999999"/>
              </a:solidFill>
              <a:latin typeface="Calibri"/>
              <a:ea typeface="Calibri"/>
              <a:cs typeface="Calibri"/>
              <a:sym typeface="Calibri"/>
            </a:endParaRPr>
          </a:p>
        </p:txBody>
      </p:sp>
      <p:sp>
        <p:nvSpPr>
          <p:cNvPr id="10"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
        <p:nvSpPr>
          <p:cNvPr id="11" name="Rectangle 10"/>
          <p:cNvSpPr/>
          <p:nvPr/>
        </p:nvSpPr>
        <p:spPr>
          <a:xfrm>
            <a:off x="3336622" y="3715721"/>
            <a:ext cx="1714009" cy="253916"/>
          </a:xfrm>
          <a:prstGeom prst="rect">
            <a:avLst/>
          </a:prstGeom>
        </p:spPr>
        <p:txBody>
          <a:bodyPr wrap="square">
            <a:spAutoFit/>
          </a:bodyPr>
          <a:lstStyle/>
          <a:p>
            <a:pPr algn="just"/>
            <a:r>
              <a:rPr lang="en-US" sz="1050" i="1" dirty="0">
                <a:solidFill>
                  <a:schemeClr val="tx2">
                    <a:lumMod val="25000"/>
                  </a:schemeClr>
                </a:solidFill>
              </a:rPr>
              <a:t>Table: Literature Survey</a:t>
            </a:r>
            <a:endParaRPr lang="en-US" sz="1050" dirty="0">
              <a:solidFill>
                <a:schemeClr val="tx2">
                  <a:lumMod val="25000"/>
                </a:schemeClr>
              </a:solidFill>
            </a:endParaRPr>
          </a:p>
        </p:txBody>
      </p:sp>
      <p:graphicFrame>
        <p:nvGraphicFramePr>
          <p:cNvPr id="12" name="Table 11">
            <a:extLst>
              <a:ext uri="{FF2B5EF4-FFF2-40B4-BE49-F238E27FC236}">
                <a16:creationId xmlns:a16="http://schemas.microsoft.com/office/drawing/2014/main" id="{B8404BBC-2BF7-485C-A4D4-7D9C9D227136}"/>
              </a:ext>
            </a:extLst>
          </p:cNvPr>
          <p:cNvGraphicFramePr>
            <a:graphicFrameLocks noGrp="1"/>
          </p:cNvGraphicFramePr>
          <p:nvPr>
            <p:extLst>
              <p:ext uri="{D42A27DB-BD31-4B8C-83A1-F6EECF244321}">
                <p14:modId xmlns:p14="http://schemas.microsoft.com/office/powerpoint/2010/main" val="3901679904"/>
              </p:ext>
            </p:extLst>
          </p:nvPr>
        </p:nvGraphicFramePr>
        <p:xfrm>
          <a:off x="906267" y="2581939"/>
          <a:ext cx="7304689" cy="1010630"/>
        </p:xfrm>
        <a:graphic>
          <a:graphicData uri="http://schemas.openxmlformats.org/drawingml/2006/table">
            <a:tbl>
              <a:tblPr/>
              <a:tblGrid>
                <a:gridCol w="660470">
                  <a:extLst>
                    <a:ext uri="{9D8B030D-6E8A-4147-A177-3AD203B41FA5}">
                      <a16:colId xmlns:a16="http://schemas.microsoft.com/office/drawing/2014/main" val="20000"/>
                    </a:ext>
                  </a:extLst>
                </a:gridCol>
                <a:gridCol w="1706871">
                  <a:extLst>
                    <a:ext uri="{9D8B030D-6E8A-4147-A177-3AD203B41FA5}">
                      <a16:colId xmlns:a16="http://schemas.microsoft.com/office/drawing/2014/main" val="20001"/>
                    </a:ext>
                  </a:extLst>
                </a:gridCol>
                <a:gridCol w="1479048">
                  <a:extLst>
                    <a:ext uri="{9D8B030D-6E8A-4147-A177-3AD203B41FA5}">
                      <a16:colId xmlns:a16="http://schemas.microsoft.com/office/drawing/2014/main" val="20002"/>
                    </a:ext>
                  </a:extLst>
                </a:gridCol>
                <a:gridCol w="3458300">
                  <a:extLst>
                    <a:ext uri="{9D8B030D-6E8A-4147-A177-3AD203B41FA5}">
                      <a16:colId xmlns:a16="http://schemas.microsoft.com/office/drawing/2014/main" val="20003"/>
                    </a:ext>
                  </a:extLst>
                </a:gridCol>
              </a:tblGrid>
              <a:tr h="1010630">
                <a:tc>
                  <a:txBody>
                    <a:bodyPr/>
                    <a:lstStyle/>
                    <a:p>
                      <a:pPr algn="just">
                        <a:lnSpc>
                          <a:spcPct val="115000"/>
                        </a:lnSpc>
                        <a:spcAft>
                          <a:spcPts val="1000"/>
                        </a:spcAft>
                      </a:pPr>
                      <a:r>
                        <a:rPr lang="en-GB" sz="1100" dirty="0">
                          <a:solidFill>
                            <a:schemeClr val="bg2">
                              <a:lumMod val="50000"/>
                            </a:schemeClr>
                          </a:solidFill>
                          <a:latin typeface="Times New Roman"/>
                          <a:ea typeface="Calibri"/>
                          <a:cs typeface="Times New Roman"/>
                        </a:rPr>
                        <a:t>4</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100" dirty="0">
                          <a:solidFill>
                            <a:schemeClr val="bg2">
                              <a:lumMod val="50000"/>
                            </a:schemeClr>
                          </a:solidFill>
                        </a:rPr>
                        <a:t>Automated Detection of Multi-class Vehicle Exterior Damages using Deep Learning.</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IN" sz="1100" dirty="0" err="1">
                          <a:solidFill>
                            <a:schemeClr val="bg2">
                              <a:lumMod val="50000"/>
                            </a:schemeClr>
                          </a:solidFill>
                        </a:rPr>
                        <a:t>Maleika</a:t>
                      </a:r>
                      <a:r>
                        <a:rPr lang="en-IN" sz="1100" dirty="0">
                          <a:solidFill>
                            <a:schemeClr val="bg2">
                              <a:lumMod val="50000"/>
                            </a:schemeClr>
                          </a:solidFill>
                        </a:rPr>
                        <a:t> </a:t>
                      </a:r>
                      <a:r>
                        <a:rPr lang="en-IN" sz="1100" dirty="0" err="1">
                          <a:solidFill>
                            <a:schemeClr val="bg2">
                              <a:lumMod val="50000"/>
                            </a:schemeClr>
                          </a:solidFill>
                        </a:rPr>
                        <a:t>Heenaye-Mamode</a:t>
                      </a:r>
                      <a:r>
                        <a:rPr lang="en-IN" sz="1100" dirty="0">
                          <a:solidFill>
                            <a:schemeClr val="bg2">
                              <a:lumMod val="50000"/>
                            </a:schemeClr>
                          </a:solidFill>
                        </a:rPr>
                        <a:t> Khan, </a:t>
                      </a:r>
                      <a:r>
                        <a:rPr lang="en-IN" sz="1000" dirty="0">
                          <a:solidFill>
                            <a:schemeClr val="bg2">
                              <a:lumMod val="50000"/>
                            </a:schemeClr>
                          </a:solidFill>
                        </a:rPr>
                        <a:t>Mohammad </a:t>
                      </a:r>
                      <a:r>
                        <a:rPr lang="en-IN" sz="1000" dirty="0" err="1">
                          <a:solidFill>
                            <a:schemeClr val="bg2">
                              <a:lumMod val="50000"/>
                            </a:schemeClr>
                          </a:solidFill>
                        </a:rPr>
                        <a:t>Zafir</a:t>
                      </a:r>
                      <a:r>
                        <a:rPr lang="en-IN" sz="1000" dirty="0">
                          <a:solidFill>
                            <a:schemeClr val="bg2">
                              <a:lumMod val="50000"/>
                            </a:schemeClr>
                          </a:solidFill>
                        </a:rPr>
                        <a:t> Hussein </a:t>
                      </a:r>
                      <a:r>
                        <a:rPr lang="en-IN" sz="1000" dirty="0" err="1">
                          <a:solidFill>
                            <a:schemeClr val="bg2">
                              <a:lumMod val="50000"/>
                            </a:schemeClr>
                          </a:solidFill>
                        </a:rPr>
                        <a:t>Sk</a:t>
                      </a:r>
                      <a:r>
                        <a:rPr lang="en-IN" sz="1000" dirty="0">
                          <a:solidFill>
                            <a:schemeClr val="bg2">
                              <a:lumMod val="50000"/>
                            </a:schemeClr>
                          </a:solidFill>
                        </a:rPr>
                        <a:t> </a:t>
                      </a:r>
                      <a:r>
                        <a:rPr lang="en-IN" sz="1000" dirty="0" err="1">
                          <a:solidFill>
                            <a:schemeClr val="bg2">
                              <a:lumMod val="50000"/>
                            </a:schemeClr>
                          </a:solidFill>
                        </a:rPr>
                        <a:t>Heerah</a:t>
                      </a:r>
                      <a:r>
                        <a:rPr lang="en-IN" sz="1000" dirty="0">
                          <a:solidFill>
                            <a:schemeClr val="bg2">
                              <a:lumMod val="50000"/>
                            </a:schemeClr>
                          </a:solidFill>
                        </a:rPr>
                        <a:t>, </a:t>
                      </a:r>
                      <a:r>
                        <a:rPr lang="en-IN" sz="1000" dirty="0" err="1">
                          <a:solidFill>
                            <a:schemeClr val="bg2">
                              <a:lumMod val="50000"/>
                            </a:schemeClr>
                          </a:solidFill>
                        </a:rPr>
                        <a:t>Zuhairah</a:t>
                      </a:r>
                      <a:r>
                        <a:rPr lang="en-IN" sz="1000" dirty="0">
                          <a:solidFill>
                            <a:schemeClr val="bg2">
                              <a:lumMod val="50000"/>
                            </a:schemeClr>
                          </a:solidFill>
                        </a:rPr>
                        <a:t> </a:t>
                      </a:r>
                      <a:r>
                        <a:rPr lang="en-IN" sz="1000" dirty="0" err="1">
                          <a:solidFill>
                            <a:schemeClr val="bg2">
                              <a:lumMod val="50000"/>
                            </a:schemeClr>
                          </a:solidFill>
                        </a:rPr>
                        <a:t>Basgeeth</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000" dirty="0">
                          <a:solidFill>
                            <a:schemeClr val="bg2">
                              <a:lumMod val="50000"/>
                            </a:schemeClr>
                          </a:solidFill>
                        </a:rPr>
                        <a:t>Proposed system allows the user to upload a vehicle image through the developed mobile application. We have adapted a pre-trained deep learning model to recognize and classify multiple types of vehicle damages.</a:t>
                      </a:r>
                      <a:endParaRPr lang="en-US" sz="1000" dirty="0">
                        <a:solidFill>
                          <a:schemeClr val="bg2">
                            <a:lumMod val="50000"/>
                          </a:schemeClr>
                        </a:solidFill>
                        <a:latin typeface="Calibri"/>
                        <a:ea typeface="Calibri"/>
                        <a:cs typeface="Times New Roman"/>
                      </a:endParaRPr>
                    </a:p>
                  </a:txBody>
                  <a:tcPr marL="86366" marR="86366" marT="43183" marB="4318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81" y="332586"/>
            <a:ext cx="7505700" cy="954600"/>
          </a:xfrm>
        </p:spPr>
        <p:txBody>
          <a:bodyPr/>
          <a:lstStyle/>
          <a:p>
            <a:r>
              <a:rPr lang="en-IN" sz="3200" dirty="0">
                <a:latin typeface="Times New Roman" pitchFamily="18" charset="0"/>
                <a:cs typeface="Times New Roman" pitchFamily="18" charset="0"/>
              </a:rPr>
              <a:t>Applications</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850681" y="1465771"/>
            <a:ext cx="7505700" cy="2448000"/>
          </a:xfrm>
        </p:spPr>
        <p:txBody>
          <a:bodyPr/>
          <a:lstStyle/>
          <a:p>
            <a:pPr algn="just">
              <a:buFont typeface="Arial" panose="020B0604020202020204" pitchFamily="34" charset="0"/>
              <a:buChar char="•"/>
            </a:pPr>
            <a:r>
              <a:rPr lang="en-US" sz="2000" dirty="0"/>
              <a:t>Insurance Claim Processing.</a:t>
            </a:r>
          </a:p>
          <a:p>
            <a:pPr algn="just">
              <a:buFont typeface="Arial" panose="020B0604020202020204" pitchFamily="34" charset="0"/>
              <a:buChar char="•"/>
            </a:pPr>
            <a:r>
              <a:rPr lang="en-US" sz="2000" dirty="0"/>
              <a:t>Accident Documentation for Law enforcement.</a:t>
            </a:r>
          </a:p>
          <a:p>
            <a:pPr algn="just">
              <a:buFont typeface="Arial" panose="020B0604020202020204" pitchFamily="34" charset="0"/>
              <a:buChar char="•"/>
            </a:pPr>
            <a:r>
              <a:rPr lang="en-US" sz="2000" dirty="0"/>
              <a:t>Smart Parking System.</a:t>
            </a:r>
          </a:p>
          <a:p>
            <a:pPr algn="just">
              <a:buFont typeface="Arial" panose="020B0604020202020204" pitchFamily="34" charset="0"/>
              <a:buChar char="•"/>
            </a:pPr>
            <a:r>
              <a:rPr lang="en-US" sz="2000" dirty="0"/>
              <a:t>Vehicle Maintenance.</a:t>
            </a:r>
          </a:p>
          <a:p>
            <a:pPr algn="just">
              <a:buFont typeface="Arial" panose="020B0604020202020204" pitchFamily="34" charset="0"/>
              <a:buChar char="•"/>
            </a:pPr>
            <a:r>
              <a:rPr lang="en-US" sz="2000" dirty="0"/>
              <a:t>Used Car Markets.</a:t>
            </a:r>
          </a:p>
          <a:p>
            <a:pPr algn="just">
              <a:buFont typeface="Arial" panose="020B0604020202020204" pitchFamily="34" charset="0"/>
              <a:buChar char="•"/>
            </a:pPr>
            <a:r>
              <a:rPr lang="en-US" sz="2000" dirty="0"/>
              <a:t>Car Rentals.</a:t>
            </a:r>
          </a:p>
          <a:p>
            <a:pPr algn="just">
              <a:buFont typeface="Arial" panose="020B0604020202020204" pitchFamily="34" charset="0"/>
              <a:buChar char="•"/>
            </a:pPr>
            <a:r>
              <a:rPr lang="en-US" sz="2000" dirty="0"/>
              <a:t>Car Repair Services.</a:t>
            </a:r>
          </a:p>
        </p:txBody>
      </p:sp>
      <p:sp>
        <p:nvSpPr>
          <p:cNvPr id="4" name="Google Shape;143;p14"/>
          <p:cNvSpPr txBox="1"/>
          <p:nvPr/>
        </p:nvSpPr>
        <p:spPr>
          <a:xfrm>
            <a:off x="0" y="4441904"/>
            <a:ext cx="8689500" cy="369010"/>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algn="ctr"/>
            <a:r>
              <a:rPr lang="en-US" sz="900" b="1" dirty="0">
                <a:solidFill>
                  <a:srgbClr val="999999"/>
                </a:solidFill>
                <a:latin typeface="Calibri"/>
                <a:ea typeface="Calibri"/>
                <a:cs typeface="Calibri"/>
                <a:sym typeface="Calibri"/>
              </a:rPr>
              <a:t>2023-2024 Sem VII</a:t>
            </a:r>
          </a:p>
          <a:p>
            <a:pPr lvl="0" algn="ctr"/>
            <a:endParaRPr lang="en-US" sz="900" b="1" dirty="0">
              <a:solidFill>
                <a:srgbClr val="999999"/>
              </a:solidFill>
              <a:latin typeface="Calibri"/>
              <a:ea typeface="Calibri"/>
              <a:cs typeface="Calibri"/>
              <a:sym typeface="Calibri"/>
            </a:endParaRPr>
          </a:p>
        </p:txBody>
      </p:sp>
      <p:sp>
        <p:nvSpPr>
          <p:cNvPr id="5" name="Google Shape;134;p13"/>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402677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81" y="332586"/>
            <a:ext cx="7505700" cy="954600"/>
          </a:xfrm>
        </p:spPr>
        <p:txBody>
          <a:bodyPr/>
          <a:lstStyle/>
          <a:p>
            <a:r>
              <a:rPr lang="en-IN" sz="3200" dirty="0">
                <a:latin typeface="Times New Roman" pitchFamily="18" charset="0"/>
                <a:cs typeface="Times New Roman" pitchFamily="18" charset="0"/>
              </a:rPr>
              <a:t>Advantages</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850681" y="1465771"/>
            <a:ext cx="7505700" cy="2541874"/>
          </a:xfrm>
        </p:spPr>
        <p:txBody>
          <a:bodyPr/>
          <a:lstStyle/>
          <a:p>
            <a:pPr>
              <a:buFont typeface="Arial" panose="020B0604020202020204" pitchFamily="34" charset="0"/>
              <a:buChar char="•"/>
            </a:pPr>
            <a:r>
              <a:rPr lang="en-US" sz="2000" dirty="0"/>
              <a:t>Saves Time</a:t>
            </a:r>
          </a:p>
          <a:p>
            <a:pPr>
              <a:buFont typeface="Arial" panose="020B0604020202020204" pitchFamily="34" charset="0"/>
              <a:buChar char="•"/>
            </a:pPr>
            <a:r>
              <a:rPr lang="en-US" sz="2000" dirty="0"/>
              <a:t>Cost Effective.</a:t>
            </a:r>
          </a:p>
          <a:p>
            <a:pPr>
              <a:buFont typeface="Arial" panose="020B0604020202020204" pitchFamily="34" charset="0"/>
              <a:buChar char="•"/>
            </a:pPr>
            <a:r>
              <a:rPr lang="en-US" sz="2000" dirty="0"/>
              <a:t>Accurate Assessment.</a:t>
            </a:r>
          </a:p>
          <a:p>
            <a:pPr>
              <a:buFont typeface="Arial" panose="020B0604020202020204" pitchFamily="34" charset="0"/>
              <a:buChar char="•"/>
            </a:pPr>
            <a:r>
              <a:rPr lang="en-US" sz="2000" dirty="0"/>
              <a:t>Reduces Fraud.</a:t>
            </a:r>
          </a:p>
          <a:p>
            <a:pPr>
              <a:buFont typeface="Arial" panose="020B0604020202020204" pitchFamily="34" charset="0"/>
              <a:buChar char="•"/>
            </a:pPr>
            <a:r>
              <a:rPr lang="en-US" sz="2000" dirty="0"/>
              <a:t>Real Time Monitoring.</a:t>
            </a:r>
          </a:p>
          <a:p>
            <a:pPr>
              <a:buFont typeface="Arial" panose="020B0604020202020204" pitchFamily="34" charset="0"/>
              <a:buChar char="•"/>
            </a:pPr>
            <a:r>
              <a:rPr lang="en-US" sz="2000" dirty="0"/>
              <a:t>Remote Inspection.</a:t>
            </a:r>
          </a:p>
          <a:p>
            <a:pPr>
              <a:buFont typeface="Arial" panose="020B0604020202020204" pitchFamily="34" charset="0"/>
              <a:buChar char="•"/>
            </a:pPr>
            <a:r>
              <a:rPr lang="en-US" sz="2000" dirty="0"/>
              <a:t>Data Driven Insights.</a:t>
            </a:r>
          </a:p>
          <a:p>
            <a:endParaRPr lang="en-US" sz="2000" dirty="0"/>
          </a:p>
          <a:p>
            <a:endParaRPr lang="en-US" sz="2000" dirty="0"/>
          </a:p>
          <a:p>
            <a:endParaRPr lang="en-US" sz="2000" dirty="0"/>
          </a:p>
        </p:txBody>
      </p:sp>
      <p:sp>
        <p:nvSpPr>
          <p:cNvPr id="4" name="Google Shape;143;p14"/>
          <p:cNvSpPr txBox="1"/>
          <p:nvPr/>
        </p:nvSpPr>
        <p:spPr>
          <a:xfrm>
            <a:off x="0" y="4441904"/>
            <a:ext cx="8689500" cy="369010"/>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algn="ctr"/>
            <a:r>
              <a:rPr lang="en-US" sz="900" b="1" dirty="0">
                <a:solidFill>
                  <a:srgbClr val="999999"/>
                </a:solidFill>
                <a:latin typeface="Calibri"/>
                <a:ea typeface="Calibri"/>
                <a:cs typeface="Calibri"/>
                <a:sym typeface="Calibri"/>
              </a:rPr>
              <a:t>2023-2024 Sem VII</a:t>
            </a:r>
          </a:p>
          <a:p>
            <a:pPr lvl="0" algn="ctr"/>
            <a:endParaRPr lang="en-US" sz="900" b="1" dirty="0">
              <a:solidFill>
                <a:srgbClr val="999999"/>
              </a:solidFill>
              <a:latin typeface="Calibri"/>
              <a:ea typeface="Calibri"/>
              <a:cs typeface="Calibri"/>
              <a:sym typeface="Calibri"/>
            </a:endParaRPr>
          </a:p>
        </p:txBody>
      </p:sp>
      <p:sp>
        <p:nvSpPr>
          <p:cNvPr id="5" name="Google Shape;134;p13"/>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41759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81" y="446882"/>
            <a:ext cx="7505700" cy="954600"/>
          </a:xfrm>
        </p:spPr>
        <p:txBody>
          <a:bodyPr/>
          <a:lstStyle/>
          <a:p>
            <a:r>
              <a:rPr lang="en-IN" sz="3200" dirty="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850681" y="1121569"/>
            <a:ext cx="7505700" cy="3132413"/>
          </a:xfrm>
        </p:spPr>
        <p:txBody>
          <a:bodyPr/>
          <a:lstStyle/>
          <a:p>
            <a:pPr marL="146050" indent="0" algn="just">
              <a:buNone/>
            </a:pPr>
            <a:r>
              <a:rPr lang="en-US" sz="2000" dirty="0"/>
              <a:t>In conclusion, car damage detection using computer vision presents a transformative approach to assessing vehicle condition across a spectrum of industries. With its remarkable accuracy, consistency, and speed, computer vision technology offers a range of benefits. By providing objective assessments, real-time monitoring, and historical data collection, computer vision contributes to increased efficiency, reduced costs, and improved overall vehicle management. As technology continues to evolve, the integration of computer vision in car damage detection stands as a pivotal advancement with far-reaching implications for the automotive sector and beyond.</a:t>
            </a:r>
          </a:p>
        </p:txBody>
      </p:sp>
      <p:sp>
        <p:nvSpPr>
          <p:cNvPr id="4" name="Google Shape;143;p14"/>
          <p:cNvSpPr txBox="1"/>
          <p:nvPr/>
        </p:nvSpPr>
        <p:spPr>
          <a:xfrm>
            <a:off x="0" y="4441904"/>
            <a:ext cx="8689500" cy="351552"/>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
        <p:nvSpPr>
          <p:cNvPr id="5" name="Google Shape;134;p13"/>
          <p:cNvSpPr txBox="1"/>
          <p:nvPr/>
        </p:nvSpPr>
        <p:spPr>
          <a:xfrm>
            <a:off x="238525" y="4696618"/>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81" y="89693"/>
            <a:ext cx="7505700" cy="716045"/>
          </a:xfrm>
        </p:spPr>
        <p:txBody>
          <a:bodyPr/>
          <a:lstStyle/>
          <a:p>
            <a:r>
              <a:rPr lang="en-IN" sz="3200" dirty="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850681" y="942973"/>
            <a:ext cx="7505700" cy="3284616"/>
          </a:xfrm>
        </p:spPr>
        <p:txBody>
          <a:bodyPr/>
          <a:lstStyle/>
          <a:p>
            <a:pPr marL="146050" indent="0" algn="just">
              <a:buNone/>
            </a:pPr>
            <a:r>
              <a:rPr lang="en-US" sz="1400" dirty="0"/>
              <a:t>[1] M. Chen, F. Bai and Z. </a:t>
            </a:r>
            <a:r>
              <a:rPr lang="en-US" sz="1400" dirty="0" err="1"/>
              <a:t>Gerile</a:t>
            </a:r>
            <a:r>
              <a:rPr lang="en-US" sz="1400" dirty="0"/>
              <a:t>, "Special Object Detection Based On Mask </a:t>
            </a:r>
            <a:r>
              <a:rPr lang="en-US" sz="1400" dirty="0" err="1"/>
              <a:t>Rcnn</a:t>
            </a:r>
            <a:r>
              <a:rPr lang="en-US" sz="1400" dirty="0"/>
              <a:t>," 2021 17th International Conference on Computational Intelligence and Security (CIS), 2021, pp. 128-132, </a:t>
            </a:r>
            <a:r>
              <a:rPr lang="en-US" sz="1400" dirty="0" err="1"/>
              <a:t>doi</a:t>
            </a:r>
            <a:r>
              <a:rPr lang="en-US" sz="1400" dirty="0"/>
              <a:t>: 10.1109/CIS54983.2021.00035.</a:t>
            </a:r>
          </a:p>
          <a:p>
            <a:pPr marL="146050" indent="0" algn="just">
              <a:buNone/>
            </a:pPr>
            <a:r>
              <a:rPr lang="en-US" sz="1400" dirty="0"/>
              <a:t>[2] M. Ye et al., "A Lightweight Model of VGG-16 for Remote Sensing Image Classification," in IEEE Journal of Selected Topics in Applied Earth Observations and Remote Sensing, vol. 14, pp. 6916-6922, 2021, </a:t>
            </a:r>
            <a:r>
              <a:rPr lang="en-US" sz="1400" dirty="0" err="1"/>
              <a:t>doi</a:t>
            </a:r>
            <a:r>
              <a:rPr lang="en-US" sz="1400" dirty="0"/>
              <a:t>: 10.1109/JSTARS.2021.3090085. </a:t>
            </a:r>
          </a:p>
          <a:p>
            <a:pPr marL="146050" indent="0" algn="just">
              <a:buNone/>
            </a:pPr>
            <a:r>
              <a:rPr lang="en-IN" sz="1400" dirty="0"/>
              <a:t>[3] H. </a:t>
            </a:r>
            <a:r>
              <a:rPr lang="en-IN" sz="1400" dirty="0" err="1"/>
              <a:t>Bandi</a:t>
            </a:r>
            <a:r>
              <a:rPr lang="en-IN" sz="1400" dirty="0"/>
              <a:t>, S. Joshi, S. Bhagat and A. Deshpande, "Assessing Car Damage with Convolutional Neural Networks," 2021 International Conference on Communication information and Computing Technology (ICCICT), 2021, pp. 1-5, </a:t>
            </a:r>
            <a:r>
              <a:rPr lang="en-IN" sz="1400" dirty="0" err="1"/>
              <a:t>doi</a:t>
            </a:r>
            <a:r>
              <a:rPr lang="en-IN" sz="1400" dirty="0"/>
              <a:t>: 10.1109/ICCICT50803.2021.9510069.</a:t>
            </a:r>
          </a:p>
          <a:p>
            <a:pPr marL="146050" indent="0" algn="just">
              <a:buNone/>
            </a:pPr>
            <a:r>
              <a:rPr lang="en-US" sz="1400" dirty="0"/>
              <a:t>[4] P. M. </a:t>
            </a:r>
            <a:r>
              <a:rPr lang="en-US" sz="1400" dirty="0" err="1"/>
              <a:t>Kyu</a:t>
            </a:r>
            <a:r>
              <a:rPr lang="en-US" sz="1400" dirty="0"/>
              <a:t> and K. </a:t>
            </a:r>
            <a:r>
              <a:rPr lang="en-US" sz="1400" dirty="0" err="1"/>
              <a:t>Woraratpanya</a:t>
            </a:r>
            <a:r>
              <a:rPr lang="en-US" sz="1400" dirty="0"/>
              <a:t>, “Car Damage Detection and Classification,” in Proceedings of the 11th International Conference on Advances in Information Technology, Bangkok Thailand, Jul. 2020, pp. 1–6, </a:t>
            </a:r>
            <a:r>
              <a:rPr lang="en-US" sz="1400" dirty="0" err="1"/>
              <a:t>doi</a:t>
            </a:r>
            <a:r>
              <a:rPr lang="en-US" sz="1400" dirty="0"/>
              <a:t>: 10.1145/3406601.3406651. </a:t>
            </a:r>
          </a:p>
          <a:p>
            <a:pPr marL="146050" indent="0" algn="just">
              <a:buNone/>
            </a:pPr>
            <a:r>
              <a:rPr lang="en-US" sz="1400" dirty="0"/>
              <a:t>[5] H. Patel, “hemilpatel971/Damage-car-detection,” GitHub, Aug. 13, 2019. https://github.com/hemilpatel971/Damage-car-detection (accessed Feb. 10, 2021). </a:t>
            </a:r>
            <a:endParaRPr lang="en-IN" sz="1400" dirty="0"/>
          </a:p>
          <a:p>
            <a:pPr marL="146050" indent="0" algn="just">
              <a:buNone/>
            </a:pPr>
            <a:endParaRPr lang="en-US" sz="1400" dirty="0"/>
          </a:p>
        </p:txBody>
      </p:sp>
      <p:sp>
        <p:nvSpPr>
          <p:cNvPr id="4" name="Google Shape;143;p14"/>
          <p:cNvSpPr txBox="1"/>
          <p:nvPr/>
        </p:nvSpPr>
        <p:spPr>
          <a:xfrm>
            <a:off x="0" y="4441904"/>
            <a:ext cx="8689500" cy="351552"/>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
        <p:nvSpPr>
          <p:cNvPr id="5" name="Google Shape;134;p13"/>
          <p:cNvSpPr txBox="1"/>
          <p:nvPr/>
        </p:nvSpPr>
        <p:spPr>
          <a:xfrm>
            <a:off x="238525" y="4696618"/>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105852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680425" y="37172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tx1"/>
                </a:solidFill>
                <a:latin typeface="Times New Roman" panose="02020603050405020304" pitchFamily="18" charset="0"/>
                <a:ea typeface="+mn-ea"/>
                <a:cs typeface="Times New Roman" panose="02020603050405020304" pitchFamily="18" charset="0"/>
              </a:rPr>
              <a:t>Index</a:t>
            </a:r>
            <a:endParaRPr sz="3200" dirty="0">
              <a:solidFill>
                <a:schemeClr val="tx1"/>
              </a:solidFill>
              <a:latin typeface="Times New Roman" panose="02020603050405020304" pitchFamily="18" charset="0"/>
              <a:ea typeface="+mn-ea"/>
              <a:cs typeface="Times New Roman" panose="02020603050405020304" pitchFamily="18" charset="0"/>
            </a:endParaRPr>
          </a:p>
        </p:txBody>
      </p:sp>
      <p:sp>
        <p:nvSpPr>
          <p:cNvPr id="150" name="Google Shape;150;p15"/>
          <p:cNvSpPr txBox="1">
            <a:spLocks noGrp="1"/>
          </p:cNvSpPr>
          <p:nvPr>
            <p:ph type="body" idx="1"/>
          </p:nvPr>
        </p:nvSpPr>
        <p:spPr>
          <a:xfrm>
            <a:off x="680425" y="1085850"/>
            <a:ext cx="7505700" cy="325755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Introduction</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Motivation</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Objectives</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System Architecture</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Methodology</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Technologies </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Literature Survey</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Applications</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Advantages</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Conclusion</a:t>
            </a: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References</a:t>
            </a:r>
          </a:p>
          <a:p>
            <a:pPr marL="0" lvl="0" indent="0" algn="just" rtl="0">
              <a:spcBef>
                <a:spcPts val="1600"/>
              </a:spcBef>
              <a:spcAft>
                <a:spcPts val="1600"/>
              </a:spcAft>
              <a:buNone/>
            </a:pPr>
            <a:endParaRPr sz="1800" dirty="0"/>
          </a:p>
        </p:txBody>
      </p:sp>
      <p:sp>
        <p:nvSpPr>
          <p:cNvPr id="152" name="Google Shape;152;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Nunito"/>
                <a:ea typeface="Nunito"/>
                <a:cs typeface="Nunito"/>
                <a:sym typeface="Nunito"/>
              </a:rPr>
              <a:pPr marL="0" lvl="0" indent="0" algn="r" rtl="0">
                <a:spcBef>
                  <a:spcPts val="0"/>
                </a:spcBef>
                <a:spcAft>
                  <a:spcPts val="0"/>
                </a:spcAft>
                <a:buNone/>
              </a:pPr>
              <a:t>2</a:t>
            </a:fld>
            <a:endParaRPr>
              <a:latin typeface="Nunito"/>
              <a:ea typeface="Nunito"/>
              <a:cs typeface="Nunito"/>
              <a:sym typeface="Nunito"/>
            </a:endParaRPr>
          </a:p>
        </p:txBody>
      </p:sp>
      <p:pic>
        <p:nvPicPr>
          <p:cNvPr id="151" name="Google Shape;151;p15"/>
          <p:cNvPicPr preferRelativeResize="0"/>
          <p:nvPr/>
        </p:nvPicPr>
        <p:blipFill>
          <a:blip r:embed="rId3">
            <a:alphaModFix/>
          </a:blip>
          <a:stretch>
            <a:fillRect/>
          </a:stretch>
        </p:blipFill>
        <p:spPr>
          <a:xfrm>
            <a:off x="209760" y="219774"/>
            <a:ext cx="895815" cy="602175"/>
          </a:xfrm>
          <a:prstGeom prst="rect">
            <a:avLst/>
          </a:prstGeom>
          <a:noFill/>
          <a:ln>
            <a:noFill/>
          </a:ln>
        </p:spPr>
      </p:pic>
      <p:sp>
        <p:nvSpPr>
          <p:cNvPr id="153" name="Google Shape;153;p15"/>
          <p:cNvSpPr txBox="1"/>
          <p:nvPr/>
        </p:nvSpPr>
        <p:spPr>
          <a:xfrm>
            <a:off x="227250" y="4582525"/>
            <a:ext cx="8689500" cy="363200"/>
          </a:xfrm>
          <a:prstGeom prst="rect">
            <a:avLst/>
          </a:prstGeom>
          <a:noFill/>
          <a:ln>
            <a:noFill/>
          </a:ln>
        </p:spPr>
        <p:txBody>
          <a:bodyPr spcFirstLastPara="1" wrap="square" lIns="91425" tIns="91425" rIns="91425" bIns="91425" anchor="t" anchorCtr="0">
            <a:noAutofit/>
          </a:bodyPr>
          <a:lstStyle/>
          <a:p>
            <a:pPr lvl="0" algn="ctr"/>
            <a:r>
              <a:rPr lang="en-GB" sz="900" b="1" dirty="0">
                <a:solidFill>
                  <a:srgbClr val="999999"/>
                </a:solidFill>
                <a:latin typeface="Calibri"/>
                <a:ea typeface="Calibri"/>
                <a:cs typeface="Calibri"/>
                <a:sym typeface="Calibri"/>
              </a:rPr>
              <a:t>NBN Sinhgad </a:t>
            </a:r>
            <a:r>
              <a:rPr lang="en-US" sz="900" b="1" dirty="0">
                <a:solidFill>
                  <a:srgbClr val="999999"/>
                </a:solidFill>
                <a:latin typeface="Calibri"/>
                <a:ea typeface="Calibri"/>
                <a:cs typeface="Calibri"/>
                <a:sym typeface="Calibri"/>
              </a:rPr>
              <a:t>Technical Institute</a:t>
            </a:r>
            <a:endParaRPr sz="900" b="1" dirty="0">
              <a:solidFill>
                <a:srgbClr val="999999"/>
              </a:solidFill>
              <a:latin typeface="Calibri"/>
              <a:ea typeface="Calibri"/>
              <a:cs typeface="Calibri"/>
              <a:sym typeface="Calibri"/>
            </a:endParaRPr>
          </a:p>
          <a:p>
            <a:pPr lvl="0" algn="ctr"/>
            <a:r>
              <a:rPr lang="en-US" sz="900" b="1" dirty="0">
                <a:solidFill>
                  <a:srgbClr val="999999"/>
                </a:solidFill>
                <a:latin typeface="Calibri"/>
                <a:ea typeface="Calibri"/>
                <a:cs typeface="Calibri"/>
                <a:sym typeface="Calibri"/>
              </a:rPr>
              <a:t>2023-2024 Sem VII</a:t>
            </a:r>
          </a:p>
        </p:txBody>
      </p:sp>
      <p:sp>
        <p:nvSpPr>
          <p:cNvPr id="154"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30</a:t>
            </a:r>
            <a:endParaRPr sz="1200" b="1" dirty="0">
              <a:solidFill>
                <a:srgbClr val="99999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buNone/>
            </a:pPr>
            <a:r>
              <a:rPr lang="en-IN" sz="4800" dirty="0">
                <a:solidFill>
                  <a:srgbClr val="C0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95526"/>
            <a:ext cx="7505700" cy="954600"/>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819150" y="1440655"/>
            <a:ext cx="7505700" cy="2759869"/>
          </a:xfrm>
        </p:spPr>
        <p:txBody>
          <a:bodyPr/>
          <a:lstStyle/>
          <a:p>
            <a:pPr marL="146050" indent="0" algn="just">
              <a:buNone/>
            </a:pPr>
            <a:r>
              <a:rPr lang="en-US" sz="1800" dirty="0">
                <a:latin typeface="Times New Roman" panose="02020603050405020304" pitchFamily="18" charset="0"/>
                <a:cs typeface="Times New Roman" panose="02020603050405020304" pitchFamily="18" charset="0"/>
              </a:rPr>
              <a:t>A vehicle-damage detection technique based on transfer learning and a Regional Convolutional Neural Network (RCNN) are utilized to quickly handle accident compensation problems. The algorithms identify the damaged section of a car, determine its position, and then estimate the severity of the damage. Very satisfactory results have been produced using transfer learning to take advantage of available models that have been trained on a more generic object identification challenge</a:t>
            </a:r>
            <a:r>
              <a:rPr lang="en-US" sz="1800" dirty="0"/>
              <a:t>.</a:t>
            </a:r>
            <a:endParaRPr lang="en-IN" sz="1800" dirty="0"/>
          </a:p>
        </p:txBody>
      </p:sp>
      <p:sp>
        <p:nvSpPr>
          <p:cNvPr id="5" name="TextBox 4">
            <a:extLst>
              <a:ext uri="{FF2B5EF4-FFF2-40B4-BE49-F238E27FC236}">
                <a16:creationId xmlns:a16="http://schemas.microsoft.com/office/drawing/2014/main" id="{6A294F8B-B9F4-4B79-A3D0-F05AFCFC6D4B}"/>
              </a:ext>
            </a:extLst>
          </p:cNvPr>
          <p:cNvSpPr txBox="1"/>
          <p:nvPr/>
        </p:nvSpPr>
        <p:spPr>
          <a:xfrm>
            <a:off x="2593182" y="4340142"/>
            <a:ext cx="3143250" cy="507831"/>
          </a:xfrm>
          <a:prstGeom prst="rect">
            <a:avLst/>
          </a:prstGeom>
          <a:noFill/>
        </p:spPr>
        <p:txBody>
          <a:bodyPr wrap="square" rtlCol="0">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a:p>
            <a:endParaRPr lang="en-IN" sz="900" dirty="0"/>
          </a:p>
        </p:txBody>
      </p:sp>
      <p:sp>
        <p:nvSpPr>
          <p:cNvPr id="7" name="Rectangle 6">
            <a:extLst>
              <a:ext uri="{FF2B5EF4-FFF2-40B4-BE49-F238E27FC236}">
                <a16:creationId xmlns:a16="http://schemas.microsoft.com/office/drawing/2014/main" id="{79422B36-73A0-4FBB-A073-92268B66B555}"/>
              </a:ext>
            </a:extLst>
          </p:cNvPr>
          <p:cNvSpPr/>
          <p:nvPr/>
        </p:nvSpPr>
        <p:spPr>
          <a:xfrm>
            <a:off x="270253" y="4694085"/>
            <a:ext cx="873957" cy="307777"/>
          </a:xfrm>
          <a:prstGeom prst="rect">
            <a:avLst/>
          </a:prstGeom>
        </p:spPr>
        <p:txBody>
          <a:bodyPr wrap="none">
            <a:spAutoFit/>
          </a:bodyPr>
          <a:lstStyle/>
          <a:p>
            <a:pPr lvl="0"/>
            <a:r>
              <a:rPr lang="en-GB" b="1" dirty="0">
                <a:solidFill>
                  <a:srgbClr val="999999"/>
                </a:solidFill>
                <a:latin typeface="Calibri"/>
                <a:ea typeface="Calibri"/>
                <a:cs typeface="Calibri"/>
                <a:sym typeface="Calibri"/>
              </a:rPr>
              <a:t>Group 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72358" y="292312"/>
            <a:ext cx="7568106" cy="882870"/>
          </a:xfrm>
        </p:spPr>
        <p:txBody>
          <a:bodyPr/>
          <a:lstStyle/>
          <a:p>
            <a:r>
              <a:rPr lang="en-IN" sz="3200" dirty="0">
                <a:latin typeface="Times New Roman" pitchFamily="18" charset="0"/>
                <a:cs typeface="Times New Roman" pitchFamily="18" charset="0"/>
              </a:rPr>
              <a:t>Motivation</a:t>
            </a:r>
            <a:endParaRPr lang="en-US" dirty="0"/>
          </a:p>
        </p:txBody>
      </p:sp>
      <p:sp>
        <p:nvSpPr>
          <p:cNvPr id="5" name="Content Placeholder 2"/>
          <p:cNvSpPr>
            <a:spLocks noGrp="1"/>
          </p:cNvSpPr>
          <p:nvPr>
            <p:ph type="body" idx="1"/>
          </p:nvPr>
        </p:nvSpPr>
        <p:spPr>
          <a:xfrm>
            <a:off x="735723" y="1240220"/>
            <a:ext cx="7389429" cy="3198504"/>
          </a:xfrm>
        </p:spPr>
        <p:txBody>
          <a:bodyPr>
            <a:normAutofit fontScale="92500" lnSpcReduction="20000"/>
          </a:bodyPr>
          <a:lstStyle/>
          <a:p>
            <a:pPr algn="just">
              <a:buClr>
                <a:schemeClr val="tx1"/>
              </a:buClr>
              <a:buFont typeface="Arial" panose="020B0604020202020204" pitchFamily="34" charset="0"/>
              <a:buChar char="•"/>
            </a:pPr>
            <a:r>
              <a:rPr lang="en-US" sz="1800" dirty="0"/>
              <a:t>The problem of vehicle damage plagues the automotive industry. Vehicles are prone to damage in several ways, including accidents, collisions, natural disasters, and wear and tear. </a:t>
            </a:r>
          </a:p>
          <a:p>
            <a:pPr algn="just">
              <a:buClr>
                <a:schemeClr val="tx1"/>
              </a:buClr>
              <a:buFont typeface="Arial" panose="020B0604020202020204" pitchFamily="34" charset="0"/>
              <a:buChar char="•"/>
            </a:pPr>
            <a:r>
              <a:rPr lang="en-US" sz="1800" dirty="0"/>
              <a:t>This problem affects several industries, including car manufacturers, insurers, car rental companies, and individual vehicle owners.</a:t>
            </a:r>
          </a:p>
          <a:p>
            <a:pPr algn="just">
              <a:buClr>
                <a:schemeClr val="tx1"/>
              </a:buClr>
              <a:buFont typeface="Arial" panose="020B0604020202020204" pitchFamily="34" charset="0"/>
              <a:buChar char="•"/>
            </a:pPr>
            <a:r>
              <a:rPr lang="en-US" sz="1800" dirty="0"/>
              <a:t>The problem is significant, as inaccurate or delayed damage assessments can lead to increased costs for insurers, longer processing times for claims, and customer dissatisfaction.</a:t>
            </a:r>
          </a:p>
          <a:p>
            <a:pPr algn="just">
              <a:buClr>
                <a:schemeClr val="tx1"/>
              </a:buClr>
              <a:buFont typeface="Arial" panose="020B0604020202020204" pitchFamily="34" charset="0"/>
              <a:buChar char="•"/>
            </a:pPr>
            <a:r>
              <a:rPr lang="en-US" sz="1800" dirty="0"/>
              <a:t>Inaccurate assessments can also lead to fraud, which costs the industry billions of dollars annually.</a:t>
            </a:r>
          </a:p>
          <a:p>
            <a:pPr algn="just">
              <a:buClr>
                <a:schemeClr val="tx1"/>
              </a:buClr>
              <a:buFont typeface="Arial" panose="020B0604020202020204" pitchFamily="34" charset="0"/>
              <a:buChar char="•"/>
            </a:pPr>
            <a:r>
              <a:rPr lang="en-US" sz="1800" dirty="0"/>
              <a:t>In addition to the cost of repairs, vehicle damage can result in other losses, such as lost productivity due to downtime, increased insurance premiums, and reduced resale value.</a:t>
            </a:r>
          </a:p>
        </p:txBody>
      </p:sp>
      <p:sp>
        <p:nvSpPr>
          <p:cNvPr id="2" name="Rectangle 1">
            <a:extLst>
              <a:ext uri="{FF2B5EF4-FFF2-40B4-BE49-F238E27FC236}">
                <a16:creationId xmlns:a16="http://schemas.microsoft.com/office/drawing/2014/main" id="{79190FB4-92D0-4DED-A6A0-0C3775A71BCC}"/>
              </a:ext>
            </a:extLst>
          </p:cNvPr>
          <p:cNvSpPr/>
          <p:nvPr/>
        </p:nvSpPr>
        <p:spPr>
          <a:xfrm>
            <a:off x="2144437" y="4274106"/>
            <a:ext cx="4572000" cy="507831"/>
          </a:xfrm>
          <a:prstGeom prst="rect">
            <a:avLst/>
          </a:prstGeom>
        </p:spPr>
        <p:txBody>
          <a:bodyPr>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a:p>
            <a:endParaRPr lang="en-IN" sz="900" dirty="0"/>
          </a:p>
        </p:txBody>
      </p:sp>
      <p:sp>
        <p:nvSpPr>
          <p:cNvPr id="3" name="Rectangle 2">
            <a:extLst>
              <a:ext uri="{FF2B5EF4-FFF2-40B4-BE49-F238E27FC236}">
                <a16:creationId xmlns:a16="http://schemas.microsoft.com/office/drawing/2014/main" id="{FDC64604-D50B-458A-B7B9-76D18AD68B4B}"/>
              </a:ext>
            </a:extLst>
          </p:cNvPr>
          <p:cNvSpPr/>
          <p:nvPr/>
        </p:nvSpPr>
        <p:spPr>
          <a:xfrm>
            <a:off x="300038" y="4481856"/>
            <a:ext cx="1171575" cy="307777"/>
          </a:xfrm>
          <a:prstGeom prst="rect">
            <a:avLst/>
          </a:prstGeom>
        </p:spPr>
        <p:txBody>
          <a:bodyPr wrap="square">
            <a:spAutoFit/>
          </a:bodyPr>
          <a:lstStyle/>
          <a:p>
            <a:pPr lvl="0" algn="ctr"/>
            <a:r>
              <a:rPr lang="en-US" b="1" dirty="0">
                <a:solidFill>
                  <a:srgbClr val="999999"/>
                </a:solidFill>
                <a:latin typeface="Calibri"/>
                <a:ea typeface="Calibri"/>
                <a:cs typeface="Calibri"/>
                <a:sym typeface="Calibri"/>
              </a:rPr>
              <a:t>Group 30</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72358" y="292312"/>
            <a:ext cx="7568106" cy="882870"/>
          </a:xfrm>
        </p:spPr>
        <p:txBody>
          <a:bodyPr/>
          <a:lstStyle/>
          <a:p>
            <a:r>
              <a:rPr lang="en-IN" sz="3200" dirty="0">
                <a:latin typeface="Times New Roman" pitchFamily="18" charset="0"/>
                <a:cs typeface="Times New Roman" pitchFamily="18" charset="0"/>
              </a:rPr>
              <a:t>Objectives</a:t>
            </a:r>
            <a:endParaRPr lang="en-US" dirty="0"/>
          </a:p>
        </p:txBody>
      </p:sp>
      <p:sp>
        <p:nvSpPr>
          <p:cNvPr id="5" name="Content Placeholder 2"/>
          <p:cNvSpPr>
            <a:spLocks noGrp="1"/>
          </p:cNvSpPr>
          <p:nvPr>
            <p:ph type="body" idx="1"/>
          </p:nvPr>
        </p:nvSpPr>
        <p:spPr>
          <a:xfrm>
            <a:off x="735723" y="1240219"/>
            <a:ext cx="7389429" cy="2838861"/>
          </a:xfrm>
        </p:spPr>
        <p:txBody>
          <a:bodyPr>
            <a:normAutofit fontScale="92500" lnSpcReduction="10000"/>
          </a:bodyPr>
          <a:lstStyle/>
          <a:p>
            <a:pPr algn="just">
              <a:buClr>
                <a:schemeClr val="tx1"/>
              </a:buClr>
              <a:buFont typeface="Arial" panose="020B0604020202020204" pitchFamily="34" charset="0"/>
              <a:buChar char="•"/>
            </a:pPr>
            <a:r>
              <a:rPr lang="en-US" sz="1800" dirty="0"/>
              <a:t>Computer vision technology can play a significant role in solving the problem of vehicle damage. </a:t>
            </a:r>
          </a:p>
          <a:p>
            <a:pPr algn="just">
              <a:buClr>
                <a:schemeClr val="tx1"/>
              </a:buClr>
              <a:buFont typeface="Arial" panose="020B0604020202020204" pitchFamily="34" charset="0"/>
              <a:buChar char="•"/>
            </a:pPr>
            <a:r>
              <a:rPr lang="en-US" sz="1800" dirty="0"/>
              <a:t>Using machine learning algorithms, computer vision systems can quickly and accurately identify vehicle damage, including dents, scratches, and other types of damage.</a:t>
            </a:r>
          </a:p>
          <a:p>
            <a:pPr algn="just">
              <a:buClr>
                <a:schemeClr val="tx1"/>
              </a:buClr>
              <a:buFont typeface="Arial" panose="020B0604020202020204" pitchFamily="34" charset="0"/>
              <a:buChar char="•"/>
            </a:pPr>
            <a:r>
              <a:rPr lang="en-US" sz="1800" dirty="0"/>
              <a:t>To minimize the time required for claim processing and maximize speed and accuracy.</a:t>
            </a:r>
          </a:p>
          <a:p>
            <a:pPr algn="just">
              <a:buClr>
                <a:schemeClr val="tx1"/>
              </a:buClr>
              <a:buFont typeface="Arial" panose="020B0604020202020204" pitchFamily="34" charset="0"/>
              <a:buChar char="•"/>
            </a:pPr>
            <a:r>
              <a:rPr lang="en-US" sz="1800" dirty="0"/>
              <a:t>To  classify the damage on the basis of severity.</a:t>
            </a:r>
          </a:p>
          <a:p>
            <a:pPr algn="just">
              <a:buClr>
                <a:schemeClr val="tx1"/>
              </a:buClr>
              <a:buFont typeface="Arial" panose="020B0604020202020204" pitchFamily="34" charset="0"/>
              <a:buChar char="•"/>
            </a:pPr>
            <a:r>
              <a:rPr lang="en-US" sz="1800" dirty="0"/>
              <a:t>The reduce the number of fraud claims.</a:t>
            </a:r>
          </a:p>
          <a:p>
            <a:pPr algn="just">
              <a:buClr>
                <a:schemeClr val="tx1"/>
              </a:buClr>
              <a:buFont typeface="Arial" panose="020B0604020202020204" pitchFamily="34" charset="0"/>
              <a:buChar char="•"/>
            </a:pPr>
            <a:r>
              <a:rPr lang="en-US" sz="1800" dirty="0"/>
              <a:t>To decompose the problem of estimating the cost of car damage in a way that allows it to be applied to real-world datasets.</a:t>
            </a:r>
          </a:p>
          <a:p>
            <a:pPr algn="just">
              <a:buClr>
                <a:schemeClr val="tx1"/>
              </a:buClr>
            </a:pPr>
            <a:endParaRPr lang="en-US" sz="1800" dirty="0"/>
          </a:p>
          <a:p>
            <a:pPr marL="146050" indent="0" algn="just">
              <a:buClr>
                <a:schemeClr val="tx1"/>
              </a:buClr>
              <a:buNone/>
            </a:pPr>
            <a:endParaRPr lang="en-US" sz="1800" dirty="0"/>
          </a:p>
          <a:p>
            <a:pPr marL="146050" indent="0" algn="just">
              <a:buClr>
                <a:schemeClr val="tx1"/>
              </a:buClr>
              <a:buNone/>
            </a:pPr>
            <a:endParaRPr lang="en-US" sz="1800" dirty="0"/>
          </a:p>
          <a:p>
            <a:pPr marL="146050" indent="0" algn="just">
              <a:buClr>
                <a:schemeClr val="tx1"/>
              </a:buClr>
              <a:buNone/>
            </a:pPr>
            <a:endParaRPr lang="en-US" sz="1800" dirty="0"/>
          </a:p>
        </p:txBody>
      </p:sp>
      <p:sp>
        <p:nvSpPr>
          <p:cNvPr id="2" name="Rectangle 1">
            <a:extLst>
              <a:ext uri="{FF2B5EF4-FFF2-40B4-BE49-F238E27FC236}">
                <a16:creationId xmlns:a16="http://schemas.microsoft.com/office/drawing/2014/main" id="{127A3034-908B-4C28-9801-DFE6C368694B}"/>
              </a:ext>
            </a:extLst>
          </p:cNvPr>
          <p:cNvSpPr/>
          <p:nvPr/>
        </p:nvSpPr>
        <p:spPr>
          <a:xfrm>
            <a:off x="3393292" y="4245531"/>
            <a:ext cx="2050256" cy="507831"/>
          </a:xfrm>
          <a:prstGeom prst="rect">
            <a:avLst/>
          </a:prstGeom>
        </p:spPr>
        <p:txBody>
          <a:bodyPr wrap="square">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a:p>
            <a:endParaRPr lang="en-IN" sz="900" dirty="0"/>
          </a:p>
        </p:txBody>
      </p:sp>
      <p:sp>
        <p:nvSpPr>
          <p:cNvPr id="3" name="Rectangle 2">
            <a:extLst>
              <a:ext uri="{FF2B5EF4-FFF2-40B4-BE49-F238E27FC236}">
                <a16:creationId xmlns:a16="http://schemas.microsoft.com/office/drawing/2014/main" id="{B97BDEE3-2789-4704-AB7A-2581CFD4A4ED}"/>
              </a:ext>
            </a:extLst>
          </p:cNvPr>
          <p:cNvSpPr/>
          <p:nvPr/>
        </p:nvSpPr>
        <p:spPr>
          <a:xfrm>
            <a:off x="142872" y="4631880"/>
            <a:ext cx="1314450" cy="307777"/>
          </a:xfrm>
          <a:prstGeom prst="rect">
            <a:avLst/>
          </a:prstGeom>
        </p:spPr>
        <p:txBody>
          <a:bodyPr wrap="square">
            <a:spAutoFit/>
          </a:bodyPr>
          <a:lstStyle/>
          <a:p>
            <a:pPr lvl="0" algn="ctr"/>
            <a:r>
              <a:rPr lang="en-US" b="1" dirty="0">
                <a:solidFill>
                  <a:srgbClr val="999999"/>
                </a:solidFill>
                <a:latin typeface="Calibri"/>
                <a:ea typeface="Calibri"/>
                <a:cs typeface="Calibri"/>
                <a:sym typeface="Calibri"/>
              </a:rPr>
              <a:t>Group 30</a:t>
            </a:r>
            <a:endParaRPr lang="en-IN" dirty="0"/>
          </a:p>
        </p:txBody>
      </p:sp>
    </p:spTree>
    <p:extLst>
      <p:ext uri="{BB962C8B-B14F-4D97-AF65-F5344CB8AC3E}">
        <p14:creationId xmlns:p14="http://schemas.microsoft.com/office/powerpoint/2010/main" val="393239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18127"/>
            <a:ext cx="7505700" cy="954600"/>
          </a:xfrm>
        </p:spPr>
        <p:txBody>
          <a:bodyPr/>
          <a:lstStyle/>
          <a:p>
            <a:pPr algn="ctr"/>
            <a:r>
              <a:rPr lang="en-IN" sz="4400" dirty="0">
                <a:latin typeface="Times New Roman" pitchFamily="18" charset="0"/>
                <a:cs typeface="Times New Roman" pitchFamily="18" charset="0"/>
              </a:rPr>
              <a:t>System Architecture</a:t>
            </a:r>
            <a:endParaRPr lang="en-US" sz="4400" dirty="0"/>
          </a:p>
        </p:txBody>
      </p:sp>
      <p:sp>
        <p:nvSpPr>
          <p:cNvPr id="6" name="TextBox 5">
            <a:extLst>
              <a:ext uri="{FF2B5EF4-FFF2-40B4-BE49-F238E27FC236}">
                <a16:creationId xmlns:a16="http://schemas.microsoft.com/office/drawing/2014/main" id="{7E13E778-C292-4EA3-B274-04B8EAFCCA8C}"/>
              </a:ext>
            </a:extLst>
          </p:cNvPr>
          <p:cNvSpPr txBox="1"/>
          <p:nvPr/>
        </p:nvSpPr>
        <p:spPr>
          <a:xfrm>
            <a:off x="2953940" y="4549396"/>
            <a:ext cx="3496865" cy="307777"/>
          </a:xfrm>
          <a:prstGeom prst="rect">
            <a:avLst/>
          </a:prstGeom>
          <a:noFill/>
        </p:spPr>
        <p:txBody>
          <a:bodyPr wrap="square" rtlCol="0">
            <a:spAutoFit/>
          </a:bodyPr>
          <a:lstStyle/>
          <a:p>
            <a:r>
              <a:rPr lang="en-IN" dirty="0"/>
              <a:t>        Diagram 1: System Architecture</a:t>
            </a:r>
          </a:p>
        </p:txBody>
      </p:sp>
      <p:pic>
        <p:nvPicPr>
          <p:cNvPr id="5" name="Picture 4">
            <a:extLst>
              <a:ext uri="{FF2B5EF4-FFF2-40B4-BE49-F238E27FC236}">
                <a16:creationId xmlns:a16="http://schemas.microsoft.com/office/drawing/2014/main" id="{4E1633DD-3912-43C7-9B1C-3494862C16E1}"/>
              </a:ext>
            </a:extLst>
          </p:cNvPr>
          <p:cNvPicPr>
            <a:picLocks noChangeAspect="1"/>
          </p:cNvPicPr>
          <p:nvPr/>
        </p:nvPicPr>
        <p:blipFill>
          <a:blip r:embed="rId2"/>
          <a:stretch>
            <a:fillRect/>
          </a:stretch>
        </p:blipFill>
        <p:spPr>
          <a:xfrm>
            <a:off x="1176218" y="1064419"/>
            <a:ext cx="6791564" cy="3399249"/>
          </a:xfrm>
          <a:prstGeom prst="rect">
            <a:avLst/>
          </a:prstGeom>
        </p:spPr>
      </p:pic>
      <p:sp>
        <p:nvSpPr>
          <p:cNvPr id="3" name="Rectangle 2">
            <a:extLst>
              <a:ext uri="{FF2B5EF4-FFF2-40B4-BE49-F238E27FC236}">
                <a16:creationId xmlns:a16="http://schemas.microsoft.com/office/drawing/2014/main" id="{1862D81E-F817-4C3B-AC1C-47DC6908C4C1}"/>
              </a:ext>
            </a:extLst>
          </p:cNvPr>
          <p:cNvSpPr/>
          <p:nvPr/>
        </p:nvSpPr>
        <p:spPr>
          <a:xfrm>
            <a:off x="847344" y="993648"/>
            <a:ext cx="7505700" cy="3598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88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5E16-1C49-F4F1-4854-7BFE5F44FF56}"/>
              </a:ext>
            </a:extLst>
          </p:cNvPr>
          <p:cNvSpPr>
            <a:spLocks noGrp="1"/>
          </p:cNvSpPr>
          <p:nvPr>
            <p:ph type="title"/>
          </p:nvPr>
        </p:nvSpPr>
        <p:spPr>
          <a:xfrm>
            <a:off x="914400" y="205979"/>
            <a:ext cx="7772400" cy="715565"/>
          </a:xfrm>
        </p:spPr>
        <p:txBody>
          <a:bodyPr/>
          <a:lstStyle/>
          <a:p>
            <a:r>
              <a:rPr lang="en-IN" sz="3200"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1612C9F0-392B-381F-73C7-B1944E789EE2}"/>
              </a:ext>
            </a:extLst>
          </p:cNvPr>
          <p:cNvSpPr>
            <a:spLocks noGrp="1"/>
          </p:cNvSpPr>
          <p:nvPr>
            <p:ph sz="quarter" idx="1"/>
          </p:nvPr>
        </p:nvSpPr>
        <p:spPr>
          <a:xfrm>
            <a:off x="914400" y="985838"/>
            <a:ext cx="7772400" cy="3671886"/>
          </a:xfrm>
        </p:spPr>
        <p:txBody>
          <a:bodyPr>
            <a:normAutofit lnSpcReduction="10000"/>
          </a:bodyPr>
          <a:lstStyle/>
          <a:p>
            <a:pPr algn="just"/>
            <a:r>
              <a:rPr lang="en-US" sz="1700" dirty="0"/>
              <a:t>We begin by importing the required libraries.</a:t>
            </a:r>
          </a:p>
          <a:p>
            <a:pPr algn="just"/>
            <a:r>
              <a:rPr lang="en-US" sz="1700" dirty="0"/>
              <a:t>Next, we preprocess our data, which includes resizing our images, one-hot encoding our labels, etc.</a:t>
            </a:r>
          </a:p>
          <a:p>
            <a:pPr algn="just"/>
            <a:r>
              <a:rPr lang="en-US" sz="1700" dirty="0"/>
              <a:t>Model Selection: selection of computer vision model (e.g., Convolutional Neural Network, CNN) suitable for image classification or object detection tasks.</a:t>
            </a:r>
          </a:p>
          <a:p>
            <a:pPr algn="just"/>
            <a:r>
              <a:rPr lang="en-US" sz="1700" dirty="0"/>
              <a:t>Model Training: Train the selected model using the training dataset. Fine-tune the model if needed.</a:t>
            </a:r>
          </a:p>
          <a:p>
            <a:pPr algn="just"/>
            <a:r>
              <a:rPr lang="en-US" sz="1700" dirty="0"/>
              <a:t> Validation: Evaluation  of the model's performance on the validation dataset. Adjusting hyperparameters as necessary.</a:t>
            </a:r>
          </a:p>
          <a:p>
            <a:pPr algn="just"/>
            <a:r>
              <a:rPr lang="en-US" sz="1700" dirty="0"/>
              <a:t>Testing: Assessing the model's accuracy, precision, recall, and F1 score on the test dataset to ensure it generalizes well</a:t>
            </a:r>
          </a:p>
          <a:p>
            <a:pPr algn="just"/>
            <a:r>
              <a:rPr lang="en-US" sz="1700" dirty="0"/>
              <a:t>User Interface: Creating a user-friendly interface for users to input images and receive damage detection results</a:t>
            </a:r>
          </a:p>
          <a:p>
            <a:endParaRPr lang="en-IN" sz="1700" dirty="0"/>
          </a:p>
        </p:txBody>
      </p:sp>
      <p:sp>
        <p:nvSpPr>
          <p:cNvPr id="4" name="TextBox 3">
            <a:extLst>
              <a:ext uri="{FF2B5EF4-FFF2-40B4-BE49-F238E27FC236}">
                <a16:creationId xmlns:a16="http://schemas.microsoft.com/office/drawing/2014/main" id="{C250FAF5-5DD0-4F87-9CE4-2D21B5A0E341}"/>
              </a:ext>
            </a:extLst>
          </p:cNvPr>
          <p:cNvSpPr txBox="1"/>
          <p:nvPr/>
        </p:nvSpPr>
        <p:spPr>
          <a:xfrm>
            <a:off x="2700338" y="4664868"/>
            <a:ext cx="3600450" cy="369332"/>
          </a:xfrm>
          <a:prstGeom prst="rect">
            <a:avLst/>
          </a:prstGeom>
          <a:noFill/>
        </p:spPr>
        <p:txBody>
          <a:bodyPr wrap="square" rtlCol="0">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Tree>
    <p:extLst>
      <p:ext uri="{BB962C8B-B14F-4D97-AF65-F5344CB8AC3E}">
        <p14:creationId xmlns:p14="http://schemas.microsoft.com/office/powerpoint/2010/main" val="65419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6D60-8F31-4B94-A31C-94EB1FD20CC8}"/>
              </a:ext>
            </a:extLst>
          </p:cNvPr>
          <p:cNvSpPr>
            <a:spLocks noGrp="1"/>
          </p:cNvSpPr>
          <p:nvPr>
            <p:ph sz="quarter" idx="1"/>
          </p:nvPr>
        </p:nvSpPr>
        <p:spPr>
          <a:xfrm>
            <a:off x="914400" y="635796"/>
            <a:ext cx="7772400" cy="3943350"/>
          </a:xfrm>
        </p:spPr>
        <p:txBody>
          <a:bodyPr>
            <a:normAutofit/>
          </a:bodyPr>
          <a:lstStyle/>
          <a:p>
            <a:pPr marL="0" indent="0" algn="just">
              <a:buNone/>
            </a:pPr>
            <a:r>
              <a:rPr lang="en-IN" sz="1400" dirty="0"/>
              <a:t>Algorithms Used:</a:t>
            </a:r>
          </a:p>
          <a:p>
            <a:pPr marL="342900" indent="-342900" algn="just">
              <a:buFont typeface="+mj-lt"/>
              <a:buAutoNum type="arabicPeriod"/>
            </a:pPr>
            <a:r>
              <a:rPr lang="en-IN" sz="1400" dirty="0"/>
              <a:t>Convolutional Neural Network (CNN)</a:t>
            </a:r>
          </a:p>
          <a:p>
            <a:pPr marL="342900" indent="-342900" algn="just">
              <a:buFont typeface="+mj-lt"/>
              <a:buAutoNum type="arabicPeriod"/>
            </a:pPr>
            <a:r>
              <a:rPr lang="en-IN" sz="1400" dirty="0"/>
              <a:t>Region based Convolutional Neural Network (R-CNN)</a:t>
            </a:r>
          </a:p>
          <a:p>
            <a:pPr marL="342900" indent="-342900" algn="just">
              <a:buFont typeface="+mj-lt"/>
              <a:buAutoNum type="arabicPeriod"/>
            </a:pPr>
            <a:endParaRPr lang="en-IN" sz="1400" dirty="0"/>
          </a:p>
          <a:p>
            <a:pPr marL="0" indent="0" algn="just">
              <a:buNone/>
            </a:pPr>
            <a:r>
              <a:rPr lang="en-IN" sz="1400" dirty="0"/>
              <a:t>Layers Used:</a:t>
            </a:r>
          </a:p>
          <a:p>
            <a:pPr marL="342900" indent="-342900" algn="just">
              <a:buFont typeface="+mj-lt"/>
              <a:buAutoNum type="arabicPeriod"/>
            </a:pPr>
            <a:r>
              <a:rPr lang="en-IN" sz="1400" dirty="0"/>
              <a:t>Input Layer</a:t>
            </a:r>
          </a:p>
          <a:p>
            <a:pPr marL="342900" indent="-342900" algn="just">
              <a:buFont typeface="+mj-lt"/>
              <a:buAutoNum type="arabicPeriod"/>
            </a:pPr>
            <a:r>
              <a:rPr lang="en-IN" sz="1400" dirty="0"/>
              <a:t>Convolutional Layer</a:t>
            </a:r>
          </a:p>
          <a:p>
            <a:pPr marL="342900" indent="-342900" algn="just">
              <a:buFont typeface="+mj-lt"/>
              <a:buAutoNum type="arabicPeriod"/>
            </a:pPr>
            <a:r>
              <a:rPr lang="en-IN" sz="1400" dirty="0"/>
              <a:t>Pooling Layers</a:t>
            </a:r>
          </a:p>
          <a:p>
            <a:pPr marL="342900" indent="-342900" algn="just">
              <a:buFont typeface="+mj-lt"/>
              <a:buAutoNum type="arabicPeriod"/>
            </a:pPr>
            <a:r>
              <a:rPr lang="en-IN" sz="1400" dirty="0"/>
              <a:t>Fully Connected Layers</a:t>
            </a:r>
          </a:p>
          <a:p>
            <a:pPr marL="342900" indent="-342900" algn="just">
              <a:buFont typeface="+mj-lt"/>
              <a:buAutoNum type="arabicPeriod"/>
            </a:pPr>
            <a:r>
              <a:rPr lang="en-IN" sz="1400" dirty="0"/>
              <a:t>Output Layer</a:t>
            </a:r>
            <a:endParaRPr lang="en-IN" sz="1200" dirty="0"/>
          </a:p>
          <a:p>
            <a:pPr marL="617220" lvl="1" indent="-342900" algn="just">
              <a:buFont typeface="+mj-lt"/>
              <a:buAutoNum type="arabicPeriod"/>
            </a:pPr>
            <a:endParaRPr lang="en-IN" sz="1200" dirty="0"/>
          </a:p>
        </p:txBody>
      </p:sp>
      <p:sp>
        <p:nvSpPr>
          <p:cNvPr id="4" name="TextBox 3">
            <a:extLst>
              <a:ext uri="{FF2B5EF4-FFF2-40B4-BE49-F238E27FC236}">
                <a16:creationId xmlns:a16="http://schemas.microsoft.com/office/drawing/2014/main" id="{5748B178-2666-41A5-8FCD-99A503CEB70D}"/>
              </a:ext>
            </a:extLst>
          </p:cNvPr>
          <p:cNvSpPr txBox="1"/>
          <p:nvPr/>
        </p:nvSpPr>
        <p:spPr>
          <a:xfrm>
            <a:off x="3071814" y="4664868"/>
            <a:ext cx="3600450" cy="369332"/>
          </a:xfrm>
          <a:prstGeom prst="rect">
            <a:avLst/>
          </a:prstGeom>
          <a:noFill/>
        </p:spPr>
        <p:txBody>
          <a:bodyPr wrap="square" rtlCol="0">
            <a:spAutoFit/>
          </a:bodyPr>
          <a:lstStyle/>
          <a:p>
            <a:pPr lvl="0" algn="ctr"/>
            <a:r>
              <a:rPr lang="en-US" sz="900" b="1" dirty="0">
                <a:solidFill>
                  <a:srgbClr val="999999"/>
                </a:solidFill>
                <a:latin typeface="Calibri"/>
                <a:ea typeface="Calibri"/>
                <a:cs typeface="Calibri"/>
                <a:sym typeface="Calibri"/>
              </a:rPr>
              <a:t>NBN Sinhgad Technical Institute</a:t>
            </a:r>
          </a:p>
          <a:p>
            <a:pPr lvl="0" algn="ctr"/>
            <a:r>
              <a:rPr lang="en-US" sz="900" b="1" dirty="0">
                <a:solidFill>
                  <a:srgbClr val="999999"/>
                </a:solidFill>
                <a:latin typeface="Calibri"/>
                <a:ea typeface="Calibri"/>
                <a:cs typeface="Calibri"/>
                <a:sym typeface="Calibri"/>
              </a:rPr>
              <a:t>2023-2024 Sem VII</a:t>
            </a:r>
          </a:p>
        </p:txBody>
      </p:sp>
    </p:spTree>
    <p:extLst>
      <p:ext uri="{BB962C8B-B14F-4D97-AF65-F5344CB8AC3E}">
        <p14:creationId xmlns:p14="http://schemas.microsoft.com/office/powerpoint/2010/main" val="336031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D612E-1C63-FAFB-5EF9-A02630EEB00F}"/>
              </a:ext>
            </a:extLst>
          </p:cNvPr>
          <p:cNvPicPr>
            <a:picLocks noChangeAspect="1"/>
          </p:cNvPicPr>
          <p:nvPr/>
        </p:nvPicPr>
        <p:blipFill>
          <a:blip r:embed="rId2"/>
          <a:stretch>
            <a:fillRect/>
          </a:stretch>
        </p:blipFill>
        <p:spPr>
          <a:xfrm>
            <a:off x="2340763" y="422800"/>
            <a:ext cx="4462474" cy="4297900"/>
          </a:xfrm>
          <a:prstGeom prst="rect">
            <a:avLst/>
          </a:prstGeom>
        </p:spPr>
      </p:pic>
      <p:sp>
        <p:nvSpPr>
          <p:cNvPr id="2" name="Rectangle 1">
            <a:extLst>
              <a:ext uri="{FF2B5EF4-FFF2-40B4-BE49-F238E27FC236}">
                <a16:creationId xmlns:a16="http://schemas.microsoft.com/office/drawing/2014/main" id="{9B22C902-A881-4C4F-8324-6F1512C33356}"/>
              </a:ext>
            </a:extLst>
          </p:cNvPr>
          <p:cNvSpPr/>
          <p:nvPr/>
        </p:nvSpPr>
        <p:spPr>
          <a:xfrm>
            <a:off x="2328865" y="492918"/>
            <a:ext cx="4772025" cy="4126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C453D4F-6ABD-47A6-B615-66F4F94DF03B}"/>
              </a:ext>
            </a:extLst>
          </p:cNvPr>
          <p:cNvSpPr txBox="1"/>
          <p:nvPr/>
        </p:nvSpPr>
        <p:spPr>
          <a:xfrm>
            <a:off x="3400425" y="4663548"/>
            <a:ext cx="2907506" cy="276999"/>
          </a:xfrm>
          <a:prstGeom prst="rect">
            <a:avLst/>
          </a:prstGeom>
          <a:noFill/>
        </p:spPr>
        <p:txBody>
          <a:bodyPr wrap="square" rtlCol="0">
            <a:spAutoFit/>
          </a:bodyPr>
          <a:lstStyle/>
          <a:p>
            <a:pPr algn="ctr"/>
            <a:r>
              <a:rPr lang="en-IN" sz="1200" b="1" dirty="0">
                <a:latin typeface="+mj-lt"/>
              </a:rPr>
              <a:t>Figure 2: </a:t>
            </a:r>
            <a:r>
              <a:rPr lang="en-IN" sz="1200" dirty="0">
                <a:latin typeface="+mj-lt"/>
              </a:rPr>
              <a:t>Flow Diagram</a:t>
            </a:r>
            <a:endParaRPr lang="en-IN" sz="1200" b="1" dirty="0">
              <a:latin typeface="+mj-lt"/>
            </a:endParaRPr>
          </a:p>
        </p:txBody>
      </p:sp>
    </p:spTree>
    <p:extLst>
      <p:ext uri="{BB962C8B-B14F-4D97-AF65-F5344CB8AC3E}">
        <p14:creationId xmlns:p14="http://schemas.microsoft.com/office/powerpoint/2010/main" val="1165036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Times New Roman"/>
        <a:ea typeface=""/>
        <a:cs typeface=""/>
      </a:majorFont>
      <a:minorFont>
        <a:latin typeface="Times New Roman"/>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7163</TotalTime>
  <Words>1413</Words>
  <Application>Microsoft Office PowerPoint</Application>
  <PresentationFormat>On-screen Show (16:9)</PresentationFormat>
  <Paragraphs>167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Wingdings 2</vt:lpstr>
      <vt:lpstr>Nunito</vt:lpstr>
      <vt:lpstr>Calibri</vt:lpstr>
      <vt:lpstr>Equity</vt:lpstr>
      <vt:lpstr> A Project on   Car Damage Detection using Computer Vision </vt:lpstr>
      <vt:lpstr>Index</vt:lpstr>
      <vt:lpstr>INTRODUCTION</vt:lpstr>
      <vt:lpstr>Motivation</vt:lpstr>
      <vt:lpstr>Objectives</vt:lpstr>
      <vt:lpstr>System Architecture</vt:lpstr>
      <vt:lpstr>Methodology</vt:lpstr>
      <vt:lpstr>PowerPoint Presentation</vt:lpstr>
      <vt:lpstr>PowerPoint Presentation</vt:lpstr>
      <vt:lpstr>PowerPoint Presentation</vt:lpstr>
      <vt:lpstr>PowerPoint Presentation</vt:lpstr>
      <vt:lpstr>Technologies Used</vt:lpstr>
      <vt:lpstr>PowerPoint Presentation</vt:lpstr>
      <vt:lpstr>Literature Survey</vt:lpstr>
      <vt:lpstr> Literature Survey</vt:lpstr>
      <vt:lpstr>Applications</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 Sem 1</dc:title>
  <dc:creator>Zeenat Khan</dc:creator>
  <cp:lastModifiedBy>Nishant Khandhar</cp:lastModifiedBy>
  <cp:revision>77</cp:revision>
  <dcterms:modified xsi:type="dcterms:W3CDTF">2023-11-21T05:11:49Z</dcterms:modified>
</cp:coreProperties>
</file>