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65" r:id="rId6"/>
    <p:sldId id="264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9144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055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68682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ABE50F42-F2BC-4CFB-8C18-33323E75E3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0745F8-48D0-489C-B760-9A744A68172C}"/>
              </a:ext>
            </a:extLst>
          </p:cNvPr>
          <p:cNvSpPr/>
          <p:nvPr/>
        </p:nvSpPr>
        <p:spPr>
          <a:xfrm>
            <a:off x="0" y="1302774"/>
            <a:ext cx="9144000" cy="51701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78FBF475-ED4E-48EA-842D-302E28AD0F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77A738-DCF6-4065-AFBC-8BD18FA4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31" y="262192"/>
            <a:ext cx="7953366" cy="95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FCD394B5-9EB7-4C13-BAD4-B046DE05FF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25F645-88B1-4915-952F-B7FD6FE1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238" y="1819274"/>
            <a:ext cx="1923491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>
            <a:extLst>
              <a:ext uri="{8AEFBF28-E811-40A8-81BC-4D7416BEEE5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D5E55A-5B26-463F-B528-3BE2861DF4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0238" y="5457567"/>
            <a:ext cx="1930929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DED6FF92-D8D7-4EC3-8D7C-182A5485C0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074058-0935-4F5A-A4A0-5AEF4DF4195C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47589" y="1819274"/>
            <a:ext cx="1923491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1EFDA5F2-908C-44A7-BD79-E72AF4C36F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314FB5-1141-4B4E-BF31-DF052E0F27D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842155" y="5457567"/>
            <a:ext cx="1930929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2C9102D8-2131-4B02-8901-B9F1E405B9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FE8F7D-E4D2-4B6D-8791-ABEA9BBC3927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058076" y="1819274"/>
            <a:ext cx="3438224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4F81B464-7D29-4C40-8B34-E9B7AA149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3F2C1D-850C-47FB-8255-A1D6BFA7DF9C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054071" y="5457567"/>
            <a:ext cx="3442228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1">
            <a:extLst>
              <a:ext uri="{BD165318-DCC7-4D11-AA54-C1F7C71849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3800B7-525D-4D84-BF81-FA4E5AE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1" name="Footer Placeholder 3">
            <a:extLst>
              <a:ext uri="{EC5DE3D4-4D58-46C1-B3FC-030E656B63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573FD9-AE53-4AAE-9F1A-C76C938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4">
            <a:extLst>
              <a:ext uri="{E8743174-A706-4098-9000-74D32ED817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67FDC8-8D07-4582-A70D-D37E0A1A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FE7C8D64-11D8-444C-B942-D435DDBA901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876946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1FA59773-7B4C-4445-ACC3-0C2164C0C4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F1522C-496C-433E-8A8A-D60FBBA1F127}"/>
              </a:ext>
            </a:extLst>
          </p:cNvPr>
          <p:cNvSpPr/>
          <p:nvPr/>
        </p:nvSpPr>
        <p:spPr>
          <a:xfrm>
            <a:off x="0" y="1302774"/>
            <a:ext cx="9144000" cy="51701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480DCEC7-4638-42DA-8D12-D6D87FA6EF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8F4F3F-0649-47B1-BD92-97468D6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31" y="262192"/>
            <a:ext cx="7953366" cy="95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B7EA9786-6E04-47D2-A156-9DD7BC5BB4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C8E82C-2D8E-4C7F-9286-9D25F976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5017" y="1644971"/>
            <a:ext cx="4690129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CC8C2EEC-8BD5-4AD8-9435-6F356E7826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593B2D-66CF-4BE3-84BA-8BC3A7F85DA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555152" y="1644971"/>
            <a:ext cx="2905079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CC64DFBA-8D05-407E-8E12-FC7A4D1816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EEA6BD-5D64-45F3-A53F-F57087BFDAC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675019" y="4044927"/>
            <a:ext cx="2910080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DBB2910C-6316-44A2-BBD0-156164DADB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7FE8E7-A1E9-4497-B1BA-FB6F64463348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775104" y="4039927"/>
            <a:ext cx="4685128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1">
            <a:extLst>
              <a:ext uri="{98F5A306-009B-474D-AF39-CA6CC6BA26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3D11A2-7DA5-451C-B38A-0F965A9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9" name="Footer Placeholder 3">
            <a:extLst>
              <a:ext uri="{264CA1BA-98E5-477F-AB22-56189D4443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507AC2-3C7E-4B78-894B-4ADF9F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4">
            <a:extLst>
              <a:ext uri="{7A1EC886-36B5-4CCD-8192-0F58304A5C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085015-B247-4014-A528-046013BB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5B7D3ED5-AB83-4AC5-9E98-60A028B871B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87694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0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0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8" r:id="rId12"/>
    <p:sldLayoutId id="2147483659" r:id="rId13"/>
  </p:sldLayoutIdLst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https://lh6.googleusercontent.com/FDI4blKzYX46aIxZFzjp9D7qGTzcDxHV7TiHTTs1hYTfn2P2JuNqz3jzsh3oDEhb6nDXBJr0CtI-IioqQFQtKxqVYclqUuo0f4l7TmpDliFhcH8JPsENnx923dUF4CHDoOHW6bPyOF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D990918-B5BA-4BBD-9635-1ED58745FD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9215BA-8290-4B0A-AD03-A5A708B2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79" y="2315235"/>
            <a:ext cx="7953184" cy="1319009"/>
          </a:xfrm>
        </p:spPr>
        <p:txBody>
          <a:bodyPr rtlCol="0">
            <a:noAutofit/>
          </a:bodyPr>
          <a:lstStyle/>
          <a:p>
            <a:pPr algn="ctr"/>
            <a:r>
              <a:rPr lang="en-US" sz="4400" dirty="0">
                <a:cs typeface="Calibri" panose="020F0502020204030204" pitchFamily="34" charset="0"/>
              </a:rPr>
              <a:t>Geo-fenced S</a:t>
            </a:r>
            <a:r>
              <a:rPr lang="en-US" sz="4400" dirty="0" smtClean="0">
                <a:cs typeface="Calibri" panose="020F0502020204030204" pitchFamily="34" charset="0"/>
              </a:rPr>
              <a:t>mart </a:t>
            </a:r>
            <a:r>
              <a:rPr lang="en-US" sz="4400" dirty="0">
                <a:cs typeface="Calibri" panose="020F0502020204030204" pitchFamily="34" charset="0"/>
              </a:rPr>
              <a:t>A</a:t>
            </a:r>
            <a:r>
              <a:rPr lang="en-US" sz="4400" dirty="0" smtClean="0">
                <a:cs typeface="Calibri" panose="020F0502020204030204" pitchFamily="34" charset="0"/>
              </a:rPr>
              <a:t>ttendance App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CBE2ECFA-E256-4000-960A-068719FD50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5ACD09-9EDA-4F31-9862-FCE6773E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11" y="3880226"/>
            <a:ext cx="7946298" cy="2977774"/>
          </a:xfrm>
        </p:spPr>
        <p:txBody>
          <a:bodyPr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By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Yash Avinash Vishe                     TU3F1920088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Mihir Rajendra Bachhav            TU3F1920086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alibri"/>
              </a:rPr>
              <a:t>Nishant</a:t>
            </a:r>
            <a:r>
              <a:rPr lang="en-US" sz="1400" b="1" dirty="0">
                <a:solidFill>
                  <a:schemeClr val="tx1"/>
                </a:solidFill>
                <a:latin typeface="Calibri"/>
              </a:rPr>
              <a:t> Ashok Patil                    TU3F1920095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alibri"/>
              </a:rPr>
              <a:t>Omkar</a:t>
            </a:r>
            <a:r>
              <a:rPr lang="en-US" sz="1400" b="1" dirty="0">
                <a:solidFill>
                  <a:schemeClr val="tx1"/>
                </a:solidFill>
                <a:latin typeface="Calibri"/>
              </a:rPr>
              <a:t> Prakash Mande              TU3F1920075  </a:t>
            </a:r>
            <a:endParaRPr lang="en-US" sz="1400" b="1" dirty="0" smtClean="0">
              <a:solidFill>
                <a:schemeClr val="tx1"/>
              </a:solidFill>
              <a:latin typeface="Calibri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Under the Guidance of :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Prof. Pravin Hole</a:t>
            </a:r>
          </a:p>
        </p:txBody>
      </p:sp>
      <p:pic>
        <p:nvPicPr>
          <p:cNvPr id="4" name="Picture 3">
            <a:extLst>
              <a:ext uri="{B2C0E9FC-4BB4-4276-A4B5-5D9AF9165D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6D62F5-1C26-4148-BDC7-292D46E61D1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766842" y="0"/>
            <a:ext cx="1688734" cy="103524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B6901D-82D4-492C-9040-F6AEFE6121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A440C1-6DBC-4266-A391-0926C0AE032A}"/>
              </a:ext>
            </a:extLst>
          </p:cNvPr>
          <p:cNvSpPr txBox="1"/>
          <p:nvPr/>
        </p:nvSpPr>
        <p:spPr>
          <a:xfrm>
            <a:off x="1533410" y="1187729"/>
            <a:ext cx="6141900" cy="975017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 algn="ctr">
              <a:defRPr lang="en-US" sz="1400" dirty="0"/>
            </a:pPr>
            <a:r>
              <a:rPr lang="en-US" sz="2200" b="1" dirty="0" err="1">
                <a:latin typeface="Jura"/>
              </a:rPr>
              <a:t>Terna</a:t>
            </a:r>
            <a:r>
              <a:rPr lang="en-US" sz="2200" b="1" dirty="0">
                <a:latin typeface="Jura"/>
              </a:rPr>
              <a:t> Engineering College, </a:t>
            </a:r>
            <a:r>
              <a:rPr lang="en-US" sz="2200" b="1" dirty="0" err="1">
                <a:latin typeface="Jura"/>
              </a:rPr>
              <a:t>Nerul</a:t>
            </a:r>
            <a:r>
              <a:rPr lang="en-US" sz="2200" b="1" dirty="0">
                <a:latin typeface="Jura"/>
              </a:rPr>
              <a:t> </a:t>
            </a:r>
          </a:p>
          <a:p>
            <a:pPr algn="ctr">
              <a:defRPr lang="en-US" sz="1400" dirty="0"/>
            </a:pPr>
            <a:r>
              <a:rPr lang="en-US" sz="2200" b="1" dirty="0">
                <a:latin typeface="Jura"/>
              </a:rPr>
              <a:t>Computer Engineering Department</a:t>
            </a:r>
          </a:p>
        </p:txBody>
      </p:sp>
    </p:spTree>
    <p:extLst>
      <p:ext uri="{552D9A06-466C-4401-A957-73B44D61482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87694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05780" y="489301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Class Diagram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4782" b="6571"/>
          <a:stretch/>
        </p:blipFill>
        <p:spPr>
          <a:xfrm>
            <a:off x="0" y="1566153"/>
            <a:ext cx="8481040" cy="5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411480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Technology Stack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242031"/>
            <a:ext cx="5118086" cy="230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dirty="0"/>
              <a:t>MOBILE APPLICATION:FLUTTER FRAMEWORK AND DART</a:t>
            </a:r>
          </a:p>
          <a:p>
            <a:r>
              <a:rPr lang="en-US" sz="1500" dirty="0"/>
              <a:t>BACKEND SERVER:NODE.JS </a:t>
            </a:r>
          </a:p>
          <a:p>
            <a:r>
              <a:rPr lang="en-US" sz="1500" dirty="0"/>
              <a:t>THIRD-PARTY API:GOOGLE MAPS(LOCATION SERVICE)</a:t>
            </a:r>
          </a:p>
          <a:p>
            <a:r>
              <a:rPr lang="en-US" sz="1500" dirty="0"/>
              <a:t>DATABASE:SQL/NOSQL(DEPENDS ON USECASE)</a:t>
            </a:r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15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sp>
        <p:nvSpPr>
          <p:cNvPr id="6" name="Google Shape;15;p1"/>
          <p:cNvSpPr txBox="1">
            <a:spLocks/>
          </p:cNvSpPr>
          <p:nvPr/>
        </p:nvSpPr>
        <p:spPr>
          <a:xfrm>
            <a:off x="543413" y="4299435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Non Functional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Google Shape;16;p1"/>
          <p:cNvSpPr txBox="1">
            <a:spLocks/>
          </p:cNvSpPr>
          <p:nvPr/>
        </p:nvSpPr>
        <p:spPr>
          <a:xfrm>
            <a:off x="543412" y="5198078"/>
            <a:ext cx="7805116" cy="14945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small" dirty="0" smtClean="0"/>
              <a:t>ANDROID DEVICE USING ANDROID 9.0 AND ABOVE WITH AT LEAST 2 GB RAM AND 2 GB STORAGE</a:t>
            </a:r>
          </a:p>
          <a:p>
            <a:r>
              <a:rPr lang="en-US" sz="1600" cap="small" dirty="0" smtClean="0"/>
              <a:t>INTERNET CONNECTIVITY WITH LOCATION ACCESS TO THE APPLICATION</a:t>
            </a:r>
            <a:endParaRPr lang="en-US" sz="1600" cap="smal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" b="8146"/>
          <a:stretch/>
        </p:blipFill>
        <p:spPr>
          <a:xfrm>
            <a:off x="6766009" y="1155380"/>
            <a:ext cx="2041259" cy="922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44" y="2846478"/>
            <a:ext cx="1689671" cy="8829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t="16838" r="20528" b="12268"/>
          <a:stretch/>
        </p:blipFill>
        <p:spPr>
          <a:xfrm>
            <a:off x="5406236" y="1712068"/>
            <a:ext cx="1451764" cy="956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4" b="19295"/>
          <a:stretch/>
        </p:blipFill>
        <p:spPr>
          <a:xfrm>
            <a:off x="6646882" y="2288033"/>
            <a:ext cx="1675307" cy="5670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66"/>
          <a:stretch/>
        </p:blipFill>
        <p:spPr>
          <a:xfrm>
            <a:off x="5049680" y="3576733"/>
            <a:ext cx="2692536" cy="3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7"/>
          <a:stretch/>
        </p:blipFill>
        <p:spPr>
          <a:xfrm>
            <a:off x="0" y="0"/>
            <a:ext cx="3249038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t="12935" r="10796" b="14440"/>
          <a:stretch/>
        </p:blipFill>
        <p:spPr>
          <a:xfrm>
            <a:off x="2402732" y="5048657"/>
            <a:ext cx="1692613" cy="1556426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t="11085" r="9836" b="7003"/>
          <a:stretch/>
        </p:blipFill>
        <p:spPr>
          <a:xfrm>
            <a:off x="2529190" y="184824"/>
            <a:ext cx="2062264" cy="12937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;p1"/>
          <p:cNvSpPr txBox="1">
            <a:spLocks/>
          </p:cNvSpPr>
          <p:nvPr/>
        </p:nvSpPr>
        <p:spPr>
          <a:xfrm>
            <a:off x="3560322" y="831714"/>
            <a:ext cx="4494179" cy="54864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Introduction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Abstract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Literature Survey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Problem Statement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Proposed Methodology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DFD level 0 and Timeline chart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Use Case Diagram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Class Diagram</a:t>
            </a:r>
            <a:endParaRPr lang="en-US" sz="2400" dirty="0">
              <a:solidFill>
                <a:schemeClr val="dk1"/>
              </a:solidFill>
              <a:cs typeface="Calibri" panose="020F0502020204030204" pitchFamily="34" charset="0"/>
            </a:endParaRP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Technology Stack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2400" dirty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000" dirty="0">
                <a:solidFill>
                  <a:schemeClr val="tx2"/>
                </a:solidFill>
              </a:rPr>
              <a:t>Introduction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621411"/>
            <a:ext cx="7672471" cy="476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/>
              <a:t>Attendance </a:t>
            </a:r>
            <a:r>
              <a:rPr lang="en-US" sz="2000" dirty="0" smtClean="0"/>
              <a:t>tracking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time consuming</a:t>
            </a:r>
            <a:r>
              <a:rPr lang="en-US" sz="2000" dirty="0"/>
              <a:t> process </a:t>
            </a:r>
            <a:r>
              <a:rPr lang="en-US" sz="2000" dirty="0" smtClean="0"/>
              <a:t>determining </a:t>
            </a:r>
            <a:r>
              <a:rPr lang="en-US" sz="2000" dirty="0"/>
              <a:t>the performance of the organization/institution. </a:t>
            </a:r>
          </a:p>
          <a:p>
            <a:pPr algn="just"/>
            <a:r>
              <a:rPr lang="en-US" sz="2000" dirty="0"/>
              <a:t>Managing </a:t>
            </a:r>
            <a:r>
              <a:rPr lang="en-US" sz="2000" dirty="0" smtClean="0"/>
              <a:t>attendance </a:t>
            </a:r>
            <a:r>
              <a:rPr lang="en-US" sz="2000" dirty="0"/>
              <a:t>using the traditional methods </a:t>
            </a:r>
            <a:r>
              <a:rPr lang="en-US" sz="2000" dirty="0" smtClean="0"/>
              <a:t>becomes tedious </a:t>
            </a:r>
            <a:r>
              <a:rPr lang="en-US" sz="2000" dirty="0"/>
              <a:t>when we </a:t>
            </a:r>
            <a:r>
              <a:rPr lang="en-US" sz="2000" dirty="0" smtClean="0"/>
              <a:t>consider </a:t>
            </a:r>
            <a:r>
              <a:rPr lang="en-US" sz="2000" dirty="0"/>
              <a:t>a large population. </a:t>
            </a:r>
            <a:endParaRPr lang="en-US" sz="2000" dirty="0" smtClean="0"/>
          </a:p>
          <a:p>
            <a:pPr algn="just"/>
            <a:r>
              <a:rPr lang="en-US" sz="2000" dirty="0"/>
              <a:t>There is a dire need for an efficient system that can solve problems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smtClean="0"/>
              <a:t>Therefore,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automated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attendance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system </a:t>
            </a:r>
            <a:r>
              <a:rPr lang="en-US" sz="2000" dirty="0" smtClean="0"/>
              <a:t>becomes necessary to </a:t>
            </a:r>
            <a:r>
              <a:rPr lang="en-US" sz="2000" dirty="0"/>
              <a:t>organizations most especially in the educational </a:t>
            </a:r>
            <a:r>
              <a:rPr lang="en-US" sz="2000" dirty="0" smtClean="0"/>
              <a:t>sector.</a:t>
            </a:r>
          </a:p>
          <a:p>
            <a:r>
              <a:rPr lang="en-US" sz="2000" dirty="0" smtClean="0"/>
              <a:t>An </a:t>
            </a:r>
            <a:r>
              <a:rPr lang="en-US" sz="2000" dirty="0"/>
              <a:t>automated attendance system which works using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GPS tracking </a:t>
            </a:r>
            <a:r>
              <a:rPr lang="en-US" sz="2000" dirty="0"/>
              <a:t>system would provide the </a:t>
            </a:r>
            <a:r>
              <a:rPr lang="en-US" sz="2000" dirty="0" smtClean="0"/>
              <a:t>needed solution in almost all educational organizations.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7" b="10251"/>
          <a:stretch/>
        </p:blipFill>
        <p:spPr>
          <a:xfrm rot="10800000">
            <a:off x="6042393" y="891740"/>
            <a:ext cx="2428875" cy="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>
                <a:solidFill>
                  <a:schemeClr val="tx2"/>
                </a:solidFill>
              </a:rPr>
              <a:t>ABSTRACT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"/>
          <a:stretch/>
        </p:blipFill>
        <p:spPr>
          <a:xfrm>
            <a:off x="4555143" y="4303222"/>
            <a:ext cx="3907920" cy="2467229"/>
          </a:xfrm>
          <a:prstGeom prst="rect">
            <a:avLst/>
          </a:prstGeom>
        </p:spPr>
      </p:pic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815964"/>
            <a:ext cx="7672471" cy="441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a typeface="Roboto Light"/>
                <a:cs typeface="Calibri" panose="020F0502020204030204" pitchFamily="34" charset="0"/>
                <a:sym typeface="Roboto Light"/>
              </a:rPr>
              <a:t>Smartphones</a:t>
            </a: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 have become increasingly popular among teenagers and are always with them. </a:t>
            </a:r>
            <a:endParaRPr sz="2000" dirty="0">
              <a:solidFill>
                <a:schemeClr val="dk1"/>
              </a:solidFill>
              <a:cs typeface="Calibri" panose="020F0502020204030204" pitchFamily="34" charset="0"/>
            </a:endParaRPr>
          </a:p>
          <a:p>
            <a:pPr marL="3429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Attendance tracking can </a:t>
            </a: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be upgraded using </a:t>
            </a: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new technologies like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ea typeface="Roboto Light"/>
                <a:cs typeface="Calibri" panose="020F0502020204030204" pitchFamily="34" charset="0"/>
                <a:sym typeface="Roboto Light"/>
              </a:rPr>
              <a:t>geo-fencing</a:t>
            </a: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 that use smartphones. </a:t>
            </a:r>
            <a:endParaRPr sz="2000" b="0" dirty="0">
              <a:solidFill>
                <a:schemeClr val="dk1"/>
              </a:solidFill>
              <a:ea typeface="Roboto Light"/>
              <a:cs typeface="Calibri" panose="020F0502020204030204" pitchFamily="34" charset="0"/>
              <a:sym typeface="Roboto Light"/>
            </a:endParaRPr>
          </a:p>
          <a:p>
            <a:pPr marL="3429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System aims to capture attendance smartly by determining students location.</a:t>
            </a:r>
            <a:endParaRPr sz="2000" b="0" dirty="0">
              <a:solidFill>
                <a:schemeClr val="dk1"/>
              </a:solidFill>
              <a:ea typeface="Roboto Light"/>
              <a:cs typeface="Calibri" panose="020F0502020204030204" pitchFamily="34" charset="0"/>
              <a:sym typeface="Roboto Light"/>
            </a:endParaRPr>
          </a:p>
          <a:p>
            <a:pPr marL="3429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Geofencing is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location-based service</a:t>
            </a: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that allows a particular entity to perform actions based on smartphone users location when they enter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 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predetermined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location,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 known</a:t>
            </a:r>
            <a:endParaRPr lang="en-US" sz="2000" dirty="0" smtClean="0">
              <a:solidFill>
                <a:schemeClr val="dk1"/>
              </a:solidFill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   as geo fence.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Problem Statement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815963"/>
            <a:ext cx="7672471" cy="462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Keeping track of attendance in any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educational organization </a:t>
            </a: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has been challenging for many reasons. For decades, colleges and schools have been using traditional methods which are incomplete and/or inefficient in their core. </a:t>
            </a:r>
            <a:r>
              <a:rPr lang="en-US" sz="2400" dirty="0"/>
              <a:t>The </a:t>
            </a:r>
            <a:r>
              <a:rPr lang="en-US" sz="2400" dirty="0" smtClean="0"/>
              <a:t>proposed application aims at transforming </a:t>
            </a:r>
            <a:r>
              <a:rPr lang="en-US" sz="2400" dirty="0"/>
              <a:t>current attendance </a:t>
            </a:r>
            <a:r>
              <a:rPr lang="en-US" sz="2400" dirty="0" smtClean="0"/>
              <a:t>	                   tracking systems </a:t>
            </a:r>
            <a:r>
              <a:rPr lang="en-US" sz="2400" dirty="0"/>
              <a:t>by involving and </a:t>
            </a:r>
            <a:r>
              <a:rPr lang="en-US" sz="2400" dirty="0" smtClean="0"/>
              <a:t>			   combining latest standard 				   	   technologies and advancements in 			 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geo-fencing</a:t>
            </a:r>
            <a:r>
              <a:rPr lang="en-US" sz="2400" dirty="0" smtClean="0"/>
              <a:t>. </a:t>
            </a:r>
            <a:endParaRPr lang="en-US" sz="24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t="12319" r="11232" b="15579"/>
          <a:stretch/>
        </p:blipFill>
        <p:spPr>
          <a:xfrm>
            <a:off x="-1" y="4449602"/>
            <a:ext cx="2577831" cy="24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197472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Literature Survey</a:t>
            </a:r>
            <a:endParaRPr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42354"/>
              </p:ext>
            </p:extLst>
          </p:nvPr>
        </p:nvGraphicFramePr>
        <p:xfrm>
          <a:off x="-1" y="1203899"/>
          <a:ext cx="8463064" cy="534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62">
                  <a:extLst>
                    <a:ext uri="{9D8B030D-6E8A-4147-A177-3AD203B41FA5}">
                      <a16:colId xmlns:a16="http://schemas.microsoft.com/office/drawing/2014/main" val="1425952947"/>
                    </a:ext>
                  </a:extLst>
                </a:gridCol>
                <a:gridCol w="1781697">
                  <a:extLst>
                    <a:ext uri="{9D8B030D-6E8A-4147-A177-3AD203B41FA5}">
                      <a16:colId xmlns:a16="http://schemas.microsoft.com/office/drawing/2014/main" val="1694312789"/>
                    </a:ext>
                  </a:extLst>
                </a:gridCol>
                <a:gridCol w="1346513">
                  <a:extLst>
                    <a:ext uri="{9D8B030D-6E8A-4147-A177-3AD203B41FA5}">
                      <a16:colId xmlns:a16="http://schemas.microsoft.com/office/drawing/2014/main" val="1766601291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4019131478"/>
                    </a:ext>
                  </a:extLst>
                </a:gridCol>
                <a:gridCol w="1532107">
                  <a:extLst>
                    <a:ext uri="{9D8B030D-6E8A-4147-A177-3AD203B41FA5}">
                      <a16:colId xmlns:a16="http://schemas.microsoft.com/office/drawing/2014/main" val="3023036363"/>
                    </a:ext>
                  </a:extLst>
                </a:gridCol>
                <a:gridCol w="1678021">
                  <a:extLst>
                    <a:ext uri="{9D8B030D-6E8A-4147-A177-3AD203B41FA5}">
                      <a16:colId xmlns:a16="http://schemas.microsoft.com/office/drawing/2014/main" val="3198851741"/>
                    </a:ext>
                  </a:extLst>
                </a:gridCol>
              </a:tblGrid>
              <a:tr h="1015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Author,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Published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Addressed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01998"/>
                  </a:ext>
                </a:extLst>
              </a:tr>
              <a:tr h="1270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 Based Attendance Monitoring System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Aayushi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Singh, Tanya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Goel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Astha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Singh </a:t>
                      </a: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-May 2020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attendance for all students using teachers mobile phones.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records are stored in the database and scope for biometric authentication.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Real time live tracking for students not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included.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34849"/>
                  </a:ext>
                </a:extLst>
              </a:tr>
              <a:tr h="1346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Geofencing Based Attendance Monitoring System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A.O,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Dosumu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-January 2021 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model for monitoring attendance of students in large classes using geofencing.</a:t>
                      </a:r>
                      <a:endParaRPr 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Highly accurate location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co-ordinates (up to 10 decimal points)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 tracker system for individuals.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39589"/>
                  </a:ext>
                </a:extLst>
              </a:tr>
              <a:tr h="13120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Geofencing: An Inventive Mobile Marketing Strategy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Aagy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Paulose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Nurjahan</a:t>
                      </a:r>
                      <a:r>
                        <a:rPr lang="en-US" sz="1400" dirty="0" smtClean="0"/>
                        <a:t> V A</a:t>
                      </a:r>
                    </a:p>
                    <a:p>
                      <a:r>
                        <a:rPr lang="en-US" sz="1400" dirty="0" smtClean="0"/>
                        <a:t>-06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June-2019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Marketing based Service with geofencing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in creating smarter geofences.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Shows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potential scope for geofencing.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Focused on marketers for recommending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places and not on collecting data.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8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547667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Proposed Methodology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548548"/>
            <a:ext cx="7672471" cy="332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200" dirty="0"/>
              <a:t>Creating a virtual geo fence boundary of the campus/workplace  using longitude/latitude data and marking it on maps</a:t>
            </a:r>
          </a:p>
          <a:p>
            <a:pPr algn="just"/>
            <a:r>
              <a:rPr lang="en-US" sz="1200" dirty="0"/>
              <a:t>Creating a user app which streams user location to server once app is turned on. Server checks if the location co-ordinates lie </a:t>
            </a:r>
            <a:r>
              <a:rPr lang="en-US" sz="1200" dirty="0" smtClean="0"/>
              <a:t>within </a:t>
            </a:r>
            <a:r>
              <a:rPr lang="en-US" sz="1200" dirty="0"/>
              <a:t>the geo-fence</a:t>
            </a:r>
          </a:p>
          <a:p>
            <a:pPr algn="just"/>
            <a:r>
              <a:rPr lang="en-US" sz="1200" dirty="0"/>
              <a:t>If the user's longitude and latitude falls under the range of specified classroom/workplace then the attendance is considered to be valid. </a:t>
            </a:r>
          </a:p>
          <a:p>
            <a:pPr algn="just"/>
            <a:r>
              <a:rPr lang="en-US" sz="1200" dirty="0"/>
              <a:t>Creating a Admin side application which allows admin to view active users within the boundary</a:t>
            </a:r>
            <a:r>
              <a:rPr lang="en-US" sz="1200" dirty="0" smtClean="0"/>
              <a:t>, name, age, timestamp, last </a:t>
            </a:r>
            <a:r>
              <a:rPr lang="en-US" sz="1200" dirty="0"/>
              <a:t>seen location of the user inside the campus, check-in/checkout time of the user,</a:t>
            </a:r>
          </a:p>
          <a:p>
            <a:pPr algn="just"/>
            <a:r>
              <a:rPr lang="en-US" sz="1200" dirty="0"/>
              <a:t>Further user side app can be improvised to add schedule updates, attendance notifications etc.</a:t>
            </a:r>
          </a:p>
          <a:p>
            <a:r>
              <a:rPr lang="en-US" sz="1200" dirty="0"/>
              <a:t>The admin can generate attendance which are stored in the database in graphical ways which helps in proper analytics. 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12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30"/>
          <a:stretch/>
        </p:blipFill>
        <p:spPr>
          <a:xfrm>
            <a:off x="1" y="5144384"/>
            <a:ext cx="8463064" cy="17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23956" y="86373"/>
            <a:ext cx="7676459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DFD level 0 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" y="4392542"/>
            <a:ext cx="8433881" cy="2335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6321" r="2128"/>
          <a:stretch/>
        </p:blipFill>
        <p:spPr>
          <a:xfrm>
            <a:off x="14591" y="710119"/>
            <a:ext cx="8463065" cy="2725221"/>
          </a:xfrm>
          <a:prstGeom prst="rect">
            <a:avLst/>
          </a:prstGeom>
        </p:spPr>
      </p:pic>
      <p:sp>
        <p:nvSpPr>
          <p:cNvPr id="8" name="Google Shape;15;p1"/>
          <p:cNvSpPr txBox="1">
            <a:spLocks/>
          </p:cNvSpPr>
          <p:nvPr/>
        </p:nvSpPr>
        <p:spPr>
          <a:xfrm>
            <a:off x="523955" y="3412497"/>
            <a:ext cx="7676459" cy="733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Timeline Chart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489302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Use Case Diagram 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r="14288" b="3354"/>
          <a:stretch/>
        </p:blipFill>
        <p:spPr>
          <a:xfrm>
            <a:off x="1113940" y="1222768"/>
            <a:ext cx="4630366" cy="5324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r="12713"/>
          <a:stretch/>
        </p:blipFill>
        <p:spPr>
          <a:xfrm rot="5400000">
            <a:off x="4521057" y="2244790"/>
            <a:ext cx="6867733" cy="23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Orange 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 clean" id="{5C019E28-D84C-4ABE-9834-CE41D65F4664}" vid="{CA2CDCD4-4D49-434C-95C9-83EB7167DEE4}"/>
    </a:ext>
  </a:extLst>
</a:theme>
</file>

<file path=ppt/theme/theme2.xml><?xml version="1.0" encoding="utf-8"?>
<a:theme xmlns:a="http://schemas.openxmlformats.org/drawingml/2006/main" name="Dormitory">
  <a:themeElements>
    <a:clrScheme name="Dormitory">
      <a:dk1>
        <a:srgbClr val="000000"/>
      </a:dk1>
      <a:lt1>
        <a:srgbClr val="FFFFFF"/>
      </a:lt1>
      <a:dk2>
        <a:srgbClr val="565859"/>
      </a:dk2>
      <a:lt2>
        <a:srgbClr val="F2F7EE"/>
      </a:lt2>
      <a:accent1>
        <a:srgbClr val="A9DACC"/>
      </a:accent1>
      <a:accent2>
        <a:srgbClr val="FC945C"/>
      </a:accent2>
      <a:accent3>
        <a:srgbClr val="F7CC6B"/>
      </a:accent3>
      <a:accent4>
        <a:srgbClr val="95C781"/>
      </a:accent4>
      <a:accent5>
        <a:srgbClr val="E3735E"/>
      </a:accent5>
      <a:accent6>
        <a:srgbClr val="967082"/>
      </a:accent6>
      <a:hlink>
        <a:srgbClr val="88CCB9"/>
      </a:hlink>
      <a:folHlink>
        <a:srgbClr val="967082"/>
      </a:folHlink>
    </a:clrScheme>
    <a:fontScheme name="Dormitory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ormi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clean</Template>
  <TotalTime>89</TotalTime>
  <Words>588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Schoolbook</vt:lpstr>
      <vt:lpstr>Jura</vt:lpstr>
      <vt:lpstr>Roboto</vt:lpstr>
      <vt:lpstr>Roboto Black</vt:lpstr>
      <vt:lpstr>Roboto Light</vt:lpstr>
      <vt:lpstr>Wingdings 2</vt:lpstr>
      <vt:lpstr>Orange clean</vt:lpstr>
      <vt:lpstr>Geo-fenced Smart Attendance App</vt:lpstr>
      <vt:lpstr>PowerPoint Presentation</vt:lpstr>
      <vt:lpstr>Introduction</vt:lpstr>
      <vt:lpstr>ABSTRACT</vt:lpstr>
      <vt:lpstr>Problem Statement</vt:lpstr>
      <vt:lpstr>Literature Survey</vt:lpstr>
      <vt:lpstr>Proposed Methodology</vt:lpstr>
      <vt:lpstr>DFD level 0 </vt:lpstr>
      <vt:lpstr>Use Case Diagram </vt:lpstr>
      <vt:lpstr>Class Diagram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Geo-fenced Smart Attendance App</dc:title>
  <cp:lastModifiedBy>Nishant Patil</cp:lastModifiedBy>
  <cp:revision>40</cp:revision>
  <dcterms:modified xsi:type="dcterms:W3CDTF">2022-09-13T03:13:02Z</dcterms:modified>
</cp:coreProperties>
</file>