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1" r:id="rId4"/>
    <p:sldId id="268" r:id="rId5"/>
    <p:sldId id="271" r:id="rId6"/>
    <p:sldId id="272" r:id="rId7"/>
    <p:sldId id="273" r:id="rId8"/>
    <p:sldId id="274" r:id="rId9"/>
    <p:sldId id="309" r:id="rId10"/>
    <p:sldId id="310" r:id="rId11"/>
    <p:sldId id="258" r:id="rId12"/>
    <p:sldId id="275" r:id="rId13"/>
    <p:sldId id="276" r:id="rId14"/>
    <p:sldId id="292" r:id="rId15"/>
    <p:sldId id="293" r:id="rId16"/>
    <p:sldId id="294" r:id="rId17"/>
    <p:sldId id="269" r:id="rId18"/>
    <p:sldId id="270" r:id="rId19"/>
    <p:sldId id="295" r:id="rId20"/>
    <p:sldId id="297" r:id="rId21"/>
    <p:sldId id="298" r:id="rId22"/>
    <p:sldId id="290" r:id="rId23"/>
    <p:sldId id="291" r:id="rId24"/>
    <p:sldId id="279" r:id="rId25"/>
    <p:sldId id="282" r:id="rId26"/>
    <p:sldId id="285" r:id="rId27"/>
    <p:sldId id="286" r:id="rId28"/>
    <p:sldId id="287" r:id="rId29"/>
    <p:sldId id="308" r:id="rId30"/>
    <p:sldId id="288" r:id="rId31"/>
    <p:sldId id="259" r:id="rId32"/>
    <p:sldId id="301" r:id="rId33"/>
    <p:sldId id="260" r:id="rId34"/>
    <p:sldId id="302" r:id="rId35"/>
    <p:sldId id="303" r:id="rId36"/>
    <p:sldId id="261" r:id="rId37"/>
    <p:sldId id="262" r:id="rId38"/>
    <p:sldId id="263" r:id="rId39"/>
    <p:sldId id="304" r:id="rId40"/>
    <p:sldId id="305" r:id="rId41"/>
    <p:sldId id="264" r:id="rId42"/>
    <p:sldId id="265"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9D768-02CC-4FB4-A4BA-A4258A1CEE9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0F616293-6255-40AD-93EC-08F4E08D5404}">
      <dgm:prSet phldrT="[Text]" custT="1"/>
      <dgm:spPr/>
      <dgm:t>
        <a:bodyPr/>
        <a:lstStyle/>
        <a:p>
          <a:r>
            <a:rPr lang="en-US" sz="1800" b="1" dirty="0">
              <a:latin typeface="Times New Roman" panose="02020603050405020304" pitchFamily="18" charset="0"/>
              <a:cs typeface="Times New Roman" panose="02020603050405020304" pitchFamily="18" charset="0"/>
            </a:rPr>
            <a:t>Electricity Load Forecasting</a:t>
          </a:r>
          <a:endParaRPr lang="en-IN" sz="1800" b="1" dirty="0">
            <a:latin typeface="Times New Roman" panose="02020603050405020304" pitchFamily="18" charset="0"/>
            <a:cs typeface="Times New Roman" panose="02020603050405020304" pitchFamily="18" charset="0"/>
          </a:endParaRPr>
        </a:p>
      </dgm:t>
    </dgm:pt>
    <dgm:pt modelId="{4E371692-FE3F-4466-9757-3A066C7D971A}" type="parTrans" cxnId="{2C00F8D8-D578-4075-A222-237B875E4063}">
      <dgm:prSet/>
      <dgm:spPr/>
      <dgm:t>
        <a:bodyPr/>
        <a:lstStyle/>
        <a:p>
          <a:endParaRPr lang="en-IN"/>
        </a:p>
      </dgm:t>
    </dgm:pt>
    <dgm:pt modelId="{1FF31758-65CF-460D-AD64-91C7276ABB76}" type="sibTrans" cxnId="{2C00F8D8-D578-4075-A222-237B875E4063}">
      <dgm:prSet/>
      <dgm:spPr/>
      <dgm:t>
        <a:bodyPr/>
        <a:lstStyle/>
        <a:p>
          <a:endParaRPr lang="en-IN"/>
        </a:p>
      </dgm:t>
    </dgm:pt>
    <dgm:pt modelId="{EDDDECE7-92BC-4EF0-B495-01BC13ADC03C}">
      <dgm:prSet phldrT="[Text]" custT="1"/>
      <dgm:spPr/>
      <dgm:t>
        <a:bodyPr/>
        <a:lstStyle/>
        <a:p>
          <a:r>
            <a:rPr lang="en-US" sz="1600" dirty="0">
              <a:latin typeface="Times New Roman" panose="02020603050405020304" pitchFamily="18" charset="0"/>
              <a:cs typeface="Times New Roman" panose="02020603050405020304" pitchFamily="18" charset="0"/>
            </a:rPr>
            <a:t>Capacity Scheduling</a:t>
          </a:r>
          <a:endParaRPr lang="en-IN" sz="1600" dirty="0">
            <a:latin typeface="Times New Roman" panose="02020603050405020304" pitchFamily="18" charset="0"/>
            <a:cs typeface="Times New Roman" panose="02020603050405020304" pitchFamily="18" charset="0"/>
          </a:endParaRPr>
        </a:p>
      </dgm:t>
    </dgm:pt>
    <dgm:pt modelId="{AF30E64F-C7B2-4BC7-9FC0-E33EEDA3735F}" type="parTrans" cxnId="{0FE1D844-9058-43C2-82B8-A8DC2F98565F}">
      <dgm:prSet/>
      <dgm:spPr/>
      <dgm:t>
        <a:bodyPr/>
        <a:lstStyle/>
        <a:p>
          <a:endParaRPr lang="en-IN" sz="1600">
            <a:latin typeface="Times New Roman" panose="02020603050405020304" pitchFamily="18" charset="0"/>
            <a:cs typeface="Times New Roman" panose="02020603050405020304" pitchFamily="18" charset="0"/>
          </a:endParaRPr>
        </a:p>
      </dgm:t>
    </dgm:pt>
    <dgm:pt modelId="{0F1B733A-4513-473D-B36D-662CC29E8262}" type="sibTrans" cxnId="{0FE1D844-9058-43C2-82B8-A8DC2F98565F}">
      <dgm:prSet/>
      <dgm:spPr/>
      <dgm:t>
        <a:bodyPr/>
        <a:lstStyle/>
        <a:p>
          <a:endParaRPr lang="en-IN"/>
        </a:p>
      </dgm:t>
    </dgm:pt>
    <dgm:pt modelId="{8FC00FF8-37B4-4265-B2C7-B043357EEB72}">
      <dgm:prSet phldrT="[Text]" custT="1"/>
      <dgm:spPr/>
      <dgm:t>
        <a:bodyPr/>
        <a:lstStyle/>
        <a:p>
          <a:r>
            <a:rPr lang="en-US" sz="1600" dirty="0">
              <a:latin typeface="Times New Roman" panose="02020603050405020304" pitchFamily="18" charset="0"/>
              <a:cs typeface="Times New Roman" panose="02020603050405020304" pitchFamily="18" charset="0"/>
            </a:rPr>
            <a:t>Power Systems Management</a:t>
          </a:r>
          <a:endParaRPr lang="en-IN" sz="1600" dirty="0">
            <a:latin typeface="Times New Roman" panose="02020603050405020304" pitchFamily="18" charset="0"/>
            <a:cs typeface="Times New Roman" panose="02020603050405020304" pitchFamily="18" charset="0"/>
          </a:endParaRPr>
        </a:p>
      </dgm:t>
    </dgm:pt>
    <dgm:pt modelId="{8B615F5E-33B0-4489-8033-88C11FA2162C}" type="parTrans" cxnId="{67DF42E0-2C79-4639-952A-F7C34B1B72DC}">
      <dgm:prSet/>
      <dgm:spPr/>
      <dgm:t>
        <a:bodyPr/>
        <a:lstStyle/>
        <a:p>
          <a:endParaRPr lang="en-IN" sz="1600">
            <a:latin typeface="Times New Roman" panose="02020603050405020304" pitchFamily="18" charset="0"/>
            <a:cs typeface="Times New Roman" panose="02020603050405020304" pitchFamily="18" charset="0"/>
          </a:endParaRPr>
        </a:p>
      </dgm:t>
    </dgm:pt>
    <dgm:pt modelId="{1FB23504-EBA9-4EDD-9828-6EB004131597}" type="sibTrans" cxnId="{67DF42E0-2C79-4639-952A-F7C34B1B72DC}">
      <dgm:prSet/>
      <dgm:spPr/>
      <dgm:t>
        <a:bodyPr/>
        <a:lstStyle/>
        <a:p>
          <a:endParaRPr lang="en-IN"/>
        </a:p>
      </dgm:t>
    </dgm:pt>
    <dgm:pt modelId="{6767D31E-1FF6-4D05-AADA-186640FB197C}">
      <dgm:prSet phldrT="[Text]" custT="1"/>
      <dgm:spPr/>
      <dgm:t>
        <a:bodyPr/>
        <a:lstStyle/>
        <a:p>
          <a:r>
            <a:rPr lang="en-US" sz="1600" dirty="0">
              <a:latin typeface="Times New Roman" panose="02020603050405020304" pitchFamily="18" charset="0"/>
              <a:cs typeface="Times New Roman" panose="02020603050405020304" pitchFamily="18" charset="0"/>
            </a:rPr>
            <a:t>Economic development</a:t>
          </a:r>
          <a:endParaRPr lang="en-IN" sz="1600" dirty="0">
            <a:latin typeface="Times New Roman" panose="02020603050405020304" pitchFamily="18" charset="0"/>
            <a:cs typeface="Times New Roman" panose="02020603050405020304" pitchFamily="18" charset="0"/>
          </a:endParaRPr>
        </a:p>
      </dgm:t>
    </dgm:pt>
    <dgm:pt modelId="{73E241B4-7B56-41F6-ACB5-35E672F72BC2}" type="parTrans" cxnId="{8C138EC5-4BE7-4BC6-B363-43B0277F7231}">
      <dgm:prSet/>
      <dgm:spPr/>
      <dgm:t>
        <a:bodyPr/>
        <a:lstStyle/>
        <a:p>
          <a:endParaRPr lang="en-IN" sz="1600">
            <a:latin typeface="Times New Roman" panose="02020603050405020304" pitchFamily="18" charset="0"/>
            <a:cs typeface="Times New Roman" panose="02020603050405020304" pitchFamily="18" charset="0"/>
          </a:endParaRPr>
        </a:p>
      </dgm:t>
    </dgm:pt>
    <dgm:pt modelId="{C6022B15-9ACF-456A-A759-1358E2C22C6C}" type="sibTrans" cxnId="{8C138EC5-4BE7-4BC6-B363-43B0277F7231}">
      <dgm:prSet/>
      <dgm:spPr/>
      <dgm:t>
        <a:bodyPr/>
        <a:lstStyle/>
        <a:p>
          <a:endParaRPr lang="en-IN"/>
        </a:p>
      </dgm:t>
    </dgm:pt>
    <dgm:pt modelId="{E2EDA32D-978D-473A-9D16-58CB914CCB69}">
      <dgm:prSet phldrT="[Text]" custT="1"/>
      <dgm:spPr/>
      <dgm:t>
        <a:bodyPr/>
        <a:lstStyle/>
        <a:p>
          <a:r>
            <a:rPr lang="en-US" sz="1600" dirty="0">
              <a:latin typeface="Times New Roman" panose="02020603050405020304" pitchFamily="18" charset="0"/>
              <a:cs typeface="Times New Roman" panose="02020603050405020304" pitchFamily="18" charset="0"/>
            </a:rPr>
            <a:t>National Security</a:t>
          </a:r>
          <a:endParaRPr lang="en-IN" sz="1600" dirty="0">
            <a:latin typeface="Times New Roman" panose="02020603050405020304" pitchFamily="18" charset="0"/>
            <a:cs typeface="Times New Roman" panose="02020603050405020304" pitchFamily="18" charset="0"/>
          </a:endParaRPr>
        </a:p>
      </dgm:t>
    </dgm:pt>
    <dgm:pt modelId="{B7B49D53-8B37-4DA9-B2B8-07FA48216F98}" type="parTrans" cxnId="{D4C71D7E-BAE0-4411-8BA9-C624BA5FF398}">
      <dgm:prSet/>
      <dgm:spPr/>
      <dgm:t>
        <a:bodyPr/>
        <a:lstStyle/>
        <a:p>
          <a:endParaRPr lang="en-IN" sz="1600">
            <a:latin typeface="Times New Roman" panose="02020603050405020304" pitchFamily="18" charset="0"/>
            <a:cs typeface="Times New Roman" panose="02020603050405020304" pitchFamily="18" charset="0"/>
          </a:endParaRPr>
        </a:p>
      </dgm:t>
    </dgm:pt>
    <dgm:pt modelId="{98439FF0-C088-4473-90C5-1DE25B51D27B}" type="sibTrans" cxnId="{D4C71D7E-BAE0-4411-8BA9-C624BA5FF398}">
      <dgm:prSet/>
      <dgm:spPr/>
      <dgm:t>
        <a:bodyPr/>
        <a:lstStyle/>
        <a:p>
          <a:endParaRPr lang="en-IN"/>
        </a:p>
      </dgm:t>
    </dgm:pt>
    <dgm:pt modelId="{DDB3C815-8962-4346-AB8F-ACF91EFA4043}">
      <dgm:prSet phldrT="[Text]" custT="1"/>
      <dgm:spPr/>
      <dgm:t>
        <a:bodyPr/>
        <a:lstStyle/>
        <a:p>
          <a:r>
            <a:rPr lang="en-US" sz="1600" dirty="0">
              <a:latin typeface="Times New Roman" panose="02020603050405020304" pitchFamily="18" charset="0"/>
              <a:cs typeface="Times New Roman" panose="02020603050405020304" pitchFamily="18" charset="0"/>
            </a:rPr>
            <a:t>Daily Operation of society</a:t>
          </a:r>
          <a:endParaRPr lang="en-IN" sz="1600" dirty="0">
            <a:latin typeface="Times New Roman" panose="02020603050405020304" pitchFamily="18" charset="0"/>
            <a:cs typeface="Times New Roman" panose="02020603050405020304" pitchFamily="18" charset="0"/>
          </a:endParaRPr>
        </a:p>
      </dgm:t>
    </dgm:pt>
    <dgm:pt modelId="{5FA9E55B-002C-4CFA-AF28-4CECF5C29400}" type="parTrans" cxnId="{29BD7B70-01DA-4E71-BDEF-29F12A5CBCCF}">
      <dgm:prSet/>
      <dgm:spPr/>
      <dgm:t>
        <a:bodyPr/>
        <a:lstStyle/>
        <a:p>
          <a:endParaRPr lang="en-IN" sz="1600">
            <a:latin typeface="Times New Roman" panose="02020603050405020304" pitchFamily="18" charset="0"/>
            <a:cs typeface="Times New Roman" panose="02020603050405020304" pitchFamily="18" charset="0"/>
          </a:endParaRPr>
        </a:p>
      </dgm:t>
    </dgm:pt>
    <dgm:pt modelId="{A57F0EC9-994D-4B8F-A0AC-FC38BF3A2D86}" type="sibTrans" cxnId="{29BD7B70-01DA-4E71-BDEF-29F12A5CBCCF}">
      <dgm:prSet/>
      <dgm:spPr/>
      <dgm:t>
        <a:bodyPr/>
        <a:lstStyle/>
        <a:p>
          <a:endParaRPr lang="en-IN"/>
        </a:p>
      </dgm:t>
    </dgm:pt>
    <dgm:pt modelId="{E948410D-CBA6-4721-B6AA-32CDBCE4F708}" type="pres">
      <dgm:prSet presAssocID="{CA49D768-02CC-4FB4-A4BA-A4258A1CEE99}" presName="Name0" presStyleCnt="0">
        <dgm:presLayoutVars>
          <dgm:chMax val="1"/>
          <dgm:chPref val="1"/>
          <dgm:dir/>
          <dgm:animOne val="branch"/>
          <dgm:animLvl val="lvl"/>
        </dgm:presLayoutVars>
      </dgm:prSet>
      <dgm:spPr/>
    </dgm:pt>
    <dgm:pt modelId="{A7BF8A1C-7836-46E2-ACAA-1021C69A3AB5}" type="pres">
      <dgm:prSet presAssocID="{0F616293-6255-40AD-93EC-08F4E08D5404}" presName="singleCycle" presStyleCnt="0"/>
      <dgm:spPr/>
    </dgm:pt>
    <dgm:pt modelId="{816270F4-875C-47B9-B99C-D812028B828C}" type="pres">
      <dgm:prSet presAssocID="{0F616293-6255-40AD-93EC-08F4E08D5404}" presName="singleCenter" presStyleLbl="node1" presStyleIdx="0" presStyleCnt="6" custScaleX="124723">
        <dgm:presLayoutVars>
          <dgm:chMax val="7"/>
          <dgm:chPref val="7"/>
        </dgm:presLayoutVars>
      </dgm:prSet>
      <dgm:spPr/>
    </dgm:pt>
    <dgm:pt modelId="{5081F181-680D-4D19-923C-4F31AAF6F9A4}" type="pres">
      <dgm:prSet presAssocID="{AF30E64F-C7B2-4BC7-9FC0-E33EEDA3735F}" presName="Name56" presStyleLbl="parChTrans1D2" presStyleIdx="0" presStyleCnt="5"/>
      <dgm:spPr/>
    </dgm:pt>
    <dgm:pt modelId="{4B7868C8-FA04-45CC-8124-33F45B5CC611}" type="pres">
      <dgm:prSet presAssocID="{EDDDECE7-92BC-4EF0-B495-01BC13ADC03C}" presName="text0" presStyleLbl="node1" presStyleIdx="1" presStyleCnt="6" custScaleX="251687">
        <dgm:presLayoutVars>
          <dgm:bulletEnabled val="1"/>
        </dgm:presLayoutVars>
      </dgm:prSet>
      <dgm:spPr/>
    </dgm:pt>
    <dgm:pt modelId="{FE1FCCB4-437D-45C6-83FB-C0D5BDFD8AE9}" type="pres">
      <dgm:prSet presAssocID="{8B615F5E-33B0-4489-8033-88C11FA2162C}" presName="Name56" presStyleLbl="parChTrans1D2" presStyleIdx="1" presStyleCnt="5"/>
      <dgm:spPr/>
    </dgm:pt>
    <dgm:pt modelId="{13B5B4E2-975E-4A5D-B47C-6F2AB73A8E31}" type="pres">
      <dgm:prSet presAssocID="{8FC00FF8-37B4-4265-B2C7-B043357EEB72}" presName="text0" presStyleLbl="node1" presStyleIdx="2" presStyleCnt="6" custScaleX="230943" custRadScaleRad="128036" custRadScaleInc="-2669">
        <dgm:presLayoutVars>
          <dgm:bulletEnabled val="1"/>
        </dgm:presLayoutVars>
      </dgm:prSet>
      <dgm:spPr/>
    </dgm:pt>
    <dgm:pt modelId="{194A681B-C8CE-4815-BC7E-F6DEB035BABD}" type="pres">
      <dgm:prSet presAssocID="{73E241B4-7B56-41F6-ACB5-35E672F72BC2}" presName="Name56" presStyleLbl="parChTrans1D2" presStyleIdx="2" presStyleCnt="5"/>
      <dgm:spPr/>
    </dgm:pt>
    <dgm:pt modelId="{356DA314-A702-464D-A343-319D2DEEDAEB}" type="pres">
      <dgm:prSet presAssocID="{6767D31E-1FF6-4D05-AADA-186640FB197C}" presName="text0" presStyleLbl="node1" presStyleIdx="3" presStyleCnt="6" custScaleX="182739">
        <dgm:presLayoutVars>
          <dgm:bulletEnabled val="1"/>
        </dgm:presLayoutVars>
      </dgm:prSet>
      <dgm:spPr/>
    </dgm:pt>
    <dgm:pt modelId="{0D971DB5-445D-47F6-A782-5F52BABF9856}" type="pres">
      <dgm:prSet presAssocID="{B7B49D53-8B37-4DA9-B2B8-07FA48216F98}" presName="Name56" presStyleLbl="parChTrans1D2" presStyleIdx="3" presStyleCnt="5"/>
      <dgm:spPr/>
    </dgm:pt>
    <dgm:pt modelId="{1DD06986-5BD4-4C41-B224-03173CD9CD59}" type="pres">
      <dgm:prSet presAssocID="{E2EDA32D-978D-473A-9D16-58CB914CCB69}" presName="text0" presStyleLbl="node1" presStyleIdx="4" presStyleCnt="6" custScaleX="152922" custRadScaleRad="107727" custRadScaleInc="22778">
        <dgm:presLayoutVars>
          <dgm:bulletEnabled val="1"/>
        </dgm:presLayoutVars>
      </dgm:prSet>
      <dgm:spPr/>
    </dgm:pt>
    <dgm:pt modelId="{F7C87841-2F78-43D8-A816-53D612037E7E}" type="pres">
      <dgm:prSet presAssocID="{5FA9E55B-002C-4CFA-AF28-4CECF5C29400}" presName="Name56" presStyleLbl="parChTrans1D2" presStyleIdx="4" presStyleCnt="5"/>
      <dgm:spPr/>
    </dgm:pt>
    <dgm:pt modelId="{1655A4C7-FB06-44AA-837F-187861AD7BB1}" type="pres">
      <dgm:prSet presAssocID="{DDB3C815-8962-4346-AB8F-ACF91EFA4043}" presName="text0" presStyleLbl="node1" presStyleIdx="5" presStyleCnt="6" custScaleX="185079" custScaleY="102695" custRadScaleRad="102776" custRadScaleInc="-1395">
        <dgm:presLayoutVars>
          <dgm:bulletEnabled val="1"/>
        </dgm:presLayoutVars>
      </dgm:prSet>
      <dgm:spPr/>
    </dgm:pt>
  </dgm:ptLst>
  <dgm:cxnLst>
    <dgm:cxn modelId="{4A24EF05-842E-4661-930E-C7EAA8226069}" type="presOf" srcId="{E2EDA32D-978D-473A-9D16-58CB914CCB69}" destId="{1DD06986-5BD4-4C41-B224-03173CD9CD59}" srcOrd="0" destOrd="0" presId="urn:microsoft.com/office/officeart/2008/layout/RadialCluster"/>
    <dgm:cxn modelId="{5F4F851E-A174-49B1-B9DA-F25750F684DB}" type="presOf" srcId="{CA49D768-02CC-4FB4-A4BA-A4258A1CEE99}" destId="{E948410D-CBA6-4721-B6AA-32CDBCE4F708}" srcOrd="0" destOrd="0" presId="urn:microsoft.com/office/officeart/2008/layout/RadialCluster"/>
    <dgm:cxn modelId="{0FE1D844-9058-43C2-82B8-A8DC2F98565F}" srcId="{0F616293-6255-40AD-93EC-08F4E08D5404}" destId="{EDDDECE7-92BC-4EF0-B495-01BC13ADC03C}" srcOrd="0" destOrd="0" parTransId="{AF30E64F-C7B2-4BC7-9FC0-E33EEDA3735F}" sibTransId="{0F1B733A-4513-473D-B36D-662CC29E8262}"/>
    <dgm:cxn modelId="{3D04814E-8913-48DA-8C61-C9ADCE03AC48}" type="presOf" srcId="{B7B49D53-8B37-4DA9-B2B8-07FA48216F98}" destId="{0D971DB5-445D-47F6-A782-5F52BABF9856}" srcOrd="0" destOrd="0" presId="urn:microsoft.com/office/officeart/2008/layout/RadialCluster"/>
    <dgm:cxn modelId="{29BD7B70-01DA-4E71-BDEF-29F12A5CBCCF}" srcId="{0F616293-6255-40AD-93EC-08F4E08D5404}" destId="{DDB3C815-8962-4346-AB8F-ACF91EFA4043}" srcOrd="4" destOrd="0" parTransId="{5FA9E55B-002C-4CFA-AF28-4CECF5C29400}" sibTransId="{A57F0EC9-994D-4B8F-A0AC-FC38BF3A2D86}"/>
    <dgm:cxn modelId="{D4C71D7E-BAE0-4411-8BA9-C624BA5FF398}" srcId="{0F616293-6255-40AD-93EC-08F4E08D5404}" destId="{E2EDA32D-978D-473A-9D16-58CB914CCB69}" srcOrd="3" destOrd="0" parTransId="{B7B49D53-8B37-4DA9-B2B8-07FA48216F98}" sibTransId="{98439FF0-C088-4473-90C5-1DE25B51D27B}"/>
    <dgm:cxn modelId="{6FDDE28C-E941-4321-B030-0BFE95BB1DE2}" type="presOf" srcId="{EDDDECE7-92BC-4EF0-B495-01BC13ADC03C}" destId="{4B7868C8-FA04-45CC-8124-33F45B5CC611}" srcOrd="0" destOrd="0" presId="urn:microsoft.com/office/officeart/2008/layout/RadialCluster"/>
    <dgm:cxn modelId="{7BCE77B0-09E0-4F1F-83BA-A02B30DA84B5}" type="presOf" srcId="{8B615F5E-33B0-4489-8033-88C11FA2162C}" destId="{FE1FCCB4-437D-45C6-83FB-C0D5BDFD8AE9}" srcOrd="0" destOrd="0" presId="urn:microsoft.com/office/officeart/2008/layout/RadialCluster"/>
    <dgm:cxn modelId="{8C138EC5-4BE7-4BC6-B363-43B0277F7231}" srcId="{0F616293-6255-40AD-93EC-08F4E08D5404}" destId="{6767D31E-1FF6-4D05-AADA-186640FB197C}" srcOrd="2" destOrd="0" parTransId="{73E241B4-7B56-41F6-ACB5-35E672F72BC2}" sibTransId="{C6022B15-9ACF-456A-A759-1358E2C22C6C}"/>
    <dgm:cxn modelId="{CAB8F3CB-70E4-4D6E-A7ED-FB9991E0C6E1}" type="presOf" srcId="{6767D31E-1FF6-4D05-AADA-186640FB197C}" destId="{356DA314-A702-464D-A343-319D2DEEDAEB}" srcOrd="0" destOrd="0" presId="urn:microsoft.com/office/officeart/2008/layout/RadialCluster"/>
    <dgm:cxn modelId="{9F3790D0-FCF4-48FC-9EF2-3DA848D171AA}" type="presOf" srcId="{5FA9E55B-002C-4CFA-AF28-4CECF5C29400}" destId="{F7C87841-2F78-43D8-A816-53D612037E7E}" srcOrd="0" destOrd="0" presId="urn:microsoft.com/office/officeart/2008/layout/RadialCluster"/>
    <dgm:cxn modelId="{460446D2-B601-40F9-897A-1770A05FB68B}" type="presOf" srcId="{8FC00FF8-37B4-4265-B2C7-B043357EEB72}" destId="{13B5B4E2-975E-4A5D-B47C-6F2AB73A8E31}" srcOrd="0" destOrd="0" presId="urn:microsoft.com/office/officeart/2008/layout/RadialCluster"/>
    <dgm:cxn modelId="{2C00F8D8-D578-4075-A222-237B875E4063}" srcId="{CA49D768-02CC-4FB4-A4BA-A4258A1CEE99}" destId="{0F616293-6255-40AD-93EC-08F4E08D5404}" srcOrd="0" destOrd="0" parTransId="{4E371692-FE3F-4466-9757-3A066C7D971A}" sibTransId="{1FF31758-65CF-460D-AD64-91C7276ABB76}"/>
    <dgm:cxn modelId="{8C217ED9-B922-4990-AE41-9D4C8F4D233D}" type="presOf" srcId="{AF30E64F-C7B2-4BC7-9FC0-E33EEDA3735F}" destId="{5081F181-680D-4D19-923C-4F31AAF6F9A4}" srcOrd="0" destOrd="0" presId="urn:microsoft.com/office/officeart/2008/layout/RadialCluster"/>
    <dgm:cxn modelId="{CAC72BDC-C706-4314-A79A-01093422E908}" type="presOf" srcId="{0F616293-6255-40AD-93EC-08F4E08D5404}" destId="{816270F4-875C-47B9-B99C-D812028B828C}" srcOrd="0" destOrd="0" presId="urn:microsoft.com/office/officeart/2008/layout/RadialCluster"/>
    <dgm:cxn modelId="{67DF42E0-2C79-4639-952A-F7C34B1B72DC}" srcId="{0F616293-6255-40AD-93EC-08F4E08D5404}" destId="{8FC00FF8-37B4-4265-B2C7-B043357EEB72}" srcOrd="1" destOrd="0" parTransId="{8B615F5E-33B0-4489-8033-88C11FA2162C}" sibTransId="{1FB23504-EBA9-4EDD-9828-6EB004131597}"/>
    <dgm:cxn modelId="{8C5372F2-F654-4349-9E6D-415713A53565}" type="presOf" srcId="{73E241B4-7B56-41F6-ACB5-35E672F72BC2}" destId="{194A681B-C8CE-4815-BC7E-F6DEB035BABD}" srcOrd="0" destOrd="0" presId="urn:microsoft.com/office/officeart/2008/layout/RadialCluster"/>
    <dgm:cxn modelId="{6CBDD4F6-9F4C-4A7A-A76D-DF4F6271EF82}" type="presOf" srcId="{DDB3C815-8962-4346-AB8F-ACF91EFA4043}" destId="{1655A4C7-FB06-44AA-837F-187861AD7BB1}" srcOrd="0" destOrd="0" presId="urn:microsoft.com/office/officeart/2008/layout/RadialCluster"/>
    <dgm:cxn modelId="{ABDF0E18-5AD4-4F37-AE46-B84F8A25FA2B}" type="presParOf" srcId="{E948410D-CBA6-4721-B6AA-32CDBCE4F708}" destId="{A7BF8A1C-7836-46E2-ACAA-1021C69A3AB5}" srcOrd="0" destOrd="0" presId="urn:microsoft.com/office/officeart/2008/layout/RadialCluster"/>
    <dgm:cxn modelId="{3F791053-9D05-4484-A48E-ADC830401D06}" type="presParOf" srcId="{A7BF8A1C-7836-46E2-ACAA-1021C69A3AB5}" destId="{816270F4-875C-47B9-B99C-D812028B828C}" srcOrd="0" destOrd="0" presId="urn:microsoft.com/office/officeart/2008/layout/RadialCluster"/>
    <dgm:cxn modelId="{B975AA04-77A2-4494-B8AC-2D887B4B88B7}" type="presParOf" srcId="{A7BF8A1C-7836-46E2-ACAA-1021C69A3AB5}" destId="{5081F181-680D-4D19-923C-4F31AAF6F9A4}" srcOrd="1" destOrd="0" presId="urn:microsoft.com/office/officeart/2008/layout/RadialCluster"/>
    <dgm:cxn modelId="{AEB16F5A-3AD7-40DA-83D7-05B6DC2B05B0}" type="presParOf" srcId="{A7BF8A1C-7836-46E2-ACAA-1021C69A3AB5}" destId="{4B7868C8-FA04-45CC-8124-33F45B5CC611}" srcOrd="2" destOrd="0" presId="urn:microsoft.com/office/officeart/2008/layout/RadialCluster"/>
    <dgm:cxn modelId="{91F992B3-7FB8-4F9B-B389-5FE906DF4055}" type="presParOf" srcId="{A7BF8A1C-7836-46E2-ACAA-1021C69A3AB5}" destId="{FE1FCCB4-437D-45C6-83FB-C0D5BDFD8AE9}" srcOrd="3" destOrd="0" presId="urn:microsoft.com/office/officeart/2008/layout/RadialCluster"/>
    <dgm:cxn modelId="{49D61755-2110-4001-92EC-F02334D0154E}" type="presParOf" srcId="{A7BF8A1C-7836-46E2-ACAA-1021C69A3AB5}" destId="{13B5B4E2-975E-4A5D-B47C-6F2AB73A8E31}" srcOrd="4" destOrd="0" presId="urn:microsoft.com/office/officeart/2008/layout/RadialCluster"/>
    <dgm:cxn modelId="{7E3EB37A-CEAA-4C16-9D52-041E72128ED6}" type="presParOf" srcId="{A7BF8A1C-7836-46E2-ACAA-1021C69A3AB5}" destId="{194A681B-C8CE-4815-BC7E-F6DEB035BABD}" srcOrd="5" destOrd="0" presId="urn:microsoft.com/office/officeart/2008/layout/RadialCluster"/>
    <dgm:cxn modelId="{D22FE321-9943-4C0C-AAA0-0DC25D59C405}" type="presParOf" srcId="{A7BF8A1C-7836-46E2-ACAA-1021C69A3AB5}" destId="{356DA314-A702-464D-A343-319D2DEEDAEB}" srcOrd="6" destOrd="0" presId="urn:microsoft.com/office/officeart/2008/layout/RadialCluster"/>
    <dgm:cxn modelId="{6AE78FCB-AAC3-47C4-9B5D-75AFE7EB6B50}" type="presParOf" srcId="{A7BF8A1C-7836-46E2-ACAA-1021C69A3AB5}" destId="{0D971DB5-445D-47F6-A782-5F52BABF9856}" srcOrd="7" destOrd="0" presId="urn:microsoft.com/office/officeart/2008/layout/RadialCluster"/>
    <dgm:cxn modelId="{715B2379-D808-43F0-830D-DE44C18A0D69}" type="presParOf" srcId="{A7BF8A1C-7836-46E2-ACAA-1021C69A3AB5}" destId="{1DD06986-5BD4-4C41-B224-03173CD9CD59}" srcOrd="8" destOrd="0" presId="urn:microsoft.com/office/officeart/2008/layout/RadialCluster"/>
    <dgm:cxn modelId="{7F18DD87-C361-4C58-B2BD-49A7E800D6F3}" type="presParOf" srcId="{A7BF8A1C-7836-46E2-ACAA-1021C69A3AB5}" destId="{F7C87841-2F78-43D8-A816-53D612037E7E}" srcOrd="9" destOrd="0" presId="urn:microsoft.com/office/officeart/2008/layout/RadialCluster"/>
    <dgm:cxn modelId="{06DD5F0C-62C7-4B4E-8917-B72F5DD43F6A}" type="presParOf" srcId="{A7BF8A1C-7836-46E2-ACAA-1021C69A3AB5}" destId="{1655A4C7-FB06-44AA-837F-187861AD7BB1}"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DB6D99-4879-47F7-AB95-6838114E223A}"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IN"/>
        </a:p>
      </dgm:t>
    </dgm:pt>
    <dgm:pt modelId="{3BA51FC8-D425-4C87-8A85-E575186EF30F}">
      <dgm:prSet phldrT="[Text]" custT="1"/>
      <dgm:spPr/>
      <dgm:t>
        <a:bodyPr/>
        <a:lstStyle/>
        <a:p>
          <a:r>
            <a:rPr lang="en-US" sz="1800" dirty="0">
              <a:latin typeface="Times New Roman" panose="02020603050405020304" pitchFamily="18" charset="0"/>
              <a:cs typeface="Times New Roman" panose="02020603050405020304" pitchFamily="18" charset="0"/>
            </a:rPr>
            <a:t>Smart Grid, EVs and RES integration with increasing population and living standards improvement</a:t>
          </a:r>
          <a:endParaRPr lang="en-IN" sz="1800" dirty="0"/>
        </a:p>
      </dgm:t>
    </dgm:pt>
    <dgm:pt modelId="{08E99AC4-1490-4CC0-961B-C25668750AAA}" type="parTrans" cxnId="{02468B0D-FE64-45AE-AEF4-363DFA29AE9D}">
      <dgm:prSet/>
      <dgm:spPr/>
      <dgm:t>
        <a:bodyPr/>
        <a:lstStyle/>
        <a:p>
          <a:endParaRPr lang="en-IN"/>
        </a:p>
      </dgm:t>
    </dgm:pt>
    <dgm:pt modelId="{9EFB2740-89C1-440D-872E-E6F4FF25E718}" type="sibTrans" cxnId="{02468B0D-FE64-45AE-AEF4-363DFA29AE9D}">
      <dgm:prSet/>
      <dgm:spPr/>
      <dgm:t>
        <a:bodyPr/>
        <a:lstStyle/>
        <a:p>
          <a:endParaRPr lang="en-IN"/>
        </a:p>
      </dgm:t>
    </dgm:pt>
    <dgm:pt modelId="{402B0EF3-97CC-4978-B084-505F94DAE9C0}">
      <dgm:prSet phldrT="[Text]" custT="1"/>
      <dgm:spPr/>
      <dgm: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Demand pattern is complex due to the deregulation of markets </a:t>
          </a:r>
          <a:endParaRPr lang="en-IN" sz="1800" dirty="0"/>
        </a:p>
      </dgm:t>
    </dgm:pt>
    <dgm:pt modelId="{0A8693E5-3D1A-4F95-851B-A64BD2D5537D}" type="parTrans" cxnId="{BFDD1628-8592-4F2B-9FFD-40D2C0BB3FB8}">
      <dgm:prSet/>
      <dgm:spPr/>
      <dgm:t>
        <a:bodyPr/>
        <a:lstStyle/>
        <a:p>
          <a:endParaRPr lang="en-IN"/>
        </a:p>
      </dgm:t>
    </dgm:pt>
    <dgm:pt modelId="{FB97FCEC-12F1-4DE3-A266-6F888A9DB763}" type="sibTrans" cxnId="{BFDD1628-8592-4F2B-9FFD-40D2C0BB3FB8}">
      <dgm:prSet/>
      <dgm:spPr/>
      <dgm:t>
        <a:bodyPr/>
        <a:lstStyle/>
        <a:p>
          <a:endParaRPr lang="en-IN"/>
        </a:p>
      </dgm:t>
    </dgm:pt>
    <dgm:pt modelId="{DD5F2CC1-C557-4917-BCEF-9F8C0449B523}" type="pres">
      <dgm:prSet presAssocID="{D8DB6D99-4879-47F7-AB95-6838114E223A}" presName="compositeShape" presStyleCnt="0">
        <dgm:presLayoutVars>
          <dgm:chMax val="2"/>
          <dgm:dir/>
          <dgm:resizeHandles val="exact"/>
        </dgm:presLayoutVars>
      </dgm:prSet>
      <dgm:spPr/>
    </dgm:pt>
    <dgm:pt modelId="{2DF8E21D-C24F-41B1-B36C-1595DD4C3AF6}" type="pres">
      <dgm:prSet presAssocID="{D8DB6D99-4879-47F7-AB95-6838114E223A}" presName="divider" presStyleLbl="fgShp" presStyleIdx="0" presStyleCnt="1"/>
      <dgm:spPr/>
    </dgm:pt>
    <dgm:pt modelId="{C4F55062-7075-4E92-B3DB-CFA3D33C8AD9}" type="pres">
      <dgm:prSet presAssocID="{3BA51FC8-D425-4C87-8A85-E575186EF30F}" presName="downArrow" presStyleLbl="node1" presStyleIdx="0" presStyleCnt="2"/>
      <dgm:spPr/>
    </dgm:pt>
    <dgm:pt modelId="{1817E6FC-4DCE-4F7D-B81E-391857E9B680}" type="pres">
      <dgm:prSet presAssocID="{3BA51FC8-D425-4C87-8A85-E575186EF30F}" presName="downArrowText" presStyleLbl="revTx" presStyleIdx="0" presStyleCnt="2" custScaleX="170197">
        <dgm:presLayoutVars>
          <dgm:bulletEnabled val="1"/>
        </dgm:presLayoutVars>
      </dgm:prSet>
      <dgm:spPr/>
    </dgm:pt>
    <dgm:pt modelId="{2AD35725-1388-442C-8637-CEBEDF9A317C}" type="pres">
      <dgm:prSet presAssocID="{402B0EF3-97CC-4978-B084-505F94DAE9C0}" presName="upArrow" presStyleLbl="node1" presStyleIdx="1" presStyleCnt="2"/>
      <dgm:spPr/>
    </dgm:pt>
    <dgm:pt modelId="{F7A8A8E1-987A-42B1-A060-0F00A2E73346}" type="pres">
      <dgm:prSet presAssocID="{402B0EF3-97CC-4978-B084-505F94DAE9C0}" presName="upArrowText" presStyleLbl="revTx" presStyleIdx="1" presStyleCnt="2" custScaleX="149934">
        <dgm:presLayoutVars>
          <dgm:bulletEnabled val="1"/>
        </dgm:presLayoutVars>
      </dgm:prSet>
      <dgm:spPr/>
    </dgm:pt>
  </dgm:ptLst>
  <dgm:cxnLst>
    <dgm:cxn modelId="{02468B0D-FE64-45AE-AEF4-363DFA29AE9D}" srcId="{D8DB6D99-4879-47F7-AB95-6838114E223A}" destId="{3BA51FC8-D425-4C87-8A85-E575186EF30F}" srcOrd="0" destOrd="0" parTransId="{08E99AC4-1490-4CC0-961B-C25668750AAA}" sibTransId="{9EFB2740-89C1-440D-872E-E6F4FF25E718}"/>
    <dgm:cxn modelId="{BFDD1628-8592-4F2B-9FFD-40D2C0BB3FB8}" srcId="{D8DB6D99-4879-47F7-AB95-6838114E223A}" destId="{402B0EF3-97CC-4978-B084-505F94DAE9C0}" srcOrd="1" destOrd="0" parTransId="{0A8693E5-3D1A-4F95-851B-A64BD2D5537D}" sibTransId="{FB97FCEC-12F1-4DE3-A266-6F888A9DB763}"/>
    <dgm:cxn modelId="{0EEB7E2D-5E90-459C-ACCE-1413FBC1EEBD}" type="presOf" srcId="{402B0EF3-97CC-4978-B084-505F94DAE9C0}" destId="{F7A8A8E1-987A-42B1-A060-0F00A2E73346}" srcOrd="0" destOrd="0" presId="urn:microsoft.com/office/officeart/2005/8/layout/arrow3"/>
    <dgm:cxn modelId="{12D51D9F-F1DC-4A09-AB7E-62364A972760}" type="presOf" srcId="{D8DB6D99-4879-47F7-AB95-6838114E223A}" destId="{DD5F2CC1-C557-4917-BCEF-9F8C0449B523}" srcOrd="0" destOrd="0" presId="urn:microsoft.com/office/officeart/2005/8/layout/arrow3"/>
    <dgm:cxn modelId="{874A17A6-EA84-4C9B-B775-642512698502}" type="presOf" srcId="{3BA51FC8-D425-4C87-8A85-E575186EF30F}" destId="{1817E6FC-4DCE-4F7D-B81E-391857E9B680}" srcOrd="0" destOrd="0" presId="urn:microsoft.com/office/officeart/2005/8/layout/arrow3"/>
    <dgm:cxn modelId="{472C88D3-A7A3-4D0A-8B29-E982B049F9D6}" type="presParOf" srcId="{DD5F2CC1-C557-4917-BCEF-9F8C0449B523}" destId="{2DF8E21D-C24F-41B1-B36C-1595DD4C3AF6}" srcOrd="0" destOrd="0" presId="urn:microsoft.com/office/officeart/2005/8/layout/arrow3"/>
    <dgm:cxn modelId="{77F7665A-BDDF-4739-AFCA-9BEDA2484390}" type="presParOf" srcId="{DD5F2CC1-C557-4917-BCEF-9F8C0449B523}" destId="{C4F55062-7075-4E92-B3DB-CFA3D33C8AD9}" srcOrd="1" destOrd="0" presId="urn:microsoft.com/office/officeart/2005/8/layout/arrow3"/>
    <dgm:cxn modelId="{6D3D43B3-8393-4D2F-BD4B-4B27FC19E54B}" type="presParOf" srcId="{DD5F2CC1-C557-4917-BCEF-9F8C0449B523}" destId="{1817E6FC-4DCE-4F7D-B81E-391857E9B680}" srcOrd="2" destOrd="0" presId="urn:microsoft.com/office/officeart/2005/8/layout/arrow3"/>
    <dgm:cxn modelId="{5B79C4FD-1910-4CA5-9340-5AD988FEE0CF}" type="presParOf" srcId="{DD5F2CC1-C557-4917-BCEF-9F8C0449B523}" destId="{2AD35725-1388-442C-8637-CEBEDF9A317C}" srcOrd="3" destOrd="0" presId="urn:microsoft.com/office/officeart/2005/8/layout/arrow3"/>
    <dgm:cxn modelId="{A9260DE3-568F-436A-BCE2-320BBB8539DB}" type="presParOf" srcId="{DD5F2CC1-C557-4917-BCEF-9F8C0449B523}" destId="{F7A8A8E1-987A-42B1-A060-0F00A2E73346}"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5C121-CF74-4860-AD1D-5DCA696287CF}"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8D20E3C6-ECAF-48FC-AC5B-B8D1B16A6CCD}">
      <dgm:prSet phldrT="[Text]" custT="1"/>
      <dgm:spPr/>
      <dgm:t>
        <a:bodyPr/>
        <a:lstStyle/>
        <a:p>
          <a:r>
            <a:rPr lang="en-US" sz="2000" b="1" dirty="0">
              <a:latin typeface="Times New Roman" panose="02020603050405020304" pitchFamily="18" charset="0"/>
              <a:cs typeface="Times New Roman" panose="02020603050405020304" pitchFamily="18" charset="0"/>
            </a:rPr>
            <a:t>Factors affecting Accuracy</a:t>
          </a:r>
          <a:endParaRPr lang="en-IN" sz="2000" b="1" dirty="0">
            <a:latin typeface="Times New Roman" panose="02020603050405020304" pitchFamily="18" charset="0"/>
            <a:cs typeface="Times New Roman" panose="02020603050405020304" pitchFamily="18" charset="0"/>
          </a:endParaRPr>
        </a:p>
      </dgm:t>
    </dgm:pt>
    <dgm:pt modelId="{9A61D0A4-20A2-4810-AF3D-3CCEDD58A21E}" type="parTrans" cxnId="{B5A3CBD3-0403-4A9E-8FE5-5D01699D2A9A}">
      <dgm:prSet/>
      <dgm:spPr/>
      <dgm:t>
        <a:bodyPr/>
        <a:lstStyle/>
        <a:p>
          <a:endParaRPr lang="en-IN"/>
        </a:p>
      </dgm:t>
    </dgm:pt>
    <dgm:pt modelId="{05EC6203-93EB-4333-A477-2AAD39557890}" type="sibTrans" cxnId="{B5A3CBD3-0403-4A9E-8FE5-5D01699D2A9A}">
      <dgm:prSet/>
      <dgm:spPr/>
      <dgm:t>
        <a:bodyPr/>
        <a:lstStyle/>
        <a:p>
          <a:endParaRPr lang="en-IN"/>
        </a:p>
      </dgm:t>
    </dgm:pt>
    <dgm:pt modelId="{ABA48BC2-F73C-48A8-A73E-2C6C9DA9F459}">
      <dgm:prSet phldrT="[Text]" custT="1"/>
      <dgm:spPr/>
      <dgm:t>
        <a:bodyPr/>
        <a:lstStyle/>
        <a:p>
          <a:r>
            <a:rPr lang="en-US" sz="1800" dirty="0">
              <a:latin typeface="Times New Roman" panose="02020603050405020304" pitchFamily="18" charset="0"/>
              <a:cs typeface="Times New Roman" panose="02020603050405020304" pitchFamily="18" charset="0"/>
            </a:rPr>
            <a:t>Weather</a:t>
          </a:r>
          <a:endParaRPr lang="en-IN" sz="1800" dirty="0">
            <a:latin typeface="Times New Roman" panose="02020603050405020304" pitchFamily="18" charset="0"/>
            <a:cs typeface="Times New Roman" panose="02020603050405020304" pitchFamily="18" charset="0"/>
          </a:endParaRPr>
        </a:p>
      </dgm:t>
    </dgm:pt>
    <dgm:pt modelId="{B86C1025-55B8-4B52-AC8C-D6F5787DF361}" type="parTrans" cxnId="{0E0285BD-87BD-43C1-8624-6373FEE7B929}">
      <dgm:prSet/>
      <dgm:spPr/>
      <dgm:t>
        <a:bodyPr/>
        <a:lstStyle/>
        <a:p>
          <a:endParaRPr lang="en-IN"/>
        </a:p>
      </dgm:t>
    </dgm:pt>
    <dgm:pt modelId="{222587F7-0456-4CC0-91DD-40228C994D0C}" type="sibTrans" cxnId="{0E0285BD-87BD-43C1-8624-6373FEE7B929}">
      <dgm:prSet/>
      <dgm:spPr/>
      <dgm:t>
        <a:bodyPr/>
        <a:lstStyle/>
        <a:p>
          <a:endParaRPr lang="en-IN"/>
        </a:p>
      </dgm:t>
    </dgm:pt>
    <dgm:pt modelId="{3E8DA3C3-20D7-49F0-A0DB-6DD03F165931}">
      <dgm:prSet phldrT="[Text]" custT="1"/>
      <dgm:spPr/>
      <dgm:t>
        <a:bodyPr/>
        <a:lstStyle/>
        <a:p>
          <a:r>
            <a:rPr lang="en-US" sz="1800" dirty="0">
              <a:latin typeface="Times New Roman" panose="02020603050405020304" pitchFamily="18" charset="0"/>
              <a:cs typeface="Times New Roman" panose="02020603050405020304" pitchFamily="18" charset="0"/>
            </a:rPr>
            <a:t>Time</a:t>
          </a:r>
          <a:endParaRPr lang="en-IN" sz="1800" dirty="0">
            <a:latin typeface="Times New Roman" panose="02020603050405020304" pitchFamily="18" charset="0"/>
            <a:cs typeface="Times New Roman" panose="02020603050405020304" pitchFamily="18" charset="0"/>
          </a:endParaRPr>
        </a:p>
      </dgm:t>
    </dgm:pt>
    <dgm:pt modelId="{99FA0E8F-5987-4BDE-804A-B270744A7249}" type="parTrans" cxnId="{65079323-38AF-4B00-AECF-49769691674D}">
      <dgm:prSet/>
      <dgm:spPr/>
      <dgm:t>
        <a:bodyPr/>
        <a:lstStyle/>
        <a:p>
          <a:endParaRPr lang="en-IN"/>
        </a:p>
      </dgm:t>
    </dgm:pt>
    <dgm:pt modelId="{06DD49CA-BEFA-4B64-9D22-7062029B6EA7}" type="sibTrans" cxnId="{65079323-38AF-4B00-AECF-49769691674D}">
      <dgm:prSet/>
      <dgm:spPr/>
      <dgm:t>
        <a:bodyPr/>
        <a:lstStyle/>
        <a:p>
          <a:endParaRPr lang="en-IN"/>
        </a:p>
      </dgm:t>
    </dgm:pt>
    <dgm:pt modelId="{9B787F8D-D085-43C0-B1CC-8793EC799983}">
      <dgm:prSet phldrT="[Text]" custT="1"/>
      <dgm:spPr/>
      <dgm:t>
        <a:bodyPr/>
        <a:lstStyle/>
        <a:p>
          <a:r>
            <a:rPr lang="en-US" sz="1800" dirty="0">
              <a:latin typeface="Times New Roman" panose="02020603050405020304" pitchFamily="18" charset="0"/>
              <a:cs typeface="Times New Roman" panose="02020603050405020304" pitchFamily="18" charset="0"/>
            </a:rPr>
            <a:t>Economy</a:t>
          </a:r>
          <a:endParaRPr lang="en-IN" sz="1800" dirty="0">
            <a:latin typeface="Times New Roman" panose="02020603050405020304" pitchFamily="18" charset="0"/>
            <a:cs typeface="Times New Roman" panose="02020603050405020304" pitchFamily="18" charset="0"/>
          </a:endParaRPr>
        </a:p>
      </dgm:t>
    </dgm:pt>
    <dgm:pt modelId="{8CCFF524-F21A-4BF7-8552-84E011647633}" type="parTrans" cxnId="{221A1F55-AEEB-4422-875F-FB82B466D446}">
      <dgm:prSet/>
      <dgm:spPr/>
      <dgm:t>
        <a:bodyPr/>
        <a:lstStyle/>
        <a:p>
          <a:endParaRPr lang="en-IN"/>
        </a:p>
      </dgm:t>
    </dgm:pt>
    <dgm:pt modelId="{C25D855B-0C0B-41BA-A298-B4034547AB9F}" type="sibTrans" cxnId="{221A1F55-AEEB-4422-875F-FB82B466D446}">
      <dgm:prSet/>
      <dgm:spPr/>
      <dgm:t>
        <a:bodyPr/>
        <a:lstStyle/>
        <a:p>
          <a:endParaRPr lang="en-IN"/>
        </a:p>
      </dgm:t>
    </dgm:pt>
    <dgm:pt modelId="{D8F8309C-CD2D-4D01-BD31-23582EFF377F}">
      <dgm:prSet phldrT="[Text]" custT="1"/>
      <dgm:spPr/>
      <dgm:t>
        <a:bodyPr/>
        <a:lstStyle/>
        <a:p>
          <a:r>
            <a:rPr lang="en-US" sz="1800" dirty="0">
              <a:latin typeface="Times New Roman" panose="02020603050405020304" pitchFamily="18" charset="0"/>
              <a:cs typeface="Times New Roman" panose="02020603050405020304" pitchFamily="18" charset="0"/>
            </a:rPr>
            <a:t>Random disturbances</a:t>
          </a:r>
          <a:endParaRPr lang="en-IN" sz="1800" dirty="0">
            <a:latin typeface="Times New Roman" panose="02020603050405020304" pitchFamily="18" charset="0"/>
            <a:cs typeface="Times New Roman" panose="02020603050405020304" pitchFamily="18" charset="0"/>
          </a:endParaRPr>
        </a:p>
      </dgm:t>
    </dgm:pt>
    <dgm:pt modelId="{11728046-7966-416E-822B-468F7B90D79C}" type="parTrans" cxnId="{2E75DB10-F973-4DFF-B8A0-7CE2C2F65F2A}">
      <dgm:prSet/>
      <dgm:spPr/>
      <dgm:t>
        <a:bodyPr/>
        <a:lstStyle/>
        <a:p>
          <a:endParaRPr lang="en-IN"/>
        </a:p>
      </dgm:t>
    </dgm:pt>
    <dgm:pt modelId="{95AEB646-F036-403A-93FA-479772E27359}" type="sibTrans" cxnId="{2E75DB10-F973-4DFF-B8A0-7CE2C2F65F2A}">
      <dgm:prSet/>
      <dgm:spPr/>
      <dgm:t>
        <a:bodyPr/>
        <a:lstStyle/>
        <a:p>
          <a:endParaRPr lang="en-IN"/>
        </a:p>
      </dgm:t>
    </dgm:pt>
    <dgm:pt modelId="{B6E069E8-4993-4FC7-88C5-A0DCB9C4672B}">
      <dgm:prSet phldrT="[Text]" custT="1"/>
      <dgm:spPr/>
      <dgm:t>
        <a:bodyPr/>
        <a:lstStyle/>
        <a:p>
          <a:r>
            <a:rPr lang="en-US" sz="1800" dirty="0">
              <a:latin typeface="Times New Roman" panose="02020603050405020304" pitchFamily="18" charset="0"/>
              <a:cs typeface="Times New Roman" panose="02020603050405020304" pitchFamily="18" charset="0"/>
            </a:rPr>
            <a:t>Consumer practices</a:t>
          </a:r>
          <a:endParaRPr lang="en-IN" sz="1800" dirty="0">
            <a:latin typeface="Times New Roman" panose="02020603050405020304" pitchFamily="18" charset="0"/>
            <a:cs typeface="Times New Roman" panose="02020603050405020304" pitchFamily="18" charset="0"/>
          </a:endParaRPr>
        </a:p>
      </dgm:t>
    </dgm:pt>
    <dgm:pt modelId="{BE04DFF5-1B41-48D9-8EF0-FD31C7D622E6}" type="parTrans" cxnId="{ABA448A4-8FB5-47AE-B7CF-1D971DD77DA8}">
      <dgm:prSet/>
      <dgm:spPr/>
      <dgm:t>
        <a:bodyPr/>
        <a:lstStyle/>
        <a:p>
          <a:endParaRPr lang="en-IN"/>
        </a:p>
      </dgm:t>
    </dgm:pt>
    <dgm:pt modelId="{630F2DC5-EA84-42D8-B2AE-06681EA19591}" type="sibTrans" cxnId="{ABA448A4-8FB5-47AE-B7CF-1D971DD77DA8}">
      <dgm:prSet/>
      <dgm:spPr/>
      <dgm:t>
        <a:bodyPr/>
        <a:lstStyle/>
        <a:p>
          <a:endParaRPr lang="en-IN"/>
        </a:p>
      </dgm:t>
    </dgm:pt>
    <dgm:pt modelId="{111A4811-EBBF-46CC-8B93-0121D74A1792}">
      <dgm:prSet phldrT="[Text]" custT="1"/>
      <dgm:spPr/>
      <dgm:t>
        <a:bodyPr/>
        <a:lstStyle/>
        <a:p>
          <a:r>
            <a:rPr lang="en-US" sz="1800" dirty="0">
              <a:latin typeface="Times New Roman" panose="02020603050405020304" pitchFamily="18" charset="0"/>
              <a:cs typeface="Times New Roman" panose="02020603050405020304" pitchFamily="18" charset="0"/>
            </a:rPr>
            <a:t> Climate Change</a:t>
          </a:r>
        </a:p>
      </dgm:t>
    </dgm:pt>
    <dgm:pt modelId="{F0917524-E80A-4E83-B2F3-691390E47213}" type="parTrans" cxnId="{0C3E5D60-91A3-4F36-981F-99A833298D8C}">
      <dgm:prSet/>
      <dgm:spPr/>
      <dgm:t>
        <a:bodyPr/>
        <a:lstStyle/>
        <a:p>
          <a:endParaRPr lang="en-IN"/>
        </a:p>
      </dgm:t>
    </dgm:pt>
    <dgm:pt modelId="{7F7BFC05-788C-4E8A-8D4E-6F5FAFD0862F}" type="sibTrans" cxnId="{0C3E5D60-91A3-4F36-981F-99A833298D8C}">
      <dgm:prSet/>
      <dgm:spPr/>
      <dgm:t>
        <a:bodyPr/>
        <a:lstStyle/>
        <a:p>
          <a:endParaRPr lang="en-IN"/>
        </a:p>
      </dgm:t>
    </dgm:pt>
    <dgm:pt modelId="{12B9DE3B-F58E-4300-8FE3-59A68D77843A}" type="pres">
      <dgm:prSet presAssocID="{B3A5C121-CF74-4860-AD1D-5DCA696287CF}" presName="Name0" presStyleCnt="0">
        <dgm:presLayoutVars>
          <dgm:chMax val="1"/>
          <dgm:chPref val="1"/>
          <dgm:dir/>
          <dgm:animOne val="branch"/>
          <dgm:animLvl val="lvl"/>
        </dgm:presLayoutVars>
      </dgm:prSet>
      <dgm:spPr/>
    </dgm:pt>
    <dgm:pt modelId="{6CCBE3B2-6086-4F04-A217-1BB571DF38DC}" type="pres">
      <dgm:prSet presAssocID="{8D20E3C6-ECAF-48FC-AC5B-B8D1B16A6CCD}" presName="Parent" presStyleLbl="node0" presStyleIdx="0" presStyleCnt="1" custScaleX="113036" custLinFactNeighborY="-2100">
        <dgm:presLayoutVars>
          <dgm:chMax val="6"/>
          <dgm:chPref val="6"/>
        </dgm:presLayoutVars>
      </dgm:prSet>
      <dgm:spPr/>
    </dgm:pt>
    <dgm:pt modelId="{F2DB5974-7C13-4980-B689-3884D0D0734A}" type="pres">
      <dgm:prSet presAssocID="{ABA48BC2-F73C-48A8-A73E-2C6C9DA9F459}" presName="Accent1" presStyleCnt="0"/>
      <dgm:spPr/>
    </dgm:pt>
    <dgm:pt modelId="{96EB89DD-5634-4416-99A9-8544B8DC6AF7}" type="pres">
      <dgm:prSet presAssocID="{ABA48BC2-F73C-48A8-A73E-2C6C9DA9F459}" presName="Accent" presStyleLbl="bgShp" presStyleIdx="0" presStyleCnt="6"/>
      <dgm:spPr/>
    </dgm:pt>
    <dgm:pt modelId="{C62DEEE8-5C95-4F10-81E6-E85FED6D1ED6}" type="pres">
      <dgm:prSet presAssocID="{ABA48BC2-F73C-48A8-A73E-2C6C9DA9F459}" presName="Child1" presStyleLbl="node1" presStyleIdx="0" presStyleCnt="6" custScaleX="118247">
        <dgm:presLayoutVars>
          <dgm:chMax val="0"/>
          <dgm:chPref val="0"/>
          <dgm:bulletEnabled val="1"/>
        </dgm:presLayoutVars>
      </dgm:prSet>
      <dgm:spPr/>
    </dgm:pt>
    <dgm:pt modelId="{E7B25BD2-D301-4FEE-B8F7-6E5BB64836CA}" type="pres">
      <dgm:prSet presAssocID="{3E8DA3C3-20D7-49F0-A0DB-6DD03F165931}" presName="Accent2" presStyleCnt="0"/>
      <dgm:spPr/>
    </dgm:pt>
    <dgm:pt modelId="{D7CB9DDD-BDD0-4097-B904-4942082235E6}" type="pres">
      <dgm:prSet presAssocID="{3E8DA3C3-20D7-49F0-A0DB-6DD03F165931}" presName="Accent" presStyleLbl="bgShp" presStyleIdx="1" presStyleCnt="6"/>
      <dgm:spPr/>
    </dgm:pt>
    <dgm:pt modelId="{9AB57506-D6C9-4FF2-8DF6-38BABC0F8C26}" type="pres">
      <dgm:prSet presAssocID="{3E8DA3C3-20D7-49F0-A0DB-6DD03F165931}" presName="Child2" presStyleLbl="node1" presStyleIdx="1" presStyleCnt="6" custScaleX="110998" custLinFactNeighborX="8868">
        <dgm:presLayoutVars>
          <dgm:chMax val="0"/>
          <dgm:chPref val="0"/>
          <dgm:bulletEnabled val="1"/>
        </dgm:presLayoutVars>
      </dgm:prSet>
      <dgm:spPr/>
    </dgm:pt>
    <dgm:pt modelId="{DE287B16-5A8C-4CA4-8497-2B94B3479D28}" type="pres">
      <dgm:prSet presAssocID="{9B787F8D-D085-43C0-B1CC-8793EC799983}" presName="Accent3" presStyleCnt="0"/>
      <dgm:spPr/>
    </dgm:pt>
    <dgm:pt modelId="{36288074-EE5A-45E7-8191-D61FB047B709}" type="pres">
      <dgm:prSet presAssocID="{9B787F8D-D085-43C0-B1CC-8793EC799983}" presName="Accent" presStyleLbl="bgShp" presStyleIdx="2" presStyleCnt="6"/>
      <dgm:spPr/>
    </dgm:pt>
    <dgm:pt modelId="{8971D55B-B46D-460B-B89A-F2BCADF00D4F}" type="pres">
      <dgm:prSet presAssocID="{9B787F8D-D085-43C0-B1CC-8793EC799983}" presName="Child3" presStyleLbl="node1" presStyleIdx="2" presStyleCnt="6" custScaleX="116679" custLinFactNeighborX="9607" custLinFactNeighborY="-2562">
        <dgm:presLayoutVars>
          <dgm:chMax val="0"/>
          <dgm:chPref val="0"/>
          <dgm:bulletEnabled val="1"/>
        </dgm:presLayoutVars>
      </dgm:prSet>
      <dgm:spPr/>
    </dgm:pt>
    <dgm:pt modelId="{CB232F0C-175D-4F44-B3C8-D414498606E5}" type="pres">
      <dgm:prSet presAssocID="{D8F8309C-CD2D-4D01-BD31-23582EFF377F}" presName="Accent4" presStyleCnt="0"/>
      <dgm:spPr/>
    </dgm:pt>
    <dgm:pt modelId="{84F96700-4324-4832-B94B-69A61FBC6107}" type="pres">
      <dgm:prSet presAssocID="{D8F8309C-CD2D-4D01-BD31-23582EFF377F}" presName="Accent" presStyleLbl="bgShp" presStyleIdx="3" presStyleCnt="6"/>
      <dgm:spPr/>
    </dgm:pt>
    <dgm:pt modelId="{7EEF2163-AE8F-44F1-AA05-F75E7AD457C9}" type="pres">
      <dgm:prSet presAssocID="{D8F8309C-CD2D-4D01-BD31-23582EFF377F}" presName="Child4" presStyleLbl="node1" presStyleIdx="3" presStyleCnt="6" custScaleX="138941">
        <dgm:presLayoutVars>
          <dgm:chMax val="0"/>
          <dgm:chPref val="0"/>
          <dgm:bulletEnabled val="1"/>
        </dgm:presLayoutVars>
      </dgm:prSet>
      <dgm:spPr/>
    </dgm:pt>
    <dgm:pt modelId="{0239CBFD-7EA3-4270-8E81-CFFF932ACE66}" type="pres">
      <dgm:prSet presAssocID="{B6E069E8-4993-4FC7-88C5-A0DCB9C4672B}" presName="Accent5" presStyleCnt="0"/>
      <dgm:spPr/>
    </dgm:pt>
    <dgm:pt modelId="{9621F2BC-B637-4B32-8BAE-F1462729C91D}" type="pres">
      <dgm:prSet presAssocID="{B6E069E8-4993-4FC7-88C5-A0DCB9C4672B}" presName="Accent" presStyleLbl="bgShp" presStyleIdx="4" presStyleCnt="6"/>
      <dgm:spPr/>
    </dgm:pt>
    <dgm:pt modelId="{361018C5-20B3-41B0-9DBD-57D6F655674A}" type="pres">
      <dgm:prSet presAssocID="{B6E069E8-4993-4FC7-88C5-A0DCB9C4672B}" presName="Child5" presStyleLbl="node1" presStyleIdx="4" presStyleCnt="6" custScaleX="132079" custScaleY="99995" custLinFactNeighborX="-16258" custLinFactNeighborY="-1708">
        <dgm:presLayoutVars>
          <dgm:chMax val="0"/>
          <dgm:chPref val="0"/>
          <dgm:bulletEnabled val="1"/>
        </dgm:presLayoutVars>
      </dgm:prSet>
      <dgm:spPr/>
    </dgm:pt>
    <dgm:pt modelId="{EF6D291F-7067-4E13-86FA-38706784F6F9}" type="pres">
      <dgm:prSet presAssocID="{111A4811-EBBF-46CC-8B93-0121D74A1792}" presName="Accent6" presStyleCnt="0"/>
      <dgm:spPr/>
    </dgm:pt>
    <dgm:pt modelId="{432DBD92-B78C-4D1B-8C1E-743E8CD4DCBC}" type="pres">
      <dgm:prSet presAssocID="{111A4811-EBBF-46CC-8B93-0121D74A1792}" presName="Accent" presStyleLbl="bgShp" presStyleIdx="5" presStyleCnt="6"/>
      <dgm:spPr/>
    </dgm:pt>
    <dgm:pt modelId="{B59F486A-4B8D-41A4-B5A7-58D78B8698EF}" type="pres">
      <dgm:prSet presAssocID="{111A4811-EBBF-46CC-8B93-0121D74A1792}" presName="Child6" presStyleLbl="node1" presStyleIdx="5" presStyleCnt="6" custScaleX="109883" custLinFactNeighborX="-16997">
        <dgm:presLayoutVars>
          <dgm:chMax val="0"/>
          <dgm:chPref val="0"/>
          <dgm:bulletEnabled val="1"/>
        </dgm:presLayoutVars>
      </dgm:prSet>
      <dgm:spPr/>
    </dgm:pt>
  </dgm:ptLst>
  <dgm:cxnLst>
    <dgm:cxn modelId="{F538A900-65A6-499D-BF49-4DCF1EF210E2}" type="presOf" srcId="{B6E069E8-4993-4FC7-88C5-A0DCB9C4672B}" destId="{361018C5-20B3-41B0-9DBD-57D6F655674A}" srcOrd="0" destOrd="0" presId="urn:microsoft.com/office/officeart/2011/layout/HexagonRadial"/>
    <dgm:cxn modelId="{2E75DB10-F973-4DFF-B8A0-7CE2C2F65F2A}" srcId="{8D20E3C6-ECAF-48FC-AC5B-B8D1B16A6CCD}" destId="{D8F8309C-CD2D-4D01-BD31-23582EFF377F}" srcOrd="3" destOrd="0" parTransId="{11728046-7966-416E-822B-468F7B90D79C}" sibTransId="{95AEB646-F036-403A-93FA-479772E27359}"/>
    <dgm:cxn modelId="{65079323-38AF-4B00-AECF-49769691674D}" srcId="{8D20E3C6-ECAF-48FC-AC5B-B8D1B16A6CCD}" destId="{3E8DA3C3-20D7-49F0-A0DB-6DD03F165931}" srcOrd="1" destOrd="0" parTransId="{99FA0E8F-5987-4BDE-804A-B270744A7249}" sibTransId="{06DD49CA-BEFA-4B64-9D22-7062029B6EA7}"/>
    <dgm:cxn modelId="{84324938-37C6-49C4-A424-968BE5439792}" type="presOf" srcId="{9B787F8D-D085-43C0-B1CC-8793EC799983}" destId="{8971D55B-B46D-460B-B89A-F2BCADF00D4F}" srcOrd="0" destOrd="0" presId="urn:microsoft.com/office/officeart/2011/layout/HexagonRadial"/>
    <dgm:cxn modelId="{0C3E5D60-91A3-4F36-981F-99A833298D8C}" srcId="{8D20E3C6-ECAF-48FC-AC5B-B8D1B16A6CCD}" destId="{111A4811-EBBF-46CC-8B93-0121D74A1792}" srcOrd="5" destOrd="0" parTransId="{F0917524-E80A-4E83-B2F3-691390E47213}" sibTransId="{7F7BFC05-788C-4E8A-8D4E-6F5FAFD0862F}"/>
    <dgm:cxn modelId="{870F9646-A987-4208-B497-DF6D13AC7D19}" type="presOf" srcId="{ABA48BC2-F73C-48A8-A73E-2C6C9DA9F459}" destId="{C62DEEE8-5C95-4F10-81E6-E85FED6D1ED6}" srcOrd="0" destOrd="0" presId="urn:microsoft.com/office/officeart/2011/layout/HexagonRadial"/>
    <dgm:cxn modelId="{221A1F55-AEEB-4422-875F-FB82B466D446}" srcId="{8D20E3C6-ECAF-48FC-AC5B-B8D1B16A6CCD}" destId="{9B787F8D-D085-43C0-B1CC-8793EC799983}" srcOrd="2" destOrd="0" parTransId="{8CCFF524-F21A-4BF7-8552-84E011647633}" sibTransId="{C25D855B-0C0B-41BA-A298-B4034547AB9F}"/>
    <dgm:cxn modelId="{1ECB3B96-A0C0-486E-BECF-6319D881FDB0}" type="presOf" srcId="{111A4811-EBBF-46CC-8B93-0121D74A1792}" destId="{B59F486A-4B8D-41A4-B5A7-58D78B8698EF}" srcOrd="0" destOrd="0" presId="urn:microsoft.com/office/officeart/2011/layout/HexagonRadial"/>
    <dgm:cxn modelId="{8A5FDF9B-9813-458C-984D-A09BECD413AD}" type="presOf" srcId="{3E8DA3C3-20D7-49F0-A0DB-6DD03F165931}" destId="{9AB57506-D6C9-4FF2-8DF6-38BABC0F8C26}" srcOrd="0" destOrd="0" presId="urn:microsoft.com/office/officeart/2011/layout/HexagonRadial"/>
    <dgm:cxn modelId="{ABA448A4-8FB5-47AE-B7CF-1D971DD77DA8}" srcId="{8D20E3C6-ECAF-48FC-AC5B-B8D1B16A6CCD}" destId="{B6E069E8-4993-4FC7-88C5-A0DCB9C4672B}" srcOrd="4" destOrd="0" parTransId="{BE04DFF5-1B41-48D9-8EF0-FD31C7D622E6}" sibTransId="{630F2DC5-EA84-42D8-B2AE-06681EA19591}"/>
    <dgm:cxn modelId="{0E0285BD-87BD-43C1-8624-6373FEE7B929}" srcId="{8D20E3C6-ECAF-48FC-AC5B-B8D1B16A6CCD}" destId="{ABA48BC2-F73C-48A8-A73E-2C6C9DA9F459}" srcOrd="0" destOrd="0" parTransId="{B86C1025-55B8-4B52-AC8C-D6F5787DF361}" sibTransId="{222587F7-0456-4CC0-91DD-40228C994D0C}"/>
    <dgm:cxn modelId="{B5A3CBD3-0403-4A9E-8FE5-5D01699D2A9A}" srcId="{B3A5C121-CF74-4860-AD1D-5DCA696287CF}" destId="{8D20E3C6-ECAF-48FC-AC5B-B8D1B16A6CCD}" srcOrd="0" destOrd="0" parTransId="{9A61D0A4-20A2-4810-AF3D-3CCEDD58A21E}" sibTransId="{05EC6203-93EB-4333-A477-2AAD39557890}"/>
    <dgm:cxn modelId="{07EF19D6-C9E3-4600-86DC-9C741199FFDB}" type="presOf" srcId="{8D20E3C6-ECAF-48FC-AC5B-B8D1B16A6CCD}" destId="{6CCBE3B2-6086-4F04-A217-1BB571DF38DC}" srcOrd="0" destOrd="0" presId="urn:microsoft.com/office/officeart/2011/layout/HexagonRadial"/>
    <dgm:cxn modelId="{839B8FE0-089F-40DF-9A6E-978717204190}" type="presOf" srcId="{D8F8309C-CD2D-4D01-BD31-23582EFF377F}" destId="{7EEF2163-AE8F-44F1-AA05-F75E7AD457C9}" srcOrd="0" destOrd="0" presId="urn:microsoft.com/office/officeart/2011/layout/HexagonRadial"/>
    <dgm:cxn modelId="{E319E3FD-E6E1-49C4-BBC0-5CB753B51B9A}" type="presOf" srcId="{B3A5C121-CF74-4860-AD1D-5DCA696287CF}" destId="{12B9DE3B-F58E-4300-8FE3-59A68D77843A}" srcOrd="0" destOrd="0" presId="urn:microsoft.com/office/officeart/2011/layout/HexagonRadial"/>
    <dgm:cxn modelId="{4AE73311-CC78-4A3C-8B39-A1D9C60E2C7D}" type="presParOf" srcId="{12B9DE3B-F58E-4300-8FE3-59A68D77843A}" destId="{6CCBE3B2-6086-4F04-A217-1BB571DF38DC}" srcOrd="0" destOrd="0" presId="urn:microsoft.com/office/officeart/2011/layout/HexagonRadial"/>
    <dgm:cxn modelId="{F7DF29E2-DDC6-4E78-ADCB-0509005B3CD4}" type="presParOf" srcId="{12B9DE3B-F58E-4300-8FE3-59A68D77843A}" destId="{F2DB5974-7C13-4980-B689-3884D0D0734A}" srcOrd="1" destOrd="0" presId="urn:microsoft.com/office/officeart/2011/layout/HexagonRadial"/>
    <dgm:cxn modelId="{0D13F828-7F63-4A93-83EF-61950E2503B3}" type="presParOf" srcId="{F2DB5974-7C13-4980-B689-3884D0D0734A}" destId="{96EB89DD-5634-4416-99A9-8544B8DC6AF7}" srcOrd="0" destOrd="0" presId="urn:microsoft.com/office/officeart/2011/layout/HexagonRadial"/>
    <dgm:cxn modelId="{F6D314F8-5C29-47D2-8046-3DD2C1559319}" type="presParOf" srcId="{12B9DE3B-F58E-4300-8FE3-59A68D77843A}" destId="{C62DEEE8-5C95-4F10-81E6-E85FED6D1ED6}" srcOrd="2" destOrd="0" presId="urn:microsoft.com/office/officeart/2011/layout/HexagonRadial"/>
    <dgm:cxn modelId="{57BDECED-33ED-430E-B3E8-B60F325F63C8}" type="presParOf" srcId="{12B9DE3B-F58E-4300-8FE3-59A68D77843A}" destId="{E7B25BD2-D301-4FEE-B8F7-6E5BB64836CA}" srcOrd="3" destOrd="0" presId="urn:microsoft.com/office/officeart/2011/layout/HexagonRadial"/>
    <dgm:cxn modelId="{78CAAF07-E4BE-46B1-9206-D7BAB6242CA8}" type="presParOf" srcId="{E7B25BD2-D301-4FEE-B8F7-6E5BB64836CA}" destId="{D7CB9DDD-BDD0-4097-B904-4942082235E6}" srcOrd="0" destOrd="0" presId="urn:microsoft.com/office/officeart/2011/layout/HexagonRadial"/>
    <dgm:cxn modelId="{E70B771F-8B6C-4872-9739-275CD52B8915}" type="presParOf" srcId="{12B9DE3B-F58E-4300-8FE3-59A68D77843A}" destId="{9AB57506-D6C9-4FF2-8DF6-38BABC0F8C26}" srcOrd="4" destOrd="0" presId="urn:microsoft.com/office/officeart/2011/layout/HexagonRadial"/>
    <dgm:cxn modelId="{E02158E2-58A6-44ED-B9D2-2B98FD2D3510}" type="presParOf" srcId="{12B9DE3B-F58E-4300-8FE3-59A68D77843A}" destId="{DE287B16-5A8C-4CA4-8497-2B94B3479D28}" srcOrd="5" destOrd="0" presId="urn:microsoft.com/office/officeart/2011/layout/HexagonRadial"/>
    <dgm:cxn modelId="{A75E27A5-DE08-435F-A741-DD6E0BC51621}" type="presParOf" srcId="{DE287B16-5A8C-4CA4-8497-2B94B3479D28}" destId="{36288074-EE5A-45E7-8191-D61FB047B709}" srcOrd="0" destOrd="0" presId="urn:microsoft.com/office/officeart/2011/layout/HexagonRadial"/>
    <dgm:cxn modelId="{EEBFA328-FA3F-4F3E-B932-2FF681761013}" type="presParOf" srcId="{12B9DE3B-F58E-4300-8FE3-59A68D77843A}" destId="{8971D55B-B46D-460B-B89A-F2BCADF00D4F}" srcOrd="6" destOrd="0" presId="urn:microsoft.com/office/officeart/2011/layout/HexagonRadial"/>
    <dgm:cxn modelId="{F2E8A26D-653F-45FE-8E67-91B4224BD7AE}" type="presParOf" srcId="{12B9DE3B-F58E-4300-8FE3-59A68D77843A}" destId="{CB232F0C-175D-4F44-B3C8-D414498606E5}" srcOrd="7" destOrd="0" presId="urn:microsoft.com/office/officeart/2011/layout/HexagonRadial"/>
    <dgm:cxn modelId="{1D83171E-DDFD-4D68-9CEF-B9830053C4D3}" type="presParOf" srcId="{CB232F0C-175D-4F44-B3C8-D414498606E5}" destId="{84F96700-4324-4832-B94B-69A61FBC6107}" srcOrd="0" destOrd="0" presId="urn:microsoft.com/office/officeart/2011/layout/HexagonRadial"/>
    <dgm:cxn modelId="{1094D98C-7203-4796-9087-701EFFB3980B}" type="presParOf" srcId="{12B9DE3B-F58E-4300-8FE3-59A68D77843A}" destId="{7EEF2163-AE8F-44F1-AA05-F75E7AD457C9}" srcOrd="8" destOrd="0" presId="urn:microsoft.com/office/officeart/2011/layout/HexagonRadial"/>
    <dgm:cxn modelId="{B7842C9D-B8C5-4F19-8C1F-3E3FF436CDE0}" type="presParOf" srcId="{12B9DE3B-F58E-4300-8FE3-59A68D77843A}" destId="{0239CBFD-7EA3-4270-8E81-CFFF932ACE66}" srcOrd="9" destOrd="0" presId="urn:microsoft.com/office/officeart/2011/layout/HexagonRadial"/>
    <dgm:cxn modelId="{B64F9FAD-2F52-4BF8-8FE8-FA9F4B60453E}" type="presParOf" srcId="{0239CBFD-7EA3-4270-8E81-CFFF932ACE66}" destId="{9621F2BC-B637-4B32-8BAE-F1462729C91D}" srcOrd="0" destOrd="0" presId="urn:microsoft.com/office/officeart/2011/layout/HexagonRadial"/>
    <dgm:cxn modelId="{E3618DAB-45C6-485E-8D86-A5EBBEB1F077}" type="presParOf" srcId="{12B9DE3B-F58E-4300-8FE3-59A68D77843A}" destId="{361018C5-20B3-41B0-9DBD-57D6F655674A}" srcOrd="10" destOrd="0" presId="urn:microsoft.com/office/officeart/2011/layout/HexagonRadial"/>
    <dgm:cxn modelId="{C5ADB84C-5439-4DA9-A4E9-C5EDE1FE863C}" type="presParOf" srcId="{12B9DE3B-F58E-4300-8FE3-59A68D77843A}" destId="{EF6D291F-7067-4E13-86FA-38706784F6F9}" srcOrd="11" destOrd="0" presId="urn:microsoft.com/office/officeart/2011/layout/HexagonRadial"/>
    <dgm:cxn modelId="{72622DD9-71EC-41EC-94ED-E327435DCE0A}" type="presParOf" srcId="{EF6D291F-7067-4E13-86FA-38706784F6F9}" destId="{432DBD92-B78C-4D1B-8C1E-743E8CD4DCBC}" srcOrd="0" destOrd="0" presId="urn:microsoft.com/office/officeart/2011/layout/HexagonRadial"/>
    <dgm:cxn modelId="{2F97EC40-04B2-47B6-AA1C-B29D0C948E37}" type="presParOf" srcId="{12B9DE3B-F58E-4300-8FE3-59A68D77843A}" destId="{B59F486A-4B8D-41A4-B5A7-58D78B8698EF}" srcOrd="12" destOrd="0" presId="urn:microsoft.com/office/officeart/2011/layout/HexagonRadial"/>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270F4-875C-47B9-B99C-D812028B828C}">
      <dsp:nvSpPr>
        <dsp:cNvPr id="0" name=""/>
        <dsp:cNvSpPr/>
      </dsp:nvSpPr>
      <dsp:spPr>
        <a:xfrm>
          <a:off x="1773297" y="1517654"/>
          <a:ext cx="1455680" cy="1167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Electricity Load Forecasting</a:t>
          </a:r>
          <a:endParaRPr lang="en-IN" sz="1800" b="1" kern="1200" dirty="0">
            <a:latin typeface="Times New Roman" panose="02020603050405020304" pitchFamily="18" charset="0"/>
            <a:cs typeface="Times New Roman" panose="02020603050405020304" pitchFamily="18" charset="0"/>
          </a:endParaRPr>
        </a:p>
      </dsp:txBody>
      <dsp:txXfrm>
        <a:off x="1830272" y="1574629"/>
        <a:ext cx="1341730" cy="1053180"/>
      </dsp:txXfrm>
    </dsp:sp>
    <dsp:sp modelId="{5081F181-680D-4D19-923C-4F31AAF6F9A4}">
      <dsp:nvSpPr>
        <dsp:cNvPr id="0" name=""/>
        <dsp:cNvSpPr/>
      </dsp:nvSpPr>
      <dsp:spPr>
        <a:xfrm rot="16200000">
          <a:off x="2171575" y="1188092"/>
          <a:ext cx="659124" cy="0"/>
        </a:xfrm>
        <a:custGeom>
          <a:avLst/>
          <a:gdLst/>
          <a:ahLst/>
          <a:cxnLst/>
          <a:rect l="0" t="0" r="0" b="0"/>
          <a:pathLst>
            <a:path>
              <a:moveTo>
                <a:pt x="0" y="0"/>
              </a:moveTo>
              <a:lnTo>
                <a:pt x="65912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7868C8-FA04-45CC-8124-33F45B5CC611}">
      <dsp:nvSpPr>
        <dsp:cNvPr id="0" name=""/>
        <dsp:cNvSpPr/>
      </dsp:nvSpPr>
      <dsp:spPr>
        <a:xfrm>
          <a:off x="1517070" y="76552"/>
          <a:ext cx="1968135" cy="7819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Capacity Scheduling</a:t>
          </a:r>
          <a:endParaRPr lang="en-IN" sz="1600" kern="1200" dirty="0">
            <a:latin typeface="Times New Roman" panose="02020603050405020304" pitchFamily="18" charset="0"/>
            <a:cs typeface="Times New Roman" panose="02020603050405020304" pitchFamily="18" charset="0"/>
          </a:endParaRPr>
        </a:p>
      </dsp:txBody>
      <dsp:txXfrm>
        <a:off x="1555243" y="114725"/>
        <a:ext cx="1891789" cy="705631"/>
      </dsp:txXfrm>
    </dsp:sp>
    <dsp:sp modelId="{FE1FCCB4-437D-45C6-83FB-C0D5BDFD8AE9}">
      <dsp:nvSpPr>
        <dsp:cNvPr id="0" name=""/>
        <dsp:cNvSpPr/>
      </dsp:nvSpPr>
      <dsp:spPr>
        <a:xfrm rot="20344520">
          <a:off x="3223799" y="1794880"/>
          <a:ext cx="157056" cy="0"/>
        </a:xfrm>
        <a:custGeom>
          <a:avLst/>
          <a:gdLst/>
          <a:ahLst/>
          <a:cxnLst/>
          <a:rect l="0" t="0" r="0" b="0"/>
          <a:pathLst>
            <a:path>
              <a:moveTo>
                <a:pt x="0" y="0"/>
              </a:moveTo>
              <a:lnTo>
                <a:pt x="15705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B5B4E2-975E-4A5D-B47C-6F2AB73A8E31}">
      <dsp:nvSpPr>
        <dsp:cNvPr id="0" name=""/>
        <dsp:cNvSpPr/>
      </dsp:nvSpPr>
      <dsp:spPr>
        <a:xfrm>
          <a:off x="3375676" y="1030593"/>
          <a:ext cx="1805922" cy="7819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Power Systems Management</a:t>
          </a:r>
          <a:endParaRPr lang="en-IN" sz="1600" kern="1200" dirty="0">
            <a:latin typeface="Times New Roman" panose="02020603050405020304" pitchFamily="18" charset="0"/>
            <a:cs typeface="Times New Roman" panose="02020603050405020304" pitchFamily="18" charset="0"/>
          </a:endParaRPr>
        </a:p>
      </dsp:txBody>
      <dsp:txXfrm>
        <a:off x="3413849" y="1068766"/>
        <a:ext cx="1729576" cy="705631"/>
      </dsp:txXfrm>
    </dsp:sp>
    <dsp:sp modelId="{194A681B-C8CE-4815-BC7E-F6DEB035BABD}">
      <dsp:nvSpPr>
        <dsp:cNvPr id="0" name=""/>
        <dsp:cNvSpPr/>
      </dsp:nvSpPr>
      <dsp:spPr>
        <a:xfrm rot="3240000">
          <a:off x="2836689" y="2858345"/>
          <a:ext cx="429063" cy="0"/>
        </a:xfrm>
        <a:custGeom>
          <a:avLst/>
          <a:gdLst/>
          <a:ahLst/>
          <a:cxnLst/>
          <a:rect l="0" t="0" r="0" b="0"/>
          <a:pathLst>
            <a:path>
              <a:moveTo>
                <a:pt x="0" y="0"/>
              </a:moveTo>
              <a:lnTo>
                <a:pt x="42906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6DA314-A702-464D-A343-319D2DEEDAEB}">
      <dsp:nvSpPr>
        <dsp:cNvPr id="0" name=""/>
        <dsp:cNvSpPr/>
      </dsp:nvSpPr>
      <dsp:spPr>
        <a:xfrm>
          <a:off x="2746901" y="3031905"/>
          <a:ext cx="1428977" cy="7819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Economic development</a:t>
          </a:r>
          <a:endParaRPr lang="en-IN" sz="1600" kern="1200" dirty="0">
            <a:latin typeface="Times New Roman" panose="02020603050405020304" pitchFamily="18" charset="0"/>
            <a:cs typeface="Times New Roman" panose="02020603050405020304" pitchFamily="18" charset="0"/>
          </a:endParaRPr>
        </a:p>
      </dsp:txBody>
      <dsp:txXfrm>
        <a:off x="2785074" y="3070078"/>
        <a:ext cx="1352631" cy="705631"/>
      </dsp:txXfrm>
    </dsp:sp>
    <dsp:sp modelId="{0D971DB5-445D-47F6-A782-5F52BABF9856}">
      <dsp:nvSpPr>
        <dsp:cNvPr id="0" name=""/>
        <dsp:cNvSpPr/>
      </dsp:nvSpPr>
      <dsp:spPr>
        <a:xfrm rot="8052005">
          <a:off x="1593759" y="2828357"/>
          <a:ext cx="400531" cy="0"/>
        </a:xfrm>
        <a:custGeom>
          <a:avLst/>
          <a:gdLst/>
          <a:ahLst/>
          <a:cxnLst/>
          <a:rect l="0" t="0" r="0" b="0"/>
          <a:pathLst>
            <a:path>
              <a:moveTo>
                <a:pt x="0" y="0"/>
              </a:moveTo>
              <a:lnTo>
                <a:pt x="40053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06986-5BD4-4C41-B224-03173CD9CD59}">
      <dsp:nvSpPr>
        <dsp:cNvPr id="0" name=""/>
        <dsp:cNvSpPr/>
      </dsp:nvSpPr>
      <dsp:spPr>
        <a:xfrm>
          <a:off x="676278" y="2971929"/>
          <a:ext cx="1195815" cy="7819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National Security</a:t>
          </a:r>
          <a:endParaRPr lang="en-IN" sz="1600" kern="1200" dirty="0">
            <a:latin typeface="Times New Roman" panose="02020603050405020304" pitchFamily="18" charset="0"/>
            <a:cs typeface="Times New Roman" panose="02020603050405020304" pitchFamily="18" charset="0"/>
          </a:endParaRPr>
        </a:p>
      </dsp:txBody>
      <dsp:txXfrm>
        <a:off x="714451" y="3010102"/>
        <a:ext cx="1119469" cy="705631"/>
      </dsp:txXfrm>
    </dsp:sp>
    <dsp:sp modelId="{F7C87841-2F78-43D8-A816-53D612037E7E}">
      <dsp:nvSpPr>
        <dsp:cNvPr id="0" name=""/>
        <dsp:cNvSpPr/>
      </dsp:nvSpPr>
      <dsp:spPr>
        <a:xfrm rot="11849868">
          <a:off x="1619802" y="1848141"/>
          <a:ext cx="157131" cy="0"/>
        </a:xfrm>
        <a:custGeom>
          <a:avLst/>
          <a:gdLst/>
          <a:ahLst/>
          <a:cxnLst/>
          <a:rect l="0" t="0" r="0" b="0"/>
          <a:pathLst>
            <a:path>
              <a:moveTo>
                <a:pt x="0" y="0"/>
              </a:moveTo>
              <a:lnTo>
                <a:pt x="15713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5A4C7-FB06-44AA-837F-187861AD7BB1}">
      <dsp:nvSpPr>
        <dsp:cNvPr id="0" name=""/>
        <dsp:cNvSpPr/>
      </dsp:nvSpPr>
      <dsp:spPr>
        <a:xfrm>
          <a:off x="176161" y="1194861"/>
          <a:ext cx="1447276" cy="8030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Daily Operation of society</a:t>
          </a:r>
          <a:endParaRPr lang="en-IN" sz="1600" kern="1200" dirty="0">
            <a:latin typeface="Times New Roman" panose="02020603050405020304" pitchFamily="18" charset="0"/>
            <a:cs typeface="Times New Roman" panose="02020603050405020304" pitchFamily="18" charset="0"/>
          </a:endParaRPr>
        </a:p>
      </dsp:txBody>
      <dsp:txXfrm>
        <a:off x="215363" y="1234063"/>
        <a:ext cx="1368872" cy="724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8E21D-C24F-41B1-B36C-1595DD4C3AF6}">
      <dsp:nvSpPr>
        <dsp:cNvPr id="0" name=""/>
        <dsp:cNvSpPr/>
      </dsp:nvSpPr>
      <dsp:spPr>
        <a:xfrm rot="21300000">
          <a:off x="15527" y="1107456"/>
          <a:ext cx="5950644" cy="616127"/>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55062-7075-4E92-B3DB-CFA3D33C8AD9}">
      <dsp:nvSpPr>
        <dsp:cNvPr id="0" name=""/>
        <dsp:cNvSpPr/>
      </dsp:nvSpPr>
      <dsp:spPr>
        <a:xfrm>
          <a:off x="717804" y="141552"/>
          <a:ext cx="1794510" cy="1132416"/>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7E6FC-4DCE-4F7D-B81E-391857E9B680}">
      <dsp:nvSpPr>
        <dsp:cNvPr id="0" name=""/>
        <dsp:cNvSpPr/>
      </dsp:nvSpPr>
      <dsp:spPr>
        <a:xfrm>
          <a:off x="2498465" y="0"/>
          <a:ext cx="3257815" cy="118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Smart Grid, EVs and RES integration with increasing population and living standards improvement</a:t>
          </a:r>
          <a:endParaRPr lang="en-IN" sz="1800" kern="1200" dirty="0"/>
        </a:p>
      </dsp:txBody>
      <dsp:txXfrm>
        <a:off x="2498465" y="0"/>
        <a:ext cx="3257815" cy="1189036"/>
      </dsp:txXfrm>
    </dsp:sp>
    <dsp:sp modelId="{2AD35725-1388-442C-8637-CEBEDF9A317C}">
      <dsp:nvSpPr>
        <dsp:cNvPr id="0" name=""/>
        <dsp:cNvSpPr/>
      </dsp:nvSpPr>
      <dsp:spPr>
        <a:xfrm>
          <a:off x="3469385" y="1557072"/>
          <a:ext cx="1794510" cy="1132416"/>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8A8E1-987A-42B1-A060-0F00A2E73346}">
      <dsp:nvSpPr>
        <dsp:cNvPr id="0" name=""/>
        <dsp:cNvSpPr/>
      </dsp:nvSpPr>
      <dsp:spPr>
        <a:xfrm>
          <a:off x="419350" y="1642003"/>
          <a:ext cx="2869952" cy="1189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latin typeface="Times New Roman" panose="02020603050405020304" pitchFamily="18" charset="0"/>
              <a:cs typeface="Times New Roman" panose="02020603050405020304" pitchFamily="18" charset="0"/>
            </a:rPr>
            <a:t>Demand pattern is complex due to the deregulation of markets </a:t>
          </a:r>
          <a:endParaRPr lang="en-IN" sz="1800" kern="1200" dirty="0"/>
        </a:p>
      </dsp:txBody>
      <dsp:txXfrm>
        <a:off x="419350" y="1642003"/>
        <a:ext cx="2869952" cy="1189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BE3B2-6086-4F04-A217-1BB571DF38DC}">
      <dsp:nvSpPr>
        <dsp:cNvPr id="0" name=""/>
        <dsp:cNvSpPr/>
      </dsp:nvSpPr>
      <dsp:spPr>
        <a:xfrm>
          <a:off x="2318135" y="1208730"/>
          <a:ext cx="1777672" cy="136041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Factors affecting Accuracy</a:t>
          </a:r>
          <a:endParaRPr lang="en-IN" sz="2000" b="1" kern="1200" dirty="0">
            <a:latin typeface="Times New Roman" panose="02020603050405020304" pitchFamily="18" charset="0"/>
            <a:cs typeface="Times New Roman" panose="02020603050405020304" pitchFamily="18" charset="0"/>
          </a:endParaRPr>
        </a:p>
      </dsp:txBody>
      <dsp:txXfrm>
        <a:off x="2595831" y="1421245"/>
        <a:ext cx="1222280" cy="935384"/>
      </dsp:txXfrm>
    </dsp:sp>
    <dsp:sp modelId="{D7CB9DDD-BDD0-4097-B904-4942082235E6}">
      <dsp:nvSpPr>
        <dsp:cNvPr id="0" name=""/>
        <dsp:cNvSpPr/>
      </dsp:nvSpPr>
      <dsp:spPr>
        <a:xfrm>
          <a:off x="3405429" y="586432"/>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DEEE8-5C95-4F10-81E6-E85FED6D1ED6}">
      <dsp:nvSpPr>
        <dsp:cNvPr id="0" name=""/>
        <dsp:cNvSpPr/>
      </dsp:nvSpPr>
      <dsp:spPr>
        <a:xfrm>
          <a:off x="2447924" y="0"/>
          <a:ext cx="1523948" cy="111494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Weather</a:t>
          </a:r>
          <a:endParaRPr lang="en-IN" sz="1800" kern="1200" dirty="0">
            <a:latin typeface="Times New Roman" panose="02020603050405020304" pitchFamily="18" charset="0"/>
            <a:cs typeface="Times New Roman" panose="02020603050405020304" pitchFamily="18" charset="0"/>
          </a:endParaRPr>
        </a:p>
      </dsp:txBody>
      <dsp:txXfrm>
        <a:off x="2681100" y="170596"/>
        <a:ext cx="1057596" cy="773757"/>
      </dsp:txXfrm>
    </dsp:sp>
    <dsp:sp modelId="{36288074-EE5A-45E7-8191-D61FB047B709}">
      <dsp:nvSpPr>
        <dsp:cNvPr id="0" name=""/>
        <dsp:cNvSpPr/>
      </dsp:nvSpPr>
      <dsp:spPr>
        <a:xfrm>
          <a:off x="4097926" y="1542212"/>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B57506-D6C9-4FF2-8DF6-38BABC0F8C26}">
      <dsp:nvSpPr>
        <dsp:cNvPr id="0" name=""/>
        <dsp:cNvSpPr/>
      </dsp:nvSpPr>
      <dsp:spPr>
        <a:xfrm>
          <a:off x="3790890" y="685768"/>
          <a:ext cx="1430524" cy="111494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Time</a:t>
          </a:r>
          <a:endParaRPr lang="en-IN" sz="1800" kern="1200" dirty="0">
            <a:latin typeface="Times New Roman" panose="02020603050405020304" pitchFamily="18" charset="0"/>
            <a:cs typeface="Times New Roman" panose="02020603050405020304" pitchFamily="18" charset="0"/>
          </a:endParaRPr>
        </a:p>
      </dsp:txBody>
      <dsp:txXfrm>
        <a:off x="4016281" y="861437"/>
        <a:ext cx="979742" cy="763611"/>
      </dsp:txXfrm>
    </dsp:sp>
    <dsp:sp modelId="{84F96700-4324-4832-B94B-69A61FBC6107}">
      <dsp:nvSpPr>
        <dsp:cNvPr id="0" name=""/>
        <dsp:cNvSpPr/>
      </dsp:nvSpPr>
      <dsp:spPr>
        <a:xfrm>
          <a:off x="3616873" y="2621109"/>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1D55B-B46D-460B-B89A-F2BCADF00D4F}">
      <dsp:nvSpPr>
        <dsp:cNvPr id="0" name=""/>
        <dsp:cNvSpPr/>
      </dsp:nvSpPr>
      <dsp:spPr>
        <a:xfrm>
          <a:off x="3763806" y="2005345"/>
          <a:ext cx="1503740" cy="111494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Economy</a:t>
          </a:r>
          <a:endParaRPr lang="en-IN" sz="1800" kern="1200" dirty="0">
            <a:latin typeface="Times New Roman" panose="02020603050405020304" pitchFamily="18" charset="0"/>
            <a:cs typeface="Times New Roman" panose="02020603050405020304" pitchFamily="18" charset="0"/>
          </a:endParaRPr>
        </a:p>
      </dsp:txBody>
      <dsp:txXfrm>
        <a:off x="3995298" y="2176985"/>
        <a:ext cx="1040756" cy="771669"/>
      </dsp:txXfrm>
    </dsp:sp>
    <dsp:sp modelId="{9621F2BC-B637-4B32-8BAE-F1462729C91D}">
      <dsp:nvSpPr>
        <dsp:cNvPr id="0" name=""/>
        <dsp:cNvSpPr/>
      </dsp:nvSpPr>
      <dsp:spPr>
        <a:xfrm>
          <a:off x="2423568" y="2733103"/>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F2163-AE8F-44F1-AA05-F75E7AD457C9}">
      <dsp:nvSpPr>
        <dsp:cNvPr id="0" name=""/>
        <dsp:cNvSpPr/>
      </dsp:nvSpPr>
      <dsp:spPr>
        <a:xfrm>
          <a:off x="2314573" y="2720446"/>
          <a:ext cx="1790649" cy="111494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Random disturbances</a:t>
          </a:r>
          <a:endParaRPr lang="en-IN" sz="1800" kern="1200" dirty="0">
            <a:latin typeface="Times New Roman" panose="02020603050405020304" pitchFamily="18" charset="0"/>
            <a:cs typeface="Times New Roman" panose="02020603050405020304" pitchFamily="18" charset="0"/>
          </a:endParaRPr>
        </a:p>
      </dsp:txBody>
      <dsp:txXfrm>
        <a:off x="2569974" y="2879472"/>
        <a:ext cx="1279847" cy="796897"/>
      </dsp:txXfrm>
    </dsp:sp>
    <dsp:sp modelId="{432DBD92-B78C-4D1B-8C1E-743E8CD4DCBC}">
      <dsp:nvSpPr>
        <dsp:cNvPr id="0" name=""/>
        <dsp:cNvSpPr/>
      </dsp:nvSpPr>
      <dsp:spPr>
        <a:xfrm>
          <a:off x="1719730" y="1777706"/>
          <a:ext cx="593360" cy="5112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018C5-20B3-41B0-9DBD-57D6F655674A}">
      <dsp:nvSpPr>
        <dsp:cNvPr id="0" name=""/>
        <dsp:cNvSpPr/>
      </dsp:nvSpPr>
      <dsp:spPr>
        <a:xfrm>
          <a:off x="961809" y="2015662"/>
          <a:ext cx="1702213" cy="111489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Consumer practices</a:t>
          </a:r>
          <a:endParaRPr lang="en-IN" sz="1800" kern="1200" dirty="0">
            <a:latin typeface="Times New Roman" panose="02020603050405020304" pitchFamily="18" charset="0"/>
            <a:cs typeface="Times New Roman" panose="02020603050405020304" pitchFamily="18" charset="0"/>
          </a:endParaRPr>
        </a:p>
      </dsp:txBody>
      <dsp:txXfrm>
        <a:off x="1209835" y="2178111"/>
        <a:ext cx="1206161" cy="789995"/>
      </dsp:txXfrm>
    </dsp:sp>
    <dsp:sp modelId="{B59F486A-4B8D-41A4-B5A7-58D78B8698EF}">
      <dsp:nvSpPr>
        <dsp:cNvPr id="0" name=""/>
        <dsp:cNvSpPr/>
      </dsp:nvSpPr>
      <dsp:spPr>
        <a:xfrm>
          <a:off x="1095314" y="684234"/>
          <a:ext cx="1416154" cy="111494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 Climate Change</a:t>
          </a:r>
        </a:p>
      </dsp:txBody>
      <dsp:txXfrm>
        <a:off x="1319507" y="860743"/>
        <a:ext cx="967768" cy="76193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D1E2-0A2F-4469-894C-D09BE85A9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9298A-9923-4E99-B780-3F70DB3033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535E1-171F-4E8E-B580-6605964291F4}"/>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66E30796-4990-467E-ABA9-933D8C904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19266-ADB6-49A9-B82C-111589E4FCA6}"/>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97293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4820-4145-4DAD-A612-6DDAC8C542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E1F6D-9A38-4E67-A18F-54F2EFD9B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F396B-FBDB-4713-ABF9-5DF80C78D60C}"/>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D8F56BA2-BBBC-4FC7-9090-7B607E608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B9D86-149D-40AE-9C6E-AA33CFCD359B}"/>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23113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1F78F-3AD1-41F5-98C5-D03F48A3C7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053E4-19ED-4404-AE37-9F9CCB2CF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770DC-C73C-4161-BFEB-FAEB98AF2BD1}"/>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E874C1C0-3317-427B-8327-C04686309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855A2-3890-4364-9CC7-A5AA5B3D728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98606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649-D071-4869-863F-691C90EFC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2188EB-3E78-4889-AE5F-F49A8F02A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B6F3F-71B8-4D17-B1BE-8E2EF8554961}"/>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3C4A8E56-31ED-4AB9-A40E-ABDD27480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F3309-B3CF-4CC5-BB32-C60075BBD84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49388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D2CB-CAFE-43E2-980E-C7CB348B6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5F3D3-D7B6-4BE6-A9E9-A92471A6F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52590-D288-47D8-B3A4-1555F6E12173}"/>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A89FB01D-672C-45A9-ACCB-94CCA40E0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19E09-FC52-4F4A-BC1B-C77931228D55}"/>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57478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57C-8271-47AF-93A3-7BC9B9698B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87892-07A9-49A0-938C-3CF9C4428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CE0C9F-B35C-4849-AE50-289A2DC29F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CD2DF4-F63B-4BAF-94C3-E459FB787A8D}"/>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6" name="Footer Placeholder 5">
            <a:extLst>
              <a:ext uri="{FF2B5EF4-FFF2-40B4-BE49-F238E27FC236}">
                <a16:creationId xmlns:a16="http://schemas.microsoft.com/office/drawing/2014/main" id="{338C162B-9D97-45C1-BCC3-A810AFAB0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42209-FA54-4EAB-A79F-D51D8691CD5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4478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DC13-B3D2-4FFD-BC4C-8D669E974B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2BD43-BAD0-4E41-BF6C-E0808537D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B8BDC-4F1E-4C0E-975B-FF3DE3E334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9F079-6957-472E-94CE-35C564856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B4B8C-0489-4193-8C7C-AA4AC121A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8544E-AECE-4E8E-B23C-E2FFD3A6A652}"/>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8" name="Footer Placeholder 7">
            <a:extLst>
              <a:ext uri="{FF2B5EF4-FFF2-40B4-BE49-F238E27FC236}">
                <a16:creationId xmlns:a16="http://schemas.microsoft.com/office/drawing/2014/main" id="{D3E385E0-25BD-4533-8267-436993897F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8719B7-809F-4777-9FAC-066F5BFBE662}"/>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361304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04F0-60BA-44ED-BA3A-02B3FCEC60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90D0D3-2A91-478B-B23D-CE4778F6289B}"/>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4" name="Footer Placeholder 3">
            <a:extLst>
              <a:ext uri="{FF2B5EF4-FFF2-40B4-BE49-F238E27FC236}">
                <a16:creationId xmlns:a16="http://schemas.microsoft.com/office/drawing/2014/main" id="{6EB60377-8688-41BE-AF64-D37521FB7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C88CD-B5CA-44FB-AE48-1DC462143087}"/>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50058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4AF87-C5FE-4638-B1E6-77FD30CA1AA1}"/>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3" name="Footer Placeholder 2">
            <a:extLst>
              <a:ext uri="{FF2B5EF4-FFF2-40B4-BE49-F238E27FC236}">
                <a16:creationId xmlns:a16="http://schemas.microsoft.com/office/drawing/2014/main" id="{1E3646F4-DEAC-4424-A73F-8480FCE04B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EA0FD9-DB79-45F3-B6E4-5FEBE5B8C5E2}"/>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7749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4F81-E523-4D53-AB61-80890ED0B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B7B02B-9F52-4EEF-A55B-24F4494D82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A5F650-45BC-49DB-8E48-029E76C6E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CC345-D1BD-4200-87BA-2E158775F5E6}"/>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6" name="Footer Placeholder 5">
            <a:extLst>
              <a:ext uri="{FF2B5EF4-FFF2-40B4-BE49-F238E27FC236}">
                <a16:creationId xmlns:a16="http://schemas.microsoft.com/office/drawing/2014/main" id="{C7E63232-FBC5-4F73-9C77-EB42A8C352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EFC9D1-5762-4718-8856-46F971D39420}"/>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36669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4DBC-BAE8-45AA-B1F6-EE590E455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21AC00-1ED5-4C6B-8716-F1CC0D13B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70F340-8A6D-4FB1-8E6D-440E6C67E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08819-C8A1-43A3-9015-5C234339427E}"/>
              </a:ext>
            </a:extLst>
          </p:cNvPr>
          <p:cNvSpPr>
            <a:spLocks noGrp="1"/>
          </p:cNvSpPr>
          <p:nvPr>
            <p:ph type="dt" sz="half" idx="10"/>
          </p:nvPr>
        </p:nvSpPr>
        <p:spPr/>
        <p:txBody>
          <a:bodyPr/>
          <a:lstStyle/>
          <a:p>
            <a:fld id="{F0095B2E-6112-409A-BA30-5ACB2098EFAB}" type="datetimeFigureOut">
              <a:rPr lang="en-IN" smtClean="0"/>
              <a:t>02-09-2021</a:t>
            </a:fld>
            <a:endParaRPr lang="en-IN"/>
          </a:p>
        </p:txBody>
      </p:sp>
      <p:sp>
        <p:nvSpPr>
          <p:cNvPr id="6" name="Footer Placeholder 5">
            <a:extLst>
              <a:ext uri="{FF2B5EF4-FFF2-40B4-BE49-F238E27FC236}">
                <a16:creationId xmlns:a16="http://schemas.microsoft.com/office/drawing/2014/main" id="{0EFBB98D-1B4D-4F75-8E01-7F0BA3826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18D49-7E46-4203-B824-0872A266E783}"/>
              </a:ext>
            </a:extLst>
          </p:cNvPr>
          <p:cNvSpPr>
            <a:spLocks noGrp="1"/>
          </p:cNvSpPr>
          <p:nvPr>
            <p:ph type="sldNum" sz="quarter" idx="12"/>
          </p:nvPr>
        </p:nvSpPr>
        <p:spPr/>
        <p:txBody>
          <a:bodyPr/>
          <a:lstStyle/>
          <a:p>
            <a:fld id="{E11402AA-5AF2-495B-818A-F73F98117ECF}" type="slidenum">
              <a:rPr lang="en-IN" smtClean="0"/>
              <a:t>‹#›</a:t>
            </a:fld>
            <a:endParaRPr lang="en-IN"/>
          </a:p>
        </p:txBody>
      </p:sp>
    </p:spTree>
    <p:extLst>
      <p:ext uri="{BB962C8B-B14F-4D97-AF65-F5344CB8AC3E}">
        <p14:creationId xmlns:p14="http://schemas.microsoft.com/office/powerpoint/2010/main" val="226482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77F4B-E9DF-4D7F-A22B-DA79DFC1F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AD0577-E897-4389-B29A-BF7F60CA6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F4154-8684-43F9-B516-D230299B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95B2E-6112-409A-BA30-5ACB2098EFAB}" type="datetimeFigureOut">
              <a:rPr lang="en-IN" smtClean="0"/>
              <a:t>02-09-2021</a:t>
            </a:fld>
            <a:endParaRPr lang="en-IN"/>
          </a:p>
        </p:txBody>
      </p:sp>
      <p:sp>
        <p:nvSpPr>
          <p:cNvPr id="5" name="Footer Placeholder 4">
            <a:extLst>
              <a:ext uri="{FF2B5EF4-FFF2-40B4-BE49-F238E27FC236}">
                <a16:creationId xmlns:a16="http://schemas.microsoft.com/office/drawing/2014/main" id="{D81BA1C9-AEDB-4FF2-AC13-3F0ECA480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CFA540-1D33-4C93-A040-93D5DAFD5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402AA-5AF2-495B-818A-F73F98117ECF}" type="slidenum">
              <a:rPr lang="en-IN" smtClean="0"/>
              <a:t>‹#›</a:t>
            </a:fld>
            <a:endParaRPr lang="en-IN"/>
          </a:p>
        </p:txBody>
      </p:sp>
    </p:spTree>
    <p:extLst>
      <p:ext uri="{BB962C8B-B14F-4D97-AF65-F5344CB8AC3E}">
        <p14:creationId xmlns:p14="http://schemas.microsoft.com/office/powerpoint/2010/main" val="11374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D8D6-7A24-4A3E-914B-F917B4F37AEE}"/>
              </a:ext>
            </a:extLst>
          </p:cNvPr>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LOAD AND DEMAND FORECASTING</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14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B4B285-7E11-4FBB-8C17-950B03671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45" y="237679"/>
            <a:ext cx="4901105" cy="6382641"/>
          </a:xfrm>
          <a:prstGeom prst="rect">
            <a:avLst/>
          </a:prstGeom>
        </p:spPr>
      </p:pic>
      <p:pic>
        <p:nvPicPr>
          <p:cNvPr id="7" name="Picture 6">
            <a:extLst>
              <a:ext uri="{FF2B5EF4-FFF2-40B4-BE49-F238E27FC236}">
                <a16:creationId xmlns:a16="http://schemas.microsoft.com/office/drawing/2014/main" id="{D4FEF1D3-8B11-4C7D-9FEB-32B48EE2C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52425"/>
            <a:ext cx="5501180" cy="5972175"/>
          </a:xfrm>
          <a:prstGeom prst="rect">
            <a:avLst/>
          </a:prstGeom>
        </p:spPr>
      </p:pic>
    </p:spTree>
    <p:extLst>
      <p:ext uri="{BB962C8B-B14F-4D97-AF65-F5344CB8AC3E}">
        <p14:creationId xmlns:p14="http://schemas.microsoft.com/office/powerpoint/2010/main" val="357135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981A-31F7-4D3E-B9D1-97E3945087D1}"/>
              </a:ext>
            </a:extLst>
          </p:cNvPr>
          <p:cNvSpPr>
            <a:spLocks noGrp="1"/>
          </p:cNvSpPr>
          <p:nvPr>
            <p:ph type="title"/>
          </p:nvPr>
        </p:nvSpPr>
        <p:spPr>
          <a:xfrm>
            <a:off x="133350" y="66675"/>
            <a:ext cx="6219825" cy="638175"/>
          </a:xfrm>
        </p:spPr>
        <p:txBody>
          <a:bodyPr>
            <a:no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Simple and Advanced Techniques</a:t>
            </a:r>
            <a:br>
              <a:rPr lang="en-US" sz="3200" b="1" dirty="0">
                <a:latin typeface="Times New Roman" panose="02020603050405020304" pitchFamily="18"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86EA3AB7-7329-4074-B152-125C6FB4C337}"/>
              </a:ext>
            </a:extLst>
          </p:cNvPr>
          <p:cNvSpPr>
            <a:spLocks noGrp="1"/>
          </p:cNvSpPr>
          <p:nvPr>
            <p:ph idx="1"/>
          </p:nvPr>
        </p:nvSpPr>
        <p:spPr>
          <a:xfrm>
            <a:off x="838200" y="704850"/>
            <a:ext cx="10515600" cy="588645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Traditional/Simple forecasting techniques </a:t>
            </a:r>
          </a:p>
          <a:p>
            <a:pPr marL="0" indent="0">
              <a:buNone/>
            </a:pPr>
            <a:r>
              <a:rPr lang="en-US" dirty="0">
                <a:latin typeface="Times New Roman" panose="02020603050405020304" pitchFamily="18" charset="0"/>
                <a:cs typeface="Times New Roman" panose="02020603050405020304" pitchFamily="18" charset="0"/>
              </a:rPr>
              <a:t>• Regression approach </a:t>
            </a:r>
          </a:p>
          <a:p>
            <a:pPr marL="0" indent="0">
              <a:buNone/>
            </a:pPr>
            <a:r>
              <a:rPr lang="en-US" dirty="0">
                <a:latin typeface="Times New Roman" panose="02020603050405020304" pitchFamily="18" charset="0"/>
                <a:cs typeface="Times New Roman" panose="02020603050405020304" pitchFamily="18" charset="0"/>
              </a:rPr>
              <a:t>• Multiple regression </a:t>
            </a:r>
          </a:p>
          <a:p>
            <a:pPr marL="0" indent="0">
              <a:buNone/>
            </a:pPr>
            <a:r>
              <a:rPr lang="en-US" dirty="0">
                <a:latin typeface="Times New Roman" panose="02020603050405020304" pitchFamily="18" charset="0"/>
                <a:cs typeface="Times New Roman" panose="02020603050405020304" pitchFamily="18" charset="0"/>
              </a:rPr>
              <a:t>• Exponential smoothing </a:t>
            </a:r>
          </a:p>
          <a:p>
            <a:pPr marL="0" indent="0">
              <a:buNone/>
            </a:pPr>
            <a:r>
              <a:rPr lang="en-US" dirty="0">
                <a:latin typeface="Times New Roman" panose="02020603050405020304" pitchFamily="18" charset="0"/>
                <a:cs typeface="Times New Roman" panose="02020603050405020304" pitchFamily="18" charset="0"/>
              </a:rPr>
              <a:t>• Iterative reweighted least-squares </a:t>
            </a:r>
          </a:p>
          <a:p>
            <a:pPr marL="0" indent="0">
              <a:buNone/>
            </a:pPr>
            <a:r>
              <a:rPr lang="en-US" dirty="0">
                <a:latin typeface="Times New Roman" panose="02020603050405020304" pitchFamily="18" charset="0"/>
                <a:cs typeface="Times New Roman" panose="02020603050405020304" pitchFamily="18" charset="0"/>
              </a:rPr>
              <a:t>• Stochastic time series</a:t>
            </a:r>
          </a:p>
          <a:p>
            <a:pPr marL="0" indent="0">
              <a:buNone/>
            </a:pPr>
            <a:r>
              <a:rPr lang="en-IN" b="1" dirty="0">
                <a:latin typeface="Times New Roman" panose="02020603050405020304" pitchFamily="18" charset="0"/>
                <a:cs typeface="Times New Roman" panose="02020603050405020304" pitchFamily="18" charset="0"/>
              </a:rPr>
              <a:t>Modern/Advanced forecasting techniques </a:t>
            </a:r>
          </a:p>
          <a:p>
            <a:pPr marL="0" indent="0">
              <a:buNone/>
            </a:pPr>
            <a:r>
              <a:rPr lang="en-IN" dirty="0">
                <a:latin typeface="Times New Roman" panose="02020603050405020304" pitchFamily="18" charset="0"/>
                <a:cs typeface="Times New Roman" panose="02020603050405020304" pitchFamily="18" charset="0"/>
              </a:rPr>
              <a:t>• Artificial Neural Networks (ANN) </a:t>
            </a:r>
          </a:p>
          <a:p>
            <a:pPr marL="0" indent="0">
              <a:buNone/>
            </a:pPr>
            <a:r>
              <a:rPr lang="en-IN" dirty="0">
                <a:latin typeface="Times New Roman" panose="02020603050405020304" pitchFamily="18" charset="0"/>
                <a:cs typeface="Times New Roman" panose="02020603050405020304" pitchFamily="18" charset="0"/>
              </a:rPr>
              <a:t>• Rule based expert system </a:t>
            </a:r>
          </a:p>
          <a:p>
            <a:pPr marL="0" indent="0">
              <a:buNone/>
            </a:pPr>
            <a:r>
              <a:rPr lang="en-IN" dirty="0">
                <a:latin typeface="Times New Roman" panose="02020603050405020304" pitchFamily="18" charset="0"/>
                <a:cs typeface="Times New Roman" panose="02020603050405020304" pitchFamily="18" charset="0"/>
              </a:rPr>
              <a:t>• Fuzzy Logic system </a:t>
            </a:r>
          </a:p>
          <a:p>
            <a:pPr marL="0" indent="0">
              <a:buNone/>
            </a:pPr>
            <a:r>
              <a:rPr lang="en-IN" dirty="0">
                <a:latin typeface="Times New Roman" panose="02020603050405020304" pitchFamily="18" charset="0"/>
                <a:cs typeface="Times New Roman" panose="02020603050405020304" pitchFamily="18" charset="0"/>
              </a:rPr>
              <a:t>• Support vector machine </a:t>
            </a:r>
          </a:p>
          <a:p>
            <a:pPr marL="0" indent="0">
              <a:buNone/>
            </a:pPr>
            <a:r>
              <a:rPr lang="en-IN" dirty="0">
                <a:latin typeface="Times New Roman" panose="02020603050405020304" pitchFamily="18" charset="0"/>
                <a:cs typeface="Times New Roman" panose="02020603050405020304" pitchFamily="18" charset="0"/>
              </a:rPr>
              <a:t>• Genetic Algorithm </a:t>
            </a:r>
          </a:p>
          <a:p>
            <a:pPr marL="0" indent="0">
              <a:buNone/>
            </a:pPr>
            <a:r>
              <a:rPr lang="en-IN" dirty="0">
                <a:latin typeface="Times New Roman" panose="02020603050405020304" pitchFamily="18" charset="0"/>
                <a:cs typeface="Times New Roman" panose="02020603050405020304" pitchFamily="18" charset="0"/>
              </a:rPr>
              <a:t>• Particle Swarm Optimization (PSO) Algorithm</a:t>
            </a:r>
          </a:p>
        </p:txBody>
      </p:sp>
    </p:spTree>
    <p:extLst>
      <p:ext uri="{BB962C8B-B14F-4D97-AF65-F5344CB8AC3E}">
        <p14:creationId xmlns:p14="http://schemas.microsoft.com/office/powerpoint/2010/main" val="204243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BDE4C0-48F3-4588-BAA5-AA7BB8696342}"/>
                  </a:ext>
                </a:extLst>
              </p:cNvPr>
              <p:cNvSpPr>
                <a:spLocks noGrp="1"/>
              </p:cNvSpPr>
              <p:nvPr>
                <p:ph idx="1"/>
              </p:nvPr>
            </p:nvSpPr>
            <p:spPr>
              <a:xfrm>
                <a:off x="361950" y="147637"/>
                <a:ext cx="11315700" cy="656272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Regression Approach</a:t>
                </a:r>
              </a:p>
              <a:p>
                <a:r>
                  <a:rPr lang="en-US" sz="2000" dirty="0">
                    <a:latin typeface="Times New Roman" panose="02020603050405020304" pitchFamily="18" charset="0"/>
                    <a:cs typeface="Times New Roman" panose="02020603050405020304" pitchFamily="18" charset="0"/>
                  </a:rPr>
                  <a:t>Regression is a very widely used statistical technique</a:t>
                </a:r>
              </a:p>
              <a:p>
                <a:r>
                  <a:rPr lang="en-US" sz="2000" dirty="0">
                    <a:latin typeface="Times New Roman" panose="02020603050405020304" pitchFamily="18" charset="0"/>
                    <a:cs typeface="Times New Roman" panose="02020603050405020304" pitchFamily="18" charset="0"/>
                  </a:rPr>
                  <a:t>Model considers relationship of load consumption and other factors that affect it such as weather conditions, economic and time factors</a:t>
                </a:r>
              </a:p>
              <a:p>
                <a:r>
                  <a:rPr lang="en-US" sz="2000" dirty="0">
                    <a:latin typeface="Times New Roman" panose="02020603050405020304" pitchFamily="18" charset="0"/>
                    <a:cs typeface="Times New Roman" panose="02020603050405020304" pitchFamily="18" charset="0"/>
                  </a:rPr>
                  <a:t>Mathematical model is written as</a:t>
                </a:r>
              </a:p>
              <a:p>
                <a:pPr marL="0" indent="0" algn="ctr">
                  <a:buNone/>
                </a:pPr>
                <a:r>
                  <a:rPr lang="en-US" sz="2000" dirty="0">
                    <a:latin typeface="Times New Roman" panose="02020603050405020304" pitchFamily="18" charset="0"/>
                    <a:cs typeface="Times New Roman" panose="02020603050405020304" pitchFamily="18" charset="0"/>
                  </a:rPr>
                  <a:t>L(t) = Ln(t) +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e>
                    </m:nary>
                  </m:oMath>
                </a14:m>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Multiple Regression</a:t>
                </a:r>
              </a:p>
              <a:p>
                <a:r>
                  <a:rPr lang="en-US" sz="2000" dirty="0">
                    <a:latin typeface="Times New Roman" panose="02020603050405020304" pitchFamily="18" charset="0"/>
                    <a:cs typeface="Times New Roman" panose="02020603050405020304" pitchFamily="18" charset="0"/>
                  </a:rPr>
                  <a:t>Used to forecast load demand affected by a number of factors ranging from weather effects, economic growth, electricity prices etc.</a:t>
                </a:r>
              </a:p>
              <a:p>
                <a:r>
                  <a:rPr lang="en-US" sz="2000" dirty="0">
                    <a:latin typeface="Times New Roman" panose="02020603050405020304" pitchFamily="18" charset="0"/>
                    <a:cs typeface="Times New Roman" panose="02020603050405020304" pitchFamily="18" charset="0"/>
                  </a:rPr>
                  <a:t>Uses principle of least-square estimation </a:t>
                </a:r>
              </a:p>
              <a:p>
                <a:r>
                  <a:rPr lang="en-US" sz="2000" dirty="0">
                    <a:latin typeface="Times New Roman" panose="02020603050405020304" pitchFamily="18" charset="0"/>
                    <a:cs typeface="Times New Roman" panose="02020603050405020304" pitchFamily="18" charset="0"/>
                  </a:rPr>
                  <a:t>Mathematical model is written as</a:t>
                </a:r>
              </a:p>
              <a:p>
                <a:pPr marL="0" indent="0" algn="ctr">
                  <a:buNone/>
                </a:pP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a:t>
                </a:r>
                <a:r>
                  <a:rPr lang="en-US" sz="2000" baseline="-25000" dirty="0" err="1">
                    <a:latin typeface="Times New Roman" panose="02020603050405020304" pitchFamily="18" charset="0"/>
                    <a:cs typeface="Times New Roman" panose="02020603050405020304" pitchFamily="18" charset="0"/>
                  </a:rPr>
                  <a:t>t</a:t>
                </a:r>
                <a:r>
                  <a:rPr lang="en-US" sz="2000" dirty="0" err="1">
                    <a:latin typeface="Times New Roman" panose="02020603050405020304" pitchFamily="18" charset="0"/>
                    <a:cs typeface="Times New Roman" panose="02020603050405020304" pitchFamily="18" charset="0"/>
                  </a:rPr>
                  <a:t>a</a:t>
                </a:r>
                <a:r>
                  <a:rPr lang="en-US" sz="2000"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b="0" i="1" smtClean="0">
                        <a:latin typeface="Cambria Math" panose="02040503050406030204" pitchFamily="18" charset="0"/>
                        <a:ea typeface="Cambria Math" panose="02040503050406030204" pitchFamily="18" charset="0"/>
                      </a:rPr>
                      <m:t>𝜀</m:t>
                    </m:r>
                  </m:oMath>
                </a14:m>
                <a:r>
                  <a:rPr lang="en-IN" sz="2000" baseline="-25000" dirty="0">
                    <a:latin typeface="Times New Roman" panose="02020603050405020304" pitchFamily="18" charset="0"/>
                    <a:cs typeface="Times New Roman" panose="02020603050405020304" pitchFamily="18" charset="0"/>
                  </a:rPr>
                  <a:t>t</a:t>
                </a:r>
              </a:p>
              <a:p>
                <a:r>
                  <a:rPr lang="en-US" sz="2000"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sampling time</a:t>
                </a:r>
              </a:p>
              <a:p>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measured system total load</a:t>
                </a:r>
              </a:p>
              <a:p>
                <a:r>
                  <a:rPr lang="en-US" sz="2000" dirty="0" err="1">
                    <a:latin typeface="Times New Roman" panose="02020603050405020304" pitchFamily="18" charset="0"/>
                    <a:cs typeface="Times New Roman" panose="02020603050405020304" pitchFamily="18" charset="0"/>
                  </a:rPr>
                  <a:t>v</a:t>
                </a:r>
                <a:r>
                  <a:rPr lang="en-US" sz="2000"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vector of adapted variables (time, temp., light intensity, wind speed, humidity etc.</a:t>
                </a:r>
              </a:p>
              <a:p>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transposed vector of regression </a:t>
                </a:r>
                <a:r>
                  <a:rPr lang="en-US" sz="2000" dirty="0" err="1">
                    <a:latin typeface="Times New Roman" panose="02020603050405020304" pitchFamily="18" charset="0"/>
                    <a:cs typeface="Times New Roman" panose="02020603050405020304" pitchFamily="18" charset="0"/>
                  </a:rPr>
                  <a:t>coecients</a:t>
                </a:r>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ea typeface="Cambria Math" panose="02040503050406030204" pitchFamily="18" charset="0"/>
                      </a:rPr>
                      <m:t>𝜀</m:t>
                    </m:r>
                  </m:oMath>
                </a14:m>
                <a:r>
                  <a:rPr lang="en-IN" sz="2000" baseline="-25000"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model error at time t.</a:t>
                </a:r>
                <a:endParaRPr lang="en-IN" sz="2000" baseline="-25000" dirty="0">
                  <a:latin typeface="Times New Roman" panose="02020603050405020304" pitchFamily="18" charset="0"/>
                  <a:cs typeface="Times New Roman" panose="02020603050405020304" pitchFamily="18" charset="0"/>
                </a:endParaRPr>
              </a:p>
              <a:p>
                <a:pPr marL="0" indent="0">
                  <a:buNone/>
                </a:pPr>
                <a:endParaRPr lang="en-IN" sz="2000" baseline="-25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9BDE4C0-48F3-4588-BAA5-AA7BB8696342}"/>
                  </a:ext>
                </a:extLst>
              </p:cNvPr>
              <p:cNvSpPr>
                <a:spLocks noGrp="1" noRot="1" noChangeAspect="1" noMove="1" noResize="1" noEditPoints="1" noAdjustHandles="1" noChangeArrowheads="1" noChangeShapeType="1" noTextEdit="1"/>
              </p:cNvSpPr>
              <p:nvPr>
                <p:ph idx="1"/>
              </p:nvPr>
            </p:nvSpPr>
            <p:spPr>
              <a:xfrm>
                <a:off x="361950" y="147637"/>
                <a:ext cx="11315700" cy="6562725"/>
              </a:xfrm>
              <a:blipFill>
                <a:blip r:embed="rId2"/>
                <a:stretch>
                  <a:fillRect l="-539" t="-929" b="-1393"/>
                </a:stretch>
              </a:blipFill>
            </p:spPr>
            <p:txBody>
              <a:bodyPr/>
              <a:lstStyle/>
              <a:p>
                <a:r>
                  <a:rPr lang="en-IN">
                    <a:noFill/>
                  </a:rPr>
                  <a:t> </a:t>
                </a:r>
              </a:p>
            </p:txBody>
          </p:sp>
        </mc:Fallback>
      </mc:AlternateContent>
    </p:spTree>
    <p:extLst>
      <p:ext uri="{BB962C8B-B14F-4D97-AF65-F5344CB8AC3E}">
        <p14:creationId xmlns:p14="http://schemas.microsoft.com/office/powerpoint/2010/main" val="64610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61CAA-BBB3-4866-8365-08E05B0BD9EF}"/>
                  </a:ext>
                </a:extLst>
              </p:cNvPr>
              <p:cNvSpPr>
                <a:spLocks noGrp="1"/>
              </p:cNvSpPr>
              <p:nvPr>
                <p:ph idx="1"/>
              </p:nvPr>
            </p:nvSpPr>
            <p:spPr>
              <a:xfrm>
                <a:off x="371475" y="142875"/>
                <a:ext cx="11487150" cy="6715125"/>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Exponential Smoothing (ES)</a:t>
                </a:r>
              </a:p>
              <a:p>
                <a:r>
                  <a:rPr lang="en-US" dirty="0">
                    <a:latin typeface="Times New Roman" panose="02020603050405020304" pitchFamily="18" charset="0"/>
                    <a:cs typeface="Times New Roman" panose="02020603050405020304" pitchFamily="18" charset="0"/>
                  </a:rPr>
                  <a:t>ES is a pragmatic forecasting approach which is carried out from the exponentially weighted average data of past observations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using data from historic records to predict the future load</a:t>
                </a:r>
              </a:p>
              <a:p>
                <a:pPr marL="0" indent="0" algn="ctr">
                  <a:buNone/>
                </a:pP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a:t>
                </a:r>
                <a:r>
                  <a:rPr lang="en-US" baseline="-25000" dirty="0" err="1">
                    <a:latin typeface="Times New Roman" panose="02020603050405020304" pitchFamily="18" charset="0"/>
                    <a:cs typeface="Times New Roman" panose="02020603050405020304" pitchFamily="18" charset="0"/>
                  </a:rPr>
                  <a:t>t</a:t>
                </a:r>
                <a:r>
                  <a:rPr lang="en-US" baseline="30000"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x F</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latin typeface="Cambria Math" panose="02040503050406030204" pitchFamily="18" charset="0"/>
                        <a:ea typeface="Cambria Math" panose="02040503050406030204" pitchFamily="18" charset="0"/>
                      </a:rPr>
                      <m:t>𝜀</m:t>
                    </m:r>
                  </m:oMath>
                </a14:m>
                <a:r>
                  <a:rPr lang="en-IN" sz="2800" baseline="-25000" dirty="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Highest weight is given to the present observation, lower weight to the immediately preceding measurement (exponential decay of influence of past historical data) and so on</a:t>
                </a:r>
              </a:p>
              <a:p>
                <a:r>
                  <a:rPr lang="en-US" dirty="0">
                    <a:latin typeface="Times New Roman" panose="02020603050405020304" pitchFamily="18" charset="0"/>
                    <a:cs typeface="Times New Roman" panose="02020603050405020304" pitchFamily="18" charset="0"/>
                  </a:rPr>
                  <a:t>Has good accuracy, simplicity, robustness, and low cost</a:t>
                </a:r>
              </a:p>
              <a:p>
                <a:r>
                  <a:rPr lang="en-US" dirty="0">
                    <a:latin typeface="Times New Roman" panose="02020603050405020304" pitchFamily="18" charset="0"/>
                    <a:cs typeface="Times New Roman" panose="02020603050405020304" pitchFamily="18" charset="0"/>
                  </a:rPr>
                  <a:t>Accuracy of model depends on smoothing coefficients </a:t>
                </a:r>
              </a:p>
              <a:p>
                <a:r>
                  <a:rPr lang="en-US" dirty="0">
                    <a:latin typeface="Times New Roman" panose="02020603050405020304" pitchFamily="18" charset="0"/>
                    <a:cs typeface="Times New Roman" panose="02020603050405020304" pitchFamily="18" charset="0"/>
                  </a:rPr>
                  <a:t>Different exponential smoothing techniques</a:t>
                </a:r>
              </a:p>
              <a:p>
                <a:pPr marL="0" indent="0">
                  <a:buNone/>
                </a:pPr>
                <a:r>
                  <a:rPr lang="en-US" dirty="0">
                    <a:latin typeface="Times New Roman" panose="02020603050405020304" pitchFamily="18" charset="0"/>
                    <a:cs typeface="Times New Roman" panose="02020603050405020304" pitchFamily="18" charset="0"/>
                  </a:rPr>
                  <a:t>Simple </a:t>
                </a:r>
              </a:p>
              <a:p>
                <a:pPr marL="0" indent="0">
                  <a:buNone/>
                </a:pPr>
                <a:r>
                  <a:rPr lang="en-US" dirty="0">
                    <a:latin typeface="Times New Roman" panose="02020603050405020304" pitchFamily="18" charset="0"/>
                    <a:cs typeface="Times New Roman" panose="02020603050405020304" pitchFamily="18" charset="0"/>
                  </a:rPr>
                  <a:t>Single Exponential Smoothing (SES) (Brown’s method)</a:t>
                </a:r>
              </a:p>
              <a:p>
                <a:pPr marL="0" indent="0">
                  <a:buNone/>
                </a:pPr>
                <a:r>
                  <a:rPr lang="en-US" dirty="0">
                    <a:latin typeface="Times New Roman" panose="02020603050405020304" pitchFamily="18" charset="0"/>
                    <a:cs typeface="Times New Roman" panose="02020603050405020304" pitchFamily="18" charset="0"/>
                  </a:rPr>
                  <a:t>Double Exponential Smoothing (DES) (Holt’s method) and</a:t>
                </a:r>
              </a:p>
              <a:p>
                <a:pPr marL="0" indent="0">
                  <a:buNone/>
                </a:pPr>
                <a:r>
                  <a:rPr lang="en-US" dirty="0">
                    <a:latin typeface="Times New Roman" panose="02020603050405020304" pitchFamily="18" charset="0"/>
                    <a:cs typeface="Times New Roman" panose="02020603050405020304" pitchFamily="18" charset="0"/>
                  </a:rPr>
                  <a:t>Triple Exponential Smoothing (TES) (Holt-Winters method)</a:t>
                </a:r>
              </a:p>
              <a:p>
                <a:r>
                  <a:rPr lang="en-US" dirty="0">
                    <a:latin typeface="Times New Roman" panose="02020603050405020304" pitchFamily="18" charset="0"/>
                    <a:cs typeface="Times New Roman" panose="02020603050405020304" pitchFamily="18" charset="0"/>
                  </a:rPr>
                  <a:t>SES model requires a little calculation and it is used when the data pattern neither has a cyclical or seasonal variation, nor the trend in the historical data</a:t>
                </a:r>
              </a:p>
              <a:p>
                <a:r>
                  <a:rPr lang="en-US" dirty="0">
                    <a:latin typeface="Times New Roman" panose="02020603050405020304" pitchFamily="18" charset="0"/>
                    <a:cs typeface="Times New Roman" panose="02020603050405020304" pitchFamily="18" charset="0"/>
                  </a:rPr>
                  <a:t>DES models are used in economics, enable the forecasted values with a trend included</a:t>
                </a:r>
              </a:p>
              <a:p>
                <a:r>
                  <a:rPr lang="en-US" dirty="0">
                    <a:latin typeface="Times New Roman" panose="02020603050405020304" pitchFamily="18" charset="0"/>
                    <a:cs typeface="Times New Roman" panose="02020603050405020304" pitchFamily="18" charset="0"/>
                  </a:rPr>
                  <a:t>TES (Holt-Winters) models have two possible modes of computation</a:t>
                </a:r>
              </a:p>
              <a:p>
                <a:pPr marL="0" indent="0">
                  <a:buNone/>
                </a:pPr>
                <a:r>
                  <a:rPr lang="en-US" dirty="0">
                    <a:latin typeface="Times New Roman" panose="02020603050405020304" pitchFamily="18" charset="0"/>
                    <a:cs typeface="Times New Roman" panose="02020603050405020304" pitchFamily="18" charset="0"/>
                  </a:rPr>
                  <a:t>additive and </a:t>
                </a:r>
              </a:p>
              <a:p>
                <a:pPr marL="0" indent="0">
                  <a:buNone/>
                </a:pPr>
                <a:r>
                  <a:rPr lang="en-US" dirty="0">
                    <a:latin typeface="Times New Roman" panose="02020603050405020304" pitchFamily="18" charset="0"/>
                    <a:cs typeface="Times New Roman" panose="02020603050405020304" pitchFamily="18" charset="0"/>
                  </a:rPr>
                  <a:t>multiplicative</a:t>
                </a: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C661CAA-BBB3-4866-8365-08E05B0BD9EF}"/>
                  </a:ext>
                </a:extLst>
              </p:cNvPr>
              <p:cNvSpPr>
                <a:spLocks noGrp="1" noRot="1" noChangeAspect="1" noMove="1" noResize="1" noEditPoints="1" noAdjustHandles="1" noChangeArrowheads="1" noChangeShapeType="1" noTextEdit="1"/>
              </p:cNvSpPr>
              <p:nvPr>
                <p:ph idx="1"/>
              </p:nvPr>
            </p:nvSpPr>
            <p:spPr>
              <a:xfrm>
                <a:off x="371475" y="142875"/>
                <a:ext cx="11487150" cy="6715125"/>
              </a:xfrm>
              <a:blipFill>
                <a:blip r:embed="rId2"/>
                <a:stretch>
                  <a:fillRect l="-690" t="-1906" r="-849"/>
                </a:stretch>
              </a:blipFill>
            </p:spPr>
            <p:txBody>
              <a:bodyPr/>
              <a:lstStyle/>
              <a:p>
                <a:r>
                  <a:rPr lang="en-IN">
                    <a:noFill/>
                  </a:rPr>
                  <a:t> </a:t>
                </a:r>
              </a:p>
            </p:txBody>
          </p:sp>
        </mc:Fallback>
      </mc:AlternateContent>
    </p:spTree>
    <p:extLst>
      <p:ext uri="{BB962C8B-B14F-4D97-AF65-F5344CB8AC3E}">
        <p14:creationId xmlns:p14="http://schemas.microsoft.com/office/powerpoint/2010/main" val="399392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C6556-C111-4F99-9C4A-3058AF9AD69F}"/>
              </a:ext>
            </a:extLst>
          </p:cNvPr>
          <p:cNvSpPr>
            <a:spLocks noGrp="1"/>
          </p:cNvSpPr>
          <p:nvPr>
            <p:ph idx="1"/>
          </p:nvPr>
        </p:nvSpPr>
        <p:spPr>
          <a:xfrm>
            <a:off x="838200" y="228600"/>
            <a:ext cx="10515600" cy="6477000"/>
          </a:xfrm>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Additive model is used if the original data are showing stable seasonal fluctuations </a:t>
            </a:r>
          </a:p>
          <a:p>
            <a:r>
              <a:rPr lang="en-US" sz="2200" dirty="0">
                <a:latin typeface="Times New Roman" panose="02020603050405020304" pitchFamily="18" charset="0"/>
                <a:cs typeface="Times New Roman" panose="02020603050405020304" pitchFamily="18" charset="0"/>
              </a:rPr>
              <a:t>Multiplicative models are used when the original data are reflecting the significant variations of the seasonal fluctuations</a:t>
            </a:r>
          </a:p>
          <a:p>
            <a:r>
              <a:rPr lang="en-US" sz="2200" dirty="0">
                <a:latin typeface="Times New Roman" panose="02020603050405020304" pitchFamily="18" charset="0"/>
                <a:cs typeface="Times New Roman" panose="02020603050405020304" pitchFamily="18" charset="0"/>
              </a:rPr>
              <a:t>Basic Holt-Winters method tends to produce over forecasts or under-forecasts, particularly for the longer forecasting horizons</a:t>
            </a:r>
          </a:p>
          <a:p>
            <a:r>
              <a:rPr lang="en-US" sz="2200" dirty="0">
                <a:latin typeface="Times New Roman" panose="02020603050405020304" pitchFamily="18" charset="0"/>
                <a:cs typeface="Times New Roman" panose="02020603050405020304" pitchFamily="18" charset="0"/>
              </a:rPr>
              <a:t>A new parameter φ associated with the trend component which dampens the trend to a flat line when the future becomes more distant</a:t>
            </a:r>
          </a:p>
          <a:p>
            <a:r>
              <a:rPr lang="en-US" sz="2200" dirty="0">
                <a:latin typeface="Times New Roman" panose="02020603050405020304" pitchFamily="18" charset="0"/>
                <a:cs typeface="Times New Roman" panose="02020603050405020304" pitchFamily="18" charset="0"/>
              </a:rPr>
              <a:t>Holt-Winters Damped Additive model is given in the following form, including the four parameters α, β, γ and φ </a:t>
            </a:r>
          </a:p>
          <a:p>
            <a:pPr marL="0" indent="0" algn="just">
              <a:buNone/>
            </a:pPr>
            <a:r>
              <a:rPr lang="en-US" sz="2200" dirty="0">
                <a:latin typeface="Times New Roman" panose="02020603050405020304" pitchFamily="18" charset="0"/>
                <a:cs typeface="Times New Roman" panose="02020603050405020304" pitchFamily="18" charset="0"/>
              </a:rPr>
              <a:t>	Level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(t) = </a:t>
            </a:r>
            <a:r>
              <a:rPr lang="el-GR" sz="2200" dirty="0">
                <a:latin typeface="Times New Roman" panose="02020603050405020304" pitchFamily="18" charset="0"/>
                <a:cs typeface="Times New Roman" panose="02020603050405020304" pitchFamily="18" charset="0"/>
              </a:rPr>
              <a:t>α</a:t>
            </a:r>
            <a:r>
              <a:rPr lang="en-US" sz="2200" dirty="0">
                <a:latin typeface="Times New Roman" panose="02020603050405020304" pitchFamily="18" charset="0"/>
                <a:cs typeface="Times New Roman" panose="02020603050405020304" pitchFamily="18" charset="0"/>
              </a:rPr>
              <a:t>.( y(t)-s(t-m) ) + (1-</a:t>
            </a:r>
            <a:r>
              <a:rPr lang="el-GR" sz="2200" dirty="0">
                <a:latin typeface="Times New Roman" panose="02020603050405020304" pitchFamily="18" charset="0"/>
                <a:cs typeface="Times New Roman" panose="02020603050405020304" pitchFamily="18" charset="0"/>
              </a:rPr>
              <a:t> α</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(t-1) + </a:t>
            </a:r>
            <a:r>
              <a:rPr lang="el-GR" sz="2200" dirty="0">
                <a:latin typeface="Times New Roman" panose="02020603050405020304" pitchFamily="18" charset="0"/>
                <a:cs typeface="Times New Roman" panose="02020603050405020304" pitchFamily="18" charset="0"/>
              </a:rPr>
              <a:t>ϕ</a:t>
            </a:r>
            <a:r>
              <a:rPr lang="en-US" sz="2200" dirty="0">
                <a:latin typeface="Times New Roman" panose="02020603050405020304" pitchFamily="18" charset="0"/>
                <a:cs typeface="Times New Roman" panose="02020603050405020304" pitchFamily="18" charset="0"/>
              </a:rPr>
              <a:t>.b(t-1) ]</a:t>
            </a:r>
          </a:p>
          <a:p>
            <a:pPr marL="0" indent="0" algn="just">
              <a:buNone/>
            </a:pPr>
            <a:r>
              <a:rPr lang="en-US" sz="2200" dirty="0">
                <a:latin typeface="Times New Roman" panose="02020603050405020304" pitchFamily="18" charset="0"/>
                <a:cs typeface="Times New Roman" panose="02020603050405020304" pitchFamily="18" charset="0"/>
              </a:rPr>
              <a:t>	Growth 		b(t) = </a:t>
            </a:r>
            <a:r>
              <a:rPr lang="el-GR" sz="2200" dirty="0">
                <a:latin typeface="Times New Roman" panose="02020603050405020304" pitchFamily="18" charset="0"/>
                <a:cs typeface="Times New Roman" panose="02020603050405020304" pitchFamily="18" charset="0"/>
              </a:rPr>
              <a:t>β</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(t)-</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(t-1) ] + (1-</a:t>
            </a:r>
            <a:r>
              <a:rPr lang="el-GR" sz="2200" dirty="0">
                <a:latin typeface="Times New Roman" panose="02020603050405020304" pitchFamily="18" charset="0"/>
                <a:cs typeface="Times New Roman" panose="02020603050405020304" pitchFamily="18" charset="0"/>
              </a:rPr>
              <a:t>β</a:t>
            </a:r>
            <a:r>
              <a:rPr lang="en-US" sz="2200" dirty="0">
                <a:latin typeface="Times New Roman" panose="02020603050405020304" pitchFamily="18" charset="0"/>
                <a:cs typeface="Times New Roman" panose="02020603050405020304" pitchFamily="18" charset="0"/>
              </a:rPr>
              <a:t>).</a:t>
            </a:r>
            <a:r>
              <a:rPr lang="el-GR" sz="2200" dirty="0">
                <a:latin typeface="Times New Roman" panose="02020603050405020304" pitchFamily="18" charset="0"/>
                <a:cs typeface="Times New Roman" panose="02020603050405020304" pitchFamily="18" charset="0"/>
              </a:rPr>
              <a:t>ϕ</a:t>
            </a:r>
            <a:r>
              <a:rPr lang="en-US" sz="2200" dirty="0">
                <a:latin typeface="Times New Roman" panose="02020603050405020304" pitchFamily="18" charset="0"/>
                <a:cs typeface="Times New Roman" panose="02020603050405020304" pitchFamily="18" charset="0"/>
              </a:rPr>
              <a:t>.b(t-1)</a:t>
            </a:r>
          </a:p>
          <a:p>
            <a:pPr marL="0" indent="0" algn="just">
              <a:buNone/>
            </a:pPr>
            <a:r>
              <a:rPr lang="en-US" sz="2200" dirty="0">
                <a:latin typeface="Times New Roman" panose="02020603050405020304" pitchFamily="18" charset="0"/>
                <a:cs typeface="Times New Roman" panose="02020603050405020304" pitchFamily="18" charset="0"/>
              </a:rPr>
              <a:t>	Seasonality 	s(t) = </a:t>
            </a:r>
            <a:r>
              <a:rPr lang="el-GR" sz="2200" dirty="0">
                <a:latin typeface="Times New Roman" panose="02020603050405020304" pitchFamily="18" charset="0"/>
                <a:cs typeface="Times New Roman" panose="02020603050405020304" pitchFamily="18" charset="0"/>
              </a:rPr>
              <a:t>γ</a:t>
            </a:r>
            <a:r>
              <a:rPr lang="en-US" sz="2200" dirty="0">
                <a:latin typeface="Times New Roman" panose="02020603050405020304" pitchFamily="18" charset="0"/>
                <a:cs typeface="Times New Roman" panose="02020603050405020304" pitchFamily="18" charset="0"/>
              </a:rPr>
              <a:t>.( y(t)-</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(t-1) - </a:t>
            </a:r>
            <a:r>
              <a:rPr lang="el-GR" sz="2200" dirty="0">
                <a:latin typeface="Times New Roman" panose="02020603050405020304" pitchFamily="18" charset="0"/>
                <a:cs typeface="Times New Roman" panose="02020603050405020304" pitchFamily="18" charset="0"/>
              </a:rPr>
              <a:t>ϕ</a:t>
            </a:r>
            <a:r>
              <a:rPr lang="en-US" sz="2200" dirty="0">
                <a:latin typeface="Times New Roman" panose="02020603050405020304" pitchFamily="18" charset="0"/>
                <a:cs typeface="Times New Roman" panose="02020603050405020304" pitchFamily="18" charset="0"/>
              </a:rPr>
              <a:t>.b(t-1) ) + (1-</a:t>
            </a:r>
            <a:r>
              <a:rPr lang="el-GR" sz="2200" dirty="0">
                <a:latin typeface="Times New Roman" panose="02020603050405020304" pitchFamily="18" charset="0"/>
                <a:cs typeface="Times New Roman" panose="02020603050405020304" pitchFamily="18" charset="0"/>
              </a:rPr>
              <a:t>γ</a:t>
            </a:r>
            <a:r>
              <a:rPr lang="en-US" sz="2200" dirty="0">
                <a:latin typeface="Times New Roman" panose="02020603050405020304" pitchFamily="18" charset="0"/>
                <a:cs typeface="Times New Roman" panose="02020603050405020304" pitchFamily="18" charset="0"/>
              </a:rPr>
              <a:t>).s(t-m)</a:t>
            </a:r>
          </a:p>
          <a:p>
            <a:pPr marL="0" indent="0" algn="just">
              <a:buNone/>
            </a:pPr>
            <a:r>
              <a:rPr lang="en-US" sz="2200" dirty="0">
                <a:latin typeface="Times New Roman" panose="02020603050405020304" pitchFamily="18" charset="0"/>
                <a:cs typeface="Times New Roman" panose="02020603050405020304" pitchFamily="18" charset="0"/>
              </a:rPr>
              <a:t>	Forecast		</a:t>
            </a:r>
            <a:r>
              <a:rPr lang="cy-GB" sz="2200" dirty="0">
                <a:latin typeface="Times New Roman" panose="02020603050405020304" pitchFamily="18" charset="0"/>
                <a:cs typeface="Times New Roman" panose="02020603050405020304" pitchFamily="18" charset="0"/>
              </a:rPr>
              <a:t>ŷ(t+h|t) = </a:t>
            </a:r>
            <a:r>
              <a:rPr lang="cy-GB" sz="2200" i="1" dirty="0">
                <a:latin typeface="Times New Roman" panose="02020603050405020304" pitchFamily="18" charset="0"/>
                <a:cs typeface="Times New Roman" panose="02020603050405020304" pitchFamily="18" charset="0"/>
              </a:rPr>
              <a:t>l</a:t>
            </a:r>
            <a:r>
              <a:rPr lang="cy-GB" sz="2200" dirty="0">
                <a:latin typeface="Times New Roman" panose="02020603050405020304" pitchFamily="18" charset="0"/>
                <a:cs typeface="Times New Roman" panose="02020603050405020304" pitchFamily="18" charset="0"/>
              </a:rPr>
              <a:t>(t) + </a:t>
            </a:r>
            <a:r>
              <a:rPr lang="el-GR" sz="2200" dirty="0">
                <a:latin typeface="Times New Roman" panose="02020603050405020304" pitchFamily="18" charset="0"/>
                <a:cs typeface="Times New Roman" panose="02020603050405020304" pitchFamily="18" charset="0"/>
              </a:rPr>
              <a:t>ϕ</a:t>
            </a:r>
            <a:r>
              <a:rPr lang="en-US" sz="2200" baseline="-25000" dirty="0" err="1">
                <a:latin typeface="Times New Roman" panose="02020603050405020304" pitchFamily="18" charset="0"/>
                <a:cs typeface="Times New Roman" panose="02020603050405020304" pitchFamily="18" charset="0"/>
              </a:rPr>
              <a:t>h</a:t>
            </a:r>
            <a:r>
              <a:rPr lang="en-US" sz="2200" dirty="0" err="1">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(t) + s(</a:t>
            </a:r>
            <a:r>
              <a:rPr lang="en-US" sz="2200" dirty="0" err="1">
                <a:latin typeface="Times New Roman" panose="02020603050405020304" pitchFamily="18" charset="0"/>
                <a:cs typeface="Times New Roman" panose="02020603050405020304" pitchFamily="18" charset="0"/>
              </a:rPr>
              <a:t>t-m+h</a:t>
            </a:r>
            <a:r>
              <a:rPr lang="en-US" sz="2200" baseline="-25000" dirty="0" err="1">
                <a:latin typeface="Times New Roman" panose="02020603050405020304" pitchFamily="18" charset="0"/>
                <a:cs typeface="Times New Roman" panose="02020603050405020304" pitchFamily="18" charset="0"/>
              </a:rPr>
              <a:t>m</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where </a:t>
            </a:r>
            <a:r>
              <a:rPr lang="el-GR" sz="2200" dirty="0">
                <a:latin typeface="Times New Roman" panose="02020603050405020304" pitchFamily="18" charset="0"/>
                <a:cs typeface="Times New Roman" panose="02020603050405020304" pitchFamily="18" charset="0"/>
              </a:rPr>
              <a:t>ϕ</a:t>
            </a:r>
            <a:r>
              <a:rPr lang="en-US" sz="2200" baseline="-25000"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 </a:t>
            </a:r>
            <a:r>
              <a:rPr lang="el-GR" sz="2200" dirty="0">
                <a:latin typeface="Times New Roman" panose="02020603050405020304" pitchFamily="18" charset="0"/>
                <a:cs typeface="Times New Roman" panose="02020603050405020304" pitchFamily="18" charset="0"/>
              </a:rPr>
              <a:t>ϕ</a:t>
            </a:r>
            <a:r>
              <a:rPr lang="en-US" sz="2200" dirty="0">
                <a:latin typeface="Times New Roman" panose="02020603050405020304" pitchFamily="18" charset="0"/>
                <a:cs typeface="Times New Roman" panose="02020603050405020304" pitchFamily="18" charset="0"/>
              </a:rPr>
              <a:t> + </a:t>
            </a:r>
            <a:r>
              <a:rPr lang="el-GR" sz="2200" dirty="0">
                <a:latin typeface="Times New Roman" panose="02020603050405020304" pitchFamily="18" charset="0"/>
                <a:cs typeface="Times New Roman" panose="02020603050405020304" pitchFamily="18" charset="0"/>
              </a:rPr>
              <a:t>ϕ</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 + </a:t>
            </a:r>
            <a:r>
              <a:rPr lang="el-GR" sz="2200" dirty="0">
                <a:latin typeface="Times New Roman" panose="02020603050405020304" pitchFamily="18" charset="0"/>
                <a:cs typeface="Times New Roman" panose="02020603050405020304" pitchFamily="18" charset="0"/>
              </a:rPr>
              <a:t>ϕ</a:t>
            </a:r>
            <a:r>
              <a:rPr lang="en-US" sz="2200" baseline="30000" dirty="0">
                <a:latin typeface="Times New Roman" panose="02020603050405020304" pitchFamily="18" charset="0"/>
                <a:cs typeface="Times New Roman" panose="02020603050405020304" pitchFamily="18" charset="0"/>
              </a:rPr>
              <a:t>h</a:t>
            </a:r>
          </a:p>
          <a:p>
            <a:pPr marL="0" indent="0">
              <a:buNone/>
            </a:pPr>
            <a:r>
              <a:rPr lang="en-US" sz="2200" dirty="0">
                <a:latin typeface="Times New Roman" panose="02020603050405020304" pitchFamily="18" charset="0"/>
                <a:cs typeface="Times New Roman" panose="02020603050405020304" pitchFamily="18" charset="0"/>
              </a:rPr>
              <a:t>              h</a:t>
            </a:r>
            <a:r>
              <a:rPr lang="en-US" sz="2200" baseline="-25000" dirty="0">
                <a:latin typeface="Times New Roman" panose="02020603050405020304" pitchFamily="18" charset="0"/>
                <a:cs typeface="Times New Roman" panose="02020603050405020304" pitchFamily="18" charset="0"/>
              </a:rPr>
              <a:t>m</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 (h-1)mod m ] + 1</a:t>
            </a:r>
            <a:r>
              <a:rPr lang="en-US" sz="1800" dirty="0">
                <a:latin typeface="Times New Roman" panose="02020603050405020304" pitchFamily="18" charset="0"/>
                <a:cs typeface="Times New Roman" panose="02020603050405020304" pitchFamily="18" charset="0"/>
              </a:rPr>
              <a:t> </a:t>
            </a:r>
            <a:endParaRPr lang="en-US" sz="1800" baseline="-250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m </a:t>
            </a:r>
            <a:r>
              <a:rPr lang="en-IN" sz="2200" dirty="0">
                <a:latin typeface="Times New Roman" panose="02020603050405020304" pitchFamily="18" charset="0"/>
                <a:cs typeface="Times New Roman" panose="02020603050405020304" pitchFamily="18" charset="0"/>
                <a:sym typeface="Wingdings" panose="05000000000000000000" pitchFamily="2" charset="2"/>
              </a:rPr>
              <a:t> no. of seasons | year</a:t>
            </a:r>
          </a:p>
          <a:p>
            <a:r>
              <a:rPr lang="en-IN" sz="2200" dirty="0">
                <a:latin typeface="Times New Roman" panose="02020603050405020304" pitchFamily="18" charset="0"/>
                <a:cs typeface="Times New Roman" panose="02020603050405020304" pitchFamily="18" charset="0"/>
                <a:sym typeface="Wingdings" panose="05000000000000000000" pitchFamily="2" charset="2"/>
              </a:rPr>
              <a:t>h  time points of the future horizon</a:t>
            </a:r>
          </a:p>
          <a:p>
            <a:r>
              <a:rPr lang="en-IN" sz="2200" dirty="0">
                <a:latin typeface="Times New Roman" panose="02020603050405020304" pitchFamily="18" charset="0"/>
                <a:cs typeface="Times New Roman" panose="02020603050405020304" pitchFamily="18" charset="0"/>
                <a:sym typeface="Wingdings" panose="05000000000000000000" pitchFamily="2" charset="2"/>
              </a:rPr>
              <a:t>y  observed time series</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77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5F87B0-510D-4A2E-822D-970DAE888C01}"/>
                  </a:ext>
                </a:extLst>
              </p:cNvPr>
              <p:cNvSpPr>
                <a:spLocks noGrp="1"/>
              </p:cNvSpPr>
              <p:nvPr>
                <p:ph idx="1"/>
              </p:nvPr>
            </p:nvSpPr>
            <p:spPr>
              <a:xfrm>
                <a:off x="819150" y="114300"/>
                <a:ext cx="10515600" cy="295275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Iterative reweighted least-square</a:t>
                </a:r>
              </a:p>
              <a:p>
                <a:r>
                  <a:rPr lang="en-US" sz="2000" dirty="0">
                    <a:latin typeface="Times New Roman" panose="02020603050405020304" pitchFamily="18" charset="0"/>
                    <a:cs typeface="Times New Roman" panose="02020603050405020304" pitchFamily="18" charset="0"/>
                  </a:rPr>
                  <a:t>Uses autocorrelation function and partial autocorrelation function of the resulting immediate past load data in identifying a sub-optimal model of the load projection</a:t>
                </a:r>
              </a:p>
              <a:p>
                <a:r>
                  <a:rPr lang="en-US" sz="2000" dirty="0">
                    <a:latin typeface="Times New Roman" panose="02020603050405020304" pitchFamily="18" charset="0"/>
                    <a:cs typeface="Times New Roman" panose="02020603050405020304" pitchFamily="18" charset="0"/>
                  </a:rPr>
                  <a:t> Y =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b="0" i="1" smtClean="0">
                        <a:latin typeface="Cambria Math" panose="02040503050406030204" pitchFamily="18" charset="0"/>
                        <a:ea typeface="Cambria Math" panose="02040503050406030204" pitchFamily="18" charset="0"/>
                      </a:rPr>
                      <m:t>𝜀</m:t>
                    </m:r>
                  </m:oMath>
                </a14:m>
                <a:endParaRPr lang="en-IN"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Stochastic Time Series Methods</a:t>
                </a:r>
              </a:p>
              <a:p>
                <a:r>
                  <a:rPr lang="en-US" sz="2000" dirty="0">
                    <a:latin typeface="Times New Roman" panose="02020603050405020304" pitchFamily="18" charset="0"/>
                    <a:cs typeface="Times New Roman" panose="02020603050405020304" pitchFamily="18" charset="0"/>
                  </a:rPr>
                  <a:t>Time series methods are based on the assumption that data have an internal structure like trends or autocorrelation</a:t>
                </a:r>
              </a:p>
              <a:p>
                <a:r>
                  <a:rPr lang="en-US" sz="2000" dirty="0">
                    <a:latin typeface="Times New Roman" panose="02020603050405020304" pitchFamily="18" charset="0"/>
                    <a:cs typeface="Times New Roman" panose="02020603050405020304" pitchFamily="18" charset="0"/>
                  </a:rPr>
                  <a:t>Based on the previous load data</a:t>
                </a:r>
              </a:p>
            </p:txBody>
          </p:sp>
        </mc:Choice>
        <mc:Fallback xmlns="">
          <p:sp>
            <p:nvSpPr>
              <p:cNvPr id="3" name="Content Placeholder 2">
                <a:extLst>
                  <a:ext uri="{FF2B5EF4-FFF2-40B4-BE49-F238E27FC236}">
                    <a16:creationId xmlns:a16="http://schemas.microsoft.com/office/drawing/2014/main" id="{E05F87B0-510D-4A2E-822D-970DAE888C01}"/>
                  </a:ext>
                </a:extLst>
              </p:cNvPr>
              <p:cNvSpPr>
                <a:spLocks noGrp="1" noRot="1" noChangeAspect="1" noMove="1" noResize="1" noEditPoints="1" noAdjustHandles="1" noChangeArrowheads="1" noChangeShapeType="1" noTextEdit="1"/>
              </p:cNvSpPr>
              <p:nvPr>
                <p:ph idx="1"/>
              </p:nvPr>
            </p:nvSpPr>
            <p:spPr>
              <a:xfrm>
                <a:off x="819150" y="114300"/>
                <a:ext cx="10515600" cy="2952750"/>
              </a:xfrm>
              <a:blipFill>
                <a:blip r:embed="rId2"/>
                <a:stretch>
                  <a:fillRect l="-580" t="-2273" b="-268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F1393425-384B-4EEF-ACCA-8CF94CE60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067050"/>
            <a:ext cx="10706100" cy="3676650"/>
          </a:xfrm>
          <a:prstGeom prst="rect">
            <a:avLst/>
          </a:prstGeom>
        </p:spPr>
      </p:pic>
    </p:spTree>
    <p:extLst>
      <p:ext uri="{BB962C8B-B14F-4D97-AF65-F5344CB8AC3E}">
        <p14:creationId xmlns:p14="http://schemas.microsoft.com/office/powerpoint/2010/main" val="278186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78DBEA-4AF3-4E20-8381-0AE682E03460}"/>
                  </a:ext>
                </a:extLst>
              </p:cNvPr>
              <p:cNvSpPr>
                <a:spLocks noGrp="1"/>
              </p:cNvSpPr>
              <p:nvPr>
                <p:ph idx="1"/>
              </p:nvPr>
            </p:nvSpPr>
            <p:spPr>
              <a:xfrm>
                <a:off x="838200" y="257175"/>
                <a:ext cx="10515600" cy="645795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Auto Regressive (AR) Model</a:t>
                </a:r>
              </a:p>
              <a:p>
                <a:r>
                  <a:rPr lang="en-US" sz="2200" dirty="0">
                    <a:latin typeface="Times New Roman" panose="02020603050405020304" pitchFamily="18" charset="0"/>
                    <a:cs typeface="Times New Roman" panose="02020603050405020304" pitchFamily="18" charset="0"/>
                  </a:rPr>
                  <a:t>Current value of the series 𝑦</a:t>
                </a:r>
                <a:r>
                  <a:rPr lang="en-US" sz="2200" baseline="-25000" dirty="0">
                    <a:latin typeface="Times New Roman" panose="02020603050405020304" pitchFamily="18" charset="0"/>
                    <a:cs typeface="Times New Roman" panose="02020603050405020304" pitchFamily="18" charset="0"/>
                  </a:rPr>
                  <a:t>𝑡 </a:t>
                </a:r>
                <a:r>
                  <a:rPr lang="en-US" sz="2200" dirty="0">
                    <a:latin typeface="Times New Roman" panose="02020603050405020304" pitchFamily="18" charset="0"/>
                    <a:cs typeface="Times New Roman" panose="02020603050405020304" pitchFamily="18" charset="0"/>
                  </a:rPr>
                  <a:t> can be expressed as a linear combination of previous/past loads and then AR model can be used to forecast future load values</a:t>
                </a:r>
              </a:p>
              <a:p>
                <a:r>
                  <a:rPr lang="en-US" sz="2200" dirty="0">
                    <a:latin typeface="Times New Roman" panose="02020603050405020304" pitchFamily="18" charset="0"/>
                    <a:cs typeface="Times New Roman" panose="02020603050405020304" pitchFamily="18" charset="0"/>
                  </a:rPr>
                  <a:t>A 𝑝</a:t>
                </a:r>
                <a:r>
                  <a:rPr lang="en-US" sz="2200" baseline="30000" dirty="0" err="1">
                    <a:latin typeface="Times New Roman" panose="02020603050405020304" pitchFamily="18" charset="0"/>
                    <a:cs typeface="Times New Roman" panose="02020603050405020304" pitchFamily="18" charset="0"/>
                  </a:rPr>
                  <a:t>th</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order autoregressive model, AR(𝑝) is defined as: </a:t>
                </a:r>
              </a:p>
              <a:p>
                <a:pPr marL="0" indent="0" algn="ctr">
                  <a:buNone/>
                </a:pPr>
                <a:r>
                  <a:rPr lang="en-US" sz="2200" dirty="0" err="1">
                    <a:latin typeface="Times New Roman" panose="02020603050405020304" pitchFamily="18" charset="0"/>
                    <a:cs typeface="Times New Roman" panose="02020603050405020304" pitchFamily="18" charset="0"/>
                  </a:rPr>
                  <a:t>y</a:t>
                </a:r>
                <a:r>
                  <a:rPr lang="en-US" sz="2200" baseline="-250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220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r>
                          <a:rPr lang="en-US" sz="2200" b="0" i="1" smtClean="0">
                            <a:latin typeface="Cambria Math" panose="02040503050406030204" pitchFamily="18" charset="0"/>
                            <a:cs typeface="Times New Roman" panose="02020603050405020304" pitchFamily="18" charset="0"/>
                          </a:rPr>
                          <m:t>𝑝</m:t>
                        </m:r>
                      </m:sup>
                      <m:e>
                        <m:sSub>
                          <m:sSubPr>
                            <m:ctrlPr>
                              <a:rPr lang="en-US" sz="2200" i="1" smtClean="0">
                                <a:latin typeface="Cambria Math" panose="02040503050406030204" pitchFamily="18" charset="0"/>
                                <a:cs typeface="Times New Roman" panose="02020603050405020304" pitchFamily="18" charset="0"/>
                              </a:rPr>
                            </m:ctrlPr>
                          </m:sSubPr>
                          <m:e>
                            <m:r>
                              <m:rPr>
                                <m:sty m:val="p"/>
                              </m:rPr>
                              <a:rPr lang="el-GR" sz="2200" i="1" smtClean="0">
                                <a:latin typeface="Cambria Math" panose="02040503050406030204" pitchFamily="18" charset="0"/>
                                <a:cs typeface="Times New Roman" panose="02020603050405020304" pitchFamily="18" charset="0"/>
                              </a:rPr>
                              <m:t>ϕ</m:t>
                            </m:r>
                          </m:e>
                          <m:sub>
                            <m:r>
                              <a:rPr lang="en-US" sz="2200" b="0" i="1" smtClean="0">
                                <a:latin typeface="Cambria Math" panose="02040503050406030204" pitchFamily="18" charset="0"/>
                                <a:cs typeface="Times New Roman" panose="02020603050405020304" pitchFamily="18" charset="0"/>
                              </a:rPr>
                              <m:t>𝑖</m:t>
                            </m:r>
                          </m:sub>
                        </m:sSub>
                      </m:e>
                    </m:nary>
                  </m:oMath>
                </a14:m>
                <a:r>
                  <a:rPr lang="en-US" sz="2200" dirty="0" err="1">
                    <a:latin typeface="Times New Roman" panose="02020603050405020304" pitchFamily="18" charset="0"/>
                    <a:cs typeface="Times New Roman" panose="02020603050405020304" pitchFamily="18" charset="0"/>
                  </a:rPr>
                  <a:t>y</a:t>
                </a:r>
                <a:r>
                  <a:rPr lang="en-US" sz="2200" baseline="-25000" dirty="0" err="1">
                    <a:latin typeface="Times New Roman" panose="02020603050405020304" pitchFamily="18" charset="0"/>
                    <a:cs typeface="Times New Roman" panose="02020603050405020304" pitchFamily="18" charset="0"/>
                  </a:rPr>
                  <a:t>t-i</a:t>
                </a:r>
                <a:r>
                  <a:rPr lang="en-US" sz="2200" dirty="0">
                    <a:latin typeface="Times New Roman" panose="02020603050405020304" pitchFamily="18" charset="0"/>
                    <a:cs typeface="Times New Roman" panose="02020603050405020304" pitchFamily="18" charset="0"/>
                  </a:rPr>
                  <a:t> = 𝜀</a:t>
                </a:r>
                <a:r>
                  <a:rPr lang="en-US" sz="2200" baseline="-25000" dirty="0">
                    <a:latin typeface="Times New Roman" panose="02020603050405020304" pitchFamily="18" charset="0"/>
                    <a:cs typeface="Times New Roman" panose="02020603050405020304" pitchFamily="18" charset="0"/>
                  </a:rPr>
                  <a:t>𝑡</a:t>
                </a:r>
              </a:p>
              <a:p>
                <a:r>
                  <a:rPr lang="en-US" sz="2200" dirty="0">
                    <a:latin typeface="Times New Roman" panose="02020603050405020304" pitchFamily="18" charset="0"/>
                    <a:cs typeface="Times New Roman" panose="02020603050405020304" pitchFamily="18" charset="0"/>
                  </a:rPr>
                  <a:t>where: </a:t>
                </a:r>
                <a:r>
                  <a:rPr lang="el-GR" sz="2200" dirty="0">
                    <a:latin typeface="Times New Roman" panose="02020603050405020304" pitchFamily="18" charset="0"/>
                    <a:cs typeface="Times New Roman" panose="02020603050405020304" pitchFamily="18" charset="0"/>
                  </a:rPr>
                  <a:t>ϕ</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l-GR" sz="2200" dirty="0">
                    <a:latin typeface="Times New Roman" panose="02020603050405020304" pitchFamily="18" charset="0"/>
                    <a:cs typeface="Times New Roman" panose="02020603050405020304" pitchFamily="18" charset="0"/>
                  </a:rPr>
                  <a:t> ϕ</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l-GR" sz="2200" dirty="0">
                    <a:latin typeface="Times New Roman" panose="02020603050405020304" pitchFamily="18" charset="0"/>
                    <a:cs typeface="Times New Roman" panose="02020603050405020304" pitchFamily="18" charset="0"/>
                  </a:rPr>
                  <a:t> ϕ</a:t>
                </a:r>
                <a:r>
                  <a:rPr lang="en-US" sz="2200" baseline="-25000" dirty="0">
                    <a:latin typeface="Times New Roman" panose="02020603050405020304" pitchFamily="18" charset="0"/>
                    <a:cs typeface="Times New Roman" panose="02020603050405020304" pitchFamily="18" charset="0"/>
                  </a:rPr>
                  <a:t>p</a:t>
                </a:r>
                <a:r>
                  <a:rPr lang="el-GR"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are the unknown AR coefficients</a:t>
                </a:r>
              </a:p>
              <a:p>
                <a:r>
                  <a:rPr lang="en-US" sz="2200" dirty="0">
                    <a:latin typeface="Times New Roman" panose="02020603050405020304" pitchFamily="18" charset="0"/>
                    <a:cs typeface="Times New Roman" panose="02020603050405020304" pitchFamily="18" charset="0"/>
                  </a:rPr>
                  <a:t>while 𝜀</a:t>
                </a:r>
                <a:r>
                  <a:rPr lang="en-US" sz="2200" baseline="-25000" dirty="0">
                    <a:latin typeface="Times New Roman" panose="02020603050405020304" pitchFamily="18" charset="0"/>
                    <a:cs typeface="Times New Roman" panose="02020603050405020304" pitchFamily="18" charset="0"/>
                  </a:rPr>
                  <a:t>𝑡</a:t>
                </a:r>
                <a:r>
                  <a:rPr lang="en-US" sz="2200" dirty="0">
                    <a:latin typeface="Times New Roman" panose="02020603050405020304" pitchFamily="18" charset="0"/>
                    <a:cs typeface="Times New Roman" panose="02020603050405020304" pitchFamily="18" charset="0"/>
                  </a:rPr>
                  <a:t> is random white noise</a:t>
                </a:r>
              </a:p>
              <a:p>
                <a:r>
                  <a:rPr lang="en-US" sz="2200" dirty="0">
                    <a:latin typeface="Times New Roman" panose="02020603050405020304" pitchFamily="18" charset="0"/>
                    <a:cs typeface="Times New Roman" panose="02020603050405020304" pitchFamily="18" charset="0"/>
                  </a:rPr>
                  <a:t>Used when there is some correlation between the current values of 𝑦</a:t>
                </a:r>
                <a:r>
                  <a:rPr lang="en-US" sz="2200" baseline="-25000" dirty="0">
                    <a:latin typeface="Times New Roman" panose="02020603050405020304" pitchFamily="18" charset="0"/>
                    <a:cs typeface="Times New Roman" panose="02020603050405020304" pitchFamily="18" charset="0"/>
                  </a:rPr>
                  <a:t>𝑡</a:t>
                </a:r>
                <a:r>
                  <a:rPr lang="en-US" sz="2200" dirty="0">
                    <a:latin typeface="Times New Roman" panose="02020603050405020304" pitchFamily="18" charset="0"/>
                    <a:cs typeface="Times New Roman" panose="02020603050405020304" pitchFamily="18" charset="0"/>
                  </a:rPr>
                  <a:t> in a time series and its past values, where 𝑦</a:t>
                </a:r>
                <a:r>
                  <a:rPr lang="en-US" sz="2200" baseline="-25000" dirty="0">
                    <a:latin typeface="Times New Roman" panose="02020603050405020304" pitchFamily="18" charset="0"/>
                    <a:cs typeface="Times New Roman" panose="02020603050405020304" pitchFamily="18" charset="0"/>
                  </a:rPr>
                  <a:t>𝑡</a:t>
                </a:r>
                <a:r>
                  <a:rPr lang="en-US" sz="2200" dirty="0">
                    <a:latin typeface="Times New Roman" panose="02020603050405020304" pitchFamily="18" charset="0"/>
                    <a:cs typeface="Times New Roman" panose="02020603050405020304" pitchFamily="18" charset="0"/>
                  </a:rPr>
                  <a:t> is also disturbed with the random noise 𝜀</a:t>
                </a:r>
                <a:r>
                  <a:rPr lang="en-US" sz="2200" baseline="-25000" dirty="0">
                    <a:latin typeface="Times New Roman" panose="02020603050405020304" pitchFamily="18" charset="0"/>
                    <a:cs typeface="Times New Roman" panose="02020603050405020304" pitchFamily="18" charset="0"/>
                  </a:rPr>
                  <a:t>𝑡</a:t>
                </a:r>
              </a:p>
              <a:p>
                <a:r>
                  <a:rPr lang="en-US" sz="2200" dirty="0">
                    <a:latin typeface="Times New Roman" panose="02020603050405020304" pitchFamily="18" charset="0"/>
                    <a:cs typeface="Times New Roman" panose="02020603050405020304" pitchFamily="18" charset="0"/>
                  </a:rPr>
                  <a:t>AR models have been used for decades in many fields such as </a:t>
                </a:r>
              </a:p>
              <a:p>
                <a:pPr marL="0" indent="0">
                  <a:buNone/>
                </a:pPr>
                <a:r>
                  <a:rPr lang="en-US" sz="2200" dirty="0">
                    <a:latin typeface="Times New Roman" panose="02020603050405020304" pitchFamily="18" charset="0"/>
                    <a:cs typeface="Times New Roman" panose="02020603050405020304" pitchFamily="18" charset="0"/>
                  </a:rPr>
                  <a:t>economics</a:t>
                </a:r>
              </a:p>
              <a:p>
                <a:pPr marL="0" indent="0">
                  <a:buNone/>
                </a:pPr>
                <a:r>
                  <a:rPr lang="en-US" sz="2200" dirty="0">
                    <a:latin typeface="Times New Roman" panose="02020603050405020304" pitchFamily="18" charset="0"/>
                    <a:cs typeface="Times New Roman" panose="02020603050405020304" pitchFamily="18" charset="0"/>
                  </a:rPr>
                  <a:t>electric load forecasting and </a:t>
                </a:r>
              </a:p>
              <a:p>
                <a:pPr marL="0" indent="0">
                  <a:buNone/>
                </a:pPr>
                <a:r>
                  <a:rPr lang="en-US" sz="2200" dirty="0">
                    <a:latin typeface="Times New Roman" panose="02020603050405020304" pitchFamily="18" charset="0"/>
                    <a:cs typeface="Times New Roman" panose="02020603050405020304" pitchFamily="18" charset="0"/>
                  </a:rPr>
                  <a:t>digital signal processing</a:t>
                </a:r>
                <a:endParaRPr lang="en-IN"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D78DBEA-4AF3-4E20-8381-0AE682E03460}"/>
                  </a:ext>
                </a:extLst>
              </p:cNvPr>
              <p:cNvSpPr>
                <a:spLocks noGrp="1" noRot="1" noChangeAspect="1" noMove="1" noResize="1" noEditPoints="1" noAdjustHandles="1" noChangeArrowheads="1" noChangeShapeType="1" noTextEdit="1"/>
              </p:cNvSpPr>
              <p:nvPr>
                <p:ph idx="1"/>
              </p:nvPr>
            </p:nvSpPr>
            <p:spPr>
              <a:xfrm>
                <a:off x="838200" y="257175"/>
                <a:ext cx="10515600" cy="6457950"/>
              </a:xfrm>
              <a:blipFill>
                <a:blip r:embed="rId2"/>
                <a:stretch>
                  <a:fillRect l="-754" t="-1132"/>
                </a:stretch>
              </a:blipFill>
            </p:spPr>
            <p:txBody>
              <a:bodyPr/>
              <a:lstStyle/>
              <a:p>
                <a:r>
                  <a:rPr lang="en-IN">
                    <a:noFill/>
                  </a:rPr>
                  <a:t> </a:t>
                </a:r>
              </a:p>
            </p:txBody>
          </p:sp>
        </mc:Fallback>
      </mc:AlternateContent>
    </p:spTree>
    <p:extLst>
      <p:ext uri="{BB962C8B-B14F-4D97-AF65-F5344CB8AC3E}">
        <p14:creationId xmlns:p14="http://schemas.microsoft.com/office/powerpoint/2010/main" val="355000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F17521-F79A-4387-8494-2EBE76BC25CC}"/>
                  </a:ext>
                </a:extLst>
              </p:cNvPr>
              <p:cNvSpPr>
                <a:spLocks noGrp="1"/>
              </p:cNvSpPr>
              <p:nvPr>
                <p:ph idx="1"/>
              </p:nvPr>
            </p:nvSpPr>
            <p:spPr>
              <a:xfrm>
                <a:off x="838200" y="266700"/>
                <a:ext cx="10515600" cy="591026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Moving Average (MA) Model</a:t>
                </a:r>
              </a:p>
              <a:p>
                <a:r>
                  <a:rPr lang="en-US" sz="2200" dirty="0">
                    <a:latin typeface="Times New Roman" panose="02020603050405020304" pitchFamily="18" charset="0"/>
                    <a:cs typeface="Times New Roman" panose="02020603050405020304" pitchFamily="18" charset="0"/>
                  </a:rPr>
                  <a:t>Mimics the behavior of the moving average process</a:t>
                </a:r>
              </a:p>
              <a:p>
                <a:r>
                  <a:rPr lang="en-US" sz="2200" dirty="0">
                    <a:latin typeface="Times New Roman" panose="02020603050405020304" pitchFamily="18" charset="0"/>
                    <a:cs typeface="Times New Roman" panose="02020603050405020304" pitchFamily="18" charset="0"/>
                  </a:rPr>
                  <a:t>Is a linear regression model that regresses the current values against the white noise of one or more past values</a:t>
                </a:r>
              </a:p>
              <a:p>
                <a:r>
                  <a:rPr lang="en-US" sz="2200" dirty="0">
                    <a:latin typeface="Times New Roman" panose="02020603050405020304" pitchFamily="18" charset="0"/>
                    <a:cs typeface="Times New Roman" panose="02020603050405020304" pitchFamily="18" charset="0"/>
                  </a:rPr>
                  <a:t>MA model has time series regarded as a moving average (unevenly weighted) of a random shock series 𝜀</a:t>
                </a:r>
                <a:r>
                  <a:rPr lang="en-US" sz="2200" baseline="-25000" dirty="0">
                    <a:latin typeface="Times New Roman" panose="02020603050405020304" pitchFamily="18" charset="0"/>
                    <a:cs typeface="Times New Roman" panose="02020603050405020304" pitchFamily="18" charset="0"/>
                  </a:rPr>
                  <a:t>t</a:t>
                </a:r>
              </a:p>
              <a:p>
                <a:r>
                  <a:rPr lang="en-US" sz="2200" dirty="0">
                    <a:latin typeface="Times New Roman" panose="02020603050405020304" pitchFamily="18" charset="0"/>
                    <a:cs typeface="Times New Roman" panose="02020603050405020304" pitchFamily="18" charset="0"/>
                  </a:rPr>
                  <a:t>MA model of order 𝑞 MA(𝑞) is given by</a:t>
                </a:r>
              </a:p>
              <a:p>
                <a:pPr marL="0" indent="0" algn="ctr">
                  <a:buNone/>
                </a:pPr>
                <a:r>
                  <a:rPr lang="en-US" sz="2200" dirty="0" err="1">
                    <a:latin typeface="Times New Roman" panose="02020603050405020304" pitchFamily="18" charset="0"/>
                    <a:cs typeface="Times New Roman" panose="02020603050405020304" pitchFamily="18" charset="0"/>
                  </a:rPr>
                  <a:t>y</a:t>
                </a:r>
                <a:r>
                  <a:rPr lang="en-US" sz="2200" baseline="-250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 𝜀</a:t>
                </a:r>
                <a:r>
                  <a:rPr lang="en-US" sz="2200" baseline="-25000" dirty="0">
                    <a:latin typeface="Times New Roman" panose="02020603050405020304" pitchFamily="18" charset="0"/>
                    <a:cs typeface="Times New Roman" panose="02020603050405020304" pitchFamily="18" charset="0"/>
                  </a:rPr>
                  <a:t>𝑡 </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220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r>
                          <a:rPr lang="en-US" sz="2200" b="0" i="1" smtClean="0">
                            <a:latin typeface="Cambria Math" panose="02040503050406030204" pitchFamily="18" charset="0"/>
                            <a:cs typeface="Times New Roman" panose="02020603050405020304" pitchFamily="18" charset="0"/>
                          </a:rPr>
                          <m:t>𝑞</m:t>
                        </m:r>
                      </m:sup>
                      <m:e>
                        <m:sSub>
                          <m:sSubPr>
                            <m:ctrlPr>
                              <a:rPr lang="en-US" sz="2200" i="1" smtClean="0">
                                <a:latin typeface="Cambria Math" panose="02040503050406030204" pitchFamily="18" charset="0"/>
                                <a:cs typeface="Times New Roman" panose="02020603050405020304" pitchFamily="18" charset="0"/>
                              </a:rPr>
                            </m:ctrlPr>
                          </m:sSubPr>
                          <m:e>
                            <m:r>
                              <a:rPr lang="el-GR" sz="2200" i="1" smtClean="0">
                                <a:latin typeface="Cambria Math" panose="02040503050406030204" pitchFamily="18" charset="0"/>
                                <a:cs typeface="Times New Roman" panose="02020603050405020304" pitchFamily="18" charset="0"/>
                              </a:rPr>
                              <m:t>Ɵ</m:t>
                            </m:r>
                          </m:e>
                          <m:sub>
                            <m:r>
                              <a:rPr lang="en-US" sz="2200" b="0" i="1" smtClean="0">
                                <a:latin typeface="Cambria Math" panose="02040503050406030204" pitchFamily="18" charset="0"/>
                                <a:cs typeface="Times New Roman" panose="02020603050405020304" pitchFamily="18" charset="0"/>
                              </a:rPr>
                              <m:t>𝑖</m:t>
                            </m:r>
                          </m:sub>
                        </m:sSub>
                        <m:r>
                          <m:rPr>
                            <m:nor/>
                          </m:rPr>
                          <a:rPr lang="en-US" sz="2200" dirty="0" smtClean="0">
                            <a:latin typeface="Times New Roman" panose="02020603050405020304" pitchFamily="18" charset="0"/>
                            <a:cs typeface="Times New Roman" panose="02020603050405020304" pitchFamily="18" charset="0"/>
                          </a:rPr>
                          <m:t>𝜀</m:t>
                        </m:r>
                      </m:e>
                    </m:nary>
                  </m:oMath>
                </a14:m>
                <a:r>
                  <a:rPr lang="en-US" sz="2200" baseline="-25000" dirty="0" err="1">
                    <a:latin typeface="Times New Roman" panose="02020603050405020304" pitchFamily="18" charset="0"/>
                    <a:cs typeface="Times New Roman" panose="02020603050405020304" pitchFamily="18" charset="0"/>
                  </a:rPr>
                  <a:t>t-i</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Duality/Invertibility exists between MA and the AR model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MA model can be rewritten (inverted) into an AR form (of infinite order)</a:t>
                </a:r>
              </a:p>
            </p:txBody>
          </p:sp>
        </mc:Choice>
        <mc:Fallback xmlns="">
          <p:sp>
            <p:nvSpPr>
              <p:cNvPr id="3" name="Content Placeholder 2">
                <a:extLst>
                  <a:ext uri="{FF2B5EF4-FFF2-40B4-BE49-F238E27FC236}">
                    <a16:creationId xmlns:a16="http://schemas.microsoft.com/office/drawing/2014/main" id="{EDF17521-F79A-4387-8494-2EBE76BC25CC}"/>
                  </a:ext>
                </a:extLst>
              </p:cNvPr>
              <p:cNvSpPr>
                <a:spLocks noGrp="1" noRot="1" noChangeAspect="1" noMove="1" noResize="1" noEditPoints="1" noAdjustHandles="1" noChangeArrowheads="1" noChangeShapeType="1" noTextEdit="1"/>
              </p:cNvSpPr>
              <p:nvPr>
                <p:ph idx="1"/>
              </p:nvPr>
            </p:nvSpPr>
            <p:spPr>
              <a:xfrm>
                <a:off x="838200" y="266700"/>
                <a:ext cx="10515600" cy="5910263"/>
              </a:xfrm>
              <a:blipFill>
                <a:blip r:embed="rId2"/>
                <a:stretch>
                  <a:fillRect l="-754" t="-1238" r="-116"/>
                </a:stretch>
              </a:blipFill>
            </p:spPr>
            <p:txBody>
              <a:bodyPr/>
              <a:lstStyle/>
              <a:p>
                <a:r>
                  <a:rPr lang="en-IN">
                    <a:noFill/>
                  </a:rPr>
                  <a:t> </a:t>
                </a:r>
              </a:p>
            </p:txBody>
          </p:sp>
        </mc:Fallback>
      </mc:AlternateContent>
    </p:spTree>
    <p:extLst>
      <p:ext uri="{BB962C8B-B14F-4D97-AF65-F5344CB8AC3E}">
        <p14:creationId xmlns:p14="http://schemas.microsoft.com/office/powerpoint/2010/main" val="39036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C24D3A-6D28-424F-865B-B0F43AA74255}"/>
                  </a:ext>
                </a:extLst>
              </p:cNvPr>
              <p:cNvSpPr>
                <a:spLocks noGrp="1"/>
              </p:cNvSpPr>
              <p:nvPr>
                <p:ph idx="1"/>
              </p:nvPr>
            </p:nvSpPr>
            <p:spPr>
              <a:xfrm>
                <a:off x="504825" y="171450"/>
                <a:ext cx="10848975" cy="64770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Auto Regressive Moving Average (ARMA) Model</a:t>
                </a:r>
              </a:p>
              <a:p>
                <a:r>
                  <a:rPr lang="en-US" sz="2000" dirty="0">
                    <a:latin typeface="Times New Roman" panose="02020603050405020304" pitchFamily="18" charset="0"/>
                    <a:cs typeface="Times New Roman" panose="02020603050405020304" pitchFamily="18" charset="0"/>
                  </a:rPr>
                  <a:t>ARMA(𝑝,𝑞) models represent a combination of an AR models AR(𝑝) and MA models MA(𝑞)</a:t>
                </a:r>
              </a:p>
              <a:p>
                <a:r>
                  <a:rPr lang="en-US" sz="2000" dirty="0">
                    <a:latin typeface="Times New Roman" panose="02020603050405020304" pitchFamily="18" charset="0"/>
                    <a:cs typeface="Times New Roman" panose="02020603050405020304" pitchFamily="18" charset="0"/>
                  </a:rPr>
                  <a:t>ARMA models express the current value 𝑦</a:t>
                </a:r>
                <a:r>
                  <a:rPr lang="en-US" sz="2000" baseline="-25000" dirty="0">
                    <a:latin typeface="Times New Roman" panose="02020603050405020304" pitchFamily="18" charset="0"/>
                    <a:cs typeface="Times New Roman" panose="02020603050405020304" pitchFamily="18" charset="0"/>
                  </a:rPr>
                  <a:t>𝑡</a:t>
                </a:r>
                <a:r>
                  <a:rPr lang="en-US" sz="2000" dirty="0">
                    <a:latin typeface="Times New Roman" panose="02020603050405020304" pitchFamily="18" charset="0"/>
                    <a:cs typeface="Times New Roman" panose="02020603050405020304" pitchFamily="18" charset="0"/>
                  </a:rPr>
                  <a:t> linearly in terms of its past values and current, previous values of the noise</a:t>
                </a:r>
              </a:p>
              <a:p>
                <a:r>
                  <a:rPr lang="en-US" sz="2000" dirty="0">
                    <a:latin typeface="Times New Roman" panose="02020603050405020304" pitchFamily="18" charset="0"/>
                    <a:cs typeface="Times New Roman" panose="02020603050405020304" pitchFamily="18" charset="0"/>
                  </a:rPr>
                  <a:t>Mathematically ARMA(𝑝,𝑞) model is written as</a:t>
                </a:r>
              </a:p>
              <a:p>
                <a:pPr marL="0" indent="0" algn="ctr">
                  <a:buNone/>
                </a:pPr>
                <a:r>
                  <a:rPr lang="en-US" sz="2000" dirty="0">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en-US" sz="2000" i="1" smtClean="0">
                                <a:latin typeface="Cambria Math" panose="02040503050406030204" pitchFamily="18" charset="0"/>
                                <a:cs typeface="Times New Roman" panose="02020603050405020304" pitchFamily="18" charset="0"/>
                              </a:rPr>
                            </m:ctrlPr>
                          </m:sSubPr>
                          <m:e>
                            <m:r>
                              <m:rPr>
                                <m:sty m:val="p"/>
                              </m:rPr>
                              <a:rPr lang="el-GR" sz="2000" i="1" smtClean="0">
                                <a:latin typeface="Cambria Math" panose="02040503050406030204" pitchFamily="18" charset="0"/>
                                <a:cs typeface="Times New Roman" panose="02020603050405020304" pitchFamily="18" charset="0"/>
                              </a:rPr>
                              <m:t>ϕ</m:t>
                            </m:r>
                          </m:e>
                          <m:sub>
                            <m:r>
                              <a:rPr lang="en-US" sz="2000" b="0" i="1" smtClean="0">
                                <a:latin typeface="Cambria Math" panose="02040503050406030204" pitchFamily="18" charset="0"/>
                                <a:cs typeface="Times New Roman" panose="02020603050405020304" pitchFamily="18" charset="0"/>
                              </a:rPr>
                              <m:t>𝑖</m:t>
                            </m:r>
                          </m:sub>
                        </m:sSub>
                      </m:e>
                    </m:nary>
                  </m:oMath>
                </a14:m>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t-i</a:t>
                </a:r>
                <a:r>
                  <a:rPr lang="en-US" sz="2000" dirty="0">
                    <a:latin typeface="Times New Roman" panose="02020603050405020304" pitchFamily="18" charset="0"/>
                    <a:cs typeface="Times New Roman" panose="02020603050405020304" pitchFamily="18" charset="0"/>
                  </a:rPr>
                  <a:t> = 𝜀</a:t>
                </a:r>
                <a:r>
                  <a:rPr lang="en-US" sz="2000" baseline="-25000" dirty="0">
                    <a:latin typeface="Times New Roman" panose="02020603050405020304" pitchFamily="18" charset="0"/>
                    <a:cs typeface="Times New Roman" panose="02020603050405020304" pitchFamily="18" charset="0"/>
                  </a:rPr>
                  <a:t>𝑡 </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sSub>
                          <m:sSubPr>
                            <m:ctrlPr>
                              <a:rPr lang="en-US" sz="2000" i="1" smtClean="0">
                                <a:latin typeface="Cambria Math" panose="02040503050406030204" pitchFamily="18" charset="0"/>
                                <a:cs typeface="Times New Roman" panose="02020603050405020304" pitchFamily="18" charset="0"/>
                              </a:rPr>
                            </m:ctrlPr>
                          </m:sSubPr>
                          <m:e>
                            <m:r>
                              <a:rPr lang="el-GR" sz="2000" i="1" smtClean="0">
                                <a:latin typeface="Cambria Math" panose="02040503050406030204" pitchFamily="18" charset="0"/>
                                <a:cs typeface="Times New Roman" panose="02020603050405020304" pitchFamily="18" charset="0"/>
                              </a:rPr>
                              <m:t>Ɵ</m:t>
                            </m:r>
                          </m:e>
                          <m:sub>
                            <m:r>
                              <a:rPr lang="en-US" sz="2000" b="0" i="1" smtClean="0">
                                <a:latin typeface="Cambria Math" panose="02040503050406030204" pitchFamily="18" charset="0"/>
                                <a:cs typeface="Times New Roman" panose="02020603050405020304" pitchFamily="18" charset="0"/>
                              </a:rPr>
                              <m:t>𝑖</m:t>
                            </m:r>
                          </m:sub>
                        </m:sSub>
                        <m:r>
                          <m:rPr>
                            <m:nor/>
                          </m:rPr>
                          <a:rPr lang="en-US" sz="2000" dirty="0" smtClean="0">
                            <a:latin typeface="Times New Roman" panose="02020603050405020304" pitchFamily="18" charset="0"/>
                            <a:cs typeface="Times New Roman" panose="02020603050405020304" pitchFamily="18" charset="0"/>
                          </a:rPr>
                          <m:t>𝜀</m:t>
                        </m:r>
                      </m:e>
                    </m:nary>
                  </m:oMath>
                </a14:m>
                <a:r>
                  <a:rPr lang="en-US" sz="2000" baseline="-25000" dirty="0">
                    <a:latin typeface="Times New Roman" panose="02020603050405020304" pitchFamily="18" charset="0"/>
                    <a:cs typeface="Times New Roman" panose="02020603050405020304" pitchFamily="18" charset="0"/>
                  </a:rPr>
                  <a:t>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ARMA models are relatively simple and effective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Auto Regressive Integrated Moving Average (ARIMA) Model</a:t>
                </a:r>
              </a:p>
              <a:p>
                <a:r>
                  <a:rPr lang="en-US" sz="2000" dirty="0">
                    <a:latin typeface="Times New Roman" panose="02020603050405020304" pitchFamily="18" charset="0"/>
                    <a:cs typeface="Times New Roman" panose="02020603050405020304" pitchFamily="18" charset="0"/>
                  </a:rPr>
                  <a:t>AR, MA, or ARMA models can only be used for stationary time series data and inadequate to describe the non-stationary time series appropriately.</a:t>
                </a:r>
              </a:p>
              <a:p>
                <a:r>
                  <a:rPr lang="en-US" sz="2000" dirty="0">
                    <a:latin typeface="Times New Roman" panose="02020603050405020304" pitchFamily="18" charset="0"/>
                    <a:cs typeface="Times New Roman" panose="02020603050405020304" pitchFamily="18" charset="0"/>
                  </a:rPr>
                  <a:t>Many time series related to business and socio-economic possess a non-stationary behavior</a:t>
                </a:r>
              </a:p>
              <a:p>
                <a:r>
                  <a:rPr lang="en-US" sz="2000" dirty="0">
                    <a:latin typeface="Times New Roman" panose="02020603050405020304" pitchFamily="18" charset="0"/>
                    <a:cs typeface="Times New Roman" panose="02020603050405020304" pitchFamily="18" charset="0"/>
                  </a:rPr>
                  <a:t>Have three types of parameters</a:t>
                </a:r>
              </a:p>
              <a:p>
                <a:pPr marL="0" indent="0">
                  <a:buNone/>
                </a:pPr>
                <a:r>
                  <a:rPr lang="en-US" sz="2000" dirty="0">
                    <a:latin typeface="Times New Roman" panose="02020603050405020304" pitchFamily="18" charset="0"/>
                    <a:cs typeface="Times New Roman" panose="02020603050405020304" pitchFamily="18" charset="0"/>
                  </a:rPr>
                  <a:t>AR parameters (</a:t>
                </a:r>
                <a:r>
                  <a:rPr lang="el-GR" sz="2000" dirty="0">
                    <a:latin typeface="Times New Roman" panose="02020603050405020304" pitchFamily="18" charset="0"/>
                    <a:cs typeface="Times New Roman" panose="02020603050405020304" pitchFamily="18" charset="0"/>
                  </a:rPr>
                  <a:t>ϕ</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 ϕ</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ϕ</a:t>
                </a:r>
                <a:r>
                  <a:rPr lang="en-US" sz="2000" baseline="-25000"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MA parameters (θ</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θ</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…θ</a:t>
                </a:r>
                <a:r>
                  <a:rPr lang="en-US" sz="2000" baseline="-25000" dirty="0">
                    <a:latin typeface="Times New Roman" panose="02020603050405020304" pitchFamily="18" charset="0"/>
                    <a:cs typeface="Times New Roman" panose="02020603050405020304" pitchFamily="18" charset="0"/>
                  </a:rPr>
                  <a:t>𝑞</a:t>
                </a:r>
                <a:r>
                  <a:rPr lang="en-US" sz="2000" dirty="0">
                    <a:latin typeface="Times New Roman" panose="02020603050405020304" pitchFamily="18" charset="0"/>
                    <a:cs typeface="Times New Roman" panose="02020603050405020304" pitchFamily="18" charset="0"/>
                  </a:rPr>
                  <a:t>) and </a:t>
                </a:r>
              </a:p>
              <a:p>
                <a:pPr marL="0" indent="0">
                  <a:buNone/>
                </a:pPr>
                <a:r>
                  <a:rPr lang="en-US" sz="2000" dirty="0">
                    <a:latin typeface="Times New Roman" panose="02020603050405020304" pitchFamily="18" charset="0"/>
                    <a:cs typeface="Times New Roman" panose="02020603050405020304" pitchFamily="18" charset="0"/>
                  </a:rPr>
                  <a:t>number of differencing (d) conducted to (1- B)</a:t>
                </a:r>
              </a:p>
              <a:p>
                <a:r>
                  <a:rPr lang="en-US" sz="2000" dirty="0">
                    <a:latin typeface="Times New Roman" panose="02020603050405020304" pitchFamily="18" charset="0"/>
                    <a:cs typeface="Times New Roman" panose="02020603050405020304" pitchFamily="18" charset="0"/>
                  </a:rPr>
                  <a:t>where B represents a lag operator</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CC24D3A-6D28-424F-865B-B0F43AA74255}"/>
                  </a:ext>
                </a:extLst>
              </p:cNvPr>
              <p:cNvSpPr>
                <a:spLocks noGrp="1" noRot="1" noChangeAspect="1" noMove="1" noResize="1" noEditPoints="1" noAdjustHandles="1" noChangeArrowheads="1" noChangeShapeType="1" noTextEdit="1"/>
              </p:cNvSpPr>
              <p:nvPr>
                <p:ph idx="1"/>
              </p:nvPr>
            </p:nvSpPr>
            <p:spPr>
              <a:xfrm>
                <a:off x="504825" y="171450"/>
                <a:ext cx="10848975" cy="6477000"/>
              </a:xfrm>
              <a:blipFill>
                <a:blip r:embed="rId2"/>
                <a:stretch>
                  <a:fillRect l="-618" t="-941" r="-843" b="-3010"/>
                </a:stretch>
              </a:blipFill>
            </p:spPr>
            <p:txBody>
              <a:bodyPr/>
              <a:lstStyle/>
              <a:p>
                <a:r>
                  <a:rPr lang="en-IN">
                    <a:noFill/>
                  </a:rPr>
                  <a:t> </a:t>
                </a:r>
              </a:p>
            </p:txBody>
          </p:sp>
        </mc:Fallback>
      </mc:AlternateContent>
    </p:spTree>
    <p:extLst>
      <p:ext uri="{BB962C8B-B14F-4D97-AF65-F5344CB8AC3E}">
        <p14:creationId xmlns:p14="http://schemas.microsoft.com/office/powerpoint/2010/main" val="293843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A05FC5-AE70-41E2-A078-BF355AAD73DA}"/>
                  </a:ext>
                </a:extLst>
              </p:cNvPr>
              <p:cNvSpPr>
                <a:spLocks noGrp="1"/>
              </p:cNvSpPr>
              <p:nvPr>
                <p:ph idx="1"/>
              </p:nvPr>
            </p:nvSpPr>
            <p:spPr>
              <a:xfrm>
                <a:off x="438151" y="219074"/>
                <a:ext cx="11420474" cy="6372225"/>
              </a:xfrm>
            </p:spPr>
            <p:txBody>
              <a:bodyPr>
                <a:noAutofit/>
              </a:bodyPr>
              <a:lstStyle/>
              <a:p>
                <a:r>
                  <a:rPr lang="en-US" sz="2000" dirty="0">
                    <a:latin typeface="Times New Roman" panose="02020603050405020304" pitchFamily="18" charset="0"/>
                    <a:cs typeface="Times New Roman" panose="02020603050405020304" pitchFamily="18" charset="0"/>
                  </a:rPr>
                  <a:t>The mathematical formulation of the ARIMA(𝑝𝑝, d, 𝑞𝑞) model using the lag polynomials is</a:t>
                </a:r>
              </a:p>
              <a:p>
                <a:pPr marL="0" indent="0" algn="ctr">
                  <a:buNone/>
                </a:pPr>
                <a:r>
                  <a:rPr lang="el-GR" sz="2000" dirty="0">
                    <a:latin typeface="Times New Roman" panose="02020603050405020304" pitchFamily="18" charset="0"/>
                    <a:cs typeface="Times New Roman" panose="02020603050405020304" pitchFamily="18" charset="0"/>
                  </a:rPr>
                  <a:t>ϕ</a:t>
                </a:r>
                <a:r>
                  <a:rPr lang="en-US" sz="2000" dirty="0">
                    <a:latin typeface="Times New Roman" panose="02020603050405020304" pitchFamily="18" charset="0"/>
                    <a:cs typeface="Times New Roman" panose="02020603050405020304" pitchFamily="18" charset="0"/>
                  </a:rPr>
                  <a:t>(𝐵).∇</a:t>
                </a:r>
                <a:r>
                  <a:rPr lang="en-US" sz="2000" baseline="30000" dirty="0">
                    <a:latin typeface="Times New Roman" panose="02020603050405020304" pitchFamily="18" charset="0"/>
                    <a:cs typeface="Times New Roman" panose="02020603050405020304" pitchFamily="18" charset="0"/>
                  </a:rPr>
                  <a:t>𝑑</a:t>
                </a:r>
                <a:r>
                  <a:rPr lang="en-US" sz="2000" dirty="0">
                    <a:latin typeface="Times New Roman" panose="02020603050405020304" pitchFamily="18" charset="0"/>
                    <a:cs typeface="Times New Roman" panose="02020603050405020304" pitchFamily="18" charset="0"/>
                  </a:rPr>
                  <a:t>. 𝑦</a:t>
                </a:r>
                <a:r>
                  <a:rPr lang="en-US" sz="2000" baseline="-25000" dirty="0">
                    <a:latin typeface="Times New Roman" panose="02020603050405020304" pitchFamily="18" charset="0"/>
                    <a:cs typeface="Times New Roman" panose="02020603050405020304" pitchFamily="18" charset="0"/>
                  </a:rPr>
                  <a:t>𝑡</a:t>
                </a:r>
                <a:r>
                  <a:rPr lang="en-US" sz="2000" dirty="0">
                    <a:latin typeface="Times New Roman" panose="02020603050405020304" pitchFamily="18" charset="0"/>
                    <a:cs typeface="Times New Roman" panose="02020603050405020304" pitchFamily="18" charset="0"/>
                  </a:rPr>
                  <a:t> = θ(𝐵). 𝜀</a:t>
                </a:r>
                <a:r>
                  <a:rPr lang="en-US" sz="2000" baseline="-25000" dirty="0">
                    <a:latin typeface="Times New Roman" panose="02020603050405020304" pitchFamily="18" charset="0"/>
                    <a:cs typeface="Times New Roman" panose="02020603050405020304" pitchFamily="18" charset="0"/>
                  </a:rPr>
                  <a:t>𝑡</a:t>
                </a:r>
                <a:r>
                  <a:rPr lang="en-US" sz="2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[ 1 -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𝑝</m:t>
                        </m:r>
                      </m:sup>
                      <m:e>
                        <m:sSub>
                          <m:sSubPr>
                            <m:ctrlPr>
                              <a:rPr lang="en-US" sz="2000" i="1" smtClean="0">
                                <a:latin typeface="Cambria Math" panose="02040503050406030204" pitchFamily="18" charset="0"/>
                                <a:cs typeface="Times New Roman" panose="02020603050405020304" pitchFamily="18" charset="0"/>
                              </a:rPr>
                            </m:ctrlPr>
                          </m:sSubPr>
                          <m:e>
                            <m:r>
                              <m:rPr>
                                <m:sty m:val="p"/>
                              </m:rPr>
                              <a:rPr lang="el-GR" sz="2000" i="1" smtClean="0">
                                <a:latin typeface="Cambria Math" panose="02040503050406030204" pitchFamily="18" charset="0"/>
                                <a:cs typeface="Times New Roman" panose="02020603050405020304" pitchFamily="18" charset="0"/>
                              </a:rPr>
                              <m:t>ϕ</m:t>
                            </m:r>
                          </m:e>
                          <m:sub>
                            <m:r>
                              <a:rPr lang="en-US" sz="2000" b="0" i="1" smtClean="0">
                                <a:latin typeface="Cambria Math" panose="02040503050406030204" pitchFamily="18" charset="0"/>
                                <a:cs typeface="Times New Roman" panose="02020603050405020304" pitchFamily="18" charset="0"/>
                              </a:rPr>
                              <m:t>𝑖</m:t>
                            </m:r>
                          </m:sub>
                        </m:sSub>
                      </m:e>
                    </m:nary>
                  </m:oMath>
                </a14:m>
                <a:r>
                  <a:rPr lang="en-US" sz="2000" dirty="0">
                    <a:latin typeface="Times New Roman" panose="02020603050405020304" pitchFamily="18" charset="0"/>
                    <a:cs typeface="Times New Roman" panose="02020603050405020304" pitchFamily="18" charset="0"/>
                  </a:rPr>
                  <a:t>B</a:t>
                </a:r>
                <a:r>
                  <a:rPr lang="en-US" sz="2000" baseline="30000" dirty="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].[1-B]</a:t>
                </a:r>
                <a:r>
                  <a:rPr lang="en-US" sz="2000" baseline="30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 [ 1 + </a:t>
                </a:r>
                <a14:m>
                  <m:oMath xmlns:m="http://schemas.openxmlformats.org/officeDocument/2006/math">
                    <m:nary>
                      <m:naryPr>
                        <m:chr m:val="∑"/>
                        <m:ctrlPr>
                          <a:rPr lang="en-US" sz="2000" i="1" smtClean="0">
                            <a:latin typeface="Cambria Math" panose="02040503050406030204" pitchFamily="18" charset="0"/>
                            <a:cs typeface="Times New Roman" panose="02020603050405020304" pitchFamily="18" charset="0"/>
                          </a:rPr>
                        </m:ctrlPr>
                      </m:naryPr>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𝑞</m:t>
                        </m:r>
                      </m:sup>
                      <m:e>
                        <m:sSub>
                          <m:sSubPr>
                            <m:ctrlPr>
                              <a:rPr lang="en-US" sz="2000" i="1" smtClean="0">
                                <a:latin typeface="Cambria Math" panose="02040503050406030204" pitchFamily="18" charset="0"/>
                                <a:cs typeface="Times New Roman" panose="02020603050405020304" pitchFamily="18" charset="0"/>
                              </a:rPr>
                            </m:ctrlPr>
                          </m:sSubPr>
                          <m:e>
                            <m:r>
                              <a:rPr lang="el-GR" sz="2000" i="1">
                                <a:latin typeface="Cambria Math" panose="02040503050406030204" pitchFamily="18" charset="0"/>
                                <a:cs typeface="Times New Roman" panose="02020603050405020304" pitchFamily="18" charset="0"/>
                              </a:rPr>
                              <m:t>Ɵ</m:t>
                            </m:r>
                          </m:e>
                          <m:sub>
                            <m:r>
                              <a:rPr lang="en-US" sz="2000" b="0" i="1" smtClean="0">
                                <a:latin typeface="Cambria Math" panose="02040503050406030204" pitchFamily="18" charset="0"/>
                                <a:cs typeface="Times New Roman" panose="02020603050405020304" pitchFamily="18" charset="0"/>
                              </a:rPr>
                              <m:t>𝑗</m:t>
                            </m:r>
                          </m:sub>
                        </m:sSub>
                      </m:e>
                    </m:nary>
                  </m:oMath>
                </a14:m>
                <a:r>
                  <a:rPr lang="en-US" sz="2000" dirty="0">
                    <a:latin typeface="Times New Roman" panose="02020603050405020304" pitchFamily="18" charset="0"/>
                    <a:cs typeface="Times New Roman" panose="02020603050405020304" pitchFamily="18" charset="0"/>
                  </a:rPr>
                  <a:t>B</a:t>
                </a:r>
                <a:r>
                  <a:rPr lang="en-US" sz="2000" baseline="30000" dirty="0">
                    <a:latin typeface="Times New Roman" panose="02020603050405020304" pitchFamily="18" charset="0"/>
                    <a:cs typeface="Times New Roman" panose="02020603050405020304" pitchFamily="18" charset="0"/>
                  </a:rPr>
                  <a:t>j </a:t>
                </a:r>
                <a:r>
                  <a:rPr lang="en-US" sz="2000" dirty="0">
                    <a:latin typeface="Times New Roman" panose="02020603050405020304" pitchFamily="18" charset="0"/>
                    <a:cs typeface="Times New Roman" panose="02020603050405020304" pitchFamily="18" charset="0"/>
                  </a:rPr>
                  <a:t>].𝜀</a:t>
                </a:r>
                <a:r>
                  <a:rPr lang="en-US" sz="2000" baseline="-25000" dirty="0">
                    <a:latin typeface="Times New Roman" panose="02020603050405020304" pitchFamily="18" charset="0"/>
                    <a:cs typeface="Times New Roman" panose="02020603050405020304" pitchFamily="18" charset="0"/>
                  </a:rPr>
                  <a:t>𝑡</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𝑝 represents the order of the AR</a:t>
                </a:r>
              </a:p>
              <a:p>
                <a:pPr marL="0" indent="0">
                  <a:buNone/>
                </a:pPr>
                <a:r>
                  <a:rPr lang="en-US" sz="2000" dirty="0">
                    <a:latin typeface="Times New Roman" panose="02020603050405020304" pitchFamily="18" charset="0"/>
                    <a:cs typeface="Times New Roman" panose="02020603050405020304" pitchFamily="18" charset="0"/>
                  </a:rPr>
                  <a:t>	𝑞 represents the MA terms and </a:t>
                </a:r>
              </a:p>
              <a:p>
                <a:pPr marL="0" indent="0">
                  <a:buNone/>
                </a:pPr>
                <a:r>
                  <a:rPr lang="en-US" sz="2000" dirty="0">
                    <a:latin typeface="Times New Roman" panose="02020603050405020304" pitchFamily="18" charset="0"/>
                    <a:cs typeface="Times New Roman" panose="02020603050405020304" pitchFamily="18" charset="0"/>
                  </a:rPr>
                  <a:t>	d is the number of differences to make the original time series stationary</a:t>
                </a:r>
              </a:p>
              <a:p>
                <a:r>
                  <a:rPr lang="en-US" sz="2000" dirty="0">
                    <a:latin typeface="Times New Roman" panose="02020603050405020304" pitchFamily="18" charset="0"/>
                    <a:cs typeface="Times New Roman" panose="02020603050405020304" pitchFamily="18" charset="0"/>
                  </a:rPr>
                  <a:t>The general ARIMA(𝑝, d, 𝑞) model is a non-seasonal model and so the seasonal model for it is written as</a:t>
                </a:r>
              </a:p>
              <a:p>
                <a:pPr marL="0" indent="0" algn="ctr">
                  <a:buNone/>
                </a:pPr>
                <a:r>
                  <a:rPr lang="en-US" sz="2000" dirty="0">
                    <a:latin typeface="Times New Roman" panose="02020603050405020304" pitchFamily="18" charset="0"/>
                    <a:cs typeface="Times New Roman" panose="02020603050405020304" pitchFamily="18" charset="0"/>
                  </a:rPr>
                  <a:t>ARIMA(𝑝, d, 𝑞)× (𝑃,𝐷,𝑄)𝑠</a:t>
                </a:r>
              </a:p>
              <a:p>
                <a:r>
                  <a:rPr lang="en-US" sz="2000" dirty="0">
                    <a:latin typeface="Times New Roman" panose="02020603050405020304" pitchFamily="18" charset="0"/>
                    <a:cs typeface="Times New Roman" panose="02020603050405020304" pitchFamily="18" charset="0"/>
                  </a:rPr>
                  <a:t>where 𝑠 refers to the number of periods per season and </a:t>
                </a:r>
              </a:p>
              <a:p>
                <a:pPr marL="0" indent="0">
                  <a:buNone/>
                </a:pPr>
                <a:r>
                  <a:rPr lang="en-US" sz="2000" dirty="0">
                    <a:latin typeface="Times New Roman" panose="02020603050405020304" pitchFamily="18" charset="0"/>
                    <a:cs typeface="Times New Roman" panose="02020603050405020304" pitchFamily="18" charset="0"/>
                  </a:rPr>
                  <a:t>	P, D and Q are the seasonal equivalents of 𝑝, d and 𝑞</a:t>
                </a:r>
              </a:p>
              <a:p>
                <a:r>
                  <a:rPr lang="en-US" sz="2000" dirty="0">
                    <a:latin typeface="Times New Roman" panose="02020603050405020304" pitchFamily="18" charset="0"/>
                    <a:cs typeface="Times New Roman" panose="02020603050405020304" pitchFamily="18" charset="0"/>
                  </a:rPr>
                  <a:t>Seasonal variants of ARIMA model are known as (SARIMA) models</a:t>
                </a:r>
              </a:p>
              <a:p>
                <a:r>
                  <a:rPr lang="en-US" sz="2000" dirty="0">
                    <a:latin typeface="Times New Roman" panose="02020603050405020304" pitchFamily="18" charset="0"/>
                    <a:cs typeface="Times New Roman" panose="02020603050405020304" pitchFamily="18" charset="0"/>
                  </a:rPr>
                  <a:t>ARIMA models generalized as AR Fractionally Integrated Moving Average (ARFIMA) model which allows non-integer values of the differencing parameter 𝑑</a:t>
                </a:r>
              </a:p>
              <a:p>
                <a:r>
                  <a:rPr lang="en-US" sz="2000" dirty="0">
                    <a:latin typeface="Times New Roman" panose="02020603050405020304" pitchFamily="18" charset="0"/>
                    <a:cs typeface="Times New Roman" panose="02020603050405020304" pitchFamily="18" charset="0"/>
                  </a:rPr>
                  <a:t>ARFIMA has useful applications in modeling time series with a long memory</a:t>
                </a:r>
              </a:p>
            </p:txBody>
          </p:sp>
        </mc:Choice>
        <mc:Fallback xmlns="">
          <p:sp>
            <p:nvSpPr>
              <p:cNvPr id="3" name="Content Placeholder 2">
                <a:extLst>
                  <a:ext uri="{FF2B5EF4-FFF2-40B4-BE49-F238E27FC236}">
                    <a16:creationId xmlns:a16="http://schemas.microsoft.com/office/drawing/2014/main" id="{7BA05FC5-AE70-41E2-A078-BF355AAD73DA}"/>
                  </a:ext>
                </a:extLst>
              </p:cNvPr>
              <p:cNvSpPr>
                <a:spLocks noGrp="1" noRot="1" noChangeAspect="1" noMove="1" noResize="1" noEditPoints="1" noAdjustHandles="1" noChangeArrowheads="1" noChangeShapeType="1" noTextEdit="1"/>
              </p:cNvSpPr>
              <p:nvPr>
                <p:ph idx="1"/>
              </p:nvPr>
            </p:nvSpPr>
            <p:spPr>
              <a:xfrm>
                <a:off x="438151" y="219074"/>
                <a:ext cx="11420474" cy="6372225"/>
              </a:xfrm>
              <a:blipFill>
                <a:blip r:embed="rId2"/>
                <a:stretch>
                  <a:fillRect l="-481" t="-1148" r="-1068"/>
                </a:stretch>
              </a:blipFill>
            </p:spPr>
            <p:txBody>
              <a:bodyPr/>
              <a:lstStyle/>
              <a:p>
                <a:r>
                  <a:rPr lang="en-IN">
                    <a:noFill/>
                  </a:rPr>
                  <a:t> </a:t>
                </a:r>
              </a:p>
            </p:txBody>
          </p:sp>
        </mc:Fallback>
      </mc:AlternateContent>
    </p:spTree>
    <p:extLst>
      <p:ext uri="{BB962C8B-B14F-4D97-AF65-F5344CB8AC3E}">
        <p14:creationId xmlns:p14="http://schemas.microsoft.com/office/powerpoint/2010/main" val="397482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2680-7709-43DA-AD05-5CB7F718D48F}"/>
              </a:ext>
            </a:extLst>
          </p:cNvPr>
          <p:cNvSpPr>
            <a:spLocks noGrp="1"/>
          </p:cNvSpPr>
          <p:nvPr>
            <p:ph type="title"/>
          </p:nvPr>
        </p:nvSpPr>
        <p:spPr>
          <a:xfrm>
            <a:off x="104775" y="146050"/>
            <a:ext cx="3228975" cy="644525"/>
          </a:xfrm>
        </p:spPr>
        <p:txBody>
          <a:bodyPr>
            <a:normAutofit fontScale="90000"/>
          </a:bodyPr>
          <a:lstStyle/>
          <a:p>
            <a:r>
              <a:rPr lang="en-US" sz="3200" b="1" dirty="0">
                <a:latin typeface="Times New Roman" panose="02020603050405020304" pitchFamily="18" charset="0"/>
                <a:cs typeface="Times New Roman" panose="02020603050405020304" pitchFamily="18" charset="0"/>
              </a:rPr>
              <a:t>Table of Contents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0E9640-D877-4B60-85A4-3883A1BB0690}"/>
              </a:ext>
            </a:extLst>
          </p:cNvPr>
          <p:cNvSpPr>
            <a:spLocks noGrp="1"/>
          </p:cNvSpPr>
          <p:nvPr>
            <p:ph idx="1"/>
          </p:nvPr>
        </p:nvSpPr>
        <p:spPr>
          <a:xfrm>
            <a:off x="476250" y="876300"/>
            <a:ext cx="10877550" cy="5562600"/>
          </a:xfrm>
        </p:spPr>
        <p:txBody>
          <a:bodyPr>
            <a:normAutofit lnSpcReduction="10000"/>
          </a:bodyPr>
          <a:lstStyle/>
          <a:p>
            <a:r>
              <a:rPr lang="en-US" dirty="0">
                <a:latin typeface="Times New Roman" panose="02020603050405020304" pitchFamily="18" charset="0"/>
                <a:cs typeface="Times New Roman" panose="02020603050405020304" pitchFamily="18" charset="0"/>
              </a:rPr>
              <a:t>Electric Load Forecasting</a:t>
            </a:r>
          </a:p>
          <a:p>
            <a:r>
              <a:rPr lang="en-US" dirty="0">
                <a:latin typeface="Times New Roman" panose="02020603050405020304" pitchFamily="18" charset="0"/>
                <a:cs typeface="Times New Roman" panose="02020603050405020304" pitchFamily="18" charset="0"/>
              </a:rPr>
              <a:t>Load Forecasting Categories and Classifications</a:t>
            </a:r>
          </a:p>
          <a:p>
            <a:r>
              <a:rPr lang="en-US" dirty="0">
                <a:latin typeface="Times New Roman" panose="02020603050405020304" pitchFamily="18" charset="0"/>
                <a:cs typeface="Times New Roman" panose="02020603050405020304" pitchFamily="18" charset="0"/>
              </a:rPr>
              <a:t>Duration based Forecasting</a:t>
            </a:r>
          </a:p>
          <a:p>
            <a:r>
              <a:rPr lang="en-US" dirty="0">
                <a:latin typeface="Times New Roman" panose="02020603050405020304" pitchFamily="18" charset="0"/>
                <a:cs typeface="Times New Roman" panose="02020603050405020304" pitchFamily="18" charset="0"/>
              </a:rPr>
              <a:t>Simple and Advanced Techniques</a:t>
            </a:r>
          </a:p>
          <a:p>
            <a:r>
              <a:rPr lang="en-US" dirty="0">
                <a:latin typeface="Times New Roman" panose="02020603050405020304" pitchFamily="18" charset="0"/>
                <a:cs typeface="Times New Roman" panose="02020603050405020304" pitchFamily="18" charset="0"/>
              </a:rPr>
              <a:t>End Use Method</a:t>
            </a:r>
          </a:p>
          <a:p>
            <a:r>
              <a:rPr lang="en-US" dirty="0">
                <a:latin typeface="Times New Roman" panose="02020603050405020304" pitchFamily="18" charset="0"/>
                <a:cs typeface="Times New Roman" panose="02020603050405020304" pitchFamily="18" charset="0"/>
              </a:rPr>
              <a:t>Econometric Approach</a:t>
            </a:r>
          </a:p>
          <a:p>
            <a:r>
              <a:rPr lang="en-US" dirty="0">
                <a:latin typeface="Times New Roman" panose="02020603050405020304" pitchFamily="18" charset="0"/>
                <a:cs typeface="Times New Roman" panose="02020603050405020304" pitchFamily="18" charset="0"/>
              </a:rPr>
              <a:t>Input Output Model</a:t>
            </a:r>
          </a:p>
          <a:p>
            <a:r>
              <a:rPr lang="en-IN" dirty="0">
                <a:latin typeface="Times New Roman" panose="02020603050405020304" pitchFamily="18" charset="0"/>
                <a:cs typeface="Times New Roman" panose="02020603050405020304" pitchFamily="18" charset="0"/>
              </a:rPr>
              <a:t>Scenario based Approach</a:t>
            </a:r>
          </a:p>
          <a:p>
            <a:r>
              <a:rPr lang="en-IN" dirty="0">
                <a:latin typeface="Times New Roman" panose="02020603050405020304" pitchFamily="18" charset="0"/>
                <a:cs typeface="Times New Roman" panose="02020603050405020304" pitchFamily="18" charset="0"/>
              </a:rPr>
              <a:t>ANN based Approach</a:t>
            </a:r>
          </a:p>
          <a:p>
            <a:r>
              <a:rPr lang="en-IN" dirty="0">
                <a:latin typeface="Times New Roman" panose="02020603050405020304" pitchFamily="18" charset="0"/>
                <a:cs typeface="Times New Roman" panose="02020603050405020304" pitchFamily="18" charset="0"/>
              </a:rPr>
              <a:t>Hybrid Approach</a:t>
            </a:r>
          </a:p>
          <a:p>
            <a:r>
              <a:rPr lang="en-IN" dirty="0">
                <a:latin typeface="Times New Roman" panose="02020603050405020304" pitchFamily="18" charset="0"/>
                <a:cs typeface="Times New Roman" panose="02020603050405020304" pitchFamily="18" charset="0"/>
              </a:rPr>
              <a:t>Energy Demand Analysis</a:t>
            </a:r>
          </a:p>
        </p:txBody>
      </p:sp>
    </p:spTree>
    <p:extLst>
      <p:ext uri="{BB962C8B-B14F-4D97-AF65-F5344CB8AC3E}">
        <p14:creationId xmlns:p14="http://schemas.microsoft.com/office/powerpoint/2010/main" val="41124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5FA4F-B62F-4648-A3DF-5BDC33EF6B0B}"/>
                  </a:ext>
                </a:extLst>
              </p:cNvPr>
              <p:cNvSpPr>
                <a:spLocks noGrp="1"/>
              </p:cNvSpPr>
              <p:nvPr>
                <p:ph idx="1"/>
              </p:nvPr>
            </p:nvSpPr>
            <p:spPr>
              <a:xfrm>
                <a:off x="257175" y="314324"/>
                <a:ext cx="11772900" cy="6543675"/>
              </a:xfrm>
            </p:spPr>
            <p:txBody>
              <a:bodyPr>
                <a:noAutofit/>
              </a:bodyPr>
              <a:lstStyle/>
              <a:p>
                <a:r>
                  <a:rPr lang="en-IN" sz="1800" dirty="0">
                    <a:latin typeface="Times New Roman" panose="02020603050405020304" pitchFamily="18" charset="0"/>
                    <a:cs typeface="Times New Roman" panose="02020603050405020304" pitchFamily="18" charset="0"/>
                  </a:rPr>
                  <a:t>ARMA and ARIMA models use only the time and load as input parameters while random noise disturbs the whole process</a:t>
                </a:r>
              </a:p>
              <a:p>
                <a:r>
                  <a:rPr lang="en-IN" sz="1800" dirty="0">
                    <a:latin typeface="Times New Roman" panose="02020603050405020304" pitchFamily="18" charset="0"/>
                    <a:cs typeface="Times New Roman" panose="02020603050405020304" pitchFamily="18" charset="0"/>
                  </a:rPr>
                  <a:t>Loads depend on the weather and time of the day so exogenous variables sometimes can be included to give the ARMAX and ARIMAX models</a:t>
                </a:r>
              </a:p>
              <a:p>
                <a:r>
                  <a:rPr lang="en-IN" sz="1800" dirty="0">
                    <a:latin typeface="Times New Roman" panose="02020603050405020304" pitchFamily="18" charset="0"/>
                    <a:cs typeface="Times New Roman" panose="02020603050405020304" pitchFamily="18" charset="0"/>
                  </a:rPr>
                  <a:t>In the ARMAX (ARMA with exogenous inputs) model the current value of the time series 𝑦𝑡 is expressed linearly in terms of its past values, current and previous values of the noise and additionally in terms of present and past values of the exogenous variables</a:t>
                </a:r>
              </a:p>
              <a:p>
                <a:r>
                  <a:rPr lang="en-IN" sz="1800" dirty="0">
                    <a:latin typeface="Times New Roman" panose="02020603050405020304" pitchFamily="18" charset="0"/>
                    <a:cs typeface="Times New Roman" panose="02020603050405020304" pitchFamily="18" charset="0"/>
                  </a:rPr>
                  <a:t>The ARMAX(𝑝, 𝑞, 𝑟1, … … , 𝑟𝑘) can be compactly written as</a:t>
                </a:r>
              </a:p>
              <a:p>
                <a:pPr marL="0" indent="0" algn="ctr">
                  <a:buNone/>
                </a:pPr>
                <a:r>
                  <a:rPr lang="el-GR" sz="1800" dirty="0">
                    <a:latin typeface="Times New Roman" panose="02020603050405020304" pitchFamily="18" charset="0"/>
                    <a:cs typeface="Times New Roman" panose="02020603050405020304" pitchFamily="18" charset="0"/>
                  </a:rPr>
                  <a:t>ϕ</a:t>
                </a:r>
                <a:r>
                  <a:rPr lang="en-US" sz="1800" dirty="0">
                    <a:latin typeface="Times New Roman" panose="02020603050405020304" pitchFamily="18" charset="0"/>
                    <a:cs typeface="Times New Roman" panose="02020603050405020304" pitchFamily="18" charset="0"/>
                  </a:rPr>
                  <a:t>(𝐵).𝑦</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θ(𝐵). 𝜀</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800" i="1" smtClean="0">
                            <a:latin typeface="Cambria Math" panose="02040503050406030204" pitchFamily="18" charset="0"/>
                            <a:cs typeface="Times New Roman" panose="02020603050405020304" pitchFamily="18" charset="0"/>
                          </a:rPr>
                        </m:ctrlPr>
                      </m:naryPr>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𝑘</m:t>
                        </m:r>
                      </m:sup>
                      <m:e>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m:rPr>
                                <m:sty m:val="p"/>
                              </m:rPr>
                              <a:rPr lang="el-GR" sz="1800" i="1" smtClean="0">
                                <a:latin typeface="Cambria Math" panose="02040503050406030204" pitchFamily="18" charset="0"/>
                                <a:cs typeface="Times New Roman" panose="02020603050405020304" pitchFamily="18" charset="0"/>
                              </a:rPr>
                              <m:t>Ψ</m:t>
                            </m:r>
                          </m:e>
                          <m:sub>
                            <m:r>
                              <a:rPr lang="en-US" sz="1800" b="0" i="1" smtClean="0">
                                <a:latin typeface="Cambria Math" panose="02040503050406030204" pitchFamily="18" charset="0"/>
                                <a:cs typeface="Times New Roman" panose="02020603050405020304" pitchFamily="18" charset="0"/>
                              </a:rPr>
                              <m:t>0</m:t>
                            </m:r>
                          </m:sub>
                        </m:sSub>
                        <m:r>
                          <a:rPr lang="en-US" sz="1800" b="0" i="1" baseline="30000" smtClean="0">
                            <a:latin typeface="Cambria Math" panose="02040503050406030204" pitchFamily="18" charset="0"/>
                            <a:cs typeface="Times New Roman" panose="02020603050405020304" pitchFamily="18" charset="0"/>
                          </a:rPr>
                          <m:t>𝑖</m:t>
                        </m:r>
                      </m:e>
                    </m:nary>
                    <m:r>
                      <a:rPr lang="en-US" sz="1800" b="0" i="1" smtClean="0">
                        <a:latin typeface="Cambria Math" panose="02040503050406030204" pitchFamily="18" charset="0"/>
                        <a:cs typeface="Times New Roman" panose="02020603050405020304" pitchFamily="18" charset="0"/>
                      </a:rPr>
                      <m:t>+</m:t>
                    </m:r>
                    <m:sSub>
                      <m:sSubPr>
                        <m:ctrlPr>
                          <a:rPr lang="en-US" sz="1800" i="1" smtClean="0">
                            <a:latin typeface="Cambria Math" panose="02040503050406030204" pitchFamily="18" charset="0"/>
                            <a:cs typeface="Times New Roman" panose="02020603050405020304" pitchFamily="18" charset="0"/>
                          </a:rPr>
                        </m:ctrlPr>
                      </m:sSubPr>
                      <m:e>
                        <m:r>
                          <m:rPr>
                            <m:sty m:val="p"/>
                          </m:rPr>
                          <a:rPr lang="el-GR" sz="1800" i="1" smtClean="0">
                            <a:latin typeface="Cambria Math" panose="02040503050406030204" pitchFamily="18" charset="0"/>
                            <a:cs typeface="Times New Roman" panose="02020603050405020304" pitchFamily="18" charset="0"/>
                          </a:rPr>
                          <m:t>Ψ</m:t>
                        </m:r>
                      </m:e>
                      <m:sub>
                        <m:r>
                          <a:rPr lang="en-US" sz="1800" b="0" i="1" smtClean="0">
                            <a:latin typeface="Cambria Math" panose="02040503050406030204" pitchFamily="18" charset="0"/>
                            <a:cs typeface="Times New Roman" panose="02020603050405020304" pitchFamily="18" charset="0"/>
                          </a:rPr>
                          <m:t>1</m:t>
                        </m:r>
                      </m:sub>
                    </m:sSub>
                    <m:r>
                      <a:rPr lang="en-US" sz="1800" b="0" i="1" baseline="30000" smtClean="0">
                        <a:latin typeface="Cambria Math" panose="02040503050406030204" pitchFamily="18" charset="0"/>
                        <a:cs typeface="Times New Roman" panose="02020603050405020304" pitchFamily="18" charset="0"/>
                      </a:rPr>
                      <m:t>𝑖</m:t>
                    </m:r>
                  </m:oMath>
                </a14:m>
                <a:r>
                  <a:rPr lang="en-US" sz="1800" dirty="0">
                    <a:latin typeface="Times New Roman" panose="02020603050405020304" pitchFamily="18" charset="0"/>
                    <a:cs typeface="Times New Roman" panose="02020603050405020304" pitchFamily="18" charset="0"/>
                  </a:rPr>
                  <a:t>.B + ….+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m:rPr>
                            <m:sty m:val="p"/>
                          </m:rPr>
                          <a:rPr lang="el-GR" sz="1800" i="1" smtClean="0">
                            <a:latin typeface="Cambria Math" panose="02040503050406030204" pitchFamily="18" charset="0"/>
                            <a:cs typeface="Times New Roman" panose="02020603050405020304" pitchFamily="18" charset="0"/>
                          </a:rPr>
                          <m:t>Ψ</m:t>
                        </m:r>
                      </m:e>
                      <m:sub>
                        <m:r>
                          <a:rPr lang="en-US" sz="1800" b="0" i="1" smtClean="0">
                            <a:latin typeface="Cambria Math" panose="02040503050406030204" pitchFamily="18" charset="0"/>
                            <a:cs typeface="Times New Roman" panose="02020603050405020304" pitchFamily="18" charset="0"/>
                          </a:rPr>
                          <m:t>𝑟𝑖</m:t>
                        </m:r>
                      </m:sub>
                    </m:sSub>
                    <m:r>
                      <a:rPr lang="en-US" sz="1800" b="0" i="1" baseline="30000" smtClean="0">
                        <a:latin typeface="Cambria Math" panose="02040503050406030204" pitchFamily="18" charset="0"/>
                        <a:cs typeface="Times New Roman" panose="02020603050405020304" pitchFamily="18" charset="0"/>
                      </a:rPr>
                      <m:t>𝑖</m:t>
                    </m:r>
                  </m:oMath>
                </a14:m>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a:t>
                </a:r>
                <a:r>
                  <a:rPr lang="en-US" sz="1800" baseline="30000" dirty="0" err="1">
                    <a:latin typeface="Times New Roman" panose="02020603050405020304" pitchFamily="18" charset="0"/>
                    <a:cs typeface="Times New Roman" panose="02020603050405020304" pitchFamily="18" charset="0"/>
                  </a:rPr>
                  <a:t>ri</a:t>
                </a:r>
                <a:r>
                  <a:rPr lang="en-US" sz="1800"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v</a:t>
                </a:r>
                <a:r>
                  <a:rPr lang="en-US" sz="1800" i="1" baseline="-25000" dirty="0" err="1">
                    <a:latin typeface="Times New Roman" panose="02020603050405020304" pitchFamily="18" charset="0"/>
                    <a:cs typeface="Times New Roman" panose="02020603050405020304" pitchFamily="18" charset="0"/>
                  </a:rPr>
                  <a:t>t</a:t>
                </a:r>
                <a:r>
                  <a:rPr lang="en-US" sz="1800" i="1" baseline="30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lgn="ctr">
                  <a:buNone/>
                </a:pPr>
                <a:r>
                  <a:rPr lang="el-GR" sz="1800" dirty="0">
                    <a:latin typeface="Times New Roman" panose="02020603050405020304" pitchFamily="18" charset="0"/>
                    <a:cs typeface="Times New Roman" panose="02020603050405020304" pitchFamily="18" charset="0"/>
                  </a:rPr>
                  <a:t>ϕ</a:t>
                </a:r>
                <a:r>
                  <a:rPr lang="en-US" sz="1800" dirty="0">
                    <a:latin typeface="Times New Roman" panose="02020603050405020304" pitchFamily="18" charset="0"/>
                    <a:cs typeface="Times New Roman" panose="02020603050405020304" pitchFamily="18" charset="0"/>
                  </a:rPr>
                  <a:t>(𝐵).𝑦</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θ(𝐵). 𝜀</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80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𝑘</m:t>
                        </m:r>
                      </m:sup>
                      <m:e>
                        <m:r>
                          <m:rPr>
                            <m:sty m:val="p"/>
                          </m:rPr>
                          <a:rPr lang="el-GR" sz="1800" i="1" smtClean="0">
                            <a:latin typeface="Cambria Math" panose="02040503050406030204" pitchFamily="18" charset="0"/>
                            <a:cs typeface="Times New Roman" panose="02020603050405020304" pitchFamily="18" charset="0"/>
                          </a:rPr>
                          <m:t>Ψ</m:t>
                        </m:r>
                      </m:e>
                    </m:nary>
                  </m:oMath>
                </a14:m>
                <a:r>
                  <a:rPr lang="en-US" sz="1800" baseline="30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(B).</a:t>
                </a:r>
                <a:r>
                  <a:rPr lang="en-US" sz="1800" i="1" dirty="0" err="1">
                    <a:latin typeface="Times New Roman" panose="02020603050405020304" pitchFamily="18" charset="0"/>
                    <a:cs typeface="Times New Roman" panose="02020603050405020304" pitchFamily="18" charset="0"/>
                  </a:rPr>
                  <a:t>v</a:t>
                </a:r>
                <a:r>
                  <a:rPr lang="en-US" sz="1800" i="1" baseline="-25000" dirty="0" err="1">
                    <a:latin typeface="Times New Roman" panose="02020603050405020304" pitchFamily="18" charset="0"/>
                    <a:cs typeface="Times New Roman" panose="02020603050405020304" pitchFamily="18" charset="0"/>
                  </a:rPr>
                  <a:t>t</a:t>
                </a:r>
                <a:r>
                  <a:rPr lang="en-US" sz="1800" i="1" baseline="300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where the 𝑟i’s are the orders of the exogenous factors (variables) </a:t>
                </a:r>
              </a:p>
              <a:p>
                <a:pPr marL="0" indent="0">
                  <a:buNone/>
                </a:pPr>
                <a:r>
                  <a:rPr lang="en-IN" sz="1800" dirty="0">
                    <a:latin typeface="Times New Roman" panose="02020603050405020304" pitchFamily="18" charset="0"/>
                    <a:cs typeface="Times New Roman" panose="02020603050405020304" pitchFamily="18" charset="0"/>
                  </a:rPr>
                  <a:t>	𝑣</a:t>
                </a:r>
                <a:r>
                  <a:rPr lang="en-IN" sz="1800" baseline="-25000" dirty="0">
                    <a:latin typeface="Times New Roman" panose="02020603050405020304" pitchFamily="18" charset="0"/>
                    <a:cs typeface="Times New Roman" panose="02020603050405020304" pitchFamily="18" charset="0"/>
                  </a:rPr>
                  <a:t>𝑡</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 and 𝜓</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(B) is a shorthand notation for </a:t>
                </a:r>
              </a:p>
              <a:p>
                <a:pPr marL="0" indent="0">
                  <a:buNone/>
                </a:pPr>
                <a:r>
                  <a:rPr lang="en-IN" sz="1800" dirty="0">
                    <a:latin typeface="Times New Roman" panose="02020603050405020304" pitchFamily="18" charset="0"/>
                    <a:cs typeface="Times New Roman" panose="02020603050405020304" pitchFamily="18" charset="0"/>
                  </a:rPr>
                  <a:t>	𝜓</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(B) = (𝜓</a:t>
                </a:r>
                <a:r>
                  <a:rPr lang="en-IN" sz="1800" baseline="-25000" dirty="0">
                    <a:latin typeface="Times New Roman" panose="02020603050405020304" pitchFamily="18" charset="0"/>
                    <a:cs typeface="Times New Roman" panose="02020603050405020304" pitchFamily="18" charset="0"/>
                  </a:rPr>
                  <a:t>0</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 + 𝜓</a:t>
                </a:r>
                <a:r>
                  <a:rPr lang="en-IN" sz="1800" baseline="-25000" dirty="0">
                    <a:latin typeface="Times New Roman" panose="02020603050405020304" pitchFamily="18" charset="0"/>
                    <a:cs typeface="Times New Roman" panose="02020603050405020304" pitchFamily="18" charset="0"/>
                  </a:rPr>
                  <a:t>1</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.B + ⋯ + 𝜓</a:t>
                </a:r>
                <a:r>
                  <a:rPr lang="en-IN" sz="1800" baseline="-25000" dirty="0">
                    <a:latin typeface="Times New Roman" panose="02020603050405020304" pitchFamily="18" charset="0"/>
                    <a:cs typeface="Times New Roman" panose="02020603050405020304" pitchFamily="18" charset="0"/>
                  </a:rPr>
                  <a:t>𝑟𝑖</a:t>
                </a:r>
                <a:r>
                  <a:rPr lang="en-IN" sz="1800" i="1" baseline="300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.𝐵</a:t>
                </a:r>
                <a:r>
                  <a:rPr lang="en-IN" sz="1800" baseline="30000" dirty="0">
                    <a:latin typeface="Times New Roman" panose="02020603050405020304" pitchFamily="18" charset="0"/>
                    <a:cs typeface="Times New Roman" panose="02020603050405020304" pitchFamily="18" charset="0"/>
                  </a:rPr>
                  <a:t>𝑟</a:t>
                </a:r>
                <a:r>
                  <a:rPr lang="en-IN" sz="1800" baseline="300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with the 𝜓</a:t>
                </a:r>
                <a:r>
                  <a:rPr lang="en-IN" sz="1800" baseline="-25000" dirty="0">
                    <a:latin typeface="Times New Roman" panose="02020603050405020304" pitchFamily="18" charset="0"/>
                    <a:cs typeface="Times New Roman" panose="02020603050405020304" pitchFamily="18" charset="0"/>
                  </a:rPr>
                  <a:t>𝑗</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’s being the corresponding coefficients</a:t>
                </a:r>
              </a:p>
              <a:p>
                <a:pPr marL="0" indent="0" algn="ctr">
                  <a:buNone/>
                </a:pPr>
                <a:r>
                  <a:rPr lang="en-IN" sz="1800" i="1" dirty="0" err="1">
                    <a:latin typeface="Times New Roman" panose="02020603050405020304" pitchFamily="18" charset="0"/>
                    <a:cs typeface="Times New Roman" panose="02020603050405020304" pitchFamily="18" charset="0"/>
                  </a:rPr>
                  <a:t>y</a:t>
                </a:r>
                <a:r>
                  <a:rPr lang="en-IN" sz="1800" i="1" baseline="-25000" dirty="0" err="1">
                    <a:latin typeface="Times New Roman" panose="02020603050405020304" pitchFamily="18" charset="0"/>
                    <a:cs typeface="Times New Roman" panose="02020603050405020304" pitchFamily="18" charset="0"/>
                  </a:rPr>
                  <a:t>t</a:t>
                </a:r>
                <a:r>
                  <a:rPr lang="en-IN" sz="18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1800" i="1" smtClean="0">
                            <a:latin typeface="Cambria Math" panose="02040503050406030204" pitchFamily="18" charset="0"/>
                            <a:cs typeface="Times New Roman" panose="02020603050405020304" pitchFamily="18" charset="0"/>
                          </a:rPr>
                        </m:ctrlPr>
                      </m:fPr>
                      <m:num>
                        <m:r>
                          <a:rPr lang="en-IN" sz="180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𝜀</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180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𝑘</m:t>
                        </m:r>
                      </m:sup>
                      <m:e>
                        <m:f>
                          <m:fPr>
                            <m:ctrlPr>
                              <a:rPr lang="en-US" sz="1800" i="1" smtClean="0">
                                <a:latin typeface="Cambria Math" panose="02040503050406030204" pitchFamily="18" charset="0"/>
                                <a:cs typeface="Times New Roman" panose="02020603050405020304" pitchFamily="18" charset="0"/>
                              </a:rPr>
                            </m:ctrlPr>
                          </m:fPr>
                          <m:num>
                            <m:sSup>
                              <m:sSupPr>
                                <m:ctrlPr>
                                  <a:rPr lang="en-US" sz="1800" i="1" smtClean="0">
                                    <a:latin typeface="Cambria Math" panose="02040503050406030204" pitchFamily="18" charset="0"/>
                                    <a:cs typeface="Times New Roman" panose="02020603050405020304" pitchFamily="18" charset="0"/>
                                  </a:rPr>
                                </m:ctrlPr>
                              </m:sSupPr>
                              <m:e>
                                <m:r>
                                  <m:rPr>
                                    <m:sty m:val="p"/>
                                  </m:rPr>
                                  <a:rPr lang="el-GR" sz="1800" i="1" smtClean="0">
                                    <a:latin typeface="Cambria Math" panose="02040503050406030204" pitchFamily="18" charset="0"/>
                                    <a:cs typeface="Times New Roman" panose="02020603050405020304" pitchFamily="18" charset="0"/>
                                  </a:rPr>
                                  <m:t>Ψ</m:t>
                                </m:r>
                              </m:e>
                              <m:sup>
                                <m:r>
                                  <a:rPr lang="en-US" sz="1800" b="0" i="1" smtClean="0">
                                    <a:latin typeface="Cambria Math" panose="02040503050406030204" pitchFamily="18" charset="0"/>
                                    <a:cs typeface="Times New Roman" panose="02020603050405020304" pitchFamily="18" charset="0"/>
                                  </a:rPr>
                                  <m:t>𝑖</m:t>
                                </m:r>
                              </m:sup>
                            </m:s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cs typeface="Times New Roman" panose="02020603050405020304" pitchFamily="18" charset="0"/>
                              </a:rPr>
                              <m:t>)</m:t>
                            </m:r>
                          </m:num>
                          <m:den>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e>
                    </m:nary>
                    <m:r>
                      <a:rPr lang="en-US" sz="1800" b="0" i="1" smtClean="0">
                        <a:latin typeface="Cambria Math" panose="02040503050406030204" pitchFamily="18" charset="0"/>
                        <a:cs typeface="Times New Roman" panose="02020603050405020304" pitchFamily="18" charset="0"/>
                      </a:rPr>
                      <m:t>.</m:t>
                    </m:r>
                    <m:r>
                      <m:rPr>
                        <m:nor/>
                      </m:rPr>
                      <a:rPr lang="en-US" sz="1800" i="1" dirty="0" smtClean="0">
                        <a:latin typeface="Times New Roman" panose="02020603050405020304" pitchFamily="18" charset="0"/>
                        <a:cs typeface="Times New Roman" panose="02020603050405020304" pitchFamily="18" charset="0"/>
                      </a:rPr>
                      <m:t>v</m:t>
                    </m:r>
                    <m:r>
                      <m:rPr>
                        <m:nor/>
                      </m:rPr>
                      <a:rPr lang="en-US" sz="1800" i="1" baseline="-25000" dirty="0" smtClean="0">
                        <a:latin typeface="Times New Roman" panose="02020603050405020304" pitchFamily="18" charset="0"/>
                        <a:cs typeface="Times New Roman" panose="02020603050405020304" pitchFamily="18" charset="0"/>
                      </a:rPr>
                      <m:t>t</m:t>
                    </m:r>
                    <m:r>
                      <m:rPr>
                        <m:nor/>
                      </m:rPr>
                      <a:rPr lang="en-US" sz="1800" i="1" baseline="30000" dirty="0" smtClean="0">
                        <a:latin typeface="Times New Roman" panose="02020603050405020304" pitchFamily="18" charset="0"/>
                        <a:cs typeface="Times New Roman" panose="02020603050405020304" pitchFamily="18" charset="0"/>
                      </a:rPr>
                      <m:t>i</m:t>
                    </m:r>
                    <m:r>
                      <m:rPr>
                        <m:nor/>
                      </m:rPr>
                      <a:rPr lang="en-US" sz="1800" dirty="0" smtClean="0">
                        <a:latin typeface="Times New Roman" panose="02020603050405020304" pitchFamily="18" charset="0"/>
                        <a:cs typeface="Times New Roman" panose="02020603050405020304" pitchFamily="18" charset="0"/>
                      </a:rPr>
                      <m:t> </m:t>
                    </m:r>
                  </m:oMath>
                </a14:m>
                <a:endParaRPr lang="en-US" sz="1800" dirty="0">
                  <a:latin typeface="Times New Roman" panose="02020603050405020304" pitchFamily="18" charset="0"/>
                  <a:cs typeface="Times New Roman" panose="02020603050405020304" pitchFamily="18" charset="0"/>
                </a:endParaRPr>
              </a:p>
              <a:p>
                <a:pPr marL="0" indent="0" algn="ctr">
                  <a:buNone/>
                </a:pPr>
                <a:r>
                  <a:rPr lang="en-IN" sz="1800" i="1" dirty="0">
                    <a:latin typeface="Times New Roman" panose="02020603050405020304" pitchFamily="18" charset="0"/>
                    <a:cs typeface="Times New Roman" panose="02020603050405020304" pitchFamily="18" charset="0"/>
                  </a:rPr>
                  <a:t>y</a:t>
                </a:r>
                <a:r>
                  <a:rPr lang="en-IN" sz="1800" i="1" baseline="-25000" dirty="0" err="1">
                    <a:latin typeface="Times New Roman" panose="02020603050405020304" pitchFamily="18" charset="0"/>
                    <a:cs typeface="Times New Roman" panose="02020603050405020304" pitchFamily="18" charset="0"/>
                  </a:rPr>
                  <a:t>t</a:t>
                </a:r>
                <a:r>
                  <a:rPr lang="en-IN" sz="18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1800" i="1" smtClean="0">
                            <a:latin typeface="Cambria Math" panose="02040503050406030204" pitchFamily="18" charset="0"/>
                            <a:cs typeface="Times New Roman" panose="02020603050405020304" pitchFamily="18" charset="0"/>
                          </a:rPr>
                        </m:ctrlPr>
                      </m:fPr>
                      <m:num>
                        <m:r>
                          <a:rPr lang="en-IN" sz="180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IN"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𝜀</a:t>
                </a:r>
                <a:r>
                  <a:rPr lang="en-US" sz="1800" baseline="-25000" dirty="0">
                    <a:latin typeface="Times New Roman" panose="02020603050405020304" pitchFamily="18" charset="0"/>
                    <a:cs typeface="Times New Roman" panose="02020603050405020304" pitchFamily="18" charset="0"/>
                  </a:rPr>
                  <a:t>𝑡</a:t>
                </a:r>
                <a:r>
                  <a:rPr lang="en-US" sz="18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l-GR" sz="180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𝑘</m:t>
                        </m:r>
                      </m:sup>
                      <m:e>
                        <m:r>
                          <m:rPr>
                            <m:nor/>
                          </m:rPr>
                          <a:rPr lang="el-GR" sz="1800" i="1" dirty="0" smtClean="0">
                            <a:latin typeface="Times New Roman" panose="02020603050405020304" pitchFamily="18" charset="0"/>
                            <a:cs typeface="Times New Roman" panose="02020603050405020304" pitchFamily="18" charset="0"/>
                          </a:rPr>
                          <m:t>Ψ</m:t>
                        </m:r>
                        <m:r>
                          <m:rPr>
                            <m:nor/>
                          </m:rPr>
                          <a:rPr lang="en-US" sz="1800" i="1" dirty="0" smtClean="0">
                            <a:latin typeface="Times New Roman" panose="02020603050405020304" pitchFamily="18" charset="0"/>
                            <a:cs typeface="Times New Roman" panose="02020603050405020304" pitchFamily="18" charset="0"/>
                          </a:rPr>
                          <m:t> </m:t>
                        </m:r>
                        <m:r>
                          <m:rPr>
                            <m:nor/>
                          </m:rPr>
                          <a:rPr lang="el-GR" sz="1800" i="1" dirty="0" smtClean="0">
                            <a:latin typeface="Times New Roman" panose="02020603050405020304" pitchFamily="18" charset="0"/>
                            <a:cs typeface="Times New Roman" panose="02020603050405020304" pitchFamily="18" charset="0"/>
                          </a:rPr>
                          <m:t>︢</m:t>
                        </m:r>
                        <m:r>
                          <m:rPr>
                            <m:nor/>
                          </m:rPr>
                          <a:rPr lang="en-US" sz="1800" i="1" dirty="0" smtClean="0">
                            <a:latin typeface="Times New Roman" panose="02020603050405020304" pitchFamily="18" charset="0"/>
                            <a:cs typeface="Times New Roman" panose="02020603050405020304" pitchFamily="18" charset="0"/>
                          </a:rPr>
                          <m:t>  </m:t>
                        </m:r>
                        <m:r>
                          <m:rPr>
                            <m:nor/>
                          </m:rPr>
                          <a:rPr lang="en-US" sz="1800" i="1" baseline="30000" dirty="0" smtClean="0">
                            <a:latin typeface="Times New Roman" panose="02020603050405020304" pitchFamily="18" charset="0"/>
                            <a:cs typeface="Times New Roman" panose="02020603050405020304" pitchFamily="18" charset="0"/>
                          </a:rPr>
                          <m:t>i</m:t>
                        </m:r>
                        <m:r>
                          <m:rPr>
                            <m:nor/>
                          </m:rPr>
                          <a:rPr lang="en-US" sz="1800" i="1" dirty="0" smtClean="0">
                            <a:latin typeface="Times New Roman" panose="02020603050405020304" pitchFamily="18" charset="0"/>
                            <a:cs typeface="Times New Roman" panose="02020603050405020304" pitchFamily="18" charset="0"/>
                          </a:rPr>
                          <m:t>(</m:t>
                        </m:r>
                        <m:r>
                          <m:rPr>
                            <m:nor/>
                          </m:rPr>
                          <a:rPr lang="en-US" sz="1800" i="1" dirty="0" smtClean="0">
                            <a:latin typeface="Times New Roman" panose="02020603050405020304" pitchFamily="18" charset="0"/>
                            <a:cs typeface="Times New Roman" panose="02020603050405020304" pitchFamily="18" charset="0"/>
                          </a:rPr>
                          <m:t>B</m:t>
                        </m:r>
                        <m:r>
                          <m:rPr>
                            <m:nor/>
                          </m:rPr>
                          <a:rPr lang="en-US" sz="1800" i="1" dirty="0" smtClean="0">
                            <a:latin typeface="Times New Roman" panose="02020603050405020304" pitchFamily="18" charset="0"/>
                            <a:cs typeface="Times New Roman" panose="02020603050405020304" pitchFamily="18" charset="0"/>
                          </a:rPr>
                          <m:t>)</m:t>
                        </m:r>
                      </m:e>
                    </m:nary>
                    <m:r>
                      <m:rPr>
                        <m:nor/>
                      </m:rPr>
                      <a:rPr lang="en-US" sz="1800" i="1" dirty="0" smtClean="0">
                        <a:latin typeface="Times New Roman" panose="02020603050405020304" pitchFamily="18" charset="0"/>
                        <a:cs typeface="Times New Roman" panose="02020603050405020304" pitchFamily="18" charset="0"/>
                      </a:rPr>
                      <m:t>v</m:t>
                    </m:r>
                    <m:r>
                      <m:rPr>
                        <m:nor/>
                      </m:rPr>
                      <a:rPr lang="en-US" sz="1800" i="1" baseline="-25000" dirty="0" smtClean="0">
                        <a:latin typeface="Times New Roman" panose="02020603050405020304" pitchFamily="18" charset="0"/>
                        <a:cs typeface="Times New Roman" panose="02020603050405020304" pitchFamily="18" charset="0"/>
                      </a:rPr>
                      <m:t>t</m:t>
                    </m:r>
                    <m:r>
                      <m:rPr>
                        <m:nor/>
                      </m:rPr>
                      <a:rPr lang="en-US" sz="1800" i="1" baseline="30000" dirty="0" smtClean="0">
                        <a:latin typeface="Times New Roman" panose="02020603050405020304" pitchFamily="18" charset="0"/>
                        <a:cs typeface="Times New Roman" panose="02020603050405020304" pitchFamily="18" charset="0"/>
                      </a:rPr>
                      <m:t>i</m:t>
                    </m:r>
                  </m:oMath>
                </a14:m>
                <a:endParaRPr lang="en-IN" sz="1800" i="1" baseline="-250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where </a:t>
                </a:r>
                <a14:m>
                  <m:oMath xmlns:m="http://schemas.openxmlformats.org/officeDocument/2006/math">
                    <m:r>
                      <m:rPr>
                        <m:nor/>
                      </m:rPr>
                      <a:rPr lang="el-GR" sz="1800" i="1" dirty="0" smtClean="0">
                        <a:latin typeface="Times New Roman" panose="02020603050405020304" pitchFamily="18" charset="0"/>
                        <a:cs typeface="Times New Roman" panose="02020603050405020304" pitchFamily="18" charset="0"/>
                      </a:rPr>
                      <m:t>Ψ</m:t>
                    </m:r>
                    <m:r>
                      <m:rPr>
                        <m:nor/>
                      </m:rPr>
                      <a:rPr lang="en-US" sz="1800" i="1" dirty="0" smtClean="0">
                        <a:latin typeface="Times New Roman" panose="02020603050405020304" pitchFamily="18" charset="0"/>
                        <a:cs typeface="Times New Roman" panose="02020603050405020304" pitchFamily="18" charset="0"/>
                      </a:rPr>
                      <m:t> </m:t>
                    </m:r>
                    <m:r>
                      <m:rPr>
                        <m:nor/>
                      </m:rPr>
                      <a:rPr lang="el-GR" sz="1800" i="1" dirty="0" smtClean="0">
                        <a:latin typeface="Times New Roman" panose="02020603050405020304" pitchFamily="18" charset="0"/>
                        <a:cs typeface="Times New Roman" panose="02020603050405020304" pitchFamily="18" charset="0"/>
                      </a:rPr>
                      <m:t>︢</m:t>
                    </m:r>
                    <m:r>
                      <m:rPr>
                        <m:nor/>
                      </m:rPr>
                      <a:rPr lang="en-US" sz="1800" i="1" dirty="0" smtClean="0">
                        <a:latin typeface="Times New Roman" panose="02020603050405020304" pitchFamily="18" charset="0"/>
                        <a:cs typeface="Times New Roman" panose="02020603050405020304" pitchFamily="18" charset="0"/>
                      </a:rPr>
                      <m:t>  </m:t>
                    </m:r>
                    <m:r>
                      <m:rPr>
                        <m:nor/>
                      </m:rPr>
                      <a:rPr lang="en-US" sz="1800" i="1" baseline="30000" dirty="0" smtClean="0">
                        <a:latin typeface="Times New Roman" panose="02020603050405020304" pitchFamily="18" charset="0"/>
                        <a:cs typeface="Times New Roman" panose="02020603050405020304" pitchFamily="18" charset="0"/>
                      </a:rPr>
                      <m:t>i</m:t>
                    </m:r>
                    <m:r>
                      <m:rPr>
                        <m:nor/>
                      </m:rPr>
                      <a:rPr lang="en-US" sz="1800" b="0" i="1" baseline="30000" dirty="0" smtClean="0">
                        <a:latin typeface="Times New Roman" panose="02020603050405020304" pitchFamily="18" charset="0"/>
                        <a:cs typeface="Times New Roman" panose="02020603050405020304" pitchFamily="18" charset="0"/>
                      </a:rPr>
                      <m:t> ′</m:t>
                    </m:r>
                    <m:r>
                      <m:rPr>
                        <m:nor/>
                      </m:rPr>
                      <a:rPr lang="en-US" sz="1800" b="0" i="1" baseline="30000" dirty="0" smtClean="0">
                        <a:latin typeface="Times New Roman" panose="02020603050405020304" pitchFamily="18" charset="0"/>
                        <a:cs typeface="Times New Roman" panose="02020603050405020304" pitchFamily="18" charset="0"/>
                      </a:rPr>
                      <m:t>s</m:t>
                    </m:r>
                    <m:r>
                      <a:rPr lang="en-US" sz="1800" i="1" baseline="30000" dirty="0" smtClean="0">
                        <a:latin typeface="Cambria Math" panose="02040503050406030204" pitchFamily="18" charset="0"/>
                        <a:cs typeface="Times New Roman" panose="02020603050405020304" pitchFamily="18" charset="0"/>
                      </a:rPr>
                      <m:t> </m:t>
                    </m:r>
                  </m:oMath>
                </a14:m>
                <a:r>
                  <a:rPr lang="en-IN" sz="1800" dirty="0">
                    <a:latin typeface="Times New Roman" panose="02020603050405020304" pitchFamily="18" charset="0"/>
                    <a:cs typeface="Times New Roman" panose="02020603050405020304" pitchFamily="18" charset="0"/>
                  </a:rPr>
                  <a:t>are the adequate coefficient polynomials 𝜓</a:t>
                </a:r>
                <a:r>
                  <a:rPr lang="en-IN" sz="1800" baseline="30000" dirty="0">
                    <a:latin typeface="Times New Roman" panose="02020603050405020304" pitchFamily="18" charset="0"/>
                    <a:cs typeface="Times New Roman" panose="02020603050405020304" pitchFamily="18" charset="0"/>
                  </a:rPr>
                  <a:t>𝑖</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Similar expressions can be derived for the ARIMAX model, except that the integrated (I) part must be additionally considered via the differencing operator</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B05FA4F-B62F-4648-A3DF-5BDC33EF6B0B}"/>
                  </a:ext>
                </a:extLst>
              </p:cNvPr>
              <p:cNvSpPr>
                <a:spLocks noGrp="1" noRot="1" noChangeAspect="1" noMove="1" noResize="1" noEditPoints="1" noAdjustHandles="1" noChangeArrowheads="1" noChangeShapeType="1" noTextEdit="1"/>
              </p:cNvSpPr>
              <p:nvPr>
                <p:ph idx="1"/>
              </p:nvPr>
            </p:nvSpPr>
            <p:spPr>
              <a:xfrm>
                <a:off x="257175" y="314324"/>
                <a:ext cx="11772900" cy="6543675"/>
              </a:xfrm>
              <a:blipFill>
                <a:blip r:embed="rId2"/>
                <a:stretch>
                  <a:fillRect l="-311" t="-932" r="-207" b="-177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F3B061B8-B017-4E22-AA93-48662B0712E5}"/>
              </a:ext>
            </a:extLst>
          </p:cNvPr>
          <p:cNvSpPr txBox="1"/>
          <p:nvPr/>
        </p:nvSpPr>
        <p:spPr>
          <a:xfrm>
            <a:off x="161925" y="-55008"/>
            <a:ext cx="6096000" cy="369332"/>
          </a:xfrm>
          <a:prstGeom prst="rect">
            <a:avLst/>
          </a:prstGeom>
          <a:noFill/>
        </p:spPr>
        <p:txBody>
          <a:bodyPr wrap="square">
            <a:spAutoFit/>
          </a:bodyPr>
          <a:lstStyle/>
          <a:p>
            <a:pPr marL="0" indent="0">
              <a:buNone/>
            </a:pPr>
            <a:r>
              <a:rPr lang="en-IN" b="1" dirty="0">
                <a:latin typeface="Times New Roman" panose="02020603050405020304" pitchFamily="18" charset="0"/>
                <a:cs typeface="Times New Roman" panose="02020603050405020304" pitchFamily="18" charset="0"/>
              </a:rPr>
              <a:t>ARMAX and ARIMAX Models</a:t>
            </a:r>
          </a:p>
        </p:txBody>
      </p:sp>
    </p:spTree>
    <p:extLst>
      <p:ext uri="{BB962C8B-B14F-4D97-AF65-F5344CB8AC3E}">
        <p14:creationId xmlns:p14="http://schemas.microsoft.com/office/powerpoint/2010/main" val="71146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3CE40-80B5-4B52-BEE2-CD43CCD8E2E6}"/>
              </a:ext>
            </a:extLst>
          </p:cNvPr>
          <p:cNvSpPr>
            <a:spLocks noGrp="1"/>
          </p:cNvSpPr>
          <p:nvPr>
            <p:ph idx="1"/>
          </p:nvPr>
        </p:nvSpPr>
        <p:spPr>
          <a:xfrm>
            <a:off x="76201" y="104774"/>
            <a:ext cx="12001499" cy="661987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Kalman Filtering Algorithm </a:t>
            </a:r>
          </a:p>
          <a:p>
            <a:r>
              <a:rPr lang="en-US" sz="2000" dirty="0">
                <a:latin typeface="Times New Roman" panose="02020603050405020304" pitchFamily="18" charset="0"/>
                <a:cs typeface="Times New Roman" panose="02020603050405020304" pitchFamily="18" charset="0"/>
              </a:rPr>
              <a:t>Long-term forecasting, is characterized by a high level of uncertainty due to its high dependence on socioeconomic factors and an error level up to 10% is acceptable</a:t>
            </a:r>
          </a:p>
          <a:p>
            <a:r>
              <a:rPr lang="en-US" sz="2000" dirty="0">
                <a:latin typeface="Times New Roman" panose="02020603050405020304" pitchFamily="18" charset="0"/>
                <a:cs typeface="Times New Roman" panose="02020603050405020304" pitchFamily="18" charset="0"/>
              </a:rPr>
              <a:t>Applying a Kalman filtering algorithm minimizes the mean of the squared model’s error</a:t>
            </a:r>
          </a:p>
          <a:p>
            <a:r>
              <a:rPr lang="en-US" sz="2000" dirty="0">
                <a:latin typeface="Times New Roman" panose="02020603050405020304" pitchFamily="18" charset="0"/>
                <a:cs typeface="Times New Roman" panose="02020603050405020304" pitchFamily="18" charset="0"/>
              </a:rPr>
              <a:t>Kalman Filter (KF) is a set of mathematical equations in the state space that can provide an efficient computational (recursive) means to estimate the state of an observed process</a:t>
            </a:r>
          </a:p>
          <a:p>
            <a:r>
              <a:rPr lang="en-US" sz="2000" dirty="0">
                <a:latin typeface="Times New Roman" panose="02020603050405020304" pitchFamily="18" charset="0"/>
                <a:cs typeface="Times New Roman" panose="02020603050405020304" pitchFamily="18" charset="0"/>
              </a:rPr>
              <a:t>It is used for tracking in interactive computer graphics, motion prediction and for multi-sensor (inertial-acoustic) fusion</a:t>
            </a:r>
          </a:p>
          <a:p>
            <a:r>
              <a:rPr lang="en-US" sz="2000" dirty="0">
                <a:latin typeface="Times New Roman" panose="02020603050405020304" pitchFamily="18" charset="0"/>
                <a:cs typeface="Times New Roman" panose="02020603050405020304" pitchFamily="18" charset="0"/>
              </a:rPr>
              <a:t>It supports estimations of past, present, and future states, as well as it can do so even when the precise nature of the modeled system is unknown while also controlling the noisy systems</a:t>
            </a:r>
          </a:p>
          <a:p>
            <a:r>
              <a:rPr lang="en-US" sz="2000" dirty="0">
                <a:latin typeface="Times New Roman" panose="02020603050405020304" pitchFamily="18" charset="0"/>
                <a:cs typeface="Times New Roman" panose="02020603050405020304" pitchFamily="18" charset="0"/>
              </a:rPr>
              <a:t>Main elements that affect the electric load behavior can be classified as follows</a:t>
            </a:r>
          </a:p>
          <a:p>
            <a:pPr marL="0" indent="0">
              <a:buNone/>
            </a:pPr>
            <a:r>
              <a:rPr lang="en-US" sz="2000" dirty="0">
                <a:latin typeface="Times New Roman" panose="02020603050405020304" pitchFamily="18" charset="0"/>
                <a:cs typeface="Times New Roman" panose="02020603050405020304" pitchFamily="18" charset="0"/>
              </a:rPr>
              <a:t>Weather</a:t>
            </a:r>
          </a:p>
          <a:p>
            <a:pPr marL="0" indent="0">
              <a:buNone/>
            </a:pPr>
            <a:r>
              <a:rPr lang="en-US" sz="2000" dirty="0">
                <a:latin typeface="Times New Roman" panose="02020603050405020304" pitchFamily="18" charset="0"/>
                <a:cs typeface="Times New Roman" panose="02020603050405020304" pitchFamily="18" charset="0"/>
              </a:rPr>
              <a:t>Time</a:t>
            </a:r>
          </a:p>
          <a:p>
            <a:pPr marL="0" indent="0">
              <a:buNone/>
            </a:pPr>
            <a:r>
              <a:rPr lang="en-US" sz="2000" dirty="0">
                <a:latin typeface="Times New Roman" panose="02020603050405020304" pitchFamily="18" charset="0"/>
                <a:cs typeface="Times New Roman" panose="02020603050405020304" pitchFamily="18" charset="0"/>
              </a:rPr>
              <a:t>Economy </a:t>
            </a:r>
          </a:p>
          <a:p>
            <a:pPr marL="0" indent="0">
              <a:buNone/>
            </a:pPr>
            <a:r>
              <a:rPr lang="en-US" sz="2000" dirty="0">
                <a:latin typeface="Times New Roman" panose="02020603050405020304" pitchFamily="18" charset="0"/>
                <a:cs typeface="Times New Roman" panose="02020603050405020304" pitchFamily="18" charset="0"/>
              </a:rPr>
              <a:t>Random disturbances and </a:t>
            </a:r>
          </a:p>
          <a:p>
            <a:pPr marL="0" indent="0">
              <a:buNone/>
            </a:pPr>
            <a:r>
              <a:rPr lang="en-US" sz="2000" dirty="0">
                <a:latin typeface="Times New Roman" panose="02020603050405020304" pitchFamily="18" charset="0"/>
                <a:cs typeface="Times New Roman" panose="02020603050405020304" pitchFamily="18" charset="0"/>
              </a:rPr>
              <a:t>Customer factors</a:t>
            </a:r>
          </a:p>
          <a:p>
            <a:r>
              <a:rPr lang="en-US" sz="2000" dirty="0">
                <a:latin typeface="Times New Roman" panose="02020603050405020304" pitchFamily="18" charset="0"/>
                <a:cs typeface="Times New Roman" panose="02020603050405020304" pitchFamily="18" charset="0"/>
              </a:rPr>
              <a:t>Complex inputs (c, d, e) are given as inputs while weather and time factors are usually included in the KF</a:t>
            </a:r>
          </a:p>
          <a:p>
            <a:r>
              <a:rPr lang="en-US" sz="2000" dirty="0">
                <a:latin typeface="Times New Roman" panose="02020603050405020304" pitchFamily="18" charset="0"/>
                <a:cs typeface="Times New Roman" panose="02020603050405020304" pitchFamily="18" charset="0"/>
              </a:rPr>
              <a:t>The KF is a discrete-time linear dynamic system</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000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877EB-E264-4373-83E6-144B33706900}"/>
              </a:ext>
            </a:extLst>
          </p:cNvPr>
          <p:cNvSpPr>
            <a:spLocks noGrp="1"/>
          </p:cNvSpPr>
          <p:nvPr>
            <p:ph idx="1"/>
          </p:nvPr>
        </p:nvSpPr>
        <p:spPr>
          <a:xfrm>
            <a:off x="333375" y="195262"/>
            <a:ext cx="11525250" cy="6467475"/>
          </a:xfrm>
        </p:spPr>
        <p:txBody>
          <a:bodyPr>
            <a:noAutofit/>
          </a:bodyPr>
          <a:lstStyle/>
          <a:p>
            <a:r>
              <a:rPr lang="en-US" sz="2200" dirty="0">
                <a:latin typeface="Times New Roman" panose="02020603050405020304" pitchFamily="18" charset="0"/>
                <a:cs typeface="Times New Roman" panose="02020603050405020304" pitchFamily="18" charset="0"/>
              </a:rPr>
              <a:t>KF’s mechanism works in a two-step process</a:t>
            </a:r>
          </a:p>
          <a:p>
            <a:pPr marL="0" indent="0">
              <a:buNone/>
            </a:pPr>
            <a:r>
              <a:rPr lang="en-US" sz="2200" dirty="0">
                <a:latin typeface="Times New Roman" panose="02020603050405020304" pitchFamily="18" charset="0"/>
                <a:cs typeface="Times New Roman" panose="02020603050405020304" pitchFamily="18" charset="0"/>
              </a:rPr>
              <a:t>predictor step (PS) and </a:t>
            </a:r>
          </a:p>
          <a:p>
            <a:pPr marL="0" indent="0">
              <a:buNone/>
            </a:pPr>
            <a:r>
              <a:rPr lang="en-US" sz="2200" dirty="0">
                <a:latin typeface="Times New Roman" panose="02020603050405020304" pitchFamily="18" charset="0"/>
                <a:cs typeface="Times New Roman" panose="02020603050405020304" pitchFamily="18" charset="0"/>
              </a:rPr>
              <a:t>corrector step (CS)</a:t>
            </a:r>
          </a:p>
          <a:p>
            <a:r>
              <a:rPr lang="en-US" sz="2200" dirty="0">
                <a:latin typeface="Times New Roman" panose="02020603050405020304" pitchFamily="18" charset="0"/>
                <a:cs typeface="Times New Roman" panose="02020603050405020304" pitchFamily="18" charset="0"/>
              </a:rPr>
              <a:t>In PS, the KF estimates the current load’s state on the basis of its previous state, together with its covariance uncertainty</a:t>
            </a:r>
          </a:p>
          <a:p>
            <a:r>
              <a:rPr lang="en-US" sz="2200" dirty="0">
                <a:latin typeface="Times New Roman" panose="02020603050405020304" pitchFamily="18" charset="0"/>
                <a:cs typeface="Times New Roman" panose="02020603050405020304" pitchFamily="18" charset="0"/>
              </a:rPr>
              <a:t>Once the new Smart Meter Device’s measurement is observed, the estimated state vector is updated by deploying a weighted average (higher weight is given to estimate with a higher certainty)</a:t>
            </a:r>
          </a:p>
          <a:p>
            <a:r>
              <a:rPr lang="en-US" sz="2200" dirty="0">
                <a:latin typeface="Times New Roman" panose="02020603050405020304" pitchFamily="18" charset="0"/>
                <a:cs typeface="Times New Roman" panose="02020603050405020304" pitchFamily="18" charset="0"/>
              </a:rPr>
              <a:t>PS and CS steps continue to proceed recursively</a:t>
            </a:r>
          </a:p>
          <a:p>
            <a:r>
              <a:rPr lang="en-US" sz="2200" dirty="0">
                <a:latin typeface="Times New Roman" panose="02020603050405020304" pitchFamily="18" charset="0"/>
                <a:cs typeface="Times New Roman" panose="02020603050405020304" pitchFamily="18" charset="0"/>
              </a:rPr>
              <a:t>Linear KF cannot handle nonlinearities so its nonlinear variants like Extended Kalman filter (EKF), Unscented Kalman filter (UKF) are used</a:t>
            </a:r>
          </a:p>
          <a:p>
            <a:pPr marL="0" indent="0">
              <a:buNone/>
            </a:pPr>
            <a:r>
              <a:rPr lang="en-US" sz="2200" b="1" dirty="0">
                <a:latin typeface="Times New Roman" panose="02020603050405020304" pitchFamily="18" charset="0"/>
                <a:cs typeface="Times New Roman" panose="02020603050405020304" pitchFamily="18" charset="0"/>
              </a:rPr>
              <a:t>Grey Models (GM) </a:t>
            </a:r>
          </a:p>
          <a:p>
            <a:r>
              <a:rPr lang="en-US" sz="2200" dirty="0">
                <a:latin typeface="Times New Roman" panose="02020603050405020304" pitchFamily="18" charset="0"/>
                <a:cs typeface="Times New Roman" panose="02020603050405020304" pitchFamily="18" charset="0"/>
              </a:rPr>
              <a:t>Grey System Theory (GST) was firstly introduced by Deng in 1982</a:t>
            </a:r>
          </a:p>
          <a:p>
            <a:r>
              <a:rPr lang="en-US" sz="2200" dirty="0">
                <a:latin typeface="Times New Roman" panose="02020603050405020304" pitchFamily="18" charset="0"/>
                <a:cs typeface="Times New Roman" panose="02020603050405020304" pitchFamily="18" charset="0"/>
              </a:rPr>
              <a:t>Deals with observed systems that have partially unknown parameters</a:t>
            </a:r>
          </a:p>
          <a:p>
            <a:r>
              <a:rPr lang="en-US" sz="2200" dirty="0">
                <a:latin typeface="Times New Roman" panose="02020603050405020304" pitchFamily="18" charset="0"/>
                <a:cs typeface="Times New Roman" panose="02020603050405020304" pitchFamily="18" charset="0"/>
              </a:rPr>
              <a:t>GM need only a limited amount of the data to estimate the unknown system’s behavior</a:t>
            </a:r>
          </a:p>
        </p:txBody>
      </p:sp>
    </p:spTree>
    <p:extLst>
      <p:ext uri="{BB962C8B-B14F-4D97-AF65-F5344CB8AC3E}">
        <p14:creationId xmlns:p14="http://schemas.microsoft.com/office/powerpoint/2010/main" val="306501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CEDE3-95AB-4598-826F-C17D6EAB7DE2}"/>
              </a:ext>
            </a:extLst>
          </p:cNvPr>
          <p:cNvSpPr>
            <a:spLocks noGrp="1"/>
          </p:cNvSpPr>
          <p:nvPr>
            <p:ph idx="1"/>
          </p:nvPr>
        </p:nvSpPr>
        <p:spPr>
          <a:xfrm>
            <a:off x="433387" y="304800"/>
            <a:ext cx="11325225" cy="6448425"/>
          </a:xfrm>
        </p:spPr>
        <p:txBody>
          <a:bodyPr>
            <a:noAutofit/>
          </a:bodyPr>
          <a:lstStyle/>
          <a:p>
            <a:r>
              <a:rPr lang="en-US" sz="2000" dirty="0">
                <a:latin typeface="Times New Roman" panose="02020603050405020304" pitchFamily="18" charset="0"/>
                <a:cs typeface="Times New Roman" panose="02020603050405020304" pitchFamily="18" charset="0"/>
              </a:rPr>
              <a:t>GST extracts convincing governing laws of the observed system on the basis of the available data</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GM(1,1) is one of the most frequently used grey models which produces forecasts of the future primitive data points</a:t>
            </a:r>
          </a:p>
          <a:p>
            <a:r>
              <a:rPr lang="en-US" sz="2000" dirty="0">
                <a:latin typeface="Times New Roman" panose="02020603050405020304" pitchFamily="18" charset="0"/>
                <a:cs typeface="Times New Roman" panose="02020603050405020304" pitchFamily="18" charset="0"/>
              </a:rPr>
              <a:t>It is a time series forecasting model with differential equation (DE) having the time-dependent varying coefficients</a:t>
            </a:r>
          </a:p>
          <a:p>
            <a:r>
              <a:rPr lang="en-US" sz="2000" dirty="0">
                <a:latin typeface="Times New Roman" panose="02020603050405020304" pitchFamily="18" charset="0"/>
                <a:cs typeface="Times New Roman" panose="02020603050405020304" pitchFamily="18" charset="0"/>
              </a:rPr>
              <a:t>By deploying Accumulated Generation (AG) it is possible to smoothen and lower the intensity of the uncertainty in system</a:t>
            </a:r>
          </a:p>
          <a:p>
            <a:r>
              <a:rPr lang="en-US" sz="2000" dirty="0">
                <a:latin typeface="Times New Roman" panose="02020603050405020304" pitchFamily="18" charset="0"/>
                <a:cs typeface="Times New Roman" panose="02020603050405020304" pitchFamily="18" charset="0"/>
              </a:rPr>
              <a:t>When the DE is solved, the n-step ahead predicted value of the system can be obtained</a:t>
            </a:r>
          </a:p>
          <a:p>
            <a:r>
              <a:rPr lang="en-US" sz="2000" dirty="0">
                <a:latin typeface="Times New Roman" panose="02020603050405020304" pitchFamily="18" charset="0"/>
                <a:cs typeface="Times New Roman" panose="02020603050405020304" pitchFamily="18" charset="0"/>
              </a:rPr>
              <a:t>Inverse AG (IAG) can be applied to extract the predicted values of the original data</a:t>
            </a:r>
          </a:p>
          <a:p>
            <a:r>
              <a:rPr lang="en-US" sz="2000" dirty="0">
                <a:latin typeface="Times New Roman" panose="02020603050405020304" pitchFamily="18" charset="0"/>
                <a:cs typeface="Times New Roman" panose="02020603050405020304" pitchFamily="18" charset="0"/>
              </a:rPr>
              <a:t>GM based on GST are used in networks since they are capable of using random variations as the grey quantity which changes in certain interval</a:t>
            </a:r>
          </a:p>
          <a:p>
            <a:r>
              <a:rPr lang="en-US" sz="2000" dirty="0">
                <a:latin typeface="Times New Roman" panose="02020603050405020304" pitchFamily="18" charset="0"/>
                <a:cs typeface="Times New Roman" panose="02020603050405020304" pitchFamily="18" charset="0"/>
              </a:rPr>
              <a:t>The DE of GM is essential here since it provides means to forecast power load</a:t>
            </a:r>
          </a:p>
          <a:p>
            <a:r>
              <a:rPr lang="en-US" sz="2000" dirty="0">
                <a:latin typeface="Times New Roman" panose="02020603050405020304" pitchFamily="18" charset="0"/>
                <a:cs typeface="Times New Roman" panose="02020603050405020304" pitchFamily="18" charset="0"/>
              </a:rPr>
              <a:t>When derived model is successfully tested against adequate reliability, stability, and accuracy, it can be deployed to forecast the future load</a:t>
            </a:r>
          </a:p>
          <a:p>
            <a:r>
              <a:rPr lang="en-US" sz="2000" dirty="0">
                <a:latin typeface="Times New Roman" panose="02020603050405020304" pitchFamily="18" charset="0"/>
                <a:cs typeface="Times New Roman" panose="02020603050405020304" pitchFamily="18" charset="0"/>
              </a:rPr>
              <a:t>GM are suitable for short-term, medium-term and long-term forecasting</a:t>
            </a:r>
          </a:p>
          <a:p>
            <a:r>
              <a:rPr lang="en-US" sz="2000" dirty="0">
                <a:latin typeface="Times New Roman" panose="02020603050405020304" pitchFamily="18" charset="0"/>
                <a:cs typeface="Times New Roman" panose="02020603050405020304" pitchFamily="18" charset="0"/>
              </a:rPr>
              <a:t>GMs can be developed without considering load distribution and changed load’s trend</a:t>
            </a:r>
          </a:p>
          <a:p>
            <a:r>
              <a:rPr lang="en-US" sz="2000" dirty="0">
                <a:latin typeface="Times New Roman" panose="02020603050405020304" pitchFamily="18" charset="0"/>
                <a:cs typeface="Times New Roman" panose="02020603050405020304" pitchFamily="18" charset="0"/>
              </a:rPr>
              <a:t>They are appropriate only for solutions of prevailing exponential growth trend problems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779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FACE7-9FB4-4470-A446-2DA792A61266}"/>
              </a:ext>
            </a:extLst>
          </p:cNvPr>
          <p:cNvSpPr>
            <a:spLocks noGrp="1"/>
          </p:cNvSpPr>
          <p:nvPr>
            <p:ph idx="1"/>
          </p:nvPr>
        </p:nvSpPr>
        <p:spPr>
          <a:xfrm>
            <a:off x="838200" y="304800"/>
            <a:ext cx="10515600" cy="6296025"/>
          </a:xfrm>
        </p:spPr>
        <p:txBody>
          <a:bodyPr>
            <a:normAutofit fontScale="77500" lnSpcReduction="20000"/>
          </a:bodyPr>
          <a:lstStyle/>
          <a:p>
            <a:pPr marL="0" indent="0">
              <a:buNone/>
            </a:pPr>
            <a:r>
              <a:rPr lang="en-US" b="1" i="1" dirty="0">
                <a:latin typeface="Times New Roman" panose="02020603050405020304" pitchFamily="18" charset="0"/>
                <a:cs typeface="Times New Roman" panose="02020603050405020304" pitchFamily="18" charset="0"/>
              </a:rPr>
              <a:t>Extreme Learning Machines (ELM)</a:t>
            </a:r>
          </a:p>
          <a:p>
            <a:r>
              <a:rPr lang="en-US" dirty="0">
                <a:latin typeface="Times New Roman" panose="02020603050405020304" pitchFamily="18" charset="0"/>
                <a:cs typeface="Times New Roman" panose="02020603050405020304" pitchFamily="18" charset="0"/>
              </a:rPr>
              <a:t>ELM represent the special class of the Feed Forward ANNs and are appropriate for regression, classification, clustering, feature learning, and sparse approximation</a:t>
            </a:r>
          </a:p>
          <a:p>
            <a:r>
              <a:rPr lang="en-US" dirty="0">
                <a:latin typeface="Times New Roman" panose="02020603050405020304" pitchFamily="18" charset="0"/>
                <a:cs typeface="Times New Roman" panose="02020603050405020304" pitchFamily="18" charset="0"/>
              </a:rPr>
              <a:t>Huang, Zhu, and Siew proposed the extreme learning machines in 2004</a:t>
            </a:r>
          </a:p>
          <a:p>
            <a:r>
              <a:rPr lang="en-US" dirty="0">
                <a:latin typeface="Times New Roman" panose="02020603050405020304" pitchFamily="18" charset="0"/>
                <a:cs typeface="Times New Roman" panose="02020603050405020304" pitchFamily="18" charset="0"/>
              </a:rPr>
              <a:t>They usually address a single-hidden layer FF neural network</a:t>
            </a:r>
          </a:p>
          <a:p>
            <a:r>
              <a:rPr lang="en-US" dirty="0">
                <a:latin typeface="Times New Roman" panose="02020603050405020304" pitchFamily="18" charset="0"/>
                <a:cs typeface="Times New Roman" panose="02020603050405020304" pitchFamily="18" charset="0"/>
              </a:rPr>
              <a:t>Weights of hidden layer nodes are randomly selected, and a least-squares solution can analytically determine the output weights of ELM</a:t>
            </a:r>
          </a:p>
          <a:p>
            <a:r>
              <a:rPr lang="en-US" dirty="0">
                <a:latin typeface="Times New Roman" panose="02020603050405020304" pitchFamily="18" charset="0"/>
                <a:cs typeface="Times New Roman" panose="02020603050405020304" pitchFamily="18" charset="0"/>
              </a:rPr>
              <a:t>Besides the weights that are connecting inputs to hidden nodes, the parameters of the hidden nodes need not be adjusted as well</a:t>
            </a:r>
          </a:p>
          <a:p>
            <a:r>
              <a:rPr lang="en-US" dirty="0">
                <a:latin typeface="Times New Roman" panose="02020603050405020304" pitchFamily="18" charset="0"/>
                <a:cs typeface="Times New Roman" panose="02020603050405020304" pitchFamily="18" charset="0"/>
              </a:rPr>
              <a:t>Hidden nodes can be randomly allocated and, afterward, never updated</a:t>
            </a:r>
          </a:p>
          <a:p>
            <a:r>
              <a:rPr lang="en-US" dirty="0">
                <a:latin typeface="Times New Roman" panose="02020603050405020304" pitchFamily="18" charset="0"/>
                <a:cs typeface="Times New Roman" panose="02020603050405020304" pitchFamily="18" charset="0"/>
              </a:rPr>
              <a:t>The output weights of the hidden nodes are usually settled in a single step, which substantially decreases the time needed for the learning of the ANN</a:t>
            </a:r>
          </a:p>
          <a:p>
            <a:r>
              <a:rPr lang="en-US" dirty="0">
                <a:latin typeface="Times New Roman" panose="02020603050405020304" pitchFamily="18" charset="0"/>
                <a:cs typeface="Times New Roman" panose="02020603050405020304" pitchFamily="18" charset="0"/>
              </a:rPr>
              <a:t>ELM networks are capable of producing good generalization performance and can learn even thousands of times quicker than the competitive networks, which are trained using backpropagation</a:t>
            </a:r>
          </a:p>
          <a:p>
            <a:r>
              <a:rPr lang="en-US" dirty="0">
                <a:latin typeface="Times New Roman" panose="02020603050405020304" pitchFamily="18" charset="0"/>
                <a:cs typeface="Times New Roman" panose="02020603050405020304" pitchFamily="18" charset="0"/>
              </a:rPr>
              <a:t>ELM models can outperform support vector machines, which are providing the sub-optimal solutions in both regression and classification problems</a:t>
            </a:r>
          </a:p>
          <a:p>
            <a:endParaRPr lang="en-IN"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2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154EE-B972-413E-B6F8-B3F023A2F93B}"/>
              </a:ext>
            </a:extLst>
          </p:cNvPr>
          <p:cNvSpPr>
            <a:spLocks noGrp="1"/>
          </p:cNvSpPr>
          <p:nvPr>
            <p:ph idx="1"/>
          </p:nvPr>
        </p:nvSpPr>
        <p:spPr>
          <a:xfrm>
            <a:off x="838200" y="114300"/>
            <a:ext cx="10515600" cy="6638925"/>
          </a:xfrm>
        </p:spPr>
        <p:txBody>
          <a:bodyPr>
            <a:normAutofit fontScale="70000" lnSpcReduction="20000"/>
          </a:bodyPr>
          <a:lstStyle/>
          <a:p>
            <a:pPr marL="0" indent="0">
              <a:buNone/>
            </a:pPr>
            <a:r>
              <a:rPr lang="en-US" b="1" i="1" dirty="0">
                <a:latin typeface="Times New Roman" panose="02020603050405020304" pitchFamily="18" charset="0"/>
                <a:cs typeface="Times New Roman" panose="02020603050405020304" pitchFamily="18" charset="0"/>
              </a:rPr>
              <a:t>Support Vector Machines (SVM)</a:t>
            </a:r>
          </a:p>
          <a:p>
            <a:r>
              <a:rPr lang="en-US" dirty="0">
                <a:latin typeface="Times New Roman" panose="02020603050405020304" pitchFamily="18" charset="0"/>
                <a:cs typeface="Times New Roman" panose="02020603050405020304" pitchFamily="18" charset="0"/>
              </a:rPr>
              <a:t>SVMs are regression and classification mechanisms first presented by </a:t>
            </a:r>
            <a:r>
              <a:rPr lang="en-US" dirty="0" err="1">
                <a:latin typeface="Times New Roman" panose="02020603050405020304" pitchFamily="18" charset="0"/>
                <a:cs typeface="Times New Roman" panose="02020603050405020304" pitchFamily="18" charset="0"/>
              </a:rPr>
              <a:t>Vapnik</a:t>
            </a:r>
            <a:r>
              <a:rPr lang="en-US" dirty="0">
                <a:latin typeface="Times New Roman" panose="02020603050405020304" pitchFamily="18" charset="0"/>
                <a:cs typeface="Times New Roman" panose="02020603050405020304" pitchFamily="18" charset="0"/>
              </a:rPr>
              <a:t> in 1992</a:t>
            </a:r>
          </a:p>
          <a:p>
            <a:r>
              <a:rPr lang="en-US" dirty="0">
                <a:latin typeface="Times New Roman" panose="02020603050405020304" pitchFamily="18" charset="0"/>
                <a:cs typeface="Times New Roman" panose="02020603050405020304" pitchFamily="18" charset="0"/>
              </a:rPr>
              <a:t>SVMs were developed to deal with pattern classification problems (e.g., a face identification, optical character recognition, early medical diagnostics, the text classification, etc.)</a:t>
            </a:r>
          </a:p>
          <a:p>
            <a:r>
              <a:rPr lang="en-US" dirty="0">
                <a:latin typeface="Times New Roman" panose="02020603050405020304" pitchFamily="18" charset="0"/>
                <a:cs typeface="Times New Roman" panose="02020603050405020304" pitchFamily="18" charset="0"/>
              </a:rPr>
              <a:t>SVMs were extended to be deployed for the regression algorithms as well (i.e., the support vector regression - SVR) as for the forecasting purposes and solving of the time series prediction problems</a:t>
            </a:r>
          </a:p>
          <a:p>
            <a:r>
              <a:rPr lang="en-US" dirty="0">
                <a:latin typeface="Times New Roman" panose="02020603050405020304" pitchFamily="18" charset="0"/>
                <a:cs typeface="Times New Roman" panose="02020603050405020304" pitchFamily="18" charset="0"/>
              </a:rPr>
              <a:t>To deduct a specific decision rule with a satisfactory generalization ability by choosing some specific subset of training data, called support vectors</a:t>
            </a:r>
          </a:p>
          <a:p>
            <a:r>
              <a:rPr lang="en-US" dirty="0">
                <a:latin typeface="Times New Roman" panose="02020603050405020304" pitchFamily="18" charset="0"/>
                <a:cs typeface="Times New Roman" panose="02020603050405020304" pitchFamily="18" charset="0"/>
              </a:rPr>
              <a:t>A nonlinear mapping of the input space into a higher dimensional feature space is deployed, and afterward, an optimally separating hyperplane is extracted</a:t>
            </a:r>
          </a:p>
          <a:p>
            <a:r>
              <a:rPr lang="en-US" dirty="0">
                <a:latin typeface="Times New Roman" panose="02020603050405020304" pitchFamily="18" charset="0"/>
                <a:cs typeface="Times New Roman" panose="02020603050405020304" pitchFamily="18" charset="0"/>
              </a:rPr>
              <a:t>Complexity and quality of the SVM solutions do not directly depend on the input space</a:t>
            </a:r>
          </a:p>
          <a:p>
            <a:r>
              <a:rPr lang="en-US" dirty="0">
                <a:latin typeface="Times New Roman" panose="02020603050405020304" pitchFamily="18" charset="0"/>
                <a:cs typeface="Times New Roman" panose="02020603050405020304" pitchFamily="18" charset="0"/>
              </a:rPr>
              <a:t>SVM solutions appear to be always globally optimal and unique</a:t>
            </a:r>
          </a:p>
          <a:p>
            <a:r>
              <a:rPr lang="en-US" dirty="0">
                <a:latin typeface="Times New Roman" panose="02020603050405020304" pitchFamily="18" charset="0"/>
                <a:cs typeface="Times New Roman" panose="02020603050405020304" pitchFamily="18" charset="0"/>
              </a:rPr>
              <a:t>SVMs requires an enormous amount of computations, and consequently, the time complexity of the solutions is radically increased </a:t>
            </a:r>
          </a:p>
          <a:p>
            <a:r>
              <a:rPr lang="en-US" dirty="0">
                <a:latin typeface="Times New Roman" panose="02020603050405020304" pitchFamily="18" charset="0"/>
                <a:cs typeface="Times New Roman" panose="02020603050405020304" pitchFamily="18" charset="0"/>
              </a:rPr>
              <a:t>SVMs to predict the next day's electricity load of public buildings</a:t>
            </a:r>
          </a:p>
          <a:p>
            <a:r>
              <a:rPr lang="en-US" dirty="0">
                <a:latin typeface="Times New Roman" panose="02020603050405020304" pitchFamily="18" charset="0"/>
                <a:cs typeface="Times New Roman" panose="02020603050405020304" pitchFamily="18" charset="0"/>
              </a:rPr>
              <a:t>SVMs combined with the immune algorithm to forecast the electric load</a:t>
            </a:r>
          </a:p>
          <a:p>
            <a:r>
              <a:rPr lang="en-US" dirty="0">
                <a:latin typeface="Times New Roman" panose="02020603050405020304" pitchFamily="18" charset="0"/>
                <a:cs typeface="Times New Roman" panose="02020603050405020304" pitchFamily="18" charset="0"/>
              </a:rPr>
              <a:t>SVM forecasting model, whose parameters were adjusted by a firefly based memetic algorithm, can significantly outperform the other evolutionary-based SVR models</a:t>
            </a:r>
          </a:p>
          <a:p>
            <a:r>
              <a:rPr lang="en-US" dirty="0">
                <a:latin typeface="Times New Roman" panose="02020603050405020304" pitchFamily="18" charset="0"/>
                <a:cs typeface="Times New Roman" panose="02020603050405020304" pitchFamily="18" charset="0"/>
              </a:rPr>
              <a:t>SVMs based on the particle swarm optimization to apply a short-term load forecasting</a:t>
            </a:r>
          </a:p>
          <a:p>
            <a:r>
              <a:rPr lang="en-US" dirty="0">
                <a:latin typeface="Times New Roman" panose="02020603050405020304" pitchFamily="18" charset="0"/>
                <a:cs typeface="Times New Roman" panose="02020603050405020304" pitchFamily="18" charset="0"/>
              </a:rPr>
              <a:t>When addressing the SVM models, the structured risk minimization risk principle is considered instead of finding the minimum empirical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82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CE5F6-0485-4062-B608-3728D2C9F22B}"/>
              </a:ext>
            </a:extLst>
          </p:cNvPr>
          <p:cNvSpPr>
            <a:spLocks noGrp="1"/>
          </p:cNvSpPr>
          <p:nvPr>
            <p:ph idx="1"/>
          </p:nvPr>
        </p:nvSpPr>
        <p:spPr>
          <a:xfrm>
            <a:off x="838200" y="190500"/>
            <a:ext cx="10515600" cy="5986463"/>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Fuzzy Logic</a:t>
            </a:r>
          </a:p>
          <a:p>
            <a:r>
              <a:rPr lang="en-US" dirty="0">
                <a:latin typeface="Times New Roman" panose="02020603050405020304" pitchFamily="18" charset="0"/>
                <a:cs typeface="Times New Roman" panose="02020603050405020304" pitchFamily="18" charset="0"/>
              </a:rPr>
              <a:t>Fuzzy logic is a generalization of the conventional Boolean theory, but instead of getting a value of 0 or 1 for input, it has associated with it specific qualitative ranges</a:t>
            </a:r>
          </a:p>
          <a:p>
            <a:r>
              <a:rPr lang="en-US" dirty="0">
                <a:latin typeface="Times New Roman" panose="02020603050405020304" pitchFamily="18" charset="0"/>
                <a:cs typeface="Times New Roman" panose="02020603050405020304" pitchFamily="18" charset="0"/>
              </a:rPr>
              <a:t>A temperature may be low, medium, or high; however, using fuzzy logic allows outputs to be deduced from noisy or fuzzy inputs and without a need to specify a precise mapping of inputs to outputs</a:t>
            </a:r>
          </a:p>
          <a:p>
            <a:r>
              <a:rPr lang="en-US" dirty="0">
                <a:latin typeface="Times New Roman" panose="02020603050405020304" pitchFamily="18" charset="0"/>
                <a:cs typeface="Times New Roman" panose="02020603050405020304" pitchFamily="18" charset="0"/>
              </a:rPr>
              <a:t>Fuzzy methods are very useful for handling uncertainties and are essential for the knowledge acquisition of human experts</a:t>
            </a:r>
          </a:p>
          <a:p>
            <a:r>
              <a:rPr lang="en-US" dirty="0">
                <a:latin typeface="Times New Roman" panose="02020603050405020304" pitchFamily="18" charset="0"/>
                <a:cs typeface="Times New Roman" panose="02020603050405020304" pitchFamily="18" charset="0"/>
              </a:rPr>
              <a:t>A membership function can be represented for every fuzzy set, where a function for any fuzzy set, or a membership function, exhibits a specific continuous curve that is changing from 0 to 1 or vice versa, while a corresponding transition’s region represents a fuzzy boundary of the term</a:t>
            </a:r>
          </a:p>
          <a:p>
            <a:r>
              <a:rPr lang="en-US" dirty="0">
                <a:latin typeface="Times New Roman" panose="02020603050405020304" pitchFamily="18" charset="0"/>
                <a:cs typeface="Times New Roman" panose="02020603050405020304" pitchFamily="18" charset="0"/>
              </a:rPr>
              <a:t>Fuzzy theory is often combined with the other methods to achieve good prediction results</a:t>
            </a:r>
          </a:p>
          <a:p>
            <a:r>
              <a:rPr lang="en-US" dirty="0">
                <a:latin typeface="Times New Roman" panose="02020603050405020304" pitchFamily="18" charset="0"/>
                <a:cs typeface="Times New Roman" panose="02020603050405020304" pitchFamily="18" charset="0"/>
              </a:rPr>
              <a:t>Fuzzy logic can be used in such cases where</a:t>
            </a:r>
          </a:p>
          <a:p>
            <a:pPr marL="0" indent="0">
              <a:buNone/>
            </a:pPr>
            <a:r>
              <a:rPr lang="en-US" dirty="0">
                <a:latin typeface="Times New Roman" panose="02020603050405020304" pitchFamily="18" charset="0"/>
                <a:cs typeface="Times New Roman" panose="02020603050405020304" pitchFamily="18" charset="0"/>
              </a:rPr>
              <a:t>The mathematical model does not exist, or it exists but is too difficult to encode</a:t>
            </a:r>
          </a:p>
          <a:p>
            <a:pPr marL="0" indent="0">
              <a:buNone/>
            </a:pPr>
            <a:r>
              <a:rPr lang="en-US" dirty="0">
                <a:latin typeface="Times New Roman" panose="02020603050405020304" pitchFamily="18" charset="0"/>
                <a:cs typeface="Times New Roman" panose="02020603050405020304" pitchFamily="18" charset="0"/>
              </a:rPr>
              <a:t>The mathematical model is too complex to be evaluated fast enough for real-time operation</a:t>
            </a:r>
          </a:p>
          <a:p>
            <a:pPr marL="0" indent="0">
              <a:buNone/>
            </a:pPr>
            <a:r>
              <a:rPr lang="en-US" dirty="0">
                <a:latin typeface="Times New Roman" panose="02020603050405020304" pitchFamily="18" charset="0"/>
                <a:cs typeface="Times New Roman" panose="02020603050405020304" pitchFamily="18" charset="0"/>
              </a:rPr>
              <a:t>The mathematical model includes too much memory on the designated chip architecture</a:t>
            </a:r>
          </a:p>
          <a:p>
            <a:pPr marL="0" indent="0">
              <a:buNone/>
            </a:pPr>
            <a:r>
              <a:rPr lang="en-US" dirty="0">
                <a:latin typeface="Times New Roman" panose="02020603050405020304" pitchFamily="18" charset="0"/>
                <a:cs typeface="Times New Roman" panose="02020603050405020304" pitchFamily="18" charset="0"/>
              </a:rPr>
              <a:t>The expert is available who can specify the rules underlying the system behavior and the fuzzy sets that represent the characteristics of each variable</a:t>
            </a:r>
          </a:p>
          <a:p>
            <a:pPr marL="0" indent="0">
              <a:buNone/>
            </a:pPr>
            <a:r>
              <a:rPr lang="en-US" dirty="0">
                <a:latin typeface="Times New Roman" panose="02020603050405020304" pitchFamily="18" charset="0"/>
                <a:cs typeface="Times New Roman" panose="02020603050405020304" pitchFamily="18" charset="0"/>
              </a:rPr>
              <a:t>The system has uncertainties in either its inputs or definition</a:t>
            </a:r>
          </a:p>
          <a:p>
            <a:pPr marL="0" indent="0">
              <a:buNone/>
            </a:pPr>
            <a:r>
              <a:rPr lang="en-US" dirty="0">
                <a:latin typeface="Times New Roman" panose="02020603050405020304" pitchFamily="18" charset="0"/>
                <a:cs typeface="Times New Roman" panose="02020603050405020304" pitchFamily="18" charset="0"/>
              </a:rPr>
              <a:t>The systems are too complicated, too non-linear, or with too much uncertainty to implement using the traditional techniques</a:t>
            </a:r>
          </a:p>
          <a:p>
            <a:r>
              <a:rPr lang="en-US" dirty="0">
                <a:latin typeface="Times New Roman" panose="02020603050405020304" pitchFamily="18" charset="0"/>
                <a:cs typeface="Times New Roman" panose="02020603050405020304" pitchFamily="18" charset="0"/>
              </a:rPr>
              <a:t>Avoid using fuzzy logic for systems in which conventional control equations and models are already optimal or entirely adequate</a:t>
            </a:r>
          </a:p>
        </p:txBody>
      </p:sp>
    </p:spTree>
    <p:extLst>
      <p:ext uri="{BB962C8B-B14F-4D97-AF65-F5344CB8AC3E}">
        <p14:creationId xmlns:p14="http://schemas.microsoft.com/office/powerpoint/2010/main" val="3298699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32B8A-AFDA-4C0D-869C-2BEC2F6ADEF2}"/>
              </a:ext>
            </a:extLst>
          </p:cNvPr>
          <p:cNvSpPr>
            <a:spLocks noGrp="1"/>
          </p:cNvSpPr>
          <p:nvPr>
            <p:ph idx="1"/>
          </p:nvPr>
        </p:nvSpPr>
        <p:spPr>
          <a:xfrm>
            <a:off x="838200" y="266700"/>
            <a:ext cx="10515600" cy="591026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Wavelet Neural Networks (WNN)</a:t>
            </a:r>
          </a:p>
          <a:p>
            <a:r>
              <a:rPr lang="en-US" sz="2200" dirty="0">
                <a:latin typeface="Times New Roman" panose="02020603050405020304" pitchFamily="18" charset="0"/>
                <a:cs typeface="Times New Roman" panose="02020603050405020304" pitchFamily="18" charset="0"/>
              </a:rPr>
              <a:t>Wavelet theory is a mathematical theory that has been proposed by Grossman and </a:t>
            </a:r>
            <a:r>
              <a:rPr lang="en-US" sz="2200" dirty="0" err="1">
                <a:latin typeface="Times New Roman" panose="02020603050405020304" pitchFamily="18" charset="0"/>
                <a:cs typeface="Times New Roman" panose="02020603050405020304" pitchFamily="18" charset="0"/>
              </a:rPr>
              <a:t>Morlet</a:t>
            </a:r>
            <a:r>
              <a:rPr lang="en-US" sz="2200" dirty="0">
                <a:latin typeface="Times New Roman" panose="02020603050405020304" pitchFamily="18" charset="0"/>
                <a:cs typeface="Times New Roman" panose="02020603050405020304" pitchFamily="18" charset="0"/>
              </a:rPr>
              <a:t> in the 1980s</a:t>
            </a:r>
          </a:p>
          <a:p>
            <a:r>
              <a:rPr lang="en-US" sz="2200" dirty="0">
                <a:latin typeface="Times New Roman" panose="02020603050405020304" pitchFamily="18" charset="0"/>
                <a:cs typeface="Times New Roman" panose="02020603050405020304" pitchFamily="18" charset="0"/>
              </a:rPr>
              <a:t>Wavelet Neural Network (WNN) in 1992 in order to take advantage of both the wavelet functions and the widely used neural network</a:t>
            </a:r>
          </a:p>
          <a:p>
            <a:r>
              <a:rPr lang="en-US" sz="2200" dirty="0">
                <a:latin typeface="Times New Roman" panose="02020603050405020304" pitchFamily="18" charset="0"/>
                <a:cs typeface="Times New Roman" panose="02020603050405020304" pitchFamily="18" charset="0"/>
              </a:rPr>
              <a:t>WNNs are advocated as an alternative to the feedforward neural networks (FFANNs) for approximating the arbitrary nonlinear functions by means of a wavelet transform theory</a:t>
            </a:r>
          </a:p>
          <a:p>
            <a:r>
              <a:rPr lang="en-US" sz="2200" dirty="0">
                <a:latin typeface="Times New Roman" panose="02020603050405020304" pitchFamily="18" charset="0"/>
                <a:cs typeface="Times New Roman" panose="02020603050405020304" pitchFamily="18" charset="0"/>
              </a:rPr>
              <a:t>A WNN takes the wavelet space in the spirit of feature space for pattern recognition and it can recognize a feature extraction of the signal by calculating the internal product of the wavelets base and the signal vector</a:t>
            </a:r>
          </a:p>
          <a:p>
            <a:r>
              <a:rPr lang="en-US" sz="2200" dirty="0">
                <a:latin typeface="Times New Roman" panose="02020603050405020304" pitchFamily="18" charset="0"/>
                <a:cs typeface="Times New Roman" panose="02020603050405020304" pitchFamily="18" charset="0"/>
              </a:rPr>
              <a:t>WNN can efficiently learn the input and output characteristics of the system without too much prior information</a:t>
            </a:r>
          </a:p>
          <a:p>
            <a:r>
              <a:rPr lang="en-US" sz="2200" dirty="0">
                <a:latin typeface="Times New Roman" panose="02020603050405020304" pitchFamily="18" charset="0"/>
                <a:cs typeface="Times New Roman" panose="02020603050405020304" pitchFamily="18" charset="0"/>
              </a:rPr>
              <a:t>The signal in WNN is transmitted forward and the error is proliferated backward, by which a more accurate predictive value of the signal is achieved</a:t>
            </a:r>
          </a:p>
          <a:p>
            <a:r>
              <a:rPr lang="en-US" sz="2200" dirty="0">
                <a:latin typeface="Times New Roman" panose="02020603050405020304" pitchFamily="18" charset="0"/>
                <a:cs typeface="Times New Roman" panose="02020603050405020304" pitchFamily="18" charset="0"/>
              </a:rPr>
              <a:t>WNNs possess rough capability and are robust for approximating the non-linear functions</a:t>
            </a:r>
          </a:p>
        </p:txBody>
      </p:sp>
    </p:spTree>
    <p:extLst>
      <p:ext uri="{BB962C8B-B14F-4D97-AF65-F5344CB8AC3E}">
        <p14:creationId xmlns:p14="http://schemas.microsoft.com/office/powerpoint/2010/main" val="311798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5043A-7AE8-478D-9754-946545C4D9EE}"/>
              </a:ext>
            </a:extLst>
          </p:cNvPr>
          <p:cNvSpPr>
            <a:spLocks noGrp="1"/>
          </p:cNvSpPr>
          <p:nvPr>
            <p:ph idx="1"/>
          </p:nvPr>
        </p:nvSpPr>
        <p:spPr>
          <a:xfrm>
            <a:off x="838200" y="209550"/>
            <a:ext cx="10515600" cy="649605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Genetic Algorithms (GA)</a:t>
            </a:r>
          </a:p>
          <a:p>
            <a:r>
              <a:rPr lang="en-US" sz="2200" dirty="0">
                <a:latin typeface="Times New Roman" panose="02020603050405020304" pitchFamily="18" charset="0"/>
                <a:cs typeface="Times New Roman" panose="02020603050405020304" pitchFamily="18" charset="0"/>
              </a:rPr>
              <a:t>To develop a population of possible solutions to a given problem with the help of operators, which mimic a genetic variation and natural selection</a:t>
            </a:r>
          </a:p>
          <a:p>
            <a:r>
              <a:rPr lang="en-US" sz="2200" dirty="0">
                <a:latin typeface="Times New Roman" panose="02020603050405020304" pitchFamily="18" charset="0"/>
                <a:cs typeface="Times New Roman" panose="02020603050405020304" pitchFamily="18" charset="0"/>
              </a:rPr>
              <a:t>John Holland was the first who has introduced genetic algorithms and developed his idea in a book entitled “Adaptation in natural and artificial systems”</a:t>
            </a:r>
          </a:p>
          <a:p>
            <a:r>
              <a:rPr lang="en-US" sz="2200" dirty="0">
                <a:latin typeface="Times New Roman" panose="02020603050405020304" pitchFamily="18" charset="0"/>
                <a:cs typeface="Times New Roman" panose="02020603050405020304" pitchFamily="18" charset="0"/>
              </a:rPr>
              <a:t>David Goldberg finally popularized the GAs in 1989</a:t>
            </a:r>
          </a:p>
          <a:p>
            <a:r>
              <a:rPr lang="en-US" sz="2200" dirty="0">
                <a:latin typeface="Times New Roman" panose="02020603050405020304" pitchFamily="18" charset="0"/>
                <a:cs typeface="Times New Roman" panose="02020603050405020304" pitchFamily="18" charset="0"/>
              </a:rPr>
              <a:t>Genetic algorithms have become one of the most popular and used techniques of evolutionary computation </a:t>
            </a:r>
          </a:p>
          <a:p>
            <a:r>
              <a:rPr lang="en-US" sz="2200" dirty="0">
                <a:latin typeface="Times New Roman" panose="02020603050405020304" pitchFamily="18" charset="0"/>
                <a:cs typeface="Times New Roman" panose="02020603050405020304" pitchFamily="18" charset="0"/>
              </a:rPr>
              <a:t>GAs represent a plethora of optimization and search techniques based on the principle of genetics and natural selection</a:t>
            </a:r>
          </a:p>
          <a:p>
            <a:r>
              <a:rPr lang="en-US" sz="2200" dirty="0">
                <a:latin typeface="Times New Roman" panose="02020603050405020304" pitchFamily="18" charset="0"/>
                <a:cs typeface="Times New Roman" panose="02020603050405020304" pitchFamily="18" charset="0"/>
              </a:rPr>
              <a:t>They allow the population to be composed of more individuals exposed to specific selection rules that maximize the success of the solution or minimize the cost function</a:t>
            </a:r>
          </a:p>
          <a:p>
            <a:r>
              <a:rPr lang="en-US" sz="2200" dirty="0">
                <a:latin typeface="Times New Roman" panose="02020603050405020304" pitchFamily="18" charset="0"/>
                <a:cs typeface="Times New Roman" panose="02020603050405020304" pitchFamily="18" charset="0"/>
              </a:rPr>
              <a:t>Holland presented GA as a heuristic (metaheuristic) method based on the principle of 'survival of the best’</a:t>
            </a:r>
          </a:p>
          <a:p>
            <a:r>
              <a:rPr lang="en-US" sz="2200" dirty="0">
                <a:latin typeface="Times New Roman" panose="02020603050405020304" pitchFamily="18" charset="0"/>
                <a:cs typeface="Times New Roman" panose="02020603050405020304" pitchFamily="18" charset="0"/>
              </a:rPr>
              <a:t>GA represents a type of optimization algorithm to find the optimal solution to a given computational problem that maximizes or minimizes a criterion function</a:t>
            </a:r>
          </a:p>
        </p:txBody>
      </p:sp>
    </p:spTree>
    <p:extLst>
      <p:ext uri="{BB962C8B-B14F-4D97-AF65-F5344CB8AC3E}">
        <p14:creationId xmlns:p14="http://schemas.microsoft.com/office/powerpoint/2010/main" val="200873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02E13-1A05-4606-B93E-AB7CD85A5BCE}"/>
              </a:ext>
            </a:extLst>
          </p:cNvPr>
          <p:cNvSpPr>
            <a:spLocks noGrp="1"/>
          </p:cNvSpPr>
          <p:nvPr>
            <p:ph idx="1"/>
          </p:nvPr>
        </p:nvSpPr>
        <p:spPr>
          <a:xfrm>
            <a:off x="409575" y="142875"/>
            <a:ext cx="11334750" cy="6524625"/>
          </a:xfrm>
        </p:spPr>
        <p:txBody>
          <a:bodyPr>
            <a:noAutofit/>
          </a:bodyPr>
          <a:lstStyle/>
          <a:p>
            <a:r>
              <a:rPr lang="en-US" sz="2000" dirty="0">
                <a:latin typeface="Times New Roman" panose="02020603050405020304" pitchFamily="18" charset="0"/>
                <a:cs typeface="Times New Roman" panose="02020603050405020304" pitchFamily="18" charset="0"/>
              </a:rPr>
              <a:t>Basic components of GA are </a:t>
            </a:r>
          </a:p>
          <a:p>
            <a:pPr marL="0" indent="0">
              <a:buNone/>
            </a:pPr>
            <a:r>
              <a:rPr lang="en-US" sz="2000" dirty="0">
                <a:latin typeface="Times New Roman" panose="02020603050405020304" pitchFamily="18" charset="0"/>
                <a:cs typeface="Times New Roman" panose="02020603050405020304" pitchFamily="18" charset="0"/>
              </a:rPr>
              <a:t>A fitness function for optimization</a:t>
            </a:r>
          </a:p>
          <a:p>
            <a:pPr marL="0" indent="0">
              <a:buNone/>
            </a:pPr>
            <a:r>
              <a:rPr lang="en-US" sz="2000" dirty="0">
                <a:latin typeface="Times New Roman" panose="02020603050405020304" pitchFamily="18" charset="0"/>
                <a:cs typeface="Times New Roman" panose="02020603050405020304" pitchFamily="18" charset="0"/>
              </a:rPr>
              <a:t>the function that the algorithm is trying to optimize and </a:t>
            </a:r>
          </a:p>
          <a:p>
            <a:pPr marL="0" indent="0">
              <a:buNone/>
            </a:pPr>
            <a:r>
              <a:rPr lang="en-US" sz="2000" dirty="0">
                <a:latin typeface="Times New Roman" panose="02020603050405020304" pitchFamily="18" charset="0"/>
                <a:cs typeface="Times New Roman" panose="02020603050405020304" pitchFamily="18" charset="0"/>
              </a:rPr>
              <a:t>A population of chromosomes; chromosome refers to values that represent a candidate solution to the problem we are trying to solve</a:t>
            </a:r>
          </a:p>
          <a:p>
            <a:pPr marL="0" indent="0">
              <a:buNone/>
            </a:pPr>
            <a:r>
              <a:rPr lang="en-US" sz="2000" dirty="0">
                <a:latin typeface="Times New Roman" panose="02020603050405020304" pitchFamily="18" charset="0"/>
                <a:cs typeface="Times New Roman" panose="02020603050405020304" pitchFamily="18" charset="0"/>
              </a:rPr>
              <a:t>GA starts with a randomly chosen set of chromosomes, which serves as the first generation or initial population</a:t>
            </a:r>
          </a:p>
          <a:p>
            <a:pPr marL="0" indent="0">
              <a:buNone/>
            </a:pPr>
            <a:r>
              <a:rPr lang="en-US" sz="2000" dirty="0">
                <a:latin typeface="Times New Roman" panose="02020603050405020304" pitchFamily="18" charset="0"/>
                <a:cs typeface="Times New Roman" panose="02020603050405020304" pitchFamily="18" charset="0"/>
              </a:rPr>
              <a:t>Each chromosome in the population is evaluated by the fitness function to test how well it solves the problem</a:t>
            </a:r>
          </a:p>
          <a:p>
            <a:pPr marL="0" indent="0">
              <a:buNone/>
            </a:pPr>
            <a:r>
              <a:rPr lang="en-US" sz="2000" dirty="0">
                <a:latin typeface="Times New Roman" panose="02020603050405020304" pitchFamily="18" charset="0"/>
                <a:cs typeface="Times New Roman" panose="02020603050405020304" pitchFamily="18" charset="0"/>
              </a:rPr>
              <a:t>A selection of which chromosomes will reproduce; based on a probability distribution defined by the user</a:t>
            </a:r>
          </a:p>
          <a:p>
            <a:pPr marL="0" indent="0">
              <a:buNone/>
            </a:pPr>
            <a:r>
              <a:rPr lang="en-US" sz="2000" dirty="0">
                <a:latin typeface="Times New Roman" panose="02020603050405020304" pitchFamily="18" charset="0"/>
                <a:cs typeface="Times New Roman" panose="02020603050405020304" pitchFamily="18" charset="0"/>
              </a:rPr>
              <a:t>A crossover to produce the next generation of chromosomes; the crossover operator resembles the biological crossing over and recombination of chromosomes in cell meiosis</a:t>
            </a:r>
          </a:p>
          <a:p>
            <a:pPr marL="0" indent="0">
              <a:buNone/>
            </a:pPr>
            <a:r>
              <a:rPr lang="en-US" sz="2000" dirty="0">
                <a:latin typeface="Times New Roman" panose="02020603050405020304" pitchFamily="18" charset="0"/>
                <a:cs typeface="Times New Roman" panose="02020603050405020304" pitchFamily="18" charset="0"/>
              </a:rPr>
              <a:t>A random mutation of chromosomes in the new generation that randomly flips individual bits in the new chromosomes</a:t>
            </a:r>
          </a:p>
          <a:p>
            <a:r>
              <a:rPr lang="en-US" sz="2000" dirty="0">
                <a:latin typeface="Times New Roman" panose="02020603050405020304" pitchFamily="18" charset="0"/>
                <a:cs typeface="Times New Roman" panose="02020603050405020304" pitchFamily="18" charset="0"/>
              </a:rPr>
              <a:t>GA are frequently well-suited with nonlinear systems and they conduct a particular optimization based on the natural selection of the optimal solutions found from a wide range of the forecasting model candidates’ populations </a:t>
            </a:r>
          </a:p>
          <a:p>
            <a:r>
              <a:rPr lang="en-US" sz="2000" dirty="0">
                <a:latin typeface="Times New Roman" panose="02020603050405020304" pitchFamily="18" charset="0"/>
                <a:cs typeface="Times New Roman" panose="02020603050405020304" pitchFamily="18" charset="0"/>
              </a:rPr>
              <a:t>Such kind of GA-based optimization is usually deployed during the model selection procedure when the most appropriate parameters of the forecasting model must be found</a:t>
            </a:r>
          </a:p>
          <a:p>
            <a:endParaRPr lang="en-IN" sz="2000" dirty="0"/>
          </a:p>
        </p:txBody>
      </p:sp>
    </p:spTree>
    <p:extLst>
      <p:ext uri="{BB962C8B-B14F-4D97-AF65-F5344CB8AC3E}">
        <p14:creationId xmlns:p14="http://schemas.microsoft.com/office/powerpoint/2010/main" val="177274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1CAD-F174-4AF9-9002-4D9B948CBD18}"/>
              </a:ext>
            </a:extLst>
          </p:cNvPr>
          <p:cNvSpPr>
            <a:spLocks noGrp="1"/>
          </p:cNvSpPr>
          <p:nvPr>
            <p:ph type="title"/>
          </p:nvPr>
        </p:nvSpPr>
        <p:spPr>
          <a:xfrm>
            <a:off x="161925" y="130175"/>
            <a:ext cx="5400675" cy="777875"/>
          </a:xfrm>
        </p:spPr>
        <p:txBody>
          <a:bodyPr>
            <a:no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Electric Load Forecasting</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4DDA928D-A785-4FF9-83FD-348FC54D71FB}"/>
              </a:ext>
            </a:extLst>
          </p:cNvPr>
          <p:cNvSpPr>
            <a:spLocks noGrp="1"/>
          </p:cNvSpPr>
          <p:nvPr>
            <p:ph idx="1"/>
          </p:nvPr>
        </p:nvSpPr>
        <p:spPr>
          <a:xfrm>
            <a:off x="161925" y="914400"/>
            <a:ext cx="5019675" cy="2032001"/>
          </a:xfrm>
        </p:spPr>
        <p:txBody>
          <a:bodyPr>
            <a:normAutofit lnSpcReduction="10000"/>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Electricity is a clean, efficient source of energy suitable for environment-friendly society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Has different characteristics compared to material products like cannot be stored in bulk </a:t>
            </a:r>
          </a:p>
          <a:p>
            <a:pPr marL="342900" indent="-342900"/>
            <a:r>
              <a:rPr lang="en-US" sz="1800" dirty="0">
                <a:latin typeface="Times New Roman" panose="02020603050405020304" pitchFamily="18" charset="0"/>
                <a:cs typeface="Times New Roman" panose="02020603050405020304" pitchFamily="18" charset="0"/>
              </a:rPr>
              <a:t>Accuracy of forecasting is important to save O&amp;M costs and make correct decisions for future development of grid</a:t>
            </a:r>
          </a:p>
        </p:txBody>
      </p:sp>
      <p:graphicFrame>
        <p:nvGraphicFramePr>
          <p:cNvPr id="4" name="Diagram 3">
            <a:extLst>
              <a:ext uri="{FF2B5EF4-FFF2-40B4-BE49-F238E27FC236}">
                <a16:creationId xmlns:a16="http://schemas.microsoft.com/office/drawing/2014/main" id="{D9E7CE3F-5813-4E57-93EB-815B6BF3BDBC}"/>
              </a:ext>
            </a:extLst>
          </p:cNvPr>
          <p:cNvGraphicFramePr/>
          <p:nvPr>
            <p:extLst>
              <p:ext uri="{D42A27DB-BD31-4B8C-83A1-F6EECF244321}">
                <p14:modId xmlns:p14="http://schemas.microsoft.com/office/powerpoint/2010/main" val="2363415646"/>
              </p:ext>
            </p:extLst>
          </p:nvPr>
        </p:nvGraphicFramePr>
        <p:xfrm>
          <a:off x="5905500" y="2918881"/>
          <a:ext cx="5181599" cy="3890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882509-6D6E-4A6E-8B87-0C3ACF02EABF}"/>
              </a:ext>
            </a:extLst>
          </p:cNvPr>
          <p:cNvGraphicFramePr/>
          <p:nvPr>
            <p:extLst>
              <p:ext uri="{D42A27DB-BD31-4B8C-83A1-F6EECF244321}">
                <p14:modId xmlns:p14="http://schemas.microsoft.com/office/powerpoint/2010/main" val="105108426"/>
              </p:ext>
            </p:extLst>
          </p:nvPr>
        </p:nvGraphicFramePr>
        <p:xfrm>
          <a:off x="5378450" y="136525"/>
          <a:ext cx="5981700" cy="2831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CACC0BBB-61E9-4439-9AE2-047047EAA040}"/>
              </a:ext>
            </a:extLst>
          </p:cNvPr>
          <p:cNvGraphicFramePr/>
          <p:nvPr>
            <p:extLst>
              <p:ext uri="{D42A27DB-BD31-4B8C-83A1-F6EECF244321}">
                <p14:modId xmlns:p14="http://schemas.microsoft.com/office/powerpoint/2010/main" val="1820053730"/>
              </p:ext>
            </p:extLst>
          </p:nvPr>
        </p:nvGraphicFramePr>
        <p:xfrm>
          <a:off x="-295275" y="2946401"/>
          <a:ext cx="6315073" cy="38353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614733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5AD36-9BB1-4BE1-858F-1DE2A151CB4E}"/>
              </a:ext>
            </a:extLst>
          </p:cNvPr>
          <p:cNvSpPr>
            <a:spLocks noGrp="1"/>
          </p:cNvSpPr>
          <p:nvPr>
            <p:ph idx="1"/>
          </p:nvPr>
        </p:nvSpPr>
        <p:spPr>
          <a:xfrm>
            <a:off x="838200" y="161925"/>
            <a:ext cx="10515600" cy="6015038"/>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Expert Systems Based</a:t>
            </a:r>
          </a:p>
          <a:p>
            <a:r>
              <a:rPr lang="en-US" dirty="0">
                <a:latin typeface="Times New Roman" panose="02020603050405020304" pitchFamily="18" charset="0"/>
                <a:cs typeface="Times New Roman" panose="02020603050405020304" pitchFamily="18" charset="0"/>
              </a:rPr>
              <a:t>Expert systems are new techniques that have emerged as a result of advances in the field of artificial intelligence</a:t>
            </a:r>
          </a:p>
          <a:p>
            <a:r>
              <a:rPr lang="en-US" dirty="0">
                <a:latin typeface="Times New Roman" panose="02020603050405020304" pitchFamily="18" charset="0"/>
                <a:cs typeface="Times New Roman" panose="02020603050405020304" pitchFamily="18" charset="0"/>
              </a:rPr>
              <a:t>An expert system is a computer program that has the ability to reason, explain, and have its knowledge base expanded as new information becomes available to it</a:t>
            </a:r>
          </a:p>
          <a:p>
            <a:r>
              <a:rPr lang="en-US" dirty="0">
                <a:latin typeface="Times New Roman" panose="02020603050405020304" pitchFamily="18" charset="0"/>
                <a:cs typeface="Times New Roman" panose="02020603050405020304" pitchFamily="18" charset="0"/>
              </a:rPr>
              <a:t>To build the model, the knowledge engineer extracts load forecasting knowledge from an expert in the field by what is called the knowledge base component of the expert system</a:t>
            </a:r>
          </a:p>
          <a:p>
            <a:r>
              <a:rPr lang="en-US" dirty="0">
                <a:latin typeface="Times New Roman" panose="02020603050405020304" pitchFamily="18" charset="0"/>
                <a:cs typeface="Times New Roman" panose="02020603050405020304" pitchFamily="18" charset="0"/>
              </a:rPr>
              <a:t>This knowledge is later codified as facts and IF-THEN statements</a:t>
            </a:r>
          </a:p>
          <a:p>
            <a:r>
              <a:rPr lang="en-US" dirty="0">
                <a:latin typeface="Times New Roman" panose="02020603050405020304" pitchFamily="18" charset="0"/>
                <a:cs typeface="Times New Roman" panose="02020603050405020304" pitchFamily="18" charset="0"/>
              </a:rPr>
              <a:t>It constitutes a set of relationships between the changes in the system load and changes in the exogenous factors that affect the load</a:t>
            </a:r>
          </a:p>
          <a:p>
            <a:r>
              <a:rPr lang="en-US" dirty="0">
                <a:latin typeface="Times New Roman" panose="02020603050405020304" pitchFamily="18" charset="0"/>
                <a:cs typeface="Times New Roman" panose="02020603050405020304" pitchFamily="18" charset="0"/>
              </a:rPr>
              <a:t>It consists of the set of relationships between the changes in the system load and changes in natural and forced condition factors that effect the use of electricity</a:t>
            </a:r>
          </a:p>
          <a:p>
            <a:r>
              <a:rPr lang="en-US" dirty="0">
                <a:latin typeface="Times New Roman" panose="02020603050405020304" pitchFamily="18" charset="0"/>
                <a:cs typeface="Times New Roman" panose="02020603050405020304" pitchFamily="18" charset="0"/>
              </a:rPr>
              <a:t>This rule base is used daily to generate the forecasts</a:t>
            </a:r>
          </a:p>
          <a:p>
            <a:r>
              <a:rPr lang="en-US" dirty="0">
                <a:latin typeface="Times New Roman" panose="02020603050405020304" pitchFamily="18" charset="0"/>
                <a:cs typeface="Times New Roman" panose="02020603050405020304" pitchFamily="18" charset="0"/>
              </a:rPr>
              <a:t>Some of the rules do not change over time, while others have to be updated continually. </a:t>
            </a:r>
          </a:p>
          <a:p>
            <a:r>
              <a:rPr lang="en-US" dirty="0">
                <a:latin typeface="Times New Roman" panose="02020603050405020304" pitchFamily="18" charset="0"/>
                <a:cs typeface="Times New Roman" panose="02020603050405020304" pitchFamily="18" charset="0"/>
              </a:rPr>
              <a:t>Expert systems combine rules and procedures used by human experts</a:t>
            </a:r>
          </a:p>
          <a:p>
            <a:r>
              <a:rPr lang="en-US" dirty="0">
                <a:latin typeface="Times New Roman" panose="02020603050405020304" pitchFamily="18" charset="0"/>
                <a:cs typeface="Times New Roman" panose="02020603050405020304" pitchFamily="18" charset="0"/>
              </a:rPr>
              <a:t>An expert’s knowledge must be convenient for codification into software rules</a:t>
            </a:r>
          </a:p>
          <a:p>
            <a:r>
              <a:rPr lang="en-US" dirty="0">
                <a:latin typeface="Times New Roman" panose="02020603050405020304" pitchFamily="18" charset="0"/>
                <a:cs typeface="Times New Roman" panose="02020603050405020304" pitchFamily="18" charset="0"/>
              </a:rPr>
              <a:t>Experts must be able to explain their decision process to programmers</a:t>
            </a:r>
          </a:p>
        </p:txBody>
      </p:sp>
    </p:spTree>
    <p:extLst>
      <p:ext uri="{BB962C8B-B14F-4D97-AF65-F5344CB8AC3E}">
        <p14:creationId xmlns:p14="http://schemas.microsoft.com/office/powerpoint/2010/main" val="57753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070E-C080-41A5-BB8B-1A0112613888}"/>
              </a:ext>
            </a:extLst>
          </p:cNvPr>
          <p:cNvSpPr>
            <a:spLocks noGrp="1"/>
          </p:cNvSpPr>
          <p:nvPr>
            <p:ph type="title"/>
          </p:nvPr>
        </p:nvSpPr>
        <p:spPr>
          <a:xfrm>
            <a:off x="76200" y="107951"/>
            <a:ext cx="3371850" cy="758824"/>
          </a:xfrm>
        </p:spPr>
        <p:txBody>
          <a:bodyP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End Use Method</a:t>
            </a:r>
            <a:br>
              <a:rPr lang="en-US" sz="3200" dirty="0">
                <a:latin typeface="Times New Roman" panose="02020603050405020304" pitchFamily="18" charset="0"/>
                <a:cs typeface="Times New Roman" panose="02020603050405020304" pitchFamily="18" charset="0"/>
              </a:rPr>
            </a:b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422D0F-835C-4921-B66A-A5A035980C9D}"/>
                  </a:ext>
                </a:extLst>
              </p:cNvPr>
              <p:cNvSpPr>
                <a:spLocks noGrp="1"/>
              </p:cNvSpPr>
              <p:nvPr>
                <p:ph idx="1"/>
              </p:nvPr>
            </p:nvSpPr>
            <p:spPr>
              <a:xfrm>
                <a:off x="466725" y="790575"/>
                <a:ext cx="11487150" cy="5959474"/>
              </a:xfrm>
            </p:spPr>
            <p:txBody>
              <a:bodyPr>
                <a:normAutofit/>
              </a:bodyPr>
              <a:lstStyle/>
              <a:p>
                <a:r>
                  <a:rPr lang="en-US" sz="2200" dirty="0">
                    <a:latin typeface="Times New Roman" panose="02020603050405020304" pitchFamily="18" charset="0"/>
                    <a:cs typeface="Times New Roman" panose="02020603050405020304" pitchFamily="18" charset="0"/>
                  </a:rPr>
                  <a:t>Focusses on end uses or final needs at a disaggregated level</a:t>
                </a:r>
              </a:p>
              <a:p>
                <a:r>
                  <a:rPr lang="en-US" sz="2200" dirty="0">
                    <a:latin typeface="Times New Roman" panose="02020603050405020304" pitchFamily="18" charset="0"/>
                    <a:cs typeface="Times New Roman" panose="02020603050405020304" pitchFamily="18" charset="0"/>
                  </a:rPr>
                  <a:t>Aggregates the electricity demand in the economy by consumer categories — residential, industrial, commercial and agriculture</a:t>
                </a:r>
              </a:p>
              <a:p>
                <a:r>
                  <a:rPr lang="en-US" sz="2200" dirty="0">
                    <a:latin typeface="Times New Roman" panose="02020603050405020304" pitchFamily="18" charset="0"/>
                    <a:cs typeface="Times New Roman" panose="02020603050405020304" pitchFamily="18" charset="0"/>
                  </a:rPr>
                  <a:t>Demand for each category is calculated on the basis of the use of various electric appliances</a:t>
                </a:r>
              </a:p>
              <a:p>
                <a:r>
                  <a:rPr lang="en-US" sz="2200" dirty="0">
                    <a:latin typeface="Times New Roman" panose="02020603050405020304" pitchFamily="18" charset="0"/>
                    <a:cs typeface="Times New Roman" panose="02020603050405020304" pitchFamily="18" charset="0"/>
                  </a:rPr>
                  <a:t>Allows incorporation of the energy efficiency improvements in the economy, changes in the energy-mix and other efficiency measures</a:t>
                </a:r>
              </a:p>
              <a:p>
                <a:pPr marL="0" indent="0" algn="ctr">
                  <a:buNone/>
                </a:pPr>
                <a:r>
                  <a:rPr lang="en-US" sz="2200" dirty="0" err="1">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US" sz="2200" i="1" smtClean="0">
                            <a:latin typeface="Cambria Math" panose="02040503050406030204" pitchFamily="18" charset="0"/>
                          </a:rPr>
                        </m:ctrlPr>
                      </m:naryPr>
                      <m:sub>
                        <m:r>
                          <m:rPr>
                            <m:brk m:alnAt="23"/>
                          </m:rPr>
                          <a:rPr lang="en-US" sz="2200" b="0" i="1" smtClean="0">
                            <a:latin typeface="Cambria Math" panose="02040503050406030204" pitchFamily="18" charset="0"/>
                          </a:rPr>
                          <m:t>𝑡</m:t>
                        </m:r>
                        <m:r>
                          <a:rPr lang="en-US" sz="2200" b="0" i="1" smtClean="0">
                            <a:latin typeface="Cambria Math" panose="02040503050406030204" pitchFamily="18" charset="0"/>
                          </a:rPr>
                          <m:t>=1</m:t>
                        </m:r>
                      </m:sub>
                      <m:sup>
                        <m:r>
                          <a:rPr lang="en-US" sz="2200" b="0" i="1" smtClean="0">
                            <a:latin typeface="Cambria Math" panose="02040503050406030204" pitchFamily="18" charset="0"/>
                          </a:rPr>
                          <m:t>𝐼</m:t>
                        </m:r>
                      </m:sup>
                      <m:e>
                        <m:r>
                          <a:rPr lang="en-US" sz="2200" b="0" i="1" smtClean="0">
                            <a:latin typeface="Cambria Math" panose="02040503050406030204" pitchFamily="18" charset="0"/>
                          </a:rPr>
                          <m:t>𝐴</m:t>
                        </m:r>
                        <m:r>
                          <a:rPr lang="en-US" sz="2200" b="0" i="1" baseline="-25000" smtClean="0">
                            <a:latin typeface="Cambria Math" panose="02040503050406030204" pitchFamily="18" charset="0"/>
                          </a:rPr>
                          <m:t>𝑖𝑗</m:t>
                        </m:r>
                      </m:e>
                    </m:nary>
                  </m:oMath>
                </a14:m>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UEC</a:t>
                </a:r>
                <a:r>
                  <a:rPr lang="en-US" sz="2200" baseline="-25000" dirty="0" err="1">
                    <a:latin typeface="Times New Roman" panose="02020603050405020304" pitchFamily="18" charset="0"/>
                    <a:cs typeface="Times New Roman" panose="02020603050405020304" pitchFamily="18" charset="0"/>
                  </a:rPr>
                  <a:t>ij</a:t>
                </a:r>
                <a:endParaRPr lang="en-US" sz="2200" baseline="-25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where </a:t>
                </a:r>
                <a:r>
                  <a:rPr lang="en-US" sz="2200" dirty="0" err="1">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is the quantity of electricity demanded in the </a:t>
                </a:r>
                <a:r>
                  <a:rPr lang="en-US" sz="2200" dirty="0" err="1">
                    <a:latin typeface="Times New Roman" panose="02020603050405020304" pitchFamily="18" charset="0"/>
                    <a:cs typeface="Times New Roman" panose="02020603050405020304" pitchFamily="18" charset="0"/>
                  </a:rPr>
                  <a:t>jth</a:t>
                </a:r>
                <a:r>
                  <a:rPr lang="en-US" sz="2200" dirty="0">
                    <a:latin typeface="Times New Roman" panose="02020603050405020304" pitchFamily="18" charset="0"/>
                    <a:cs typeface="Times New Roman" panose="02020603050405020304" pitchFamily="18" charset="0"/>
                  </a:rPr>
                  <a:t> sector (residential, </a:t>
                </a:r>
                <a:r>
                  <a:rPr lang="en-US" sz="2200" dirty="0" err="1">
                    <a:latin typeface="Times New Roman" panose="02020603050405020304" pitchFamily="18" charset="0"/>
                    <a:cs typeface="Times New Roman" panose="02020603050405020304" pitchFamily="18" charset="0"/>
                  </a:rPr>
                  <a:t>commerical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and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Aij</a:t>
                </a:r>
                <a:r>
                  <a:rPr lang="en-US" sz="2200" dirty="0">
                    <a:latin typeface="Times New Roman" panose="02020603050405020304" pitchFamily="18" charset="0"/>
                    <a:cs typeface="Times New Roman" panose="02020603050405020304" pitchFamily="18" charset="0"/>
                  </a:rPr>
                  <a:t> is the number, or saturation, of appliance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in demand class j</a:t>
                </a:r>
              </a:p>
              <a:p>
                <a:pPr marL="0" indent="0">
                  <a:buNone/>
                </a:pPr>
                <a:r>
                  <a:rPr lang="en-US" sz="2200" dirty="0">
                    <a:latin typeface="Times New Roman" panose="02020603050405020304" pitchFamily="18" charset="0"/>
                    <a:cs typeface="Times New Roman" panose="02020603050405020304" pitchFamily="18" charset="0"/>
                  </a:rPr>
                  <a:t>	UEC represents the unitary consumption of each appliance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for demand sector j</a:t>
                </a:r>
              </a:p>
              <a:p>
                <a:r>
                  <a:rPr lang="en-US" sz="2200" dirty="0">
                    <a:latin typeface="Times New Roman" panose="02020603050405020304" pitchFamily="18" charset="0"/>
                    <a:cs typeface="Times New Roman" panose="02020603050405020304" pitchFamily="18" charset="0"/>
                  </a:rPr>
                  <a:t>Summary over all demand classes yields total electricity, peak or energy, demand, Q</a:t>
                </a:r>
              </a:p>
              <a:p>
                <a:pPr marL="0" indent="0" algn="ctr">
                  <a:buNone/>
                </a:pPr>
                <a:r>
                  <a:rPr lang="en-US" sz="2200" dirty="0">
                    <a:latin typeface="Times New Roman" panose="02020603050405020304" pitchFamily="18" charset="0"/>
                    <a:cs typeface="Times New Roman" panose="02020603050405020304" pitchFamily="18" charset="0"/>
                  </a:rPr>
                  <a:t>Q = </a:t>
                </a:r>
                <a14:m>
                  <m:oMath xmlns:m="http://schemas.openxmlformats.org/officeDocument/2006/math">
                    <m:nary>
                      <m:naryPr>
                        <m:chr m:val="∑"/>
                        <m:ctrlPr>
                          <a:rPr lang="en-US" sz="2200" i="1" smtClean="0">
                            <a:latin typeface="Cambria Math" panose="02040503050406030204" pitchFamily="18" charset="0"/>
                          </a:rPr>
                        </m:ctrlPr>
                      </m:naryPr>
                      <m:sub>
                        <m:r>
                          <m:rPr>
                            <m:brk m:alnAt="23"/>
                          </m:rPr>
                          <a:rPr lang="en-US" sz="2200" b="0" i="1" smtClean="0">
                            <a:latin typeface="Cambria Math" panose="02040503050406030204" pitchFamily="18" charset="0"/>
                          </a:rPr>
                          <m:t>𝑗</m:t>
                        </m:r>
                        <m:r>
                          <a:rPr lang="en-US" sz="2200" b="0" i="1" smtClean="0">
                            <a:latin typeface="Cambria Math" panose="02040503050406030204" pitchFamily="18" charset="0"/>
                          </a:rPr>
                          <m:t>=1</m:t>
                        </m:r>
                      </m:sub>
                      <m:sup>
                        <m:r>
                          <a:rPr lang="en-US" sz="2200" b="0" i="1" smtClean="0">
                            <a:latin typeface="Cambria Math" panose="02040503050406030204" pitchFamily="18" charset="0"/>
                          </a:rPr>
                          <m:t>𝐽</m:t>
                        </m:r>
                      </m:sup>
                      <m:e>
                        <m:r>
                          <a:rPr lang="en-US" sz="2200" b="0" i="1" smtClean="0">
                            <a:latin typeface="Cambria Math" panose="02040503050406030204" pitchFamily="18" charset="0"/>
                          </a:rPr>
                          <m:t>𝑄</m:t>
                        </m:r>
                        <m:r>
                          <a:rPr lang="en-US" sz="2200" b="0" i="1" baseline="-25000" smtClean="0">
                            <a:latin typeface="Cambria Math" panose="02040503050406030204" pitchFamily="18" charset="0"/>
                          </a:rPr>
                          <m:t>𝑗</m:t>
                        </m:r>
                      </m:e>
                    </m:nary>
                  </m:oMath>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Future values of saturation are forecasted exogenously using economic and demographic variables such as income, future appliance cost, and population</a:t>
                </a:r>
              </a:p>
            </p:txBody>
          </p:sp>
        </mc:Choice>
        <mc:Fallback xmlns="">
          <p:sp>
            <p:nvSpPr>
              <p:cNvPr id="3" name="Content Placeholder 2">
                <a:extLst>
                  <a:ext uri="{FF2B5EF4-FFF2-40B4-BE49-F238E27FC236}">
                    <a16:creationId xmlns:a16="http://schemas.microsoft.com/office/drawing/2014/main" id="{5A422D0F-835C-4921-B66A-A5A035980C9D}"/>
                  </a:ext>
                </a:extLst>
              </p:cNvPr>
              <p:cNvSpPr>
                <a:spLocks noGrp="1" noRot="1" noChangeAspect="1" noMove="1" noResize="1" noEditPoints="1" noAdjustHandles="1" noChangeArrowheads="1" noChangeShapeType="1" noTextEdit="1"/>
              </p:cNvSpPr>
              <p:nvPr>
                <p:ph idx="1"/>
              </p:nvPr>
            </p:nvSpPr>
            <p:spPr>
              <a:xfrm>
                <a:off x="466725" y="790575"/>
                <a:ext cx="11487150" cy="5959474"/>
              </a:xfrm>
              <a:blipFill>
                <a:blip r:embed="rId2"/>
                <a:stretch>
                  <a:fillRect l="-637" t="-1228" r="-743"/>
                </a:stretch>
              </a:blipFill>
            </p:spPr>
            <p:txBody>
              <a:bodyPr/>
              <a:lstStyle/>
              <a:p>
                <a:r>
                  <a:rPr lang="en-IN">
                    <a:noFill/>
                  </a:rPr>
                  <a:t> </a:t>
                </a:r>
              </a:p>
            </p:txBody>
          </p:sp>
        </mc:Fallback>
      </mc:AlternateContent>
    </p:spTree>
    <p:extLst>
      <p:ext uri="{BB962C8B-B14F-4D97-AF65-F5344CB8AC3E}">
        <p14:creationId xmlns:p14="http://schemas.microsoft.com/office/powerpoint/2010/main" val="3657348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DA793-BFCF-4653-8756-F6B882339695}"/>
              </a:ext>
            </a:extLst>
          </p:cNvPr>
          <p:cNvSpPr>
            <a:spLocks noGrp="1"/>
          </p:cNvSpPr>
          <p:nvPr>
            <p:ph idx="1"/>
          </p:nvPr>
        </p:nvSpPr>
        <p:spPr>
          <a:xfrm>
            <a:off x="838200" y="323850"/>
            <a:ext cx="10515600" cy="6200775"/>
          </a:xfrm>
        </p:spPr>
        <p:txBody>
          <a:bodyPr>
            <a:normAutofit/>
          </a:bodyPr>
          <a:lstStyle/>
          <a:p>
            <a:r>
              <a:rPr lang="en-US" sz="2200" dirty="0">
                <a:latin typeface="Times New Roman" panose="02020603050405020304" pitchFamily="18" charset="0"/>
                <a:cs typeface="Times New Roman" panose="02020603050405020304" pitchFamily="18" charset="0"/>
              </a:rPr>
              <a:t>Future appliance saturation is theorized to grow along an S-shaped curve</a:t>
            </a:r>
          </a:p>
          <a:p>
            <a:r>
              <a:rPr lang="en-US" sz="2200" dirty="0">
                <a:latin typeface="Times New Roman" panose="02020603050405020304" pitchFamily="18" charset="0"/>
                <a:cs typeface="Times New Roman" panose="02020603050405020304" pitchFamily="18" charset="0"/>
              </a:rPr>
              <a:t>Past surveys help identify where one is at on the curve and future saturations are extrapolated from there</a:t>
            </a:r>
          </a:p>
          <a:p>
            <a:r>
              <a:rPr lang="en-US" sz="2200" dirty="0">
                <a:latin typeface="Times New Roman" panose="02020603050405020304" pitchFamily="18" charset="0"/>
                <a:cs typeface="Times New Roman" panose="02020603050405020304" pitchFamily="18" charset="0"/>
              </a:rPr>
              <a:t>Electricity consumption of an appliance can be calculated exogenously to measure its annual energy use finding its contribution to peak demand</a:t>
            </a:r>
          </a:p>
          <a:p>
            <a:r>
              <a:rPr lang="en-US" sz="2200" dirty="0">
                <a:latin typeface="Times New Roman" panose="02020603050405020304" pitchFamily="18" charset="0"/>
                <a:cs typeface="Times New Roman" panose="02020603050405020304" pitchFamily="18" charset="0"/>
              </a:rPr>
              <a:t>End use models, then, can be used to forecast either type of electricity demand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energy and power. </a:t>
            </a:r>
          </a:p>
          <a:p>
            <a:r>
              <a:rPr lang="en-US" sz="2200" dirty="0">
                <a:latin typeface="Times New Roman" panose="02020603050405020304" pitchFamily="18" charset="0"/>
                <a:cs typeface="Times New Roman" panose="02020603050405020304" pitchFamily="18" charset="0"/>
              </a:rPr>
              <a:t>They mostly under forecast actual electricity use</a:t>
            </a:r>
          </a:p>
          <a:p>
            <a:r>
              <a:rPr lang="en-US" sz="2200" dirty="0">
                <a:latin typeface="Times New Roman" panose="02020603050405020304" pitchFamily="18" charset="0"/>
                <a:cs typeface="Times New Roman" panose="02020603050405020304" pitchFamily="18" charset="0"/>
              </a:rPr>
              <a:t>Most engineering models are based on end use method which is a Bottom-up approach </a:t>
            </a:r>
          </a:p>
          <a:p>
            <a:r>
              <a:rPr lang="en-US" sz="2200" dirty="0">
                <a:latin typeface="Times New Roman" panose="02020603050405020304" pitchFamily="18" charset="0"/>
                <a:cs typeface="Times New Roman" panose="02020603050405020304" pitchFamily="18" charset="0"/>
              </a:rPr>
              <a:t>End consumers are the bottom most segment of power system network, and are beneficiaries of the utility</a:t>
            </a:r>
          </a:p>
          <a:p>
            <a:r>
              <a:rPr lang="en-US" sz="2200" dirty="0">
                <a:latin typeface="Times New Roman" panose="02020603050405020304" pitchFamily="18" charset="0"/>
                <a:cs typeface="Times New Roman" panose="02020603050405020304" pitchFamily="18" charset="0"/>
              </a:rPr>
              <a:t>Requires analysis of the utility function of consumers belonging to every segment</a:t>
            </a:r>
          </a:p>
          <a:p>
            <a:r>
              <a:rPr lang="en-US" sz="2200" dirty="0">
                <a:latin typeface="Times New Roman" panose="02020603050405020304" pitchFamily="18" charset="0"/>
                <a:cs typeface="Times New Roman" panose="02020603050405020304" pitchFamily="18" charset="0"/>
              </a:rPr>
              <a:t>Energy consumption patterns of different type of consumers are analyzed from historical data and technological advancements leading to energy efficient products as well as demand side management are integrated to predict future energy consumption</a:t>
            </a:r>
          </a:p>
        </p:txBody>
      </p:sp>
    </p:spTree>
    <p:extLst>
      <p:ext uri="{BB962C8B-B14F-4D97-AF65-F5344CB8AC3E}">
        <p14:creationId xmlns:p14="http://schemas.microsoft.com/office/powerpoint/2010/main" val="1415429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71B7-6739-417D-BC88-18F37FAF7859}"/>
              </a:ext>
            </a:extLst>
          </p:cNvPr>
          <p:cNvSpPr>
            <a:spLocks noGrp="1"/>
          </p:cNvSpPr>
          <p:nvPr>
            <p:ph type="title"/>
          </p:nvPr>
        </p:nvSpPr>
        <p:spPr>
          <a:xfrm>
            <a:off x="133350" y="69850"/>
            <a:ext cx="4171950" cy="701675"/>
          </a:xfrm>
        </p:spPr>
        <p:txBody>
          <a:bodyP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Econometric Approach</a:t>
            </a:r>
            <a:br>
              <a:rPr lang="en-US"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218FA288-CBA2-47CE-88A5-AAD135F27853}"/>
              </a:ext>
            </a:extLst>
          </p:cNvPr>
          <p:cNvSpPr>
            <a:spLocks noGrp="1"/>
          </p:cNvSpPr>
          <p:nvPr>
            <p:ph idx="1"/>
          </p:nvPr>
        </p:nvSpPr>
        <p:spPr>
          <a:xfrm>
            <a:off x="466725" y="866774"/>
            <a:ext cx="11210925" cy="5781675"/>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Econometrics is the integration of economics, mathematics and statistics with an objective to provide numerical values to the parameters of economic relationships</a:t>
            </a:r>
          </a:p>
          <a:p>
            <a:r>
              <a:rPr lang="en-US" dirty="0">
                <a:latin typeface="Times New Roman" panose="02020603050405020304" pitchFamily="18" charset="0"/>
                <a:cs typeface="Times New Roman" panose="02020603050405020304" pitchFamily="18" charset="0"/>
              </a:rPr>
              <a:t>Used to obtain the values of parameters which are essentially the coefficients of the mathematical form of the economic relationships</a:t>
            </a:r>
          </a:p>
          <a:p>
            <a:r>
              <a:rPr lang="en-US" dirty="0">
                <a:latin typeface="Times New Roman" panose="02020603050405020304" pitchFamily="18" charset="0"/>
                <a:cs typeface="Times New Roman" panose="02020603050405020304" pitchFamily="18" charset="0"/>
              </a:rPr>
              <a:t>Statistical methods which help in explaining the economic phenomenon are adapted as econometric methods</a:t>
            </a:r>
          </a:p>
          <a:p>
            <a:r>
              <a:rPr lang="en-US" dirty="0">
                <a:latin typeface="Times New Roman" panose="02020603050405020304" pitchFamily="18" charset="0"/>
                <a:cs typeface="Times New Roman" panose="02020603050405020304" pitchFamily="18" charset="0"/>
              </a:rPr>
              <a:t>Whenever there is a need of finding the stochastic relationship in mathematical format, the econometric methods and tools are used</a:t>
            </a:r>
          </a:p>
          <a:p>
            <a:r>
              <a:rPr lang="en-US" dirty="0">
                <a:latin typeface="Times New Roman" panose="02020603050405020304" pitchFamily="18" charset="0"/>
                <a:cs typeface="Times New Roman" panose="02020603050405020304" pitchFamily="18" charset="0"/>
              </a:rPr>
              <a:t>A model is a simplified representation of a real-world process</a:t>
            </a:r>
          </a:p>
          <a:p>
            <a:r>
              <a:rPr lang="en-US" dirty="0">
                <a:latin typeface="Times New Roman" panose="02020603050405020304" pitchFamily="18" charset="0"/>
                <a:cs typeface="Times New Roman" panose="02020603050405020304" pitchFamily="18" charset="0"/>
              </a:rPr>
              <a:t>To have a simple model to explain a complex phenomenon without unrealistic assumptions</a:t>
            </a:r>
          </a:p>
          <a:p>
            <a:r>
              <a:rPr lang="en-US" dirty="0">
                <a:latin typeface="Times New Roman" panose="02020603050405020304" pitchFamily="18" charset="0"/>
                <a:cs typeface="Times New Roman" panose="02020603050405020304" pitchFamily="18" charset="0"/>
              </a:rPr>
              <a:t>All the relevant variables to explain the phenomenon are included in the model and rest of them are dumped as disturbances or random variables</a:t>
            </a:r>
          </a:p>
          <a:p>
            <a:r>
              <a:rPr lang="en-US" dirty="0">
                <a:latin typeface="Times New Roman" panose="02020603050405020304" pitchFamily="18" charset="0"/>
                <a:cs typeface="Times New Roman" panose="02020603050405020304" pitchFamily="18" charset="0"/>
              </a:rPr>
              <a:t>This is the main difference between economic modeling and econometric modeling also between mathematical modeling and statistical modeling</a:t>
            </a:r>
          </a:p>
          <a:p>
            <a:r>
              <a:rPr lang="en-US" dirty="0">
                <a:latin typeface="Times New Roman" panose="02020603050405020304" pitchFamily="18" charset="0"/>
                <a:cs typeface="Times New Roman" panose="02020603050405020304" pitchFamily="18" charset="0"/>
              </a:rPr>
              <a:t>Mathematical model is exact while statistical model contains a stochastic term </a:t>
            </a:r>
          </a:p>
          <a:p>
            <a:r>
              <a:rPr lang="en-US" dirty="0">
                <a:latin typeface="Times New Roman" panose="02020603050405020304" pitchFamily="18" charset="0"/>
                <a:cs typeface="Times New Roman" panose="02020603050405020304" pitchFamily="18" charset="0"/>
              </a:rPr>
              <a:t>An econometric model consists of </a:t>
            </a:r>
          </a:p>
          <a:p>
            <a:pPr marL="0" indent="0">
              <a:buNone/>
            </a:pPr>
            <a:r>
              <a:rPr lang="en-US" dirty="0">
                <a:latin typeface="Times New Roman" panose="02020603050405020304" pitchFamily="18" charset="0"/>
                <a:cs typeface="Times New Roman" panose="02020603050405020304" pitchFamily="18" charset="0"/>
              </a:rPr>
              <a:t>a set of equations containing observed variables and disturbances describing the behavior</a:t>
            </a:r>
          </a:p>
          <a:p>
            <a:pPr marL="0" indent="0">
              <a:buNone/>
            </a:pPr>
            <a:r>
              <a:rPr lang="en-US" dirty="0">
                <a:latin typeface="Times New Roman" panose="02020603050405020304" pitchFamily="18" charset="0"/>
                <a:cs typeface="Times New Roman" panose="02020603050405020304" pitchFamily="18" charset="0"/>
              </a:rPr>
              <a:t>a statement about the errors in the observed values of variables</a:t>
            </a:r>
          </a:p>
          <a:p>
            <a:pPr marL="0" indent="0">
              <a:buNone/>
            </a:pPr>
            <a:r>
              <a:rPr lang="en-US" dirty="0">
                <a:latin typeface="Times New Roman" panose="02020603050405020304" pitchFamily="18" charset="0"/>
                <a:cs typeface="Times New Roman" panose="02020603050405020304" pitchFamily="18" charset="0"/>
              </a:rPr>
              <a:t>a specification of the probability distribution of disturbances. </a:t>
            </a:r>
          </a:p>
        </p:txBody>
      </p:sp>
    </p:spTree>
    <p:extLst>
      <p:ext uri="{BB962C8B-B14F-4D97-AF65-F5344CB8AC3E}">
        <p14:creationId xmlns:p14="http://schemas.microsoft.com/office/powerpoint/2010/main" val="2343014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24DB0-E5D3-4DE2-B3D3-DA7F7D2FA0F4}"/>
              </a:ext>
            </a:extLst>
          </p:cNvPr>
          <p:cNvSpPr>
            <a:spLocks noGrp="1"/>
          </p:cNvSpPr>
          <p:nvPr>
            <p:ph idx="1"/>
          </p:nvPr>
        </p:nvSpPr>
        <p:spPr>
          <a:xfrm>
            <a:off x="838200" y="161924"/>
            <a:ext cx="10515600" cy="6410325"/>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Various types of data is used in estimation of the model are</a:t>
            </a:r>
          </a:p>
          <a:p>
            <a:pPr marL="0" indent="0">
              <a:buNone/>
            </a:pPr>
            <a:r>
              <a:rPr lang="en-US" dirty="0">
                <a:latin typeface="Times New Roman" panose="02020603050405020304" pitchFamily="18" charset="0"/>
                <a:cs typeface="Times New Roman" panose="02020603050405020304" pitchFamily="18" charset="0"/>
              </a:rPr>
              <a:t>Time series data</a:t>
            </a:r>
          </a:p>
          <a:p>
            <a:pPr marL="0" indent="0">
              <a:buNone/>
            </a:pPr>
            <a:r>
              <a:rPr lang="en-US" dirty="0">
                <a:latin typeface="Times New Roman" panose="02020603050405020304" pitchFamily="18" charset="0"/>
                <a:cs typeface="Times New Roman" panose="02020603050405020304" pitchFamily="18" charset="0"/>
              </a:rPr>
              <a:t>Cross section data</a:t>
            </a:r>
          </a:p>
          <a:p>
            <a:pPr marL="0" indent="0">
              <a:buNone/>
            </a:pPr>
            <a:r>
              <a:rPr lang="en-US" dirty="0">
                <a:latin typeface="Times New Roman" panose="02020603050405020304" pitchFamily="18" charset="0"/>
                <a:cs typeface="Times New Roman" panose="02020603050405020304" pitchFamily="18" charset="0"/>
              </a:rPr>
              <a:t>Panel data</a:t>
            </a:r>
          </a:p>
          <a:p>
            <a:pPr marL="0" indent="0">
              <a:buNone/>
            </a:pPr>
            <a:r>
              <a:rPr lang="en-US" dirty="0">
                <a:latin typeface="Times New Roman" panose="02020603050405020304" pitchFamily="18" charset="0"/>
                <a:cs typeface="Times New Roman" panose="02020603050405020304" pitchFamily="18" charset="0"/>
              </a:rPr>
              <a:t>Dummy variable data</a:t>
            </a:r>
          </a:p>
          <a:p>
            <a:r>
              <a:rPr lang="en-US" dirty="0">
                <a:latin typeface="Times New Roman" panose="02020603050405020304" pitchFamily="18" charset="0"/>
                <a:cs typeface="Times New Roman" panose="02020603050405020304" pitchFamily="18" charset="0"/>
              </a:rPr>
              <a:t>Important role of econometrics is to provide the tools for modeling on the basis of given data</a:t>
            </a:r>
          </a:p>
          <a:p>
            <a:r>
              <a:rPr lang="en-US" dirty="0">
                <a:latin typeface="Times New Roman" panose="02020603050405020304" pitchFamily="18" charset="0"/>
                <a:cs typeface="Times New Roman" panose="02020603050405020304" pitchFamily="18" charset="0"/>
              </a:rPr>
              <a:t>Regression models can be either linear or non-linear </a:t>
            </a:r>
          </a:p>
          <a:p>
            <a:r>
              <a:rPr lang="en-US" dirty="0">
                <a:latin typeface="Times New Roman" panose="02020603050405020304" pitchFamily="18" charset="0"/>
                <a:cs typeface="Times New Roman" panose="02020603050405020304" pitchFamily="18" charset="0"/>
              </a:rPr>
              <a:t>Outcome of any process is denoted by a random variable y (dependent variable) depends on k independent variables denoted by X1,X2…</a:t>
            </a:r>
            <a:r>
              <a:rPr lang="en-US" dirty="0" err="1">
                <a:latin typeface="Times New Roman" panose="02020603050405020304" pitchFamily="18" charset="0"/>
                <a:cs typeface="Times New Roman" panose="02020603050405020304" pitchFamily="18" charset="0"/>
              </a:rPr>
              <a:t>Xk</a:t>
            </a:r>
            <a:r>
              <a:rPr lang="en-US" dirty="0">
                <a:latin typeface="Times New Roman" panose="02020603050405020304" pitchFamily="18" charset="0"/>
                <a:cs typeface="Times New Roman" panose="02020603050405020304" pitchFamily="18" charset="0"/>
              </a:rPr>
              <a:t> </a:t>
            </a:r>
          </a:p>
          <a:p>
            <a:pPr marL="0" indent="0" algn="ctr">
              <a:buNone/>
            </a:pPr>
            <a:r>
              <a:rPr lang="en-US" dirty="0">
                <a:latin typeface="Times New Roman" panose="02020603050405020304" pitchFamily="18" charset="0"/>
                <a:cs typeface="Times New Roman" panose="02020603050405020304" pitchFamily="18" charset="0"/>
              </a:rPr>
              <a:t>y = f (X1,X2,X3,…</a:t>
            </a:r>
            <a:r>
              <a:rPr lang="en-US" dirty="0" err="1">
                <a:latin typeface="Times New Roman" panose="02020603050405020304" pitchFamily="18" charset="0"/>
                <a:cs typeface="Times New Roman" panose="02020603050405020304" pitchFamily="18" charset="0"/>
              </a:rPr>
              <a:t>Xk</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2,</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k) + </a:t>
            </a:r>
            <a:r>
              <a:rPr lang="en-US" sz="2800" dirty="0">
                <a:latin typeface="Times New Roman" panose="02020603050405020304" pitchFamily="18" charset="0"/>
                <a:cs typeface="Times New Roman" panose="02020603050405020304" pitchFamily="18" charset="0"/>
              </a:rPr>
              <a:t>𝜀</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f is a well-defined function </a:t>
            </a:r>
          </a:p>
          <a:p>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2,</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k characterize role and contribution of X1,X2,X3,…</a:t>
            </a:r>
            <a:r>
              <a:rPr lang="en-US" dirty="0" err="1">
                <a:latin typeface="Times New Roman" panose="02020603050405020304" pitchFamily="18" charset="0"/>
                <a:cs typeface="Times New Roman" panose="02020603050405020304" pitchFamily="18" charset="0"/>
              </a:rPr>
              <a:t>Xk</a:t>
            </a:r>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𝜀</a:t>
            </a:r>
            <a:r>
              <a:rPr lang="en-US" dirty="0">
                <a:latin typeface="Times New Roman" panose="02020603050405020304" pitchFamily="18" charset="0"/>
                <a:cs typeface="Times New Roman" panose="02020603050405020304" pitchFamily="18" charset="0"/>
              </a:rPr>
              <a:t> reflects the stochastic nature of the relationship between y and X1,X2,X3,…</a:t>
            </a:r>
            <a:r>
              <a:rPr lang="en-US" dirty="0" err="1">
                <a:latin typeface="Times New Roman" panose="02020603050405020304" pitchFamily="18" charset="0"/>
                <a:cs typeface="Times New Roman" panose="02020603050405020304" pitchFamily="18" charset="0"/>
              </a:rPr>
              <a:t>Xk</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𝜀=0 model is mathematical els</a:t>
            </a:r>
            <a:r>
              <a:rPr lang="en-US" dirty="0">
                <a:latin typeface="Times New Roman" panose="02020603050405020304" pitchFamily="18" charset="0"/>
                <a:cs typeface="Times New Roman" panose="02020603050405020304" pitchFamily="18" charset="0"/>
              </a:rPr>
              <a:t>e statistical  </a:t>
            </a:r>
          </a:p>
          <a:p>
            <a:r>
              <a:rPr lang="en-US" dirty="0">
                <a:latin typeface="Times New Roman" panose="02020603050405020304" pitchFamily="18" charset="0"/>
                <a:cs typeface="Times New Roman" panose="02020603050405020304" pitchFamily="18" charset="0"/>
              </a:rPr>
              <a:t>If all the partial derivatives of y with respect to each of the parameters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2,</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k are independent of the parameters, then the model is called as a linear model</a:t>
            </a:r>
          </a:p>
          <a:p>
            <a:r>
              <a:rPr lang="en-US" dirty="0">
                <a:latin typeface="Times New Roman" panose="02020603050405020304" pitchFamily="18" charset="0"/>
                <a:cs typeface="Times New Roman" panose="02020603050405020304" pitchFamily="18" charset="0"/>
              </a:rPr>
              <a:t>Different statistical estimation procedures like method of maximum likelihood, principle of least squares, method of moments etc. are used to estimate the parameters of the model</a:t>
            </a:r>
          </a:p>
          <a:p>
            <a:r>
              <a:rPr lang="en-US" dirty="0">
                <a:latin typeface="Times New Roman" panose="02020603050405020304" pitchFamily="18" charset="0"/>
                <a:cs typeface="Times New Roman" panose="02020603050405020304" pitchFamily="18" charset="0"/>
              </a:rPr>
              <a:t>Regression analysis is a tool to determine the values of the parameters given the data on y and X1,X2,X3,…</a:t>
            </a:r>
            <a:r>
              <a:rPr lang="en-US" dirty="0" err="1">
                <a:latin typeface="Times New Roman" panose="02020603050405020304" pitchFamily="18" charset="0"/>
                <a:cs typeface="Times New Roman" panose="02020603050405020304" pitchFamily="18" charset="0"/>
              </a:rPr>
              <a:t>Xk</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We move in the backward direction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the collected data is used to determine the unknown parameters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1,</a:t>
            </a:r>
            <a:r>
              <a:rPr lang="el-GR" dirty="0">
                <a:latin typeface="Times New Roman" panose="02020603050405020304" pitchFamily="18" charset="0"/>
                <a:cs typeface="Times New Roman" panose="02020603050405020304" pitchFamily="18" charset="0"/>
              </a:rPr>
              <a:t> β</a:t>
            </a:r>
            <a:r>
              <a:rPr lang="en-US" dirty="0">
                <a:latin typeface="Times New Roman" panose="02020603050405020304" pitchFamily="18" charset="0"/>
                <a:cs typeface="Times New Roman" panose="02020603050405020304" pitchFamily="18" charset="0"/>
              </a:rPr>
              <a:t>2 etc. of the model where such an approach is termed as regression analysis.</a:t>
            </a:r>
          </a:p>
        </p:txBody>
      </p:sp>
    </p:spTree>
    <p:extLst>
      <p:ext uri="{BB962C8B-B14F-4D97-AF65-F5344CB8AC3E}">
        <p14:creationId xmlns:p14="http://schemas.microsoft.com/office/powerpoint/2010/main" val="82146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9C91E-0F4A-4765-8CA6-42FA1D398DE9}"/>
              </a:ext>
            </a:extLst>
          </p:cNvPr>
          <p:cNvSpPr>
            <a:spLocks noGrp="1"/>
          </p:cNvSpPr>
          <p:nvPr>
            <p:ph idx="1"/>
          </p:nvPr>
        </p:nvSpPr>
        <p:spPr>
          <a:xfrm>
            <a:off x="838200" y="381000"/>
            <a:ext cx="10515600" cy="5795963"/>
          </a:xfrm>
        </p:spPr>
        <p:txBody>
          <a:bodyPr/>
          <a:lstStyle/>
          <a:p>
            <a:pPr marL="0" indent="0">
              <a:buNone/>
            </a:pPr>
            <a:r>
              <a:rPr lang="en-US" b="1" dirty="0">
                <a:latin typeface="Times New Roman" panose="02020603050405020304" pitchFamily="18" charset="0"/>
                <a:cs typeface="Times New Roman" panose="02020603050405020304" pitchFamily="18" charset="0"/>
              </a:rPr>
              <a:t>Steps in regression analysis</a:t>
            </a:r>
          </a:p>
          <a:p>
            <a:r>
              <a:rPr lang="en-US" dirty="0">
                <a:latin typeface="Times New Roman" panose="02020603050405020304" pitchFamily="18" charset="0"/>
                <a:cs typeface="Times New Roman" panose="02020603050405020304" pitchFamily="18" charset="0"/>
              </a:rPr>
              <a:t>Statement of the problem under consideration</a:t>
            </a:r>
          </a:p>
          <a:p>
            <a:r>
              <a:rPr lang="en-US" dirty="0">
                <a:latin typeface="Times New Roman" panose="02020603050405020304" pitchFamily="18" charset="0"/>
                <a:cs typeface="Times New Roman" panose="02020603050405020304" pitchFamily="18" charset="0"/>
              </a:rPr>
              <a:t>Choice of relevant variables</a:t>
            </a:r>
          </a:p>
          <a:p>
            <a:r>
              <a:rPr lang="en-US" dirty="0">
                <a:latin typeface="Times New Roman" panose="02020603050405020304" pitchFamily="18" charset="0"/>
                <a:cs typeface="Times New Roman" panose="02020603050405020304" pitchFamily="18" charset="0"/>
              </a:rPr>
              <a:t>Collection of data on relevant variables</a:t>
            </a:r>
          </a:p>
          <a:p>
            <a:r>
              <a:rPr lang="en-US" dirty="0">
                <a:latin typeface="Times New Roman" panose="02020603050405020304" pitchFamily="18" charset="0"/>
                <a:cs typeface="Times New Roman" panose="02020603050405020304" pitchFamily="18" charset="0"/>
              </a:rPr>
              <a:t>Specification of model </a:t>
            </a:r>
          </a:p>
          <a:p>
            <a:r>
              <a:rPr lang="en-US" dirty="0">
                <a:latin typeface="Times New Roman" panose="02020603050405020304" pitchFamily="18" charset="0"/>
                <a:cs typeface="Times New Roman" panose="02020603050405020304" pitchFamily="18" charset="0"/>
              </a:rPr>
              <a:t>Choice of method for fitting the data</a:t>
            </a:r>
          </a:p>
          <a:p>
            <a:r>
              <a:rPr lang="en-US" dirty="0">
                <a:latin typeface="Times New Roman" panose="02020603050405020304" pitchFamily="18" charset="0"/>
                <a:cs typeface="Times New Roman" panose="02020603050405020304" pitchFamily="18" charset="0"/>
              </a:rPr>
              <a:t>Fitting of model</a:t>
            </a:r>
          </a:p>
          <a:p>
            <a:r>
              <a:rPr lang="en-US" dirty="0">
                <a:latin typeface="Times New Roman" panose="02020603050405020304" pitchFamily="18" charset="0"/>
                <a:cs typeface="Times New Roman" panose="02020603050405020304" pitchFamily="18" charset="0"/>
              </a:rPr>
              <a:t>Model validation and criticism</a:t>
            </a:r>
          </a:p>
          <a:p>
            <a:r>
              <a:rPr lang="en-US" dirty="0">
                <a:latin typeface="Times New Roman" panose="02020603050405020304" pitchFamily="18" charset="0"/>
                <a:cs typeface="Times New Roman" panose="02020603050405020304" pitchFamily="18" charset="0"/>
              </a:rPr>
              <a:t>Using the chosen model for the solution of the proposed problem.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977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9659-4B81-4B4F-978C-D257DD64DAD4}"/>
              </a:ext>
            </a:extLst>
          </p:cNvPr>
          <p:cNvSpPr>
            <a:spLocks noGrp="1"/>
          </p:cNvSpPr>
          <p:nvPr>
            <p:ph type="title"/>
          </p:nvPr>
        </p:nvSpPr>
        <p:spPr>
          <a:xfrm>
            <a:off x="276225" y="200025"/>
            <a:ext cx="3514725" cy="615950"/>
          </a:xfrm>
        </p:spPr>
        <p:txBody>
          <a:bodyP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Input Output Model</a:t>
            </a:r>
            <a:br>
              <a:rPr lang="en-US"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3B4CDC9-87B3-4B30-87FB-D35D39123C61}"/>
              </a:ext>
            </a:extLst>
          </p:cNvPr>
          <p:cNvSpPr>
            <a:spLocks noGrp="1"/>
          </p:cNvSpPr>
          <p:nvPr>
            <p:ph idx="1"/>
          </p:nvPr>
        </p:nvSpPr>
        <p:spPr>
          <a:xfrm>
            <a:off x="571500" y="945356"/>
            <a:ext cx="10515600" cy="1293019"/>
          </a:xfrm>
        </p:spPr>
        <p:txBody>
          <a:bodyPr>
            <a:normAutofit/>
          </a:bodyPr>
          <a:lstStyle/>
          <a:p>
            <a:r>
              <a:rPr lang="en-US" sz="2200" dirty="0">
                <a:latin typeface="Times New Roman" panose="02020603050405020304" pitchFamily="18" charset="0"/>
                <a:cs typeface="Times New Roman" panose="02020603050405020304" pitchFamily="18" charset="0"/>
              </a:rPr>
              <a:t>Provide a framework that is able to capture the direct as well as indirect energy demands through inter-industry transactions </a:t>
            </a:r>
          </a:p>
          <a:p>
            <a:r>
              <a:rPr lang="en-US" sz="2200" dirty="0">
                <a:latin typeface="Times New Roman" panose="02020603050405020304" pitchFamily="18" charset="0"/>
                <a:cs typeface="Times New Roman" panose="02020603050405020304" pitchFamily="18" charset="0"/>
              </a:rPr>
              <a:t>Highly data-intensive approach</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DC05EA-70DF-4466-B64C-9C32E828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171700"/>
            <a:ext cx="9677400" cy="4486275"/>
          </a:xfrm>
          <a:prstGeom prst="rect">
            <a:avLst/>
          </a:prstGeom>
        </p:spPr>
      </p:pic>
    </p:spTree>
    <p:extLst>
      <p:ext uri="{BB962C8B-B14F-4D97-AF65-F5344CB8AC3E}">
        <p14:creationId xmlns:p14="http://schemas.microsoft.com/office/powerpoint/2010/main" val="1641307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C870-40B3-4449-8830-257E2D84BC4B}"/>
              </a:ext>
            </a:extLst>
          </p:cNvPr>
          <p:cNvSpPr>
            <a:spLocks noGrp="1"/>
          </p:cNvSpPr>
          <p:nvPr>
            <p:ph type="title"/>
          </p:nvPr>
        </p:nvSpPr>
        <p:spPr>
          <a:xfrm>
            <a:off x="161924" y="136525"/>
            <a:ext cx="4591051" cy="749300"/>
          </a:xfrm>
        </p:spPr>
        <p:txBody>
          <a:bodyPr>
            <a:noAutofit/>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Scenario based Approach</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E0D81A3B-8560-4DF5-A642-543A48A707FA}"/>
              </a:ext>
            </a:extLst>
          </p:cNvPr>
          <p:cNvSpPr>
            <a:spLocks noGrp="1"/>
          </p:cNvSpPr>
          <p:nvPr>
            <p:ph idx="1"/>
          </p:nvPr>
        </p:nvSpPr>
        <p:spPr>
          <a:xfrm>
            <a:off x="304800" y="1063625"/>
            <a:ext cx="11382375" cy="5657850"/>
          </a:xfrm>
        </p:spPr>
        <p:txBody>
          <a:bodyPr>
            <a:normAutofit fontScale="70000" lnSpcReduction="20000"/>
          </a:bodyPr>
          <a:lstStyle/>
          <a:p>
            <a:pPr algn="l"/>
            <a:r>
              <a:rPr lang="en-US" dirty="0">
                <a:solidFill>
                  <a:srgbClr val="333333"/>
                </a:solidFill>
                <a:latin typeface="Times New Roman" panose="02020603050405020304" pitchFamily="18" charset="0"/>
                <a:cs typeface="Times New Roman" panose="02020603050405020304" pitchFamily="18" charset="0"/>
              </a:rPr>
              <a:t>A</a:t>
            </a:r>
            <a:r>
              <a:rPr lang="en-US" b="0" i="0" dirty="0">
                <a:solidFill>
                  <a:srgbClr val="333333"/>
                </a:solidFill>
                <a:effectLst/>
                <a:latin typeface="Times New Roman" panose="02020603050405020304" pitchFamily="18" charset="0"/>
                <a:cs typeface="Times New Roman" panose="02020603050405020304" pitchFamily="18" charset="0"/>
              </a:rPr>
              <a:t>im is to generate forecasts based on plausible scenarios</a:t>
            </a:r>
          </a:p>
          <a:p>
            <a:pPr algn="l"/>
            <a:r>
              <a:rPr lang="en-US" b="0" i="0" dirty="0">
                <a:solidFill>
                  <a:srgbClr val="333333"/>
                </a:solidFill>
                <a:effectLst/>
                <a:latin typeface="Times New Roman" panose="02020603050405020304" pitchFamily="18" charset="0"/>
                <a:cs typeface="Times New Roman" panose="02020603050405020304" pitchFamily="18" charset="0"/>
              </a:rPr>
              <a:t>Resulting forecast is intended to be a likely outcome in Delphi approach whereas each scenario-based forecast may have a low probability of occurrence</a:t>
            </a:r>
          </a:p>
          <a:p>
            <a:pPr algn="l"/>
            <a:r>
              <a:rPr lang="en-US" dirty="0">
                <a:solidFill>
                  <a:srgbClr val="333333"/>
                </a:solidFill>
                <a:latin typeface="Times New Roman" panose="02020603050405020304" pitchFamily="18" charset="0"/>
                <a:cs typeface="Times New Roman" panose="02020603050405020304" pitchFamily="18" charset="0"/>
              </a:rPr>
              <a:t>S</a:t>
            </a:r>
            <a:r>
              <a:rPr lang="en-US" b="0" i="0" dirty="0">
                <a:solidFill>
                  <a:srgbClr val="333333"/>
                </a:solidFill>
                <a:effectLst/>
                <a:latin typeface="Times New Roman" panose="02020603050405020304" pitchFamily="18" charset="0"/>
                <a:cs typeface="Times New Roman" panose="02020603050405020304" pitchFamily="18" charset="0"/>
              </a:rPr>
              <a:t>cenarios are generated by considering all possible factors or drivers, their relative impacts, the interactions between them, and the targets to be forecast</a:t>
            </a:r>
          </a:p>
          <a:p>
            <a:pPr algn="l"/>
            <a:r>
              <a:rPr lang="en-US" b="0" i="0" dirty="0">
                <a:solidFill>
                  <a:srgbClr val="333333"/>
                </a:solidFill>
                <a:effectLst/>
                <a:latin typeface="Times New Roman" panose="02020603050405020304" pitchFamily="18" charset="0"/>
                <a:cs typeface="Times New Roman" panose="02020603050405020304" pitchFamily="18" charset="0"/>
              </a:rPr>
              <a:t>Building forecasts based on scenarios allows a wide range of possible forecasts to be generated and some extremes to be identified</a:t>
            </a:r>
          </a:p>
          <a:p>
            <a:pPr algn="l"/>
            <a:r>
              <a:rPr lang="en-US" b="0" i="0" dirty="0">
                <a:solidFill>
                  <a:srgbClr val="333333"/>
                </a:solidFill>
                <a:effectLst/>
                <a:latin typeface="Times New Roman" panose="02020603050405020304" pitchFamily="18" charset="0"/>
                <a:cs typeface="Times New Roman" panose="02020603050405020304" pitchFamily="18" charset="0"/>
              </a:rPr>
              <a:t>It is usual for “best,” “middle” and “worst” case scenarios to be presented, although many other scenarios will be generated</a:t>
            </a:r>
          </a:p>
          <a:p>
            <a:pPr algn="l"/>
            <a:r>
              <a:rPr lang="en-US" b="0" i="0" dirty="0">
                <a:solidFill>
                  <a:srgbClr val="333333"/>
                </a:solidFill>
                <a:effectLst/>
                <a:latin typeface="Times New Roman" panose="02020603050405020304" pitchFamily="18" charset="0"/>
                <a:cs typeface="Times New Roman" panose="02020603050405020304" pitchFamily="18" charset="0"/>
              </a:rPr>
              <a:t>Thinking about and documenting these contrasting extremes can lead to early contingency planning.</a:t>
            </a:r>
          </a:p>
          <a:p>
            <a:pPr algn="l"/>
            <a:r>
              <a:rPr lang="en-US" b="0" i="0" dirty="0">
                <a:solidFill>
                  <a:srgbClr val="333333"/>
                </a:solidFill>
                <a:effectLst/>
                <a:latin typeface="Times New Roman" panose="02020603050405020304" pitchFamily="18" charset="0"/>
                <a:cs typeface="Times New Roman" panose="02020603050405020304" pitchFamily="18" charset="0"/>
              </a:rPr>
              <a:t>Decision makers participate in the generation of scenarios</a:t>
            </a:r>
          </a:p>
          <a:p>
            <a:pPr algn="l"/>
            <a:r>
              <a:rPr lang="en-US" dirty="0">
                <a:solidFill>
                  <a:srgbClr val="333333"/>
                </a:solidFill>
                <a:latin typeface="Times New Roman" panose="02020603050405020304" pitchFamily="18" charset="0"/>
                <a:cs typeface="Times New Roman" panose="02020603050405020304" pitchFamily="18" charset="0"/>
              </a:rPr>
              <a:t>M</a:t>
            </a:r>
            <a:r>
              <a:rPr lang="en-US" b="0" i="0" dirty="0">
                <a:solidFill>
                  <a:srgbClr val="333333"/>
                </a:solidFill>
                <a:effectLst/>
                <a:latin typeface="Times New Roman" panose="02020603050405020304" pitchFamily="18" charset="0"/>
                <a:cs typeface="Times New Roman" panose="02020603050405020304" pitchFamily="18" charset="0"/>
              </a:rPr>
              <a:t>ay lead to some biases but it can ease the communication of the scenario-based forecasts, and lead to a better understanding of the results.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Development of conceptual scenario of future based on well defined set of assumptions</a:t>
            </a:r>
          </a:p>
          <a:p>
            <a:r>
              <a:rPr lang="en-US" dirty="0">
                <a:latin typeface="Times New Roman" panose="02020603050405020304" pitchFamily="18" charset="0"/>
                <a:cs typeface="Times New Roman" panose="02020603050405020304" pitchFamily="18" charset="0"/>
              </a:rPr>
              <a:t>Development of plausible scenarios that could capture structural changes, emergence of new economic activities or disappearance of activities</a:t>
            </a:r>
          </a:p>
          <a:p>
            <a:r>
              <a:rPr lang="en-US" dirty="0">
                <a:latin typeface="Times New Roman" panose="02020603050405020304" pitchFamily="18" charset="0"/>
                <a:cs typeface="Times New Roman" panose="02020603050405020304" pitchFamily="18" charset="0"/>
              </a:rPr>
              <a:t>After different scenarios have been developed the decision maker determines which is most likely to occur in future and makes decision accordingly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499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FE2A-3C1F-4FE7-B56F-1CFE9B20F327}"/>
              </a:ext>
            </a:extLst>
          </p:cNvPr>
          <p:cNvSpPr>
            <a:spLocks noGrp="1"/>
          </p:cNvSpPr>
          <p:nvPr>
            <p:ph type="title"/>
          </p:nvPr>
        </p:nvSpPr>
        <p:spPr>
          <a:xfrm>
            <a:off x="247651" y="117475"/>
            <a:ext cx="3933824" cy="720725"/>
          </a:xfrm>
        </p:spPr>
        <p:txBody>
          <a:bodyPr>
            <a:noAutofit/>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ANN based Approach</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5E15F79B-5121-497D-87B7-A762677D5065}"/>
              </a:ext>
            </a:extLst>
          </p:cNvPr>
          <p:cNvSpPr>
            <a:spLocks noGrp="1"/>
          </p:cNvSpPr>
          <p:nvPr>
            <p:ph idx="1"/>
          </p:nvPr>
        </p:nvSpPr>
        <p:spPr>
          <a:xfrm>
            <a:off x="838200" y="914400"/>
            <a:ext cx="10515600" cy="5262563"/>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ANN approach was discovered in 1990 by Warren McCulloch and Walter Pitts as an alternative mechanism to the time series forecasting</a:t>
            </a:r>
          </a:p>
          <a:p>
            <a:r>
              <a:rPr lang="en-US" sz="2800" dirty="0">
                <a:latin typeface="Times New Roman" panose="02020603050405020304" pitchFamily="18" charset="0"/>
                <a:cs typeface="Times New Roman" panose="02020603050405020304" pitchFamily="18" charset="0"/>
              </a:rPr>
              <a:t>ANNs have been successfully applied in many different areas for forecasting and classification purposes</a:t>
            </a:r>
          </a:p>
          <a:p>
            <a:r>
              <a:rPr lang="en-US" sz="2800" dirty="0">
                <a:latin typeface="Times New Roman" panose="02020603050405020304" pitchFamily="18" charset="0"/>
                <a:cs typeface="Times New Roman" panose="02020603050405020304" pitchFamily="18" charset="0"/>
              </a:rPr>
              <a:t>Neural network is a non-linear circuit that is capable of doing non-linear curve fitting</a:t>
            </a:r>
          </a:p>
          <a:p>
            <a:r>
              <a:rPr lang="en-US" sz="2800" dirty="0">
                <a:latin typeface="Times New Roman" panose="02020603050405020304" pitchFamily="18" charset="0"/>
                <a:cs typeface="Times New Roman" panose="02020603050405020304" pitchFamily="18" charset="0"/>
              </a:rPr>
              <a:t>It represents an information processing paradigm that was inspired by the way the biological systems of humans, such as the brain, are able to process a certain piece of information</a:t>
            </a:r>
          </a:p>
          <a:p>
            <a:r>
              <a:rPr lang="en-US" sz="2800" dirty="0">
                <a:latin typeface="Times New Roman" panose="02020603050405020304" pitchFamily="18" charset="0"/>
                <a:cs typeface="Times New Roman" panose="02020603050405020304" pitchFamily="18" charset="0"/>
              </a:rPr>
              <a:t>ANNs try to recognize regularities and patterns in the input data, learn from experience, and then provide generalized results based on their known previous knowledge</a:t>
            </a:r>
          </a:p>
          <a:p>
            <a:r>
              <a:rPr lang="en-US" sz="2800" dirty="0">
                <a:latin typeface="Times New Roman" panose="02020603050405020304" pitchFamily="18" charset="0"/>
                <a:cs typeface="Times New Roman" panose="02020603050405020304" pitchFamily="18" charset="0"/>
              </a:rPr>
              <a:t>ANN is composed of several interconnected Processing Elements (PE), called neurons, which are changing their dynamic state response with respect to external inputs</a:t>
            </a:r>
          </a:p>
          <a:p>
            <a:r>
              <a:rPr lang="en-US" sz="2800" dirty="0">
                <a:latin typeface="Times New Roman" panose="02020603050405020304" pitchFamily="18" charset="0"/>
                <a:cs typeface="Times New Roman" panose="02020603050405020304" pitchFamily="18" charset="0"/>
              </a:rPr>
              <a:t>Simplest form of ANN contains input, hidden and output layers</a:t>
            </a:r>
          </a:p>
          <a:p>
            <a:endParaRPr lang="en-IN" dirty="0"/>
          </a:p>
        </p:txBody>
      </p:sp>
    </p:spTree>
    <p:extLst>
      <p:ext uri="{BB962C8B-B14F-4D97-AF65-F5344CB8AC3E}">
        <p14:creationId xmlns:p14="http://schemas.microsoft.com/office/powerpoint/2010/main" val="1084304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ACBCB-DC53-429A-A640-3BBC32D48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388" y="130174"/>
            <a:ext cx="8945223" cy="3165475"/>
          </a:xfrm>
          <a:prstGeom prst="rect">
            <a:avLst/>
          </a:prstGeom>
        </p:spPr>
      </p:pic>
      <p:sp>
        <p:nvSpPr>
          <p:cNvPr id="5" name="TextBox 4">
            <a:extLst>
              <a:ext uri="{FF2B5EF4-FFF2-40B4-BE49-F238E27FC236}">
                <a16:creationId xmlns:a16="http://schemas.microsoft.com/office/drawing/2014/main" id="{1FC8DDFF-24C6-43FA-835F-556F561CDFDA}"/>
              </a:ext>
            </a:extLst>
          </p:cNvPr>
          <p:cNvSpPr txBox="1"/>
          <p:nvPr/>
        </p:nvSpPr>
        <p:spPr>
          <a:xfrm>
            <a:off x="3867150" y="3169565"/>
            <a:ext cx="4232441" cy="430887"/>
          </a:xfrm>
          <a:prstGeom prst="rect">
            <a:avLst/>
          </a:prstGeom>
          <a:noFill/>
        </p:spPr>
        <p:txBody>
          <a:bodyPr wrap="none" rtlCol="0">
            <a:spAutoFit/>
          </a:bodyPr>
          <a:lstStyle/>
          <a:p>
            <a:pPr algn="ctr"/>
            <a:r>
              <a:rPr lang="en-US" sz="2200" b="1" dirty="0">
                <a:latin typeface="Times New Roman" panose="02020603050405020304" pitchFamily="18" charset="0"/>
                <a:cs typeface="Times New Roman" panose="02020603050405020304" pitchFamily="18" charset="0"/>
              </a:rPr>
              <a:t>Simple neuron scheme in an ANN</a:t>
            </a:r>
            <a:endParaRPr lang="en-IN" sz="2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476A76-A953-4672-A04F-4E332B55E4E0}"/>
              </a:ext>
            </a:extLst>
          </p:cNvPr>
          <p:cNvSpPr txBox="1"/>
          <p:nvPr/>
        </p:nvSpPr>
        <p:spPr>
          <a:xfrm>
            <a:off x="904874" y="3600452"/>
            <a:ext cx="10334625" cy="313932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Input values to the hidden node (I), associated weights (</a:t>
            </a:r>
            <a:r>
              <a:rPr lang="en-US" sz="2200" dirty="0" err="1">
                <a:latin typeface="Times New Roman" panose="02020603050405020304" pitchFamily="18" charset="0"/>
                <a:cs typeface="Times New Roman" panose="02020603050405020304" pitchFamily="18" charset="0"/>
              </a:rPr>
              <a:t>wi</a:t>
            </a:r>
            <a:r>
              <a:rPr lang="en-US" sz="2200" dirty="0">
                <a:latin typeface="Times New Roman" panose="02020603050405020304" pitchFamily="18" charset="0"/>
                <a:cs typeface="Times New Roman" panose="02020603050405020304" pitchFamily="18" charset="0"/>
              </a:rPr>
              <a:t>), hidden layer function f(x), and the output results (Y) can be seen in above fig.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changing the weights of the ANNS, the preferred output from a specific input can be achieved</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Such a process, where the weights of the ANNs are adjusted, is an iterative training process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Commonly employed ANN algorithms for electric load forecasting are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Feed-Forward (FF) neural networks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NARX (Nonlinear Auto Regressive with exogenous inputs) neural networks</a:t>
            </a:r>
          </a:p>
        </p:txBody>
      </p:sp>
    </p:spTree>
    <p:extLst>
      <p:ext uri="{BB962C8B-B14F-4D97-AF65-F5344CB8AC3E}">
        <p14:creationId xmlns:p14="http://schemas.microsoft.com/office/powerpoint/2010/main" val="12225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A1D5-3290-4041-BE46-8DB76A74938E}"/>
              </a:ext>
            </a:extLst>
          </p:cNvPr>
          <p:cNvSpPr>
            <a:spLocks noGrp="1"/>
          </p:cNvSpPr>
          <p:nvPr>
            <p:ph idx="1"/>
          </p:nvPr>
        </p:nvSpPr>
        <p:spPr>
          <a:xfrm>
            <a:off x="733425" y="790575"/>
            <a:ext cx="10515600" cy="5867399"/>
          </a:xfrm>
        </p:spPr>
        <p:txBody>
          <a:bodyPr>
            <a:normAutofit/>
          </a:bodyPr>
          <a:lstStyle/>
          <a:p>
            <a:r>
              <a:rPr lang="en-US" sz="2200" dirty="0">
                <a:latin typeface="Times New Roman" panose="02020603050405020304" pitchFamily="18" charset="0"/>
                <a:cs typeface="Times New Roman" panose="02020603050405020304" pitchFamily="18" charset="0"/>
              </a:rPr>
              <a:t>Load forecasting is divided in terms of the prediction duration into three categories as</a:t>
            </a:r>
          </a:p>
          <a:p>
            <a:pPr marL="0" indent="0">
              <a:buNone/>
            </a:pPr>
            <a:r>
              <a:rPr lang="en-US" sz="2200" dirty="0">
                <a:latin typeface="Times New Roman" panose="02020603050405020304" pitchFamily="18" charset="0"/>
                <a:cs typeface="Times New Roman" panose="02020603050405020304" pitchFamily="18" charset="0"/>
              </a:rPr>
              <a:t>Short-Term Forecasts </a:t>
            </a:r>
          </a:p>
          <a:p>
            <a:pPr marL="0" indent="0">
              <a:buNone/>
            </a:pPr>
            <a:r>
              <a:rPr lang="en-US" sz="2200" dirty="0">
                <a:latin typeface="Times New Roman" panose="02020603050405020304" pitchFamily="18" charset="0"/>
                <a:cs typeface="Times New Roman" panose="02020603050405020304" pitchFamily="18" charset="0"/>
              </a:rPr>
              <a:t>Medium-Term Forecasts and </a:t>
            </a:r>
          </a:p>
          <a:p>
            <a:pPr marL="0" indent="0">
              <a:buNone/>
            </a:pPr>
            <a:r>
              <a:rPr lang="en-US" sz="2200" dirty="0">
                <a:latin typeface="Times New Roman" panose="02020603050405020304" pitchFamily="18" charset="0"/>
                <a:cs typeface="Times New Roman" panose="02020603050405020304" pitchFamily="18" charset="0"/>
              </a:rPr>
              <a:t>Long-Term Forecasts</a:t>
            </a:r>
          </a:p>
          <a:p>
            <a:r>
              <a:rPr lang="en-US" sz="2200" dirty="0">
                <a:latin typeface="Times New Roman" panose="02020603050405020304" pitchFamily="18" charset="0"/>
                <a:cs typeface="Times New Roman" panose="02020603050405020304" pitchFamily="18" charset="0"/>
              </a:rPr>
              <a:t>Sometimes as four groups</a:t>
            </a:r>
          </a:p>
          <a:p>
            <a:pPr marL="0" indent="0">
              <a:buNone/>
            </a:pPr>
            <a:r>
              <a:rPr lang="en-US" sz="2200" dirty="0">
                <a:latin typeface="Times New Roman" panose="02020603050405020304" pitchFamily="18" charset="0"/>
                <a:cs typeface="Times New Roman" panose="02020603050405020304" pitchFamily="18" charset="0"/>
              </a:rPr>
              <a:t>Long-Term Forecasts (1-20 years) </a:t>
            </a:r>
          </a:p>
          <a:p>
            <a:pPr marL="0" indent="0">
              <a:buNone/>
            </a:pPr>
            <a:r>
              <a:rPr lang="en-US" sz="2200" dirty="0">
                <a:latin typeface="Times New Roman" panose="02020603050405020304" pitchFamily="18" charset="0"/>
                <a:cs typeface="Times New Roman" panose="02020603050405020304" pitchFamily="18" charset="0"/>
              </a:rPr>
              <a:t>Medium-Term Forecasts (1 week to 1 year)</a:t>
            </a:r>
          </a:p>
          <a:p>
            <a:pPr marL="0" indent="0">
              <a:buNone/>
            </a:pPr>
            <a:r>
              <a:rPr lang="en-US" sz="2200" dirty="0">
                <a:latin typeface="Times New Roman" panose="02020603050405020304" pitchFamily="18" charset="0"/>
                <a:cs typeface="Times New Roman" panose="02020603050405020304" pitchFamily="18" charset="0"/>
              </a:rPr>
              <a:t>Short-Term Forecasts (1 hour to 1 week) and </a:t>
            </a:r>
          </a:p>
          <a:p>
            <a:pPr marL="0" indent="0">
              <a:buNone/>
            </a:pPr>
            <a:r>
              <a:rPr lang="en-US" sz="2200" dirty="0">
                <a:latin typeface="Times New Roman" panose="02020603050405020304" pitchFamily="18" charset="0"/>
                <a:cs typeface="Times New Roman" panose="02020603050405020304" pitchFamily="18" charset="0"/>
              </a:rPr>
              <a:t>Very Short-Term Forecasts (Few mins to 1 hour)</a:t>
            </a:r>
          </a:p>
          <a:p>
            <a:r>
              <a:rPr lang="en-US" sz="2200" dirty="0">
                <a:latin typeface="Times New Roman" panose="02020603050405020304" pitchFamily="18" charset="0"/>
                <a:cs typeface="Times New Roman" panose="02020603050405020304" pitchFamily="18" charset="0"/>
              </a:rPr>
              <a:t>Long-term load forecasting (LTLF) is fundamental for strategic planning, construction of new generations, and develops the power supply and delivery system (generation units, transmission system, and distribution system)</a:t>
            </a:r>
          </a:p>
          <a:p>
            <a:r>
              <a:rPr lang="en-US" sz="2200" dirty="0">
                <a:latin typeface="Times New Roman" panose="02020603050405020304" pitchFamily="18" charset="0"/>
                <a:cs typeface="Times New Roman" panose="02020603050405020304" pitchFamily="18" charset="0"/>
              </a:rPr>
              <a:t>Medium-term load forecasting (MTLF) is used for maintenance scheduling, planning fuel purchases, energy trading and revenue assessment for the utilities. </a:t>
            </a:r>
          </a:p>
        </p:txBody>
      </p:sp>
      <p:sp>
        <p:nvSpPr>
          <p:cNvPr id="4" name="TextBox 3">
            <a:extLst>
              <a:ext uri="{FF2B5EF4-FFF2-40B4-BE49-F238E27FC236}">
                <a16:creationId xmlns:a16="http://schemas.microsoft.com/office/drawing/2014/main" id="{5BB073C1-CC39-4DC6-A9BC-B21AE1423FD7}"/>
              </a:ext>
            </a:extLst>
          </p:cNvPr>
          <p:cNvSpPr txBox="1"/>
          <p:nvPr/>
        </p:nvSpPr>
        <p:spPr>
          <a:xfrm>
            <a:off x="457201" y="2399259"/>
            <a:ext cx="11534774" cy="769441"/>
          </a:xfrm>
          <a:prstGeom prst="rect">
            <a:avLst/>
          </a:prstGeom>
          <a:noFill/>
        </p:spPr>
        <p:txBody>
          <a:bodyPr wrap="square" rtlCol="0">
            <a:spAutoFit/>
          </a:bodyPr>
          <a:lstStyle/>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F41CE79-8205-44D1-9F6E-53C65CAA26B6}"/>
              </a:ext>
            </a:extLst>
          </p:cNvPr>
          <p:cNvSpPr txBox="1"/>
          <p:nvPr/>
        </p:nvSpPr>
        <p:spPr>
          <a:xfrm>
            <a:off x="76200" y="114300"/>
            <a:ext cx="861383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Load Forecasting Categories and Classifications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925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BBA3E-883E-4FF9-88B9-9F8AFDB1BC96}"/>
              </a:ext>
            </a:extLst>
          </p:cNvPr>
          <p:cNvSpPr>
            <a:spLocks noGrp="1"/>
          </p:cNvSpPr>
          <p:nvPr>
            <p:ph idx="1"/>
          </p:nvPr>
        </p:nvSpPr>
        <p:spPr>
          <a:xfrm>
            <a:off x="838200" y="114300"/>
            <a:ext cx="10515600" cy="6457950"/>
          </a:xfrm>
        </p:spPr>
        <p:txBody>
          <a:bodyPr>
            <a:normAutofit fontScale="77500" lnSpcReduction="20000"/>
          </a:bodyPr>
          <a:lstStyle/>
          <a:p>
            <a:pPr marL="0" indent="0">
              <a:buNone/>
            </a:pPr>
            <a:r>
              <a:rPr lang="en-US" sz="2800" dirty="0">
                <a:latin typeface="Times New Roman" panose="02020603050405020304" pitchFamily="18" charset="0"/>
                <a:cs typeface="Times New Roman" panose="02020603050405020304" pitchFamily="18" charset="0"/>
              </a:rPr>
              <a:t>Back-Propagation (BP) neural networks</a:t>
            </a:r>
          </a:p>
          <a:p>
            <a:pPr marL="0" indent="0">
              <a:buNone/>
            </a:pPr>
            <a:r>
              <a:rPr lang="en-US" sz="2800" dirty="0">
                <a:latin typeface="Times New Roman" panose="02020603050405020304" pitchFamily="18" charset="0"/>
                <a:cs typeface="Times New Roman" panose="02020603050405020304" pitchFamily="18" charset="0"/>
              </a:rPr>
              <a:t>Radial Basis Function (RBF) neural networks</a:t>
            </a:r>
          </a:p>
          <a:p>
            <a:pPr marL="0" indent="0">
              <a:buNone/>
            </a:pPr>
            <a:r>
              <a:rPr lang="en-US" sz="2800" dirty="0">
                <a:latin typeface="Times New Roman" panose="02020603050405020304" pitchFamily="18" charset="0"/>
                <a:cs typeface="Times New Roman" panose="02020603050405020304" pitchFamily="18" charset="0"/>
              </a:rPr>
              <a:t>Random neural networks</a:t>
            </a:r>
          </a:p>
          <a:p>
            <a:pPr marL="0" indent="0">
              <a:buNone/>
            </a:pPr>
            <a:r>
              <a:rPr lang="en-US" sz="2800" dirty="0">
                <a:latin typeface="Times New Roman" panose="02020603050405020304" pitchFamily="18" charset="0"/>
                <a:cs typeface="Times New Roman" panose="02020603050405020304" pitchFamily="18" charset="0"/>
              </a:rPr>
              <a:t>Recurrent neural networks and </a:t>
            </a:r>
          </a:p>
          <a:p>
            <a:pPr marL="0" indent="0">
              <a:buNone/>
            </a:pPr>
            <a:r>
              <a:rPr lang="en-IN" sz="2800" dirty="0">
                <a:latin typeface="Times New Roman" panose="02020603050405020304" pitchFamily="18" charset="0"/>
                <a:cs typeface="Times New Roman" panose="02020603050405020304" pitchFamily="18" charset="0"/>
              </a:rPr>
              <a:t>Self-organizing competitive neural networks</a:t>
            </a:r>
          </a:p>
          <a:p>
            <a:r>
              <a:rPr lang="en-US" dirty="0">
                <a:latin typeface="Times New Roman" panose="02020603050405020304" pitchFamily="18" charset="0"/>
                <a:cs typeface="Times New Roman" panose="02020603050405020304" pitchFamily="18" charset="0"/>
              </a:rPr>
              <a:t>ANN models classified into two main groups</a:t>
            </a:r>
          </a:p>
          <a:p>
            <a:r>
              <a:rPr lang="en-US" dirty="0">
                <a:latin typeface="Times New Roman" panose="02020603050405020304" pitchFamily="18" charset="0"/>
                <a:cs typeface="Times New Roman" panose="02020603050405020304" pitchFamily="18" charset="0"/>
              </a:rPr>
              <a:t>First group includes those ANNs that have only one output node, used to forecast the next hour’s load, next day’s peak load, or next day’s total load</a:t>
            </a:r>
          </a:p>
          <a:p>
            <a:r>
              <a:rPr lang="en-US" dirty="0">
                <a:latin typeface="Times New Roman" panose="02020603050405020304" pitchFamily="18" charset="0"/>
                <a:cs typeface="Times New Roman" panose="02020603050405020304" pitchFamily="18" charset="0"/>
              </a:rPr>
              <a:t>Second group involves models that have several output nodes to forecast a sequence of hourly loads, typically 24 nodes, with a purpose to predict the next day’s entire load profile</a:t>
            </a:r>
          </a:p>
          <a:p>
            <a:r>
              <a:rPr lang="en-US" dirty="0">
                <a:latin typeface="Times New Roman" panose="02020603050405020304" pitchFamily="18" charset="0"/>
                <a:cs typeface="Times New Roman" panose="02020603050405020304" pitchFamily="18" charset="0"/>
              </a:rPr>
              <a:t>Second group has strong robustness and strong learning ability</a:t>
            </a:r>
          </a:p>
          <a:p>
            <a:r>
              <a:rPr lang="en-US" dirty="0">
                <a:latin typeface="Times New Roman" panose="02020603050405020304" pitchFamily="18" charset="0"/>
                <a:cs typeface="Times New Roman" panose="02020603050405020304" pitchFamily="18" charset="0"/>
              </a:rPr>
              <a:t>ANN quickly falls into the local minimum because of the restriction on the generalization ability and cannot make full use of information due to the small sample size selected</a:t>
            </a:r>
          </a:p>
          <a:p>
            <a:r>
              <a:rPr lang="en-US" dirty="0">
                <a:latin typeface="Times New Roman" panose="02020603050405020304" pitchFamily="18" charset="0"/>
                <a:cs typeface="Times New Roman" panose="02020603050405020304" pitchFamily="18" charset="0"/>
              </a:rPr>
              <a:t>Learning convergence speed is slow</a:t>
            </a:r>
          </a:p>
          <a:p>
            <a:r>
              <a:rPr lang="en-US" dirty="0">
                <a:latin typeface="Times New Roman" panose="02020603050405020304" pitchFamily="18" charset="0"/>
                <a:cs typeface="Times New Roman" panose="02020603050405020304" pitchFamily="18" charset="0"/>
              </a:rPr>
              <a:t>NARX ANNs usually outperform the classical neural networks</a:t>
            </a:r>
          </a:p>
          <a:p>
            <a:r>
              <a:rPr lang="en-US" dirty="0">
                <a:latin typeface="Times New Roman" panose="02020603050405020304" pitchFamily="18" charset="0"/>
                <a:cs typeface="Times New Roman" panose="02020603050405020304" pitchFamily="18" charset="0"/>
              </a:rPr>
              <a:t>NARX networks, together with the RBF networks possess simplicity, reliability, low % error, high accuracy and ability to create the nonlinear relationships between variables</a:t>
            </a:r>
          </a:p>
          <a:p>
            <a:r>
              <a:rPr lang="en-US" dirty="0">
                <a:latin typeface="Times New Roman" panose="02020603050405020304" pitchFamily="18" charset="0"/>
                <a:cs typeface="Times New Roman" panose="02020603050405020304" pitchFamily="18" charset="0"/>
              </a:rPr>
              <a:t>NARX and RBF ANNs provide highly accurate EL forecasts for five days ahead, while the relative error is below the reasonable level between 0.1% to 3.9%</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5089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7454-C7FF-4D13-BA83-55778D93B85F}"/>
              </a:ext>
            </a:extLst>
          </p:cNvPr>
          <p:cNvSpPr>
            <a:spLocks noGrp="1"/>
          </p:cNvSpPr>
          <p:nvPr>
            <p:ph type="title"/>
          </p:nvPr>
        </p:nvSpPr>
        <p:spPr>
          <a:xfrm>
            <a:off x="133350" y="222250"/>
            <a:ext cx="3143250" cy="606425"/>
          </a:xfrm>
        </p:spPr>
        <p:txBody>
          <a:bodyPr>
            <a:noAutofit/>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Hybrid Approach</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B91FBF80-7E3C-46B9-A758-3668A862B536}"/>
              </a:ext>
            </a:extLst>
          </p:cNvPr>
          <p:cNvSpPr>
            <a:spLocks noGrp="1"/>
          </p:cNvSpPr>
          <p:nvPr>
            <p:ph idx="1"/>
          </p:nvPr>
        </p:nvSpPr>
        <p:spPr>
          <a:xfrm>
            <a:off x="438151" y="1028700"/>
            <a:ext cx="11134724" cy="5486400"/>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Hybrid or combination models and methods can obtain better forecasting performance than the single model </a:t>
            </a:r>
          </a:p>
          <a:p>
            <a:r>
              <a:rPr lang="en-US" sz="2400" dirty="0">
                <a:latin typeface="Times New Roman" panose="02020603050405020304" pitchFamily="18" charset="0"/>
                <a:cs typeface="Times New Roman" panose="02020603050405020304" pitchFamily="18" charset="0"/>
              </a:rPr>
              <a:t>Integrates the advantages of different single forecasting models</a:t>
            </a:r>
          </a:p>
          <a:p>
            <a:r>
              <a:rPr lang="en-US" sz="2400" dirty="0">
                <a:latin typeface="Times New Roman" panose="02020603050405020304" pitchFamily="18" charset="0"/>
                <a:cs typeface="Times New Roman" panose="02020603050405020304" pitchFamily="18" charset="0"/>
              </a:rPr>
              <a:t>Attempt to reduce the methodological divergence between the econometric and engineering models by combining the features of the two traditions</a:t>
            </a:r>
          </a:p>
          <a:p>
            <a:r>
              <a:rPr lang="en-US" sz="2400" dirty="0">
                <a:latin typeface="Times New Roman" panose="02020603050405020304" pitchFamily="18" charset="0"/>
                <a:cs typeface="Times New Roman" panose="02020603050405020304" pitchFamily="18" charset="0"/>
              </a:rPr>
              <a:t>Numerous available forecasting methods, optimization algorithms, and data processing techniques for developing different hybrid models</a:t>
            </a:r>
          </a:p>
          <a:p>
            <a:r>
              <a:rPr lang="en-US" sz="2400" dirty="0">
                <a:latin typeface="Times New Roman" panose="02020603050405020304" pitchFamily="18" charset="0"/>
                <a:cs typeface="Times New Roman" panose="02020603050405020304" pitchFamily="18" charset="0"/>
              </a:rPr>
              <a:t>Modern hybrid methods are presented in order to cover the new technological frameworks</a:t>
            </a:r>
          </a:p>
          <a:p>
            <a:r>
              <a:rPr lang="en-US" sz="2400" dirty="0">
                <a:latin typeface="Times New Roman" panose="02020603050405020304" pitchFamily="18" charset="0"/>
                <a:cs typeface="Times New Roman" panose="02020603050405020304" pitchFamily="18" charset="0"/>
              </a:rPr>
              <a:t>There are no confessed references on how to select different methods to build a hybrid model </a:t>
            </a:r>
          </a:p>
          <a:p>
            <a:r>
              <a:rPr lang="en-US" sz="2400" dirty="0">
                <a:solidFill>
                  <a:srgbClr val="202124"/>
                </a:solidFill>
                <a:latin typeface="Times New Roman" panose="02020603050405020304" pitchFamily="18" charset="0"/>
                <a:cs typeface="Times New Roman" panose="02020603050405020304" pitchFamily="18" charset="0"/>
              </a:rPr>
              <a:t>Advance the </a:t>
            </a:r>
            <a:r>
              <a:rPr lang="en-US" sz="2400" i="0" dirty="0">
                <a:solidFill>
                  <a:srgbClr val="202124"/>
                </a:solidFill>
                <a:effectLst/>
                <a:latin typeface="Times New Roman" panose="02020603050405020304" pitchFamily="18" charset="0"/>
                <a:cs typeface="Times New Roman" panose="02020603050405020304" pitchFamily="18" charset="0"/>
              </a:rPr>
              <a:t>time series forecasting by combining the best of statistical and machine learning methods</a:t>
            </a:r>
          </a:p>
          <a:p>
            <a:r>
              <a:rPr lang="en-US" sz="2400" dirty="0">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ffectiveness of statistical methods with limited data availability can counteract the extensive data requirements of machine learning methods</a:t>
            </a:r>
          </a:p>
          <a:p>
            <a:r>
              <a:rPr lang="en-US" sz="2400" b="0" i="0" dirty="0">
                <a:effectLst/>
                <a:latin typeface="Times New Roman" panose="02020603050405020304" pitchFamily="18" charset="0"/>
                <a:cs typeface="Times New Roman" panose="02020603050405020304" pitchFamily="18" charset="0"/>
              </a:rPr>
              <a:t>Consideration of a prior knowledge can simplify the expected forecasting task and decrease the computational effort</a:t>
            </a:r>
          </a:p>
          <a:p>
            <a:r>
              <a:rPr lang="en-US" sz="2400" b="0" i="0" dirty="0">
                <a:effectLst/>
                <a:latin typeface="Times New Roman" panose="02020603050405020304" pitchFamily="18" charset="0"/>
                <a:cs typeface="Times New Roman" panose="02020603050405020304" pitchFamily="18" charset="0"/>
              </a:rPr>
              <a:t>Hybrid methods can incorporate cross-learning, a capability that many statistical methods lack</a:t>
            </a:r>
          </a:p>
          <a:p>
            <a:r>
              <a:rPr lang="en-US" sz="2400" dirty="0">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rovide a solution to the dilemma of the assumption of linearity</a:t>
            </a:r>
          </a:p>
          <a:p>
            <a:r>
              <a:rPr lang="en-US" sz="2400" dirty="0">
                <a:latin typeface="Times New Roman" panose="02020603050405020304" pitchFamily="18" charset="0"/>
                <a:cs typeface="Times New Roman" panose="02020603050405020304" pitchFamily="18" charset="0"/>
              </a:rPr>
              <a:t>R</a:t>
            </a:r>
            <a:r>
              <a:rPr lang="en-US" sz="2400" b="0" i="0" dirty="0">
                <a:effectLst/>
                <a:latin typeface="Times New Roman" panose="02020603050405020304" pitchFamily="18" charset="0"/>
                <a:cs typeface="Times New Roman" panose="02020603050405020304" pitchFamily="18" charset="0"/>
              </a:rPr>
              <a:t>eal-world time series may be purely linear, purely nonlinear, or often contain a combination of those two patterns so hybrid methods can be effective where traditional approaches reach their limits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24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7EAF-79F9-41A4-A599-24C32BA94CBE}"/>
              </a:ext>
            </a:extLst>
          </p:cNvPr>
          <p:cNvSpPr>
            <a:spLocks noGrp="1"/>
          </p:cNvSpPr>
          <p:nvPr>
            <p:ph type="title"/>
          </p:nvPr>
        </p:nvSpPr>
        <p:spPr>
          <a:xfrm>
            <a:off x="161925" y="46037"/>
            <a:ext cx="4400550" cy="725488"/>
          </a:xfrm>
        </p:spPr>
        <p:txBody>
          <a:bodyPr>
            <a:noAutofit/>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Energy Demand Analysis</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94C1BB16-C315-444D-BEC5-866EB7BAB19F}"/>
              </a:ext>
            </a:extLst>
          </p:cNvPr>
          <p:cNvSpPr>
            <a:spLocks noGrp="1"/>
          </p:cNvSpPr>
          <p:nvPr>
            <p:ph idx="1"/>
          </p:nvPr>
        </p:nvSpPr>
        <p:spPr>
          <a:xfrm>
            <a:off x="523875" y="771524"/>
            <a:ext cx="11191875" cy="5876925"/>
          </a:xfrm>
        </p:spPr>
        <p:txBody>
          <a:bodyPr>
            <a:normAutofit fontScale="77500" lnSpcReduction="20000"/>
          </a:bodyPr>
          <a:lstStyle/>
          <a:p>
            <a:r>
              <a:rPr lang="en-US" dirty="0">
                <a:solidFill>
                  <a:srgbClr val="000000"/>
                </a:solidFill>
                <a:latin typeface="Times New Roman" panose="02020603050405020304" pitchFamily="18" charset="0"/>
                <a:cs typeface="Times New Roman" panose="02020603050405020304" pitchFamily="18" charset="0"/>
              </a:rPr>
              <a:t>F</a:t>
            </a:r>
            <a:r>
              <a:rPr lang="en-US" b="0" i="0" dirty="0">
                <a:solidFill>
                  <a:srgbClr val="000000"/>
                </a:solidFill>
                <a:effectLst/>
                <a:latin typeface="Times New Roman" panose="02020603050405020304" pitchFamily="18" charset="0"/>
                <a:cs typeface="Times New Roman" panose="02020603050405020304" pitchFamily="18" charset="0"/>
              </a:rPr>
              <a:t>irst step towards determining whether it is feasible to put-together an energy supply mixes compatible with the achievement of a sustainable world at the projected energy demand levels</a:t>
            </a:r>
          </a:p>
          <a:p>
            <a:r>
              <a:rPr lang="en-US" b="0" i="0" dirty="0">
                <a:solidFill>
                  <a:srgbClr val="000000"/>
                </a:solidFill>
                <a:effectLst/>
                <a:latin typeface="Times New Roman" panose="02020603050405020304" pitchFamily="18" charset="0"/>
                <a:cs typeface="Times New Roman" panose="02020603050405020304" pitchFamily="18" charset="0"/>
              </a:rPr>
              <a:t>It considers the activities in individual energy­ consuming sectors of the economy</a:t>
            </a:r>
          </a:p>
          <a:p>
            <a:r>
              <a:rPr lang="en-US" dirty="0">
                <a:solidFill>
                  <a:srgbClr val="000000"/>
                </a:solidFill>
                <a:latin typeface="Times New Roman" panose="02020603050405020304" pitchFamily="18" charset="0"/>
                <a:cs typeface="Times New Roman" panose="02020603050405020304" pitchFamily="18" charset="0"/>
              </a:rPr>
              <a:t>R</a:t>
            </a:r>
            <a:r>
              <a:rPr lang="en-US" b="0" i="0" dirty="0">
                <a:solidFill>
                  <a:srgbClr val="000000"/>
                </a:solidFill>
                <a:effectLst/>
                <a:latin typeface="Times New Roman" panose="02020603050405020304" pitchFamily="18" charset="0"/>
                <a:cs typeface="Times New Roman" panose="02020603050405020304" pitchFamily="18" charset="0"/>
              </a:rPr>
              <a:t>elates macro­economic developments to the energy needed to sup­port those developments in each sector</a:t>
            </a:r>
          </a:p>
          <a:p>
            <a:r>
              <a:rPr lang="en-US" b="0" i="0" dirty="0">
                <a:solidFill>
                  <a:srgbClr val="000000"/>
                </a:solidFill>
                <a:effectLst/>
                <a:latin typeface="Times New Roman" panose="02020603050405020304" pitchFamily="18" charset="0"/>
                <a:cs typeface="Times New Roman" panose="02020603050405020304" pitchFamily="18" charset="0"/>
              </a:rPr>
              <a:t>Demand analysis enables a disaggregated, end use approach to analyze the energy requirements</a:t>
            </a:r>
          </a:p>
          <a:p>
            <a:r>
              <a:rPr lang="en-US" b="0" i="0" dirty="0">
                <a:solidFill>
                  <a:srgbClr val="000000"/>
                </a:solidFill>
                <a:effectLst/>
                <a:latin typeface="Times New Roman" panose="02020603050405020304" pitchFamily="18" charset="0"/>
                <a:cs typeface="Times New Roman" panose="02020603050405020304" pitchFamily="18" charset="0"/>
              </a:rPr>
              <a:t>It uses economic, demographic and energy use information to compute and report on total and disaggregated consumption of various end use fuels</a:t>
            </a:r>
          </a:p>
          <a:p>
            <a:r>
              <a:rPr lang="en-US" b="0" i="0" dirty="0">
                <a:solidFill>
                  <a:srgbClr val="000000"/>
                </a:solidFill>
                <a:effectLst/>
                <a:latin typeface="Times New Roman" panose="02020603050405020304" pitchFamily="18" charset="0"/>
                <a:cs typeface="Times New Roman" panose="02020603050405020304" pitchFamily="18" charset="0"/>
              </a:rPr>
              <a:t>It plays a sequential, intermediate, and iterative role in energy planning</a:t>
            </a:r>
          </a:p>
          <a:p>
            <a:r>
              <a:rPr lang="en-US" dirty="0">
                <a:solidFill>
                  <a:srgbClr val="000000"/>
                </a:solidFill>
                <a:latin typeface="Times New Roman" panose="02020603050405020304" pitchFamily="18" charset="0"/>
                <a:cs typeface="Times New Roman" panose="02020603050405020304" pitchFamily="18" charset="0"/>
              </a:rPr>
              <a:t>F</a:t>
            </a:r>
            <a:r>
              <a:rPr lang="en-US" b="0" i="0" dirty="0">
                <a:solidFill>
                  <a:srgbClr val="000000"/>
                </a:solidFill>
                <a:effectLst/>
                <a:latin typeface="Times New Roman" panose="02020603050405020304" pitchFamily="18" charset="0"/>
                <a:cs typeface="Times New Roman" panose="02020603050405020304" pitchFamily="18" charset="0"/>
              </a:rPr>
              <a:t>ollows the phase of database establishment, the output of which serves as input to energy policy analysis and finally, demand analysis occurs iteratively</a:t>
            </a:r>
          </a:p>
          <a:p>
            <a:r>
              <a:rPr lang="en-US" b="0" i="0" dirty="0">
                <a:solidFill>
                  <a:srgbClr val="000000"/>
                </a:solidFill>
                <a:effectLst/>
                <a:latin typeface="Times New Roman" panose="02020603050405020304" pitchFamily="18" charset="0"/>
                <a:cs typeface="Times New Roman" panose="02020603050405020304" pitchFamily="18" charset="0"/>
              </a:rPr>
              <a:t>Two major approaches of energy demand analysis are</a:t>
            </a:r>
          </a:p>
          <a:p>
            <a:r>
              <a:rPr lang="en-US" b="0" i="0" dirty="0">
                <a:solidFill>
                  <a:srgbClr val="000000"/>
                </a:solidFill>
                <a:effectLst/>
                <a:latin typeface="Times New Roman" panose="02020603050405020304" pitchFamily="18" charset="0"/>
                <a:cs typeface="Times New Roman" panose="02020603050405020304" pitchFamily="18" charset="0"/>
              </a:rPr>
              <a:t>macro and </a:t>
            </a:r>
          </a:p>
          <a:p>
            <a:r>
              <a:rPr lang="en-US" b="0" i="0" dirty="0">
                <a:solidFill>
                  <a:srgbClr val="000000"/>
                </a:solidFill>
                <a:effectLst/>
                <a:latin typeface="Times New Roman" panose="02020603050405020304" pitchFamily="18" charset="0"/>
                <a:cs typeface="Times New Roman" panose="02020603050405020304" pitchFamily="18" charset="0"/>
              </a:rPr>
              <a:t>sectoral demand analysis</a:t>
            </a:r>
          </a:p>
          <a:p>
            <a:r>
              <a:rPr lang="en-US" b="0" i="0" dirty="0">
                <a:solidFill>
                  <a:srgbClr val="000000"/>
                </a:solidFill>
                <a:effectLst/>
                <a:latin typeface="Times New Roman" panose="02020603050405020304" pitchFamily="18" charset="0"/>
                <a:cs typeface="Times New Roman" panose="02020603050405020304" pitchFamily="18" charset="0"/>
              </a:rPr>
              <a:t>Macro demand analysis considers demand as a function of popula­tion, income, and prices</a:t>
            </a:r>
          </a:p>
          <a:p>
            <a:r>
              <a:rPr lang="en-US" b="0" i="0" dirty="0">
                <a:solidFill>
                  <a:srgbClr val="000000"/>
                </a:solidFill>
                <a:effectLst/>
                <a:latin typeface="Times New Roman" panose="02020603050405020304" pitchFamily="18" charset="0"/>
                <a:cs typeface="Times New Roman" panose="02020603050405020304" pitchFamily="18" charset="0"/>
              </a:rPr>
              <a:t>Sectoral demand analysis examines the structure of sectors and sub-sectors and their energy consuming activities, including the equipment</a:t>
            </a:r>
            <a:endParaRPr lang="en-US" baseline="30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9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115D2-8716-4C40-86E4-4E067645F6B5}"/>
              </a:ext>
            </a:extLst>
          </p:cNvPr>
          <p:cNvSpPr>
            <a:spLocks noGrp="1"/>
          </p:cNvSpPr>
          <p:nvPr>
            <p:ph idx="1"/>
          </p:nvPr>
        </p:nvSpPr>
        <p:spPr>
          <a:xfrm>
            <a:off x="838200" y="361950"/>
            <a:ext cx="10515600" cy="6257925"/>
          </a:xfrm>
        </p:spPr>
        <p:txBody>
          <a:bodyPr>
            <a:normAutofit fontScale="70000" lnSpcReduction="20000"/>
          </a:bodyPr>
          <a:lstStyle/>
          <a:p>
            <a:r>
              <a:rPr lang="en-US" b="0" i="0" dirty="0">
                <a:solidFill>
                  <a:srgbClr val="000000"/>
                </a:solidFill>
                <a:effectLst/>
                <a:latin typeface="Times New Roman" panose="02020603050405020304" pitchFamily="18" charset="0"/>
                <a:cs typeface="Times New Roman" panose="02020603050405020304" pitchFamily="18" charset="0"/>
              </a:rPr>
              <a:t>The issues associated with energy demand analysis are:</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Most energy planning exercises are carried out with aggregate data at national level while at regional level, there have been fewer efforts for energy planning</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Energy resources and demand are spatially distributed</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Studies of traditional fuel sources are needed to focus on issues such as, changes in supply and demand of biomass fuels, determinants of use of biomass sources as fuel, fodder and fertilizer, changes in efficiencies of conversion and utiliza­tion, processes of generation and use of traditional sources of energy in the context of socio-political characteristics of a location</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Meeting the basic energy needs of population at a reasonable cost would be an important policy ob­jective</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a need to review the method and collate the results of available studies on energy demand analysis and management</a:t>
            </a:r>
          </a:p>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a:t>
            </a:r>
            <a:r>
              <a:rPr lang="en-US" b="0" i="0" dirty="0">
                <a:solidFill>
                  <a:srgbClr val="000000"/>
                </a:solidFill>
                <a:effectLst/>
                <a:latin typeface="Times New Roman" panose="02020603050405020304" pitchFamily="18" charset="0"/>
                <a:cs typeface="Times New Roman" panose="02020603050405020304" pitchFamily="18" charset="0"/>
              </a:rPr>
              <a:t>eview should collate empirical information on the role of energy prices, possibilities of inter fuel and inter factor substitution, and economics of conservation.</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Analysis of various methods of estimating energy shortages or unfulfilled demand for different sec­tors and categories of consumers</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Estimates should be made of energy shortages and the processes through which the shortages have been managed</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impact of shortages on agricultural output, industrial output, employment, regional development, income distributions, con­sumer welfare, consumer health, etc., should be quantified.</a:t>
            </a:r>
          </a:p>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here is a need to evaluate the social profitability of the allocation of various scarce resources to conserve rather than augment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942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ED17C-2E8E-450D-9141-047549193856}"/>
              </a:ext>
            </a:extLst>
          </p:cNvPr>
          <p:cNvSpPr>
            <a:spLocks noGrp="1"/>
          </p:cNvSpPr>
          <p:nvPr>
            <p:ph idx="1"/>
          </p:nvPr>
        </p:nvSpPr>
        <p:spPr>
          <a:xfrm>
            <a:off x="266699" y="190500"/>
            <a:ext cx="11591925" cy="6419850"/>
          </a:xfrm>
        </p:spPr>
        <p:txBody>
          <a:bodyPr>
            <a:normAutofit fontScale="70000" lnSpcReduction="20000"/>
          </a:bodyPr>
          <a:lstStyle/>
          <a:p>
            <a:r>
              <a:rPr lang="en-US" sz="2800" dirty="0">
                <a:latin typeface="Times New Roman" panose="02020603050405020304" pitchFamily="18" charset="0"/>
                <a:cs typeface="Times New Roman" panose="02020603050405020304" pitchFamily="18" charset="0"/>
              </a:rPr>
              <a:t>Short-term load forecasting (STLF) is very important for day-to-day operations of a utility, schedule the generation and transmission of electricity. </a:t>
            </a:r>
          </a:p>
          <a:p>
            <a:r>
              <a:rPr lang="en-US" sz="2800" dirty="0">
                <a:latin typeface="Times New Roman" panose="02020603050405020304" pitchFamily="18" charset="0"/>
                <a:cs typeface="Times New Roman" panose="02020603050405020304" pitchFamily="18" charset="0"/>
              </a:rPr>
              <a:t>Very short-term load forecasting (VSTLF) is used for real-time control </a:t>
            </a:r>
          </a:p>
          <a:p>
            <a:r>
              <a:rPr lang="en-US" sz="2800" dirty="0">
                <a:latin typeface="Times New Roman" panose="02020603050405020304" pitchFamily="18" charset="0"/>
                <a:cs typeface="Times New Roman" panose="02020603050405020304" pitchFamily="18" charset="0"/>
              </a:rPr>
              <a:t>Regression analysis is still widely used and efficient for long-term forecasting. </a:t>
            </a:r>
          </a:p>
          <a:p>
            <a:r>
              <a:rPr lang="en-US" sz="2800" dirty="0">
                <a:latin typeface="Times New Roman" panose="02020603050405020304" pitchFamily="18" charset="0"/>
                <a:cs typeface="Times New Roman" panose="02020603050405020304" pitchFamily="18" charset="0"/>
              </a:rPr>
              <a:t>For short-term predictions, machine learning or artificial intelligence-based models like </a:t>
            </a:r>
          </a:p>
          <a:p>
            <a:pPr marL="0" indent="0">
              <a:buNone/>
            </a:pPr>
            <a:r>
              <a:rPr lang="en-US" sz="2800" dirty="0">
                <a:latin typeface="Times New Roman" panose="02020603050405020304" pitchFamily="18" charset="0"/>
                <a:cs typeface="Times New Roman" panose="02020603050405020304" pitchFamily="18" charset="0"/>
              </a:rPr>
              <a:t>Artificial Neural Networks (ANN), </a:t>
            </a:r>
          </a:p>
          <a:p>
            <a:pPr marL="0" indent="0">
              <a:buNone/>
            </a:pPr>
            <a:r>
              <a:rPr lang="en-US" sz="2800" dirty="0">
                <a:latin typeface="Times New Roman" panose="02020603050405020304" pitchFamily="18" charset="0"/>
                <a:cs typeface="Times New Roman" panose="02020603050405020304" pitchFamily="18" charset="0"/>
              </a:rPr>
              <a:t>Support Vector Machines (SVM), and </a:t>
            </a:r>
          </a:p>
          <a:p>
            <a:pPr marL="0" indent="0">
              <a:buNone/>
            </a:pPr>
            <a:r>
              <a:rPr lang="en-US" sz="2800" dirty="0">
                <a:latin typeface="Times New Roman" panose="02020603050405020304" pitchFamily="18" charset="0"/>
                <a:cs typeface="Times New Roman" panose="02020603050405020304" pitchFamily="18" charset="0"/>
              </a:rPr>
              <a:t>Fuzzy logic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Electric load forecasting models can be divided into two types</a:t>
            </a:r>
          </a:p>
          <a:p>
            <a:pPr marL="0" indent="0">
              <a:buNone/>
            </a:pPr>
            <a:r>
              <a:rPr lang="en-US" dirty="0">
                <a:latin typeface="Times New Roman" panose="02020603050405020304" pitchFamily="18" charset="0"/>
                <a:cs typeface="Times New Roman" panose="02020603050405020304" pitchFamily="18" charset="0"/>
              </a:rPr>
              <a:t>multi-factor forecasting methods and </a:t>
            </a:r>
          </a:p>
          <a:p>
            <a:pPr marL="0" indent="0">
              <a:buNone/>
            </a:pPr>
            <a:r>
              <a:rPr lang="en-US" dirty="0">
                <a:latin typeface="Times New Roman" panose="02020603050405020304" pitchFamily="18" charset="0"/>
                <a:cs typeface="Times New Roman" panose="02020603050405020304" pitchFamily="18" charset="0"/>
              </a:rPr>
              <a:t>time series forecasting methods</a:t>
            </a:r>
          </a:p>
          <a:p>
            <a:r>
              <a:rPr lang="en-US" dirty="0">
                <a:latin typeface="Times New Roman" panose="02020603050405020304" pitchFamily="18" charset="0"/>
                <a:cs typeface="Times New Roman" panose="02020603050405020304" pitchFamily="18" charset="0"/>
              </a:rPr>
              <a:t>Multi-factor/cross-sectional forecasting method focuses on the search of the causal relationships between different influencing factors and forecasting values </a:t>
            </a:r>
          </a:p>
          <a:p>
            <a:r>
              <a:rPr lang="en-US" dirty="0">
                <a:latin typeface="Times New Roman" panose="02020603050405020304" pitchFamily="18" charset="0"/>
                <a:cs typeface="Times New Roman" panose="02020603050405020304" pitchFamily="18" charset="0"/>
              </a:rPr>
              <a:t>Time series forecasting method is depending more on the historical series </a:t>
            </a:r>
          </a:p>
          <a:p>
            <a:r>
              <a:rPr lang="en-US" dirty="0">
                <a:latin typeface="Times New Roman" panose="02020603050405020304" pitchFamily="18" charset="0"/>
                <a:cs typeface="Times New Roman" panose="02020603050405020304" pitchFamily="18" charset="0"/>
              </a:rPr>
              <a:t>Time series forecasting method is used to forecast electric load since it is easier and quicker which also avoids the complicated and non-objective factors </a:t>
            </a:r>
          </a:p>
          <a:p>
            <a:r>
              <a:rPr lang="en-US" dirty="0">
                <a:latin typeface="Times New Roman" panose="02020603050405020304" pitchFamily="18" charset="0"/>
                <a:cs typeface="Times New Roman" panose="02020603050405020304" pitchFamily="18" charset="0"/>
              </a:rPr>
              <a:t>Time series forecasting models can be divided into three subcategories</a:t>
            </a:r>
          </a:p>
          <a:p>
            <a:pPr marL="0" indent="0">
              <a:buNone/>
            </a:pPr>
            <a:r>
              <a:rPr lang="en-US" dirty="0">
                <a:latin typeface="Times New Roman" panose="02020603050405020304" pitchFamily="18" charset="0"/>
                <a:cs typeface="Times New Roman" panose="02020603050405020304" pitchFamily="18" charset="0"/>
              </a:rPr>
              <a:t>statistical models</a:t>
            </a:r>
          </a:p>
          <a:p>
            <a:pPr marL="0" indent="0">
              <a:buNone/>
            </a:pPr>
            <a:r>
              <a:rPr lang="en-US" dirty="0">
                <a:latin typeface="Times New Roman" panose="02020603050405020304" pitchFamily="18" charset="0"/>
                <a:cs typeface="Times New Roman" panose="02020603050405020304" pitchFamily="18" charset="0"/>
              </a:rPr>
              <a:t>machine learning models and </a:t>
            </a:r>
          </a:p>
          <a:p>
            <a:pPr marL="0" indent="0">
              <a:buNone/>
            </a:pPr>
            <a:r>
              <a:rPr lang="en-US" dirty="0">
                <a:latin typeface="Times New Roman" panose="02020603050405020304" pitchFamily="18" charset="0"/>
                <a:cs typeface="Times New Roman" panose="02020603050405020304" pitchFamily="18" charset="0"/>
              </a:rPr>
              <a:t>hybrid models</a:t>
            </a:r>
          </a:p>
        </p:txBody>
      </p:sp>
    </p:spTree>
    <p:extLst>
      <p:ext uri="{BB962C8B-B14F-4D97-AF65-F5344CB8AC3E}">
        <p14:creationId xmlns:p14="http://schemas.microsoft.com/office/powerpoint/2010/main" val="118994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DA36-08C0-42DA-A3C2-52C1CDF55167}"/>
              </a:ext>
            </a:extLst>
          </p:cNvPr>
          <p:cNvSpPr>
            <a:spLocks noGrp="1"/>
          </p:cNvSpPr>
          <p:nvPr>
            <p:ph type="title"/>
          </p:nvPr>
        </p:nvSpPr>
        <p:spPr>
          <a:xfrm>
            <a:off x="76200" y="98425"/>
            <a:ext cx="4781550" cy="968375"/>
          </a:xfrm>
        </p:spPr>
        <p:txBody>
          <a:bodyPr>
            <a:normAutofit fontScale="90000"/>
          </a:bodyPr>
          <a:lstStyle/>
          <a:p>
            <a:r>
              <a:rPr lang="en-US" sz="3200" b="1" dirty="0">
                <a:latin typeface="Times New Roman" panose="02020603050405020304" pitchFamily="18" charset="0"/>
                <a:cs typeface="Times New Roman" panose="02020603050405020304" pitchFamily="18" charset="0"/>
              </a:rPr>
              <a:t>Duration based Forecasting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07A6E-037C-4B47-B7FB-62A29D91DF7D}"/>
              </a:ext>
            </a:extLst>
          </p:cNvPr>
          <p:cNvSpPr>
            <a:spLocks noGrp="1"/>
          </p:cNvSpPr>
          <p:nvPr>
            <p:ph idx="1"/>
          </p:nvPr>
        </p:nvSpPr>
        <p:spPr>
          <a:xfrm>
            <a:off x="466725" y="1066800"/>
            <a:ext cx="10887075" cy="5353050"/>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Medium/Long-term Load Forecasting Methods</a:t>
            </a:r>
          </a:p>
          <a:p>
            <a:r>
              <a:rPr lang="en-US" dirty="0">
                <a:latin typeface="Times New Roman" panose="02020603050405020304" pitchFamily="18" charset="0"/>
                <a:cs typeface="Times New Roman" panose="02020603050405020304" pitchFamily="18" charset="0"/>
              </a:rPr>
              <a:t>End-use approach and </a:t>
            </a:r>
          </a:p>
          <a:p>
            <a:r>
              <a:rPr lang="en-US" dirty="0">
                <a:latin typeface="Times New Roman" panose="02020603050405020304" pitchFamily="18" charset="0"/>
                <a:cs typeface="Times New Roman" panose="02020603050405020304" pitchFamily="18" charset="0"/>
              </a:rPr>
              <a:t>Econometric approach </a:t>
            </a:r>
          </a:p>
          <a:p>
            <a:pPr marL="0" indent="0">
              <a:buNone/>
            </a:pPr>
            <a:r>
              <a:rPr lang="en-US" b="1" dirty="0">
                <a:latin typeface="Times New Roman" panose="02020603050405020304" pitchFamily="18" charset="0"/>
                <a:cs typeface="Times New Roman" panose="02020603050405020304" pitchFamily="18" charset="0"/>
              </a:rPr>
              <a:t>End-use Approach</a:t>
            </a:r>
          </a:p>
          <a:p>
            <a:r>
              <a:rPr lang="en-US" dirty="0">
                <a:latin typeface="Times New Roman" panose="02020603050405020304" pitchFamily="18" charset="0"/>
                <a:cs typeface="Times New Roman" panose="02020603050405020304" pitchFamily="18" charset="0"/>
              </a:rPr>
              <a:t>Directly estimates energy consumption by using extensive information on end use and end users, such as appliances, the customer use, their age, sizes of houses, and so on</a:t>
            </a:r>
          </a:p>
          <a:p>
            <a:r>
              <a:rPr lang="en-US" dirty="0">
                <a:latin typeface="Times New Roman" panose="02020603050405020304" pitchFamily="18" charset="0"/>
                <a:cs typeface="Times New Roman" panose="02020603050405020304" pitchFamily="18" charset="0"/>
              </a:rPr>
              <a:t>Focus on the various uses of electricity in the residential, commercial, and industrial sector</a:t>
            </a:r>
          </a:p>
          <a:p>
            <a:r>
              <a:rPr lang="en-US" dirty="0">
                <a:latin typeface="Times New Roman" panose="02020603050405020304" pitchFamily="18" charset="0"/>
                <a:cs typeface="Times New Roman" panose="02020603050405020304" pitchFamily="18" charset="0"/>
              </a:rPr>
              <a:t>Based on the principle that electricity demand is derived from customer's demand for light, cooling, heating, refrigeration, etc.</a:t>
            </a:r>
          </a:p>
          <a:p>
            <a:r>
              <a:rPr lang="en-US" dirty="0">
                <a:latin typeface="Times New Roman" panose="02020603050405020304" pitchFamily="18" charset="0"/>
                <a:cs typeface="Times New Roman" panose="02020603050405020304" pitchFamily="18" charset="0"/>
              </a:rPr>
              <a:t>Explain energy demand as a function of the number of appliances in the market</a:t>
            </a:r>
          </a:p>
          <a:p>
            <a:pPr marL="0" indent="0">
              <a:buNone/>
            </a:pPr>
            <a:r>
              <a:rPr lang="en-US" b="1" dirty="0">
                <a:latin typeface="Times New Roman" panose="02020603050405020304" pitchFamily="18" charset="0"/>
                <a:cs typeface="Times New Roman" panose="02020603050405020304" pitchFamily="18" charset="0"/>
              </a:rPr>
              <a:t>Econometric Approach </a:t>
            </a:r>
          </a:p>
          <a:p>
            <a:r>
              <a:rPr lang="en-US" dirty="0">
                <a:latin typeface="Times New Roman" panose="02020603050405020304" pitchFamily="18" charset="0"/>
                <a:cs typeface="Times New Roman" panose="02020603050405020304" pitchFamily="18" charset="0"/>
              </a:rPr>
              <a:t>Combines economic theory and statistical techniques for forecasting electricity demand</a:t>
            </a:r>
          </a:p>
          <a:p>
            <a:r>
              <a:rPr lang="en-US" dirty="0">
                <a:latin typeface="Times New Roman" panose="02020603050405020304" pitchFamily="18" charset="0"/>
                <a:cs typeface="Times New Roman" panose="02020603050405020304" pitchFamily="18" charset="0"/>
              </a:rPr>
              <a:t>Estimates relationships between energy consumption (dependent variables) and factors influencing consumption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0C3E9-0E77-4FFA-991B-F23A59F9003B}"/>
              </a:ext>
            </a:extLst>
          </p:cNvPr>
          <p:cNvSpPr>
            <a:spLocks noGrp="1"/>
          </p:cNvSpPr>
          <p:nvPr>
            <p:ph idx="1"/>
          </p:nvPr>
        </p:nvSpPr>
        <p:spPr>
          <a:xfrm>
            <a:off x="838200" y="123824"/>
            <a:ext cx="10515600" cy="6448425"/>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Short–term Forecasting Methods</a:t>
            </a:r>
          </a:p>
          <a:p>
            <a:r>
              <a:rPr lang="en-US" dirty="0">
                <a:latin typeface="Times New Roman" panose="02020603050405020304" pitchFamily="18" charset="0"/>
                <a:cs typeface="Times New Roman" panose="02020603050405020304" pitchFamily="18" charset="0"/>
              </a:rPr>
              <a:t>Similar day approach </a:t>
            </a:r>
          </a:p>
          <a:p>
            <a:r>
              <a:rPr lang="en-US" dirty="0">
                <a:latin typeface="Times New Roman" panose="02020603050405020304" pitchFamily="18" charset="0"/>
                <a:cs typeface="Times New Roman" panose="02020603050405020304" pitchFamily="18" charset="0"/>
              </a:rPr>
              <a:t>Regression models</a:t>
            </a:r>
          </a:p>
          <a:p>
            <a:r>
              <a:rPr lang="en-US" dirty="0">
                <a:latin typeface="Times New Roman" panose="02020603050405020304" pitchFamily="18" charset="0"/>
                <a:cs typeface="Times New Roman" panose="02020603050405020304" pitchFamily="18" charset="0"/>
              </a:rPr>
              <a:t>Time series models</a:t>
            </a:r>
          </a:p>
          <a:p>
            <a:r>
              <a:rPr lang="en-US" dirty="0">
                <a:latin typeface="Times New Roman" panose="02020603050405020304" pitchFamily="18" charset="0"/>
                <a:cs typeface="Times New Roman" panose="02020603050405020304" pitchFamily="18" charset="0"/>
              </a:rPr>
              <a:t>Neural networks</a:t>
            </a:r>
          </a:p>
          <a:p>
            <a:r>
              <a:rPr lang="en-US" dirty="0">
                <a:latin typeface="Times New Roman" panose="02020603050405020304" pitchFamily="18" charset="0"/>
                <a:cs typeface="Times New Roman" panose="02020603050405020304" pitchFamily="18" charset="0"/>
              </a:rPr>
              <a:t>Expert systems</a:t>
            </a:r>
          </a:p>
          <a:p>
            <a:r>
              <a:rPr lang="en-US" dirty="0">
                <a:latin typeface="Times New Roman" panose="02020603050405020304" pitchFamily="18" charset="0"/>
                <a:cs typeface="Times New Roman" panose="02020603050405020304" pitchFamily="18" charset="0"/>
              </a:rPr>
              <a:t>Fuzzy logic and </a:t>
            </a:r>
          </a:p>
          <a:p>
            <a:r>
              <a:rPr lang="en-US" dirty="0">
                <a:latin typeface="Times New Roman" panose="02020603050405020304" pitchFamily="18" charset="0"/>
                <a:cs typeface="Times New Roman" panose="02020603050405020304" pitchFamily="18" charset="0"/>
              </a:rPr>
              <a:t>Statistical learning algorithms</a:t>
            </a:r>
          </a:p>
          <a:p>
            <a:pPr marL="0" indent="0">
              <a:buNone/>
            </a:pPr>
            <a:r>
              <a:rPr lang="en-US" b="1" dirty="0">
                <a:latin typeface="Times New Roman" panose="02020603050405020304" pitchFamily="18" charset="0"/>
                <a:cs typeface="Times New Roman" panose="02020603050405020304" pitchFamily="18" charset="0"/>
              </a:rPr>
              <a:t>Similar-day Approach</a:t>
            </a:r>
          </a:p>
          <a:p>
            <a:r>
              <a:rPr lang="en-US" dirty="0">
                <a:latin typeface="Times New Roman" panose="02020603050405020304" pitchFamily="18" charset="0"/>
                <a:cs typeface="Times New Roman" panose="02020603050405020304" pitchFamily="18" charset="0"/>
              </a:rPr>
              <a:t>Based on searching historical data for days within one, two, or three years with similar characteristics to the forecast day</a:t>
            </a:r>
          </a:p>
          <a:p>
            <a:r>
              <a:rPr lang="en-US" dirty="0">
                <a:latin typeface="Times New Roman" panose="02020603050405020304" pitchFamily="18" charset="0"/>
                <a:cs typeface="Times New Roman" panose="02020603050405020304" pitchFamily="18" charset="0"/>
              </a:rPr>
              <a:t>Similar characteristics include weather, day of the week, and the date</a:t>
            </a:r>
          </a:p>
          <a:p>
            <a:pPr marL="0" indent="0">
              <a:buNone/>
            </a:pPr>
            <a:r>
              <a:rPr lang="en-US" b="1" dirty="0">
                <a:latin typeface="Times New Roman" panose="02020603050405020304" pitchFamily="18" charset="0"/>
                <a:cs typeface="Times New Roman" panose="02020603050405020304" pitchFamily="18" charset="0"/>
              </a:rPr>
              <a:t>Regression Methods </a:t>
            </a:r>
          </a:p>
          <a:p>
            <a:r>
              <a:rPr lang="en-US" dirty="0">
                <a:latin typeface="Times New Roman" panose="02020603050405020304" pitchFamily="18" charset="0"/>
                <a:cs typeface="Times New Roman" panose="02020603050405020304" pitchFamily="18" charset="0"/>
              </a:rPr>
              <a:t>Most widely used statistical technique</a:t>
            </a:r>
          </a:p>
          <a:p>
            <a:r>
              <a:rPr lang="en-US" dirty="0">
                <a:latin typeface="Times New Roman" panose="02020603050405020304" pitchFamily="18" charset="0"/>
                <a:cs typeface="Times New Roman" panose="02020603050405020304" pitchFamily="18" charset="0"/>
              </a:rPr>
              <a:t>Used to model the relationship of load consumption and other factors such as weather, day type, and customer class</a:t>
            </a:r>
          </a:p>
          <a:p>
            <a:pPr marL="0" indent="0">
              <a:buNone/>
            </a:pPr>
            <a:r>
              <a:rPr lang="en-US" b="1" dirty="0">
                <a:latin typeface="Times New Roman" panose="02020603050405020304" pitchFamily="18" charset="0"/>
                <a:cs typeface="Times New Roman" panose="02020603050405020304" pitchFamily="18" charset="0"/>
              </a:rPr>
              <a:t>Time Series models</a:t>
            </a:r>
          </a:p>
          <a:p>
            <a:r>
              <a:rPr lang="en-US" dirty="0">
                <a:latin typeface="Times New Roman" panose="02020603050405020304" pitchFamily="18" charset="0"/>
                <a:cs typeface="Times New Roman" panose="02020603050405020304" pitchFamily="18" charset="0"/>
              </a:rPr>
              <a:t>Used in fields of economics, digital signal processing, as well as electric load forecasting</a:t>
            </a:r>
          </a:p>
          <a:p>
            <a:r>
              <a:rPr lang="en-US" dirty="0">
                <a:latin typeface="Times New Roman" panose="02020603050405020304" pitchFamily="18" charset="0"/>
                <a:cs typeface="Times New Roman" panose="02020603050405020304" pitchFamily="18" charset="0"/>
              </a:rPr>
              <a:t>ARMA (autoregressive moving average), ARIMA (autoregressive integrated moving average), ARMAX (autoregressive moving average with exogenous variables), and ARIMAX (auto regressive integrated moving average with exogenous variables) are the most often used classical time series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08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B74B0-3FD7-4C93-882D-0130089D4FD8}"/>
              </a:ext>
            </a:extLst>
          </p:cNvPr>
          <p:cNvSpPr>
            <a:spLocks noGrp="1"/>
          </p:cNvSpPr>
          <p:nvPr>
            <p:ph idx="1"/>
          </p:nvPr>
        </p:nvSpPr>
        <p:spPr>
          <a:xfrm>
            <a:off x="838200" y="209550"/>
            <a:ext cx="10515600" cy="6486525"/>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Neural Networks </a:t>
            </a:r>
          </a:p>
          <a:p>
            <a:r>
              <a:rPr lang="en-US" dirty="0">
                <a:latin typeface="Times New Roman" panose="02020603050405020304" pitchFamily="18" charset="0"/>
                <a:cs typeface="Times New Roman" panose="02020603050405020304" pitchFamily="18" charset="0"/>
              </a:rPr>
              <a:t>Non-linear circuits that have the demonstrated capability to do some linear or nonlinear mathematical function of its inputs</a:t>
            </a:r>
          </a:p>
          <a:p>
            <a:r>
              <a:rPr lang="en-US" dirty="0">
                <a:latin typeface="Times New Roman" panose="02020603050405020304" pitchFamily="18" charset="0"/>
                <a:cs typeface="Times New Roman" panose="02020603050405020304" pitchFamily="18" charset="0"/>
              </a:rPr>
              <a:t>Inputs may be the outputs of other network elements as well as actual network inputs</a:t>
            </a:r>
          </a:p>
          <a:p>
            <a:r>
              <a:rPr lang="en-US" dirty="0">
                <a:latin typeface="Times New Roman" panose="02020603050405020304" pitchFamily="18" charset="0"/>
                <a:cs typeface="Times New Roman" panose="02020603050405020304" pitchFamily="18" charset="0"/>
              </a:rPr>
              <a:t>Network elements are arranged in a relatively small number of connected layers of elements between network inputs and outputs</a:t>
            </a:r>
          </a:p>
          <a:p>
            <a:r>
              <a:rPr lang="en-US" dirty="0">
                <a:latin typeface="Times New Roman" panose="02020603050405020304" pitchFamily="18" charset="0"/>
                <a:cs typeface="Times New Roman" panose="02020603050405020304" pitchFamily="18" charset="0"/>
              </a:rPr>
              <a:t>Feedback paths are sometimes used</a:t>
            </a:r>
          </a:p>
          <a:p>
            <a:r>
              <a:rPr lang="en-US" dirty="0">
                <a:latin typeface="Times New Roman" panose="02020603050405020304" pitchFamily="18" charset="0"/>
                <a:cs typeface="Times New Roman" panose="02020603050405020304" pitchFamily="18" charset="0"/>
              </a:rPr>
              <a:t>Should select type of architectures (e.g. Hopfield, back propagation, Boltzmann machine), the number and connectivity of layers and elements, use of bi-directional or unidirectional links, and the number format (e.g. binary or continuous) to be used by inputs and outputs, and internally</a:t>
            </a:r>
          </a:p>
          <a:p>
            <a:r>
              <a:rPr lang="en-US" dirty="0">
                <a:latin typeface="Times New Roman" panose="02020603050405020304" pitchFamily="18" charset="0"/>
                <a:cs typeface="Times New Roman" panose="02020603050405020304" pitchFamily="18" charset="0"/>
              </a:rPr>
              <a:t>Most popular ANN architecture for electric load forecasting is back propagation</a:t>
            </a:r>
          </a:p>
          <a:p>
            <a:pPr marL="0" indent="0">
              <a:buNone/>
            </a:pPr>
            <a:r>
              <a:rPr lang="en-US" b="1" dirty="0">
                <a:latin typeface="Times New Roman" panose="02020603050405020304" pitchFamily="18" charset="0"/>
                <a:cs typeface="Times New Roman" panose="02020603050405020304" pitchFamily="18" charset="0"/>
              </a:rPr>
              <a:t>Fuzzy Logic</a:t>
            </a:r>
          </a:p>
          <a:p>
            <a:r>
              <a:rPr lang="en-US" dirty="0">
                <a:latin typeface="Times New Roman" panose="02020603050405020304" pitchFamily="18" charset="0"/>
                <a:cs typeface="Times New Roman" panose="02020603050405020304" pitchFamily="18" charset="0"/>
              </a:rPr>
              <a:t>A generalization of the usual Boolean logic used for digital circuit design</a:t>
            </a:r>
          </a:p>
          <a:p>
            <a:r>
              <a:rPr lang="en-US" dirty="0">
                <a:latin typeface="Times New Roman" panose="02020603050405020304" pitchFamily="18" charset="0"/>
                <a:cs typeface="Times New Roman" panose="02020603050405020304" pitchFamily="18" charset="0"/>
              </a:rPr>
              <a:t>Under fuzzy logic an input has associated with it a certain qualitative ranges</a:t>
            </a:r>
          </a:p>
          <a:p>
            <a:r>
              <a:rPr lang="en-US" dirty="0">
                <a:latin typeface="Times New Roman" panose="02020603050405020304" pitchFamily="18" charset="0"/>
                <a:cs typeface="Times New Roman" panose="02020603050405020304" pitchFamily="18" charset="0"/>
              </a:rPr>
              <a:t>Fuzzy logic allows to deduce outputs from fuzzy inputs</a:t>
            </a:r>
          </a:p>
          <a:p>
            <a:r>
              <a:rPr lang="en-US" dirty="0">
                <a:latin typeface="Times New Roman" panose="02020603050405020304" pitchFamily="18" charset="0"/>
                <a:cs typeface="Times New Roman" panose="02020603050405020304" pitchFamily="18" charset="0"/>
              </a:rPr>
              <a:t>Technique for mapping inputs to outputs</a:t>
            </a:r>
          </a:p>
          <a:p>
            <a:r>
              <a:rPr lang="en-US" dirty="0">
                <a:latin typeface="Times New Roman" panose="02020603050405020304" pitchFamily="18" charset="0"/>
                <a:cs typeface="Times New Roman" panose="02020603050405020304" pitchFamily="18" charset="0"/>
              </a:rPr>
              <a:t>Absence of a need for a mathematical model mapping inputs to outputs and the absence of a need for precise or even noise free inputs</a:t>
            </a:r>
          </a:p>
          <a:p>
            <a:pPr marL="0" indent="0">
              <a:buNone/>
            </a:pPr>
            <a:r>
              <a:rPr lang="en-US" b="1" dirty="0">
                <a:latin typeface="Times New Roman" panose="02020603050405020304" pitchFamily="18" charset="0"/>
                <a:cs typeface="Times New Roman" panose="02020603050405020304" pitchFamily="18" charset="0"/>
              </a:rPr>
              <a:t>Expert Systems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Applies rules which have been generated by experts in the field</a:t>
            </a:r>
          </a:p>
          <a:p>
            <a:r>
              <a:rPr lang="en-US" dirty="0">
                <a:latin typeface="Times New Roman" panose="02020603050405020304" pitchFamily="18" charset="0"/>
                <a:cs typeface="Times New Roman" panose="02020603050405020304" pitchFamily="18" charset="0"/>
              </a:rPr>
              <a:t>Procedures and rules are transformed into software, which can automatically make forecasts about electricity demand</a:t>
            </a:r>
          </a:p>
          <a:p>
            <a:r>
              <a:rPr lang="en-US" dirty="0">
                <a:latin typeface="Times New Roman" panose="02020603050405020304" pitchFamily="18" charset="0"/>
                <a:cs typeface="Times New Roman" panose="02020603050405020304" pitchFamily="18" charset="0"/>
              </a:rPr>
              <a:t>For the software to be efficient, expert forecasters will have to work hand in hand with software developers to include all expert information into the software </a:t>
            </a:r>
          </a:p>
          <a:p>
            <a:r>
              <a:rPr lang="en-US" dirty="0">
                <a:latin typeface="Times New Roman" panose="02020603050405020304" pitchFamily="18" charset="0"/>
                <a:cs typeface="Times New Roman" panose="02020603050405020304" pitchFamily="18" charset="0"/>
              </a:rPr>
              <a:t>Software developers will be involved in coding all the information obtained from experts in forming software rules</a:t>
            </a:r>
          </a:p>
          <a:p>
            <a:r>
              <a:rPr lang="en-US" dirty="0">
                <a:latin typeface="Times New Roman" panose="02020603050405020304" pitchFamily="18" charset="0"/>
                <a:cs typeface="Times New Roman" panose="02020603050405020304" pitchFamily="18" charset="0"/>
              </a:rPr>
              <a:t>Fast, accurate and easy to use as it involves the use of software applications, which usually run at the click of a button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06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C9F04A-D526-4FD4-BFDD-D0070F6D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3057525"/>
            <a:ext cx="10039350" cy="3171825"/>
          </a:xfrm>
          <a:prstGeom prst="rect">
            <a:avLst/>
          </a:prstGeom>
        </p:spPr>
      </p:pic>
      <p:sp>
        <p:nvSpPr>
          <p:cNvPr id="5" name="TextBox 4">
            <a:extLst>
              <a:ext uri="{FF2B5EF4-FFF2-40B4-BE49-F238E27FC236}">
                <a16:creationId xmlns:a16="http://schemas.microsoft.com/office/drawing/2014/main" id="{DD498931-29FD-4084-82DF-7A08DA8F0461}"/>
              </a:ext>
            </a:extLst>
          </p:cNvPr>
          <p:cNvSpPr txBox="1"/>
          <p:nvPr/>
        </p:nvSpPr>
        <p:spPr>
          <a:xfrm>
            <a:off x="3762374" y="6229350"/>
            <a:ext cx="5638801"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Major Types of Basic Forecasting Methods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66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1922</TotalTime>
  <Words>6808</Words>
  <Application>Microsoft Office PowerPoint</Application>
  <PresentationFormat>Widescreen</PresentationFormat>
  <Paragraphs>495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Times New Roman</vt:lpstr>
      <vt:lpstr>Office Theme</vt:lpstr>
      <vt:lpstr>LOAD AND DEMAND FORECASTING</vt:lpstr>
      <vt:lpstr>Table of Contents</vt:lpstr>
      <vt:lpstr> Electric Load Forecasting </vt:lpstr>
      <vt:lpstr>PowerPoint Presentation</vt:lpstr>
      <vt:lpstr>PowerPoint Presentation</vt:lpstr>
      <vt:lpstr>Duration based Forecasting</vt:lpstr>
      <vt:lpstr>PowerPoint Presentation</vt:lpstr>
      <vt:lpstr>PowerPoint Presentation</vt:lpstr>
      <vt:lpstr>PowerPoint Presentation</vt:lpstr>
      <vt:lpstr>PowerPoint Presentation</vt:lpstr>
      <vt:lpstr> Simple and Advanced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End Use Method </vt:lpstr>
      <vt:lpstr>PowerPoint Presentation</vt:lpstr>
      <vt:lpstr> Econometric Approach </vt:lpstr>
      <vt:lpstr>PowerPoint Presentation</vt:lpstr>
      <vt:lpstr>PowerPoint Presentation</vt:lpstr>
      <vt:lpstr> Input Output Model </vt:lpstr>
      <vt:lpstr> Scenario based Approach </vt:lpstr>
      <vt:lpstr> ANN based Approach </vt:lpstr>
      <vt:lpstr>PowerPoint Presentation</vt:lpstr>
      <vt:lpstr>PowerPoint Presentation</vt:lpstr>
      <vt:lpstr> Hybrid Approach </vt:lpstr>
      <vt:lpstr> Energy Demand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AND DEMAND FORECASTING</dc:title>
  <dc:creator>Bala Ganesh Kannivelu</dc:creator>
  <cp:lastModifiedBy>Bala Ganesh Kannivelu</cp:lastModifiedBy>
  <cp:revision>119</cp:revision>
  <dcterms:created xsi:type="dcterms:W3CDTF">2021-08-30T06:20:43Z</dcterms:created>
  <dcterms:modified xsi:type="dcterms:W3CDTF">2021-09-02T06:59:49Z</dcterms:modified>
</cp:coreProperties>
</file>