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93A3-EF96-47BC-9579-831C54B75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F4F30-5F38-4B26-B11C-DB8E88DA1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A7BB-EB5D-4782-8165-98A11E06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2449-510E-4E12-90CF-8C7039AE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9875-2EB2-425E-B594-F924498F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0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4636-AF59-4F76-AAE1-4C982A3F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14A2-1A0E-4080-B1DA-FB4A1FF1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B02F-10C5-4C82-AB71-CC774942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16B9-2F15-4B39-AE38-8001EF31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42B3-CF4A-4739-92B2-80B4E424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7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F44-1841-4FEE-8F37-A07079F4A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5DD23-563D-4D30-B808-BBE0FBC1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70A28-5EEC-457C-9822-0205A7F8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B2A9-DB81-45C4-B6BD-809144FB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D584-E504-49EC-ADC6-EA8191B3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64A4-5E6F-4479-A557-31F1A7A5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7C10-496A-429F-BCEB-52402D9A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5262-EA40-46B1-A1E8-3C3B02EF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BEC9-50C8-465F-9171-878E001B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EC5D-7707-40D9-B02D-B4E07B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2431-89A0-4465-82A5-FE2BB41C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DB36-16A9-4D0D-9060-EDACF2935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430-4A3C-4819-9CE5-02120C61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07E4-E01A-4A5D-B922-920E2A20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1BFC-D86D-47E3-854A-C2D3CDDB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7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D7B7-4DDC-4C6D-BFBB-B51898EF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BD4A-48E8-4B24-A4BE-3DC3A32B5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E3FA7-CA9D-445C-AA15-E7C3AB82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AEC8-C513-44D8-8377-A1BE33A5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4312-1634-424E-9722-499F0ACF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77CC0-3DB4-474C-8ED5-DA9DD552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97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664A-1B97-4BA2-8A91-3A8C1B34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67E0-368D-4781-815C-A86E4C458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EBB4-F244-4237-BC0F-FF2C8FD70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824A7-0121-42CF-8176-8A7F34E53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D94ED-5F1A-426F-8007-8E1C382AE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0AFF6-9407-4228-BB6A-D7D79E8F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E782C-742C-4BBA-88A2-7A04805B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969FD-16FF-470D-9CCD-446C20CC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9373-2C9B-4259-B47E-16D5418D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EEBA3-2494-4924-9D16-2FB097A2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E06B1-1ED2-49F6-9BA5-616747FD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22637-B3E8-436E-A58C-D08232D9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9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05104-67EB-49F1-AF7A-CA21C4D1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02654-2F19-4355-A4F2-10B5FE5B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E790-0DF2-4F34-9183-18CFF99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7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B04-1E15-460B-BC69-D96B3DB1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19CB-DC9A-42D2-BB81-9D792F9DE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0DE0D-5A6E-4087-AD26-264AE2D0E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30A2-30F6-49F6-AE0D-AA0F5AE6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41CC-1434-4154-8FEF-7034DB17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AE63-C52A-4CEA-8F9A-C4C2B4C1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63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C200-E1EA-4453-A154-AD95ACD2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87E95-26C9-4B97-A75B-431E3D849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5C007-EF87-447D-9A48-35BD5F61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1DC14-DB3C-4F66-8B94-D713A07F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EFBE-76A8-4E80-A443-D87AD3E6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7A93-E360-46FE-A06E-04D0B9E5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0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C7D49-52C2-48BE-9159-696FAEFC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71C7-210E-47DB-A6CC-92F67894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3FE0-63BC-43A7-8F3F-851D933EE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78EB-4407-4B83-921F-360149B2446B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6C5B-1DE7-43BF-A3A8-8AF0B23CE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6C98-B94E-4639-B835-DBE120F64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BE5C-99F6-4C54-916E-94F782F90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7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7137-B539-4B24-9407-35218416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1019174"/>
            <a:ext cx="9144000" cy="17748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Short Term Electricity Procurement of an Open Access Consumer on Indian Grid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AE6D3-D648-4A78-92D9-1321C826D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3097214"/>
            <a:ext cx="9144000" cy="274161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Mechanism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and Formulation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and Results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4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0B324-A8BD-4052-A111-078FA41CB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47637"/>
            <a:ext cx="88773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6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A3B47-704E-4573-95C4-4F1A88CC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5584"/>
            <a:ext cx="8296275" cy="2019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53707-1801-445E-840B-CDE9058C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61931"/>
            <a:ext cx="8296275" cy="41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3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22A7C9-D1A7-4A65-9403-8B907DFCB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352014"/>
            <a:ext cx="9315450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BFCC7-7337-4A5D-8F49-3404EBE72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6" y="704403"/>
            <a:ext cx="8829674" cy="48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0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3D48-81AE-4F0D-8808-C777DEC0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17475"/>
            <a:ext cx="10515600" cy="6683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and Results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1C49-B448-46E0-8CE9-9013570B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11225"/>
            <a:ext cx="5124450" cy="559435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large consumer in western regional grid planning its weekly electricity procurement from two DAMs and one bilateral contract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self generation facility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hour is a trading interval, total trading intervals are 168 hours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electricity demand varies between 970 MW and 1140 MW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flexibility offered by the consumer is 12 % of the base demand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can make one bilateral contract and its price is Rs.3000/MWh with minimum and maximum trading limit as 30 MWh and 800 MWh respectively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CB133-92CA-448A-ACDF-E9F686F81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9" y="926149"/>
            <a:ext cx="6458851" cy="50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85A6-77FE-4725-B129-0DA7B7AD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44" y="12234"/>
            <a:ext cx="5743575" cy="328287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DAM prices for IEX and PXIL are calculated from the average of 10 consecutive weeks in the year 2011.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for IEX and PXIL spot market are Rs.3154.307/MWh and Rs.3182.883/MWh respectively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is mandated to 10 % RPO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purchasing for the RPO is Rs.5000/MWh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8CF6B-0658-4A3F-BD89-F0330D639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02" y="506826"/>
            <a:ext cx="5794231" cy="54490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47F935-3686-4DDB-A484-935A9B984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73503"/>
              </p:ext>
            </p:extLst>
          </p:nvPr>
        </p:nvGraphicFramePr>
        <p:xfrm>
          <a:off x="251113" y="3701652"/>
          <a:ext cx="5786438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59">
                  <a:extLst>
                    <a:ext uri="{9D8B030D-6E8A-4147-A177-3AD203B41FA5}">
                      <a16:colId xmlns:a16="http://schemas.microsoft.com/office/drawing/2014/main" val="2081500252"/>
                    </a:ext>
                  </a:extLst>
                </a:gridCol>
                <a:gridCol w="2464579">
                  <a:extLst>
                    <a:ext uri="{9D8B030D-6E8A-4147-A177-3AD203B41FA5}">
                      <a16:colId xmlns:a16="http://schemas.microsoft.com/office/drawing/2014/main" val="97423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MW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Power output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MW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4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Ramping Limit (up/down)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MW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 cost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0.6/(MW)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9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cost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2700/MWh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6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No-load cost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2000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5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cost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1000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925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617EC8-6434-4B68-99B0-5DECB6D4348E}"/>
              </a:ext>
            </a:extLst>
          </p:cNvPr>
          <p:cNvSpPr txBox="1"/>
          <p:nvPr/>
        </p:nvSpPr>
        <p:spPr>
          <a:xfrm>
            <a:off x="714375" y="3295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self generation unit</a:t>
            </a:r>
          </a:p>
        </p:txBody>
      </p:sp>
    </p:spTree>
    <p:extLst>
      <p:ext uri="{BB962C8B-B14F-4D97-AF65-F5344CB8AC3E}">
        <p14:creationId xmlns:p14="http://schemas.microsoft.com/office/powerpoint/2010/main" val="179283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A158-82F8-4070-B852-0825F16E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492125"/>
            <a:ext cx="10515600" cy="235585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system demand as Indian grid system is considered as 100GW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generation for nominal grid frequency is taken as 100 GW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Pre-existing deviations are considered in the system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optimum decision, objective is to be minimized with the constraints taken under consideration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96665-E031-4725-8A63-064DAD4A5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2" y="3127375"/>
            <a:ext cx="5753903" cy="3524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BCA47-3869-4FC7-8560-5E584404B478}"/>
              </a:ext>
            </a:extLst>
          </p:cNvPr>
          <p:cNvSpPr txBox="1"/>
          <p:nvPr/>
        </p:nvSpPr>
        <p:spPr>
          <a:xfrm>
            <a:off x="6257925" y="3489116"/>
            <a:ext cx="57539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purchasing from given options decreases with the increase of standard deviation i.e.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risk taking consumer can purchase electricity at relatively less cost as compared to the risk-averse consumer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net cost is the square root of cost variance</a:t>
            </a:r>
          </a:p>
        </p:txBody>
      </p:sp>
    </p:spTree>
    <p:extLst>
      <p:ext uri="{BB962C8B-B14F-4D97-AF65-F5344CB8AC3E}">
        <p14:creationId xmlns:p14="http://schemas.microsoft.com/office/powerpoint/2010/main" val="3905640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9DB3-007D-4320-B855-925803CD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733425"/>
            <a:ext cx="5086350" cy="5748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allocation for the risky assets like IEX market and PXIL market both start decreasing as the value of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increasing i.e. risk starts decreasing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from these markets is maximum at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from other options like bilateral contract and self generation starts increasing as the value of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increasing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become constant at the higher values of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allocation and scheduled demand are unaffected from the values of risk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A8DFC-785D-4AE8-A1A1-41AEE6673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47" y="580641"/>
            <a:ext cx="6315956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5831-2CC8-4F4A-A554-7A1FBE4A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796131"/>
            <a:ext cx="5734050" cy="163272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demand has been shifted as compared to the expected demand to account the UI deviations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E2A93-3360-4BC9-8E3B-7BF8B494B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625"/>
            <a:ext cx="5839640" cy="3762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2C9D8-E117-4E97-B8E2-DAC4ED2DA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8456"/>
            <a:ext cx="6525536" cy="4000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92F8B-5BD1-4011-8464-846590958BCD}"/>
              </a:ext>
            </a:extLst>
          </p:cNvPr>
          <p:cNvSpPr txBox="1"/>
          <p:nvPr/>
        </p:nvSpPr>
        <p:spPr>
          <a:xfrm>
            <a:off x="6343650" y="3729347"/>
            <a:ext cx="54776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 between frequency and UI penalty is considered instead of piecewise UI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 of frequency is evident on the UI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allocation is always negative to improve the grid frequency</a:t>
            </a:r>
          </a:p>
        </p:txBody>
      </p:sp>
    </p:spTree>
    <p:extLst>
      <p:ext uri="{BB962C8B-B14F-4D97-AF65-F5344CB8AC3E}">
        <p14:creationId xmlns:p14="http://schemas.microsoft.com/office/powerpoint/2010/main" val="24723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A95C-6DC2-4191-ADE3-09F1FB35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60" y="466725"/>
            <a:ext cx="5609415" cy="592455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grid frequency is below 50 Hz, UI allocation is more negative and when grid frequency is above 50 Hz, UI allocation is less negative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grid frequency is falling at a dangerous low level, then consumer can under withdraw resulting in improved frequency at real time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has shifted demand into other hours in the considered period which can be decreased at the real time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decides minimum cost electricity procurement for a week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DISCOMS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useful for better planning of electricity procurement avoiding load shedding as a real time balancing mechanism and implementing demand response programs</a:t>
            </a:r>
            <a:endParaRPr lang="en-IN" sz="2200" dirty="0"/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AF885-0729-4E70-9F23-FDB18DACE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40" y="47625"/>
            <a:ext cx="5801535" cy="4015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DB7F5-D7F8-4598-89A4-46E408F702E0}"/>
              </a:ext>
            </a:extLst>
          </p:cNvPr>
          <p:cNvSpPr txBox="1"/>
          <p:nvPr/>
        </p:nvSpPr>
        <p:spPr>
          <a:xfrm>
            <a:off x="5928907" y="4249341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scheduling is done such that expected variations in base demand as well as UI deviations are accounted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implemented for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model can help in better management of its resources while participating in demand response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1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3190-C07C-4000-A974-488554DD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8437"/>
            <a:ext cx="10515600" cy="482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56C2-746C-4BEC-AD56-508B942A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362"/>
            <a:ext cx="10515600" cy="5495926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mechanism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powerful tool for maintaining grid discipline, penalizing the market players who cause deviations in the system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 pays UI penalty for over-withdrawal of power based on the grid condition in real time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model for a large OA consumer in India, purchasing from bilateral contracts and multiple Day Ahead Markets (DAMs) shifting consumer's expected demand by accounting the UI deviations to minimize procurement cost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problem of cost and risk minimization is handled by mean variance approach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can plan demand scheduling for the planning period and thus help in improving grid frequency at the real time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self generation unit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RPO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uncertainty of both markets</a:t>
            </a:r>
          </a:p>
        </p:txBody>
      </p:sp>
    </p:spTree>
    <p:extLst>
      <p:ext uri="{BB962C8B-B14F-4D97-AF65-F5344CB8AC3E}">
        <p14:creationId xmlns:p14="http://schemas.microsoft.com/office/powerpoint/2010/main" val="2291024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985B-DBF3-4278-B2B6-7563701D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7325"/>
            <a:ext cx="10515600" cy="70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D6EE-DA76-44CD-BCB3-27946B91DAE3}"/>
              </a:ext>
            </a:extLst>
          </p:cNvPr>
          <p:cNvSpPr txBox="1"/>
          <p:nvPr/>
        </p:nvSpPr>
        <p:spPr>
          <a:xfrm>
            <a:off x="1123949" y="895350"/>
            <a:ext cx="1023937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model for an OA large consumer among trading options like bilateral contract, self generation and multiple DAMs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flexibility at the real time accounts for UI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variations in the base demand are considered while scheduling the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arising due to the uncertain DAM price modeled by mean variance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consumer can schedule its withdrawal before a week for optimal power purchase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from DAMs are higher at higher risk values which decreases with decreasing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Procurement from bilateral contracts and self generation increases with the increasing risk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demand due to demand fluctuations helps in improving grid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is a part of planning to show the impact of consumer demand response on grid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this problem is to be done in two separate sections viz planning and real time operation highlighting the impact of UI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C571-80FC-45B9-BD08-21D716FE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65101"/>
            <a:ext cx="10515600" cy="38735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1A1A-0391-4A2A-9677-E0C5F9B1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85800"/>
            <a:ext cx="11830050" cy="5915025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sector reforms to improve functional, financial and technical performance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makers brought in regulatory changes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Act 2003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to have non-discriminatory access to the transmission and distribution lines to support power trading for fair and competitive power market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Liberalized the power sector with the flexible entry of multiple market participants developing competitive power markets for consumer benefit by better economic performance through short term trading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PXs based short term transactions bring in transparency and competition in power markets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bilateral contracts are mostly the inter-state or inter-regional contracts approved by CERC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PXs are the trading platforms for spot trading, various type of products like TAM and DAM, traded by continuous bidding or auctions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PXs in India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Energy Exchange (IEX) and Power Exchange of India (PXIL)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mechanism penalizes generators or consumers for deviating from scheduled injections or withdrawals respectively and supports real time grid frequency balancing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short term trading in annual electricity procurement is 9% in 2014-15</a:t>
            </a:r>
          </a:p>
        </p:txBody>
      </p:sp>
    </p:spTree>
    <p:extLst>
      <p:ext uri="{BB962C8B-B14F-4D97-AF65-F5344CB8AC3E}">
        <p14:creationId xmlns:p14="http://schemas.microsoft.com/office/powerpoint/2010/main" val="376529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F525-CA17-4B83-95A7-6E02084D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" y="120650"/>
            <a:ext cx="11706225" cy="65278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participants trade electricity at market deciding price and can achieve proficiency through selection of favorable options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from the transparency in the price of electricity and meet their demand fluctuations in real time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consumers in India can be private industries, government-owned companies, etc. with access to the grid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withdrawal at real time can worsen grid frequency increasing penalty for consumer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withdrawing when grid frequency is falling below 50 Hz will balance grid frequency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consumers are capable of scheduling their consumption with flexibility in response to price fluctuations and penalties in UI mechanism thus helping in grid frequency balancing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strategy for OA consumer in short term trading market with consumption scheduling to address the real time grid frequency imbalances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electricity procurement problem for large OA consumers under the UI penalty mechanism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of day ahead spot markets, and RPO are considered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risk minimizing problem analyzes the real time contributions of the planning model on the system frequency</a:t>
            </a:r>
          </a:p>
        </p:txBody>
      </p:sp>
    </p:spTree>
    <p:extLst>
      <p:ext uri="{BB962C8B-B14F-4D97-AF65-F5344CB8AC3E}">
        <p14:creationId xmlns:p14="http://schemas.microsoft.com/office/powerpoint/2010/main" val="41294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5BC2-AE39-4756-A236-82462E5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12712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Mechanism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E431-7101-4946-80C6-ADDA8C8C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114425"/>
            <a:ext cx="11810999" cy="505301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Mechanism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in 2002 as part of Availability Based Tariff (ABT)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rational tariff structure designed for generating stations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 and buyers of electricity have to pay penalty for causing deviations (under injection and over withdrawal respectively) at the real time for unhealthy grid frequency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maintaining grid frequency in the narrow band of 49.90 Hz to 50.05 Hz as per IEGC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Deviations are determined through special metering in 15-minute time block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of injection and withdrawal is done by Load Dispatch Centers (LDC)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SLDCs manage the transmission system in their respective grids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RLDCs manage and operate regional grids, prepare the dispatch and withdrawal schedule for the suppliers and consumers considering availability, network constraints, and securities</a:t>
            </a:r>
          </a:p>
        </p:txBody>
      </p:sp>
    </p:spTree>
    <p:extLst>
      <p:ext uri="{BB962C8B-B14F-4D97-AF65-F5344CB8AC3E}">
        <p14:creationId xmlns:p14="http://schemas.microsoft.com/office/powerpoint/2010/main" val="273932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F2E5F-2B53-4583-BAA4-5E20387D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2" y="2705100"/>
            <a:ext cx="5696745" cy="362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7EECD-0A95-4A9F-B6DF-69564360BCD6}"/>
              </a:ext>
            </a:extLst>
          </p:cNvPr>
          <p:cNvSpPr txBox="1"/>
          <p:nvPr/>
        </p:nvSpPr>
        <p:spPr>
          <a:xfrm>
            <a:off x="6391275" y="2927390"/>
            <a:ext cx="551497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is over withdrawing within the permissible deviation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than the minimum of 12% of scheduled interchange or 150 MW for frequency band 49.7 Hz to 50.05 Hz.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B9401-C4B1-4558-A2B4-10DA6A7FDB3D}"/>
              </a:ext>
            </a:extLst>
          </p:cNvPr>
          <p:cNvSpPr txBox="1"/>
          <p:nvPr/>
        </p:nvSpPr>
        <p:spPr>
          <a:xfrm>
            <a:off x="990599" y="447675"/>
            <a:ext cx="100679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CERC specifies the penalty rates according to grid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DSM Regulations 2014, additional UI charges are levied for a consumer who withdraws over 12 % of its scheduled demand or 150 MW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charges for under withdrawal over 12 % or 150 MW are zero to discourage consumers for manipulating the trade to earn benefits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8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3B1F-DA04-4233-B205-3E97279D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27001"/>
            <a:ext cx="10515600" cy="730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and Formulation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BEED-72D4-4CEF-A316-0C459E23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7911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large consumer or Distribution Company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participate in the short term power market and are obligated to fulfill RPO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 in DAM through both the power exchanges and are large enough to impact the grid frequency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its base demand to address the projected variations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generation and bilateral contracts are also available options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consumption schedule in order to get minimum cost considering uncertainty of prices of both DAMs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of both the market prices modeled through variance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problem for the large consumer is of cost minimization while managing the risk of multiple DAM prices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rate calculated using the grid frequency condition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change issues are neglected.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8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EADA30-63BB-4D75-BE3F-9F3EC32E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"/>
            <a:ext cx="9153525" cy="3329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15315-FC33-437E-A442-24A8CA963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3448050"/>
            <a:ext cx="9153525" cy="33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2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54F82B-E4DB-4A6A-8EF1-5BF9B0A0E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33173"/>
            <a:ext cx="5019675" cy="380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6D6CD-DDAE-4015-BAF4-82B7F2C17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314224"/>
            <a:ext cx="6348849" cy="62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3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1544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Impact of Short Term Electricity Procurement of an Open Access Consumer on Indian Grid</vt:lpstr>
      <vt:lpstr>Abstract</vt:lpstr>
      <vt:lpstr> Introduction</vt:lpstr>
      <vt:lpstr>PowerPoint Presentation</vt:lpstr>
      <vt:lpstr>UI Mechanism</vt:lpstr>
      <vt:lpstr>PowerPoint Presentation</vt:lpstr>
      <vt:lpstr>Problem Description and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Short Term Electricity Procurement of an Open Access Consumer on Indian Grid</dc:title>
  <dc:creator>Bala Ganesh Kannivelu</dc:creator>
  <cp:lastModifiedBy>Bala Ganesh Kannivelu</cp:lastModifiedBy>
  <cp:revision>41</cp:revision>
  <dcterms:created xsi:type="dcterms:W3CDTF">2021-05-02T08:53:40Z</dcterms:created>
  <dcterms:modified xsi:type="dcterms:W3CDTF">2021-05-19T08:22:23Z</dcterms:modified>
</cp:coreProperties>
</file>