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68" r:id="rId18"/>
    <p:sldId id="265" r:id="rId19"/>
    <p:sldId id="269" r:id="rId20"/>
    <p:sldId id="270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BCAB-F228-4EEE-8603-7FB27FB5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30FD-CFFF-48AA-A013-19F27A31A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F6C0-3C47-450E-80C6-19E06F68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7C00-20F3-4654-9F1B-D86432EF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50396-3B5F-47B4-A854-385FE0E0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0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0CB7-ACB8-4EEE-92F2-6B591F59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B65ED-A8C8-48D9-87B5-CAF5472D1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CA4F-43E9-44AC-8A3C-05C0C7C5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A56B-4BAF-4FBE-A751-5D6E165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E8ADF-0AEC-40CD-A853-29A08860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4FBED-BEFD-42D5-893A-1EF5FB35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9C121-1E06-4292-AB89-D44AA8C0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0CCE-F4C9-460F-B79E-992FCDB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E867-1539-4570-BD6A-E75663BC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E5A7-DEE0-4CC0-9AD8-BDA421C8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C0AE-CE73-45BE-8CA6-D229A98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6D0-C4AA-4F97-B923-6D78177E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D6EA-7A37-4D7A-896E-D9495BE4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5CFC-53A4-4F8C-B28E-A23CC4AA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1CBF-E8EF-468E-9AE1-04641567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6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659-0CEB-4738-90E2-E085BB0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925F-2B9E-431E-B725-88B79CDA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C50D-6912-427B-8E05-2C8800A9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AD63-90F7-440B-8903-5C35616E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0CF7-A96F-4E07-A51E-0ADE8C2C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A90-497C-42E1-81A5-7C43AF5D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22E4-8C36-44D2-B691-24EEEFB8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5A9F5-BECF-48C0-BA64-DBD8E10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ECCE-90A1-43CD-ACD1-1E03439F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74B71-74D8-4FF5-B572-0EBF509E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40B5-704E-4942-BE44-1FB5A7A2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2D57-EE85-4B6B-A9D9-D05A7EC7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53CD-89C8-4655-815A-E2C84D85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5B793-BE99-4BE2-9BA1-84A4DE61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23B7D-1398-4B42-A83E-5EB983BC2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BD83A-574E-4532-A2B2-70DACF34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41212-DA8D-4EBC-BCD7-54D28E9C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F5A39-0A37-4D86-B466-FAE5400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68195-1B74-403A-990E-133E53B0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0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052A-6FA1-4CAF-859B-C7D4019A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74DC-2833-42BD-BCBE-C3911A08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C143-3DAA-45BD-8185-713B300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C66EE-2D3C-435E-B0C9-9A685D2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3716-5227-4712-848E-D310F817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DD9F-B0AD-4F8E-AA33-93146190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F964D-FF7E-48AF-B81A-04DB3E05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7C97-A3FD-494A-89E5-AE2986D5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C9CC-7B2E-4DD1-AD9F-4C30E11E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20FEA-0E91-4DF5-AC52-6A8A06A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0566-CF51-4C29-9E16-30FF02E2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CAD73-D458-40C1-A1E9-E44817F9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28A2-1FD0-4796-92F6-B103DFCE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601-D368-45DD-B39E-55E3F0D1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E6AF3-1E23-47A5-85EC-844305BC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ADEA-F43D-4764-8165-B86DA42F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D38E3-1FCA-411F-9282-8AC05A6B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6D163-F97D-4958-895C-E123099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89B1-B256-44BD-B32F-F61FC15D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D05BE-3454-4867-958D-3B9D6E7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8821-2561-4F82-B133-BFAC2D78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E40-A187-4A6F-8887-F66EEED2A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9672-125F-417E-8200-113E48214D92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D2FA-E4C3-4692-8966-3DE5E8A00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267-C373-499B-9C26-6014E7488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9313-0C8C-494C-9D19-F021B7F0B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E983-1952-433E-A28D-B870E3D3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31273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Constrained Short Term Electricity Procurement for Open Access Consumer in India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B3F0-8952-47EF-81EC-557BF000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018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Trading in Indian scenario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&amp; Formulation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and Results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3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988F-82F8-4AE0-B8B4-ABAC70B6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30873"/>
            <a:ext cx="10515600" cy="61147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from bilateral contracts</a:t>
            </a:r>
          </a:p>
          <a:p>
            <a:pPr marL="0" indent="0">
              <a:buNone/>
            </a:pPr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BF9F-0BC5-4CD4-B1BC-04B54C61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28" y="512809"/>
            <a:ext cx="8939747" cy="2716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2B204-AFAF-40B6-ACC4-9660260A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28" y="3895725"/>
            <a:ext cx="8939747" cy="2803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6D441-C905-4D2A-9FA2-B86D589C439B}"/>
              </a:ext>
            </a:extLst>
          </p:cNvPr>
          <p:cNvSpPr txBox="1"/>
          <p:nvPr/>
        </p:nvSpPr>
        <p:spPr>
          <a:xfrm>
            <a:off x="676275" y="32606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from spot market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4000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99C9-A404-495C-A1EF-128722E2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0175"/>
            <a:ext cx="10515600" cy="51752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through FIT contracts</a:t>
            </a:r>
          </a:p>
          <a:p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191BD-ADC7-414E-95F8-58AF6B406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523653"/>
            <a:ext cx="8534399" cy="2905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7E8435-06DE-4F81-8E2A-0CFE189904AD}"/>
              </a:ext>
            </a:extLst>
          </p:cNvPr>
          <p:cNvSpPr txBox="1"/>
          <p:nvPr/>
        </p:nvSpPr>
        <p:spPr>
          <a:xfrm>
            <a:off x="390525" y="339159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 purchase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0DB853-3816-4A0D-9907-1BD8D143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822478"/>
            <a:ext cx="8334892" cy="29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FEBF-DB68-4978-BACB-C0332BC9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3025"/>
            <a:ext cx="10515600" cy="41275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self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2521-78C7-4E95-BFE9-2D647EE33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6" y="485775"/>
            <a:ext cx="9744074" cy="61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F9B28-CF52-4C9F-9C93-96D3065A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85725"/>
            <a:ext cx="10515600" cy="48577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charge</a:t>
            </a:r>
          </a:p>
          <a:p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2DA63-EDDD-42C6-8B97-559E2AC2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6" y="571500"/>
            <a:ext cx="8486774" cy="4010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820C2-BAB3-4A4E-A8A2-BA0AE117FC5C}"/>
              </a:ext>
            </a:extLst>
          </p:cNvPr>
          <p:cNvSpPr txBox="1"/>
          <p:nvPr/>
        </p:nvSpPr>
        <p:spPr>
          <a:xfrm>
            <a:off x="752475" y="4563595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modelling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E9BC05-4DF0-45F2-BC70-EDA423C76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7" y="5067859"/>
            <a:ext cx="8582024" cy="14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915F-AD26-430E-A255-9F5B45A1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73025"/>
            <a:ext cx="10515600" cy="431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modelling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A0F10-D349-4B49-AB62-D51CD500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609440"/>
            <a:ext cx="9058275" cy="2286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BF3352-7663-41F7-A8E9-BE5733FB252C}"/>
              </a:ext>
            </a:extLst>
          </p:cNvPr>
          <p:cNvSpPr txBox="1"/>
          <p:nvPr/>
        </p:nvSpPr>
        <p:spPr>
          <a:xfrm>
            <a:off x="257175" y="299811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modelling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5E57B-7CF6-4204-9C01-6B89333D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455154"/>
            <a:ext cx="8887365" cy="1536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753D84-8540-42AD-89BF-795F06404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4" y="5094248"/>
            <a:ext cx="9172575" cy="1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6D5F-F994-4432-8645-8CDB799B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7325"/>
            <a:ext cx="10515600" cy="40322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 modelling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4C93C-F60C-4F23-B1A2-217B5B52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590551"/>
            <a:ext cx="8867775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9F52A-96BF-49EE-8CA2-590E4662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4" y="3241675"/>
            <a:ext cx="8867775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14280-B285-48BC-A066-3AD4E466CBC0}"/>
              </a:ext>
            </a:extLst>
          </p:cNvPr>
          <p:cNvSpPr txBox="1"/>
          <p:nvPr/>
        </p:nvSpPr>
        <p:spPr>
          <a:xfrm>
            <a:off x="400050" y="280618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(OF)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7A56-0AAF-4895-8322-11C9A0D2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76213"/>
            <a:ext cx="10515600" cy="5016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and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84A2-CCC6-497A-96FD-FF7303BC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78" y="783271"/>
            <a:ext cx="4748670" cy="59070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large consumer in western regional grid of India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withdrawal schedule for a month from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One bilateral contract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FIT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Self generation unit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12% demand flexibility is considered for real time balancing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hour is a trading interval, total trading intervals for the month are 672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monthly demand limit is 660000 MWh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5C3B-F3C7-4B07-B906-95C95C2F0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568326"/>
            <a:ext cx="5648325" cy="3005137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0698B1-B08A-466A-B605-77795B866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33514"/>
              </p:ext>
            </p:extLst>
          </p:nvPr>
        </p:nvGraphicFramePr>
        <p:xfrm>
          <a:off x="4895848" y="3965576"/>
          <a:ext cx="7296152" cy="272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6">
                  <a:extLst>
                    <a:ext uri="{9D8B030D-6E8A-4147-A177-3AD203B41FA5}">
                      <a16:colId xmlns:a16="http://schemas.microsoft.com/office/drawing/2014/main" val="3840027141"/>
                    </a:ext>
                  </a:extLst>
                </a:gridCol>
                <a:gridCol w="1780787">
                  <a:extLst>
                    <a:ext uri="{9D8B030D-6E8A-4147-A177-3AD203B41FA5}">
                      <a16:colId xmlns:a16="http://schemas.microsoft.com/office/drawing/2014/main" val="1361465559"/>
                    </a:ext>
                  </a:extLst>
                </a:gridCol>
                <a:gridCol w="2200398">
                  <a:extLst>
                    <a:ext uri="{9D8B030D-6E8A-4147-A177-3AD203B41FA5}">
                      <a16:colId xmlns:a16="http://schemas.microsoft.com/office/drawing/2014/main" val="609713933"/>
                    </a:ext>
                  </a:extLst>
                </a:gridCol>
                <a:gridCol w="2179931">
                  <a:extLst>
                    <a:ext uri="{9D8B030D-6E8A-4147-A177-3AD203B41FA5}">
                      <a16:colId xmlns:a16="http://schemas.microsoft.com/office/drawing/2014/main" val="4143568951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(Rs./MW)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Min. Volume (MW)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Volume (MW)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56231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week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4883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week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515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 week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90832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week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35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CE159C-C1A1-43FF-8569-2566B4AAAE42}"/>
              </a:ext>
            </a:extLst>
          </p:cNvPr>
          <p:cNvSpPr txBox="1"/>
          <p:nvPr/>
        </p:nvSpPr>
        <p:spPr>
          <a:xfrm>
            <a:off x="6438900" y="3554076"/>
            <a:ext cx="3092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bilateral contract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0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4442-B616-4722-8723-40B993BC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3429000"/>
            <a:ext cx="10515600" cy="57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self generation unit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998CC-5A74-4018-9191-0F2784EAE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9491"/>
              </p:ext>
            </p:extLst>
          </p:nvPr>
        </p:nvGraphicFramePr>
        <p:xfrm>
          <a:off x="214312" y="38522"/>
          <a:ext cx="11763374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113">
                  <a:extLst>
                    <a:ext uri="{9D8B030D-6E8A-4147-A177-3AD203B41FA5}">
                      <a16:colId xmlns:a16="http://schemas.microsoft.com/office/drawing/2014/main" val="4223783774"/>
                    </a:ext>
                  </a:extLst>
                </a:gridCol>
                <a:gridCol w="6995261">
                  <a:extLst>
                    <a:ext uri="{9D8B030D-6E8A-4147-A177-3AD203B41FA5}">
                      <a16:colId xmlns:a16="http://schemas.microsoft.com/office/drawing/2014/main" val="2256232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5000/MW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8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limit for FIT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RPO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6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values of spot market price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of five year (2011- 2015) values from the Indian Energy Exchange (IEX)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UI rate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summary data taken from Western RLDC website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9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solar REC price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1890 (considering last 5 years for the same month)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9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number of RECs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3884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95CF1E-813D-4ECC-85D7-47134E88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43922"/>
              </p:ext>
            </p:extLst>
          </p:nvPr>
        </p:nvGraphicFramePr>
        <p:xfrm>
          <a:off x="214312" y="3809578"/>
          <a:ext cx="5786438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59">
                  <a:extLst>
                    <a:ext uri="{9D8B030D-6E8A-4147-A177-3AD203B41FA5}">
                      <a16:colId xmlns:a16="http://schemas.microsoft.com/office/drawing/2014/main" val="2081500252"/>
                    </a:ext>
                  </a:extLst>
                </a:gridCol>
                <a:gridCol w="2464579">
                  <a:extLst>
                    <a:ext uri="{9D8B030D-6E8A-4147-A177-3AD203B41FA5}">
                      <a16:colId xmlns:a16="http://schemas.microsoft.com/office/drawing/2014/main" val="97423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9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Power output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4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Ramping Limit (up/down)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MW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 cost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0.6/(MW)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9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2700/MWh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6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No-load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5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cost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1000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9258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66D5B0-2B71-4B55-9C3C-0E73813E1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2" y="3714750"/>
            <a:ext cx="5786438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7F1A-C456-4626-B59E-01AA5639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823" y="882491"/>
            <a:ext cx="5087448" cy="541353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optimum decision, objective function (23) is to be minimized with the constraints in equations (2), (4), (6), (8), (10-13), (15), and (18-22).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net cost is the square root of cost variance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cost increases as its standard deviation decreases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procurement requires less investment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6361C-D9CE-4FA5-AC46-A6452A80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0" y="161604"/>
            <a:ext cx="6520354" cy="258159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898D48-D5C7-4EDD-B9A3-56FC2DFDA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27109"/>
              </p:ext>
            </p:extLst>
          </p:nvPr>
        </p:nvGraphicFramePr>
        <p:xfrm>
          <a:off x="201121" y="3058160"/>
          <a:ext cx="653305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781">
                  <a:extLst>
                    <a:ext uri="{9D8B030D-6E8A-4147-A177-3AD203B41FA5}">
                      <a16:colId xmlns:a16="http://schemas.microsoft.com/office/drawing/2014/main" val="355169442"/>
                    </a:ext>
                  </a:extLst>
                </a:gridCol>
                <a:gridCol w="2776272">
                  <a:extLst>
                    <a:ext uri="{9D8B030D-6E8A-4147-A177-3AD203B41FA5}">
                      <a16:colId xmlns:a16="http://schemas.microsoft.com/office/drawing/2014/main" val="180077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 SD for UI rate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Rs.1255.349/MWh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4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 SD for spot market price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Rs.692.4845/MWh 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3096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D72F327-E776-44D6-A2F6-966E26B99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" y="4443163"/>
            <a:ext cx="6877521" cy="2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2788-086E-474F-B0DE-13963A62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025" y="310945"/>
            <a:ext cx="4876800" cy="644268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values of UI are decreasing from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to higher values of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positive values of UI become zero at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0.00004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net is same till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0.00004 and starts decreasing afterwards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due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values of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makes more procurement from risky spot market and constant FIT procurement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value of UI is more than other options resulting in less investment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FIT procurement is less more RECs are bought for satisfying RPO constraint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beyond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0.00004, risky behavior decreases exponentially and so power procurement from other sources increase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B35A0-3AA0-4ED3-97FC-00A2C28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04367"/>
            <a:ext cx="6401693" cy="4391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73EB9-45E5-4550-864A-D4AD72CF7DC4}"/>
              </a:ext>
            </a:extLst>
          </p:cNvPr>
          <p:cNvSpPr txBox="1"/>
          <p:nvPr/>
        </p:nvSpPr>
        <p:spPr>
          <a:xfrm>
            <a:off x="181644" y="4291420"/>
            <a:ext cx="65527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behavior of demand deviation from the actual demand, from UI, for different values of 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 of UI occurs during periods of low UI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UI suggests reducing consumption up to demand flexibility limit, in order to reduce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7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B191-4AA3-4E14-83A8-A3C898AA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176"/>
            <a:ext cx="10515600" cy="8255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ED79-CF3D-4964-AB8C-46D4D245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76276"/>
            <a:ext cx="11753850" cy="600709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access (OA) is a major power sector reform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short term trading for meeting variations in demand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large consumer can participate in short term trading through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Bilateral contracts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Power exchanges (PXs) or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Unscheduled interchange (UI) transactions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satisfy obligations of Renewable Purchase Obligation (RPO)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Uncertainties in Indian Power Sector (considering OA)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as CONSTRAINTS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of PX’s Day Ahead Market (DAM) (evaluated from auctions based on demand supply bids)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charges for frequency variations (due to real time deviations in withdrawals thus fluctuating grid frequency)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 mandates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short term power procurement strategy for large OA consumer from available trading options. </a:t>
            </a:r>
          </a:p>
        </p:txBody>
      </p:sp>
    </p:spTree>
    <p:extLst>
      <p:ext uri="{BB962C8B-B14F-4D97-AF65-F5344CB8AC3E}">
        <p14:creationId xmlns:p14="http://schemas.microsoft.com/office/powerpoint/2010/main" val="61263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1EE9F-DE1D-4467-B0C0-B572DE754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" y="0"/>
            <a:ext cx="5616927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B5B01-99CF-4477-A0C5-FA151933F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75" y="156310"/>
            <a:ext cx="5246824" cy="3567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0A5CC-C941-4FB1-9CC7-6374435DAEF9}"/>
              </a:ext>
            </a:extLst>
          </p:cNvPr>
          <p:cNvSpPr txBox="1"/>
          <p:nvPr/>
        </p:nvSpPr>
        <p:spPr>
          <a:xfrm>
            <a:off x="357187" y="3562369"/>
            <a:ext cx="118348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procurement strategy suggests consumer to shift its demand from scheduled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attain minimum cost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demand is the sum of the actual demand and unscheduled deviation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UI values signify decrease in actual demand while positive UI value represents increased actual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total monthly demand is 660000 MW up to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0.00004, which then increases to 698348.9 MW till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total monthly demand reduces with percentage reduction 2.2% (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0.0005) to 7.5 % (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 in the actual total monthly demand</a:t>
            </a:r>
          </a:p>
        </p:txBody>
      </p:sp>
    </p:spTree>
    <p:extLst>
      <p:ext uri="{BB962C8B-B14F-4D97-AF65-F5344CB8AC3E}">
        <p14:creationId xmlns:p14="http://schemas.microsoft.com/office/powerpoint/2010/main" val="169837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CA3E-70AA-422C-B52A-F10E75DB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1"/>
            <a:ext cx="10515600" cy="222885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represent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 between DAM and UI prices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UI value, flexibility introduced in demand for the consumer varies from +2.1% to -9.7%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given model consumer is capable to decide its minimum cost electricity procurement strategy and monthly demand profile under uncertain grid and market scenario, while also fulfilling RPO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54AD6-DA32-4CDA-A12F-BA987F7A32FB}"/>
              </a:ext>
            </a:extLst>
          </p:cNvPr>
          <p:cNvSpPr txBox="1"/>
          <p:nvPr/>
        </p:nvSpPr>
        <p:spPr>
          <a:xfrm>
            <a:off x="123825" y="3134647"/>
            <a:ext cx="119443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model has been designed for electricity procurement and demand planning by a large consumer for short term trading, under uncertain DAM prices and UI charges fulfilling RPO obligations.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from DAM and with positive and negative value of UI is more at lower values of risk aversion (less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risk), and it decreases with risk aversion (high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-low risk) thus shifting towards risk free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suggest reducing consumption at real time to get minimum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alteration is higher for high risk cases (lower risk aversion levels) and reduces for low risk cases(increasing risk aversion)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value has introduced notable demand flexibility for the consumer.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8DE3-8C9F-4ECE-8DC7-F48182269FFE}"/>
              </a:ext>
            </a:extLst>
          </p:cNvPr>
          <p:cNvSpPr txBox="1"/>
          <p:nvPr/>
        </p:nvSpPr>
        <p:spPr>
          <a:xfrm>
            <a:off x="266700" y="2343151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CDC8-2639-4C17-945C-62703EE0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5"/>
            <a:ext cx="10515600" cy="7683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6804-CA37-4F10-9CA0-6E28C4C7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1" y="2371725"/>
            <a:ext cx="10515600" cy="541972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sector reforms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electricity trading &amp; introduction to open access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trading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providers and bulk power consumers balance their fluctuating power demands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effective planning by market participants for efficient functioning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trading contracts include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Electricity transactions performed over periods less than a year (through bilateral contracts)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Power Exchanges (PXs) and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Unscheduled Interchange (UI)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Ahead Market (TAM) and Day Ahead Market (DAM) are executed through PXs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balancing market in India, and real-time balancing takes place through 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0CE-F76F-420E-8AD8-A285E0A3DE31}"/>
              </a:ext>
            </a:extLst>
          </p:cNvPr>
          <p:cNvSpPr txBox="1"/>
          <p:nvPr/>
        </p:nvSpPr>
        <p:spPr>
          <a:xfrm>
            <a:off x="923924" y="104775"/>
            <a:ext cx="97440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self generation facility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flexibility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case study of Indian OA consumer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56C6-A6E8-4F71-9092-EEF69841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4"/>
            <a:ext cx="10515600" cy="66770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 imposed for deviating from the scheduled withdrawal or injections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Short Term Electricity Procurement (STEP)</a:t>
            </a: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is limited to bulk power consumers in India connected to HV network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consumers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percentage of their demand from renewable sources (RPO fulfillment by Feed in Tariff (FIT) or Renewable Energy Certificates (RECs)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volatility in prices both in DAM &amp; UI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cost variation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trading plan addresses these risks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short term power procurement strategy from available options, for a future time period, under the uncertainties of UI charges and DAM prices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is an obligated entity to fulfill RPO.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flexible demand from UI to minimize penalty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problem is of cost minimization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Uncertainties are addressed with variance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CB0D0D-0F70-4F0B-AF56-B8652E3D9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6212"/>
              </p:ext>
            </p:extLst>
          </p:nvPr>
        </p:nvGraphicFramePr>
        <p:xfrm>
          <a:off x="1317625" y="1234016"/>
          <a:ext cx="8128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33900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9681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8 % in 2008-09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11 % in 2013-14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5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12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566-275F-4840-B320-CEE39C6B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2712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Trading in Indian Scenario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B07-9278-4AA2-A1C6-6C5E76B8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28674"/>
            <a:ext cx="11610975" cy="580072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has minimum cost opportunities with short term trading.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consumer can procure its short term fluctuating demand by participating and bidding in the market, instead of contracting through aggregators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Aggregators offer large scale demand aggregation (long term PPA)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Exchange Transactions 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 takes place for physical delivery and no financial contracts exist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transactions occur through long term PPAs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trading balances short term needs of utilities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with definite expiry period can be traded on a weekly, monthly or yearly basis in advance through PXs.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transactions are for physical delivery of electricity for more than one day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 transactions are traded through double sided anonymous auction bidding process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supply forces decide the prices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Intra-day or contingency contracts are traded for utilizing residual capacity after DAM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9095-20D9-46C6-AD45-BF86AA9A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257174"/>
            <a:ext cx="10934700" cy="6467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Mechanism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generation deficit country with wide fluctuation in grid frequency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penalty based mechanism was introduced in 2002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frequency band is 49.7-50.05 Hz (49.9-50.05 Hz)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Participants, deviating from scheduled generation or withdrawal when frequency is beyond the prescribed frequency band, are penalized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rate increases linearly for frequency below 50 Hz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deviations are determined in 15-minute time blocks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withdrawal during times of low grid frequency results in penalty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withdrawal supporting low grid frequency, results in revenue earning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Settlement Mechanism (DSM) Regulations 2014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UI charges for a market participating consumer who withdraws over 12 % of its scheduled demand or 150 MW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under withdrawal over 12 % or 150 MW, UI charges are zero (to discourage using UI for revenue earning) </a:t>
            </a:r>
          </a:p>
        </p:txBody>
      </p:sp>
    </p:spTree>
    <p:extLst>
      <p:ext uri="{BB962C8B-B14F-4D97-AF65-F5344CB8AC3E}">
        <p14:creationId xmlns:p14="http://schemas.microsoft.com/office/powerpoint/2010/main" val="112236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19CE-35BE-44B7-8BD6-A1A9E0E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9779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Under RPO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 obligations to purchase a fixed percentage of its annual demand from renewable energy sources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contracts or by trading of RECs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 is a market based instrument traded through closed double sided auction in PXs within the forbearance and floor price once in a month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 is quantified as 1 MWh of electricity injected into the grid from renewable energy sources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contracts with the designated renewable energy generators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is a long term PPA with a preferential tariff decided by state regulators for RE fed to grid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209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086D-64B7-42CD-ABA7-BB2A504B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447800"/>
            <a:ext cx="11268075" cy="54102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 large consumer is assumed to participate in short term power trading through bilateral contracts and DAM or spot market to procure its known demand at minimum cost.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self generation unit of small size and has to satisfy RPO for the considered planning period T, by entering into either FIT contracts or REC purchase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demand (can shifted by altering demand pattern of consumer)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 prices and UI charges are considered uncertain and modeled through variance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problem for the large consumer is of cost minimization while managing the risk of UI charges and DAM prices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has been taken to model uncertainty in UI rates and DAM prices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changes have been neglected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EFC83-7FD4-4827-8ADA-579FEF5EB7D2}"/>
              </a:ext>
            </a:extLst>
          </p:cNvPr>
          <p:cNvSpPr txBox="1"/>
          <p:nvPr/>
        </p:nvSpPr>
        <p:spPr>
          <a:xfrm>
            <a:off x="461962" y="319088"/>
            <a:ext cx="10277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4468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A38-C397-4B74-BE69-BBD8E0AC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12726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34CC-AEAB-4663-B33E-7BD784CA6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51101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from bilateral contracts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from spot market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procurement through FIT contracts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 purchase 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self generation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charge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modelling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modelling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modelling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RPO modelling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(OF)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856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1751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Risk Constrained Short Term Electricity Procurement for Open Access Consumer in India</vt:lpstr>
      <vt:lpstr>Abstract</vt:lpstr>
      <vt:lpstr>Introduction</vt:lpstr>
      <vt:lpstr>PowerPoint Presentation</vt:lpstr>
      <vt:lpstr>Short Term Trading in Indian Scenario</vt:lpstr>
      <vt:lpstr>PowerPoint Presentation</vt:lpstr>
      <vt:lpstr>PowerPoint Presentation</vt:lpstr>
      <vt:lpstr>PowerPoint Presentation</vt:lpstr>
      <vt:lpstr>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Constrained Short Term Electricity Procurement for Open Access Consumer in India</dc:title>
  <dc:creator>Bala Ganesh Kannivelu</dc:creator>
  <cp:lastModifiedBy>Bala Ganesh Kannivelu</cp:lastModifiedBy>
  <cp:revision>42</cp:revision>
  <dcterms:created xsi:type="dcterms:W3CDTF">2021-04-30T18:26:38Z</dcterms:created>
  <dcterms:modified xsi:type="dcterms:W3CDTF">2021-05-19T08:22:20Z</dcterms:modified>
</cp:coreProperties>
</file>