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78" r:id="rId5"/>
    <p:sldId id="279" r:id="rId6"/>
    <p:sldId id="258" r:id="rId7"/>
    <p:sldId id="259" r:id="rId8"/>
    <p:sldId id="280" r:id="rId9"/>
    <p:sldId id="281" r:id="rId10"/>
    <p:sldId id="282" r:id="rId11"/>
    <p:sldId id="270" r:id="rId12"/>
    <p:sldId id="268" r:id="rId13"/>
    <p:sldId id="269" r:id="rId14"/>
    <p:sldId id="272" r:id="rId15"/>
    <p:sldId id="275"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ant Bhushan" initials="NB" lastIdx="1" clrIdx="0">
    <p:extLst>
      <p:ext uri="{19B8F6BF-5375-455C-9EA6-DF929625EA0E}">
        <p15:presenceInfo xmlns:p15="http://schemas.microsoft.com/office/powerpoint/2012/main" userId="4c8ae9554c3f31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6/16/2021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6/16/2021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67BD-26B0-43EF-8019-0D28F317B1E3}"/>
              </a:ext>
            </a:extLst>
          </p:cNvPr>
          <p:cNvSpPr>
            <a:spLocks noGrp="1"/>
          </p:cNvSpPr>
          <p:nvPr>
            <p:ph type="ctrTitle"/>
          </p:nvPr>
        </p:nvSpPr>
        <p:spPr>
          <a:xfrm>
            <a:off x="1581083" y="2152999"/>
            <a:ext cx="8825658" cy="536935"/>
          </a:xfrm>
        </p:spPr>
        <p:txBody>
          <a:bodyPr/>
          <a:lstStyle/>
          <a:p>
            <a:pPr algn="ctr"/>
            <a:r>
              <a:rPr lang="en-US" sz="3000" dirty="0"/>
              <a:t>Glaucoma Detection Using Convolutional    Neural Networks</a:t>
            </a:r>
            <a:endParaRPr lang="en-IN" sz="3000" dirty="0"/>
          </a:p>
        </p:txBody>
      </p:sp>
      <p:sp>
        <p:nvSpPr>
          <p:cNvPr id="3" name="Subtitle 2">
            <a:extLst>
              <a:ext uri="{FF2B5EF4-FFF2-40B4-BE49-F238E27FC236}">
                <a16:creationId xmlns:a16="http://schemas.microsoft.com/office/drawing/2014/main" id="{F577228D-4F31-472D-A3C5-711567836041}"/>
              </a:ext>
            </a:extLst>
          </p:cNvPr>
          <p:cNvSpPr>
            <a:spLocks noGrp="1"/>
          </p:cNvSpPr>
          <p:nvPr>
            <p:ph type="subTitle" idx="1"/>
          </p:nvPr>
        </p:nvSpPr>
        <p:spPr>
          <a:xfrm>
            <a:off x="1154954" y="4296792"/>
            <a:ext cx="10022032" cy="1342008"/>
          </a:xfrm>
        </p:spPr>
        <p:txBody>
          <a:bodyPr>
            <a:normAutofit fontScale="92500" lnSpcReduction="10000"/>
          </a:bodyPr>
          <a:lstStyle/>
          <a:p>
            <a:r>
              <a:rPr lang="en-US" sz="1700" dirty="0">
                <a:solidFill>
                  <a:schemeClr val="accent4">
                    <a:lumMod val="75000"/>
                  </a:schemeClr>
                </a:solidFill>
                <a:latin typeface="High Tower Text" panose="02040502050506030303" pitchFamily="18" charset="0"/>
              </a:rPr>
              <a:t>Project Guide :</a:t>
            </a:r>
            <a:r>
              <a:rPr lang="en-US" sz="2400" dirty="0">
                <a:solidFill>
                  <a:schemeClr val="accent4">
                    <a:lumMod val="75000"/>
                  </a:schemeClr>
                </a:solidFill>
                <a:latin typeface="High Tower Text" panose="02040502050506030303" pitchFamily="18" charset="0"/>
              </a:rPr>
              <a:t>                                                        </a:t>
            </a:r>
            <a:r>
              <a:rPr lang="en-US" sz="1700" dirty="0">
                <a:solidFill>
                  <a:schemeClr val="accent4">
                    <a:lumMod val="75000"/>
                  </a:schemeClr>
                </a:solidFill>
                <a:latin typeface="High Tower Text" panose="02040502050506030303" pitchFamily="18" charset="0"/>
              </a:rPr>
              <a:t>Team members :</a:t>
            </a:r>
            <a:endParaRPr lang="en-IN" sz="1700" dirty="0">
              <a:solidFill>
                <a:schemeClr val="accent4">
                  <a:lumMod val="75000"/>
                </a:schemeClr>
              </a:solidFill>
              <a:latin typeface="High Tower Text" panose="02040502050506030303" pitchFamily="18" charset="0"/>
            </a:endParaRPr>
          </a:p>
          <a:p>
            <a:r>
              <a:rPr lang="en-IN" sz="1400" dirty="0">
                <a:solidFill>
                  <a:schemeClr val="accent4">
                    <a:lumMod val="75000"/>
                  </a:schemeClr>
                </a:solidFill>
                <a:latin typeface="High Tower Text" panose="02040502050506030303" pitchFamily="18" charset="0"/>
              </a:rPr>
              <a:t>     Mr. </a:t>
            </a:r>
            <a:r>
              <a:rPr lang="en-IN" sz="1400" dirty="0">
                <a:solidFill>
                  <a:schemeClr val="accent4">
                    <a:lumMod val="75000"/>
                  </a:schemeClr>
                </a:solidFill>
              </a:rPr>
              <a:t>S.A.K. JAINULABUDEEN, </a:t>
            </a:r>
            <a:r>
              <a:rPr lang="en-IN" sz="1400" dirty="0">
                <a:solidFill>
                  <a:schemeClr val="accent4">
                    <a:lumMod val="75000"/>
                  </a:schemeClr>
                </a:solidFill>
                <a:latin typeface="High Tower Text" panose="02040502050506030303" pitchFamily="18" charset="0"/>
              </a:rPr>
              <a:t>M. TECH,                                                                        Nishant Bhushan C  [ </a:t>
            </a:r>
            <a:r>
              <a:rPr lang="en-IN" sz="1400" dirty="0">
                <a:solidFill>
                  <a:schemeClr val="accent4">
                    <a:lumMod val="75000"/>
                  </a:schemeClr>
                </a:solidFill>
                <a:latin typeface="Calibri" panose="020F0502020204030204" pitchFamily="34" charset="0"/>
                <a:cs typeface="Calibri" panose="020F0502020204030204" pitchFamily="34" charset="0"/>
              </a:rPr>
              <a:t>211417104168 </a:t>
            </a:r>
            <a:r>
              <a:rPr lang="en-IN" sz="1400" dirty="0">
                <a:solidFill>
                  <a:schemeClr val="accent4">
                    <a:lumMod val="75000"/>
                  </a:schemeClr>
                </a:solidFill>
                <a:latin typeface="High Tower Text" panose="02040502050506030303" pitchFamily="18" charset="0"/>
              </a:rPr>
              <a:t>]</a:t>
            </a:r>
            <a:endParaRPr lang="en-IN" sz="1400" dirty="0">
              <a:solidFill>
                <a:schemeClr val="accent4">
                  <a:lumMod val="75000"/>
                </a:schemeClr>
              </a:solidFill>
            </a:endParaRPr>
          </a:p>
          <a:p>
            <a:r>
              <a:rPr lang="en-IN" sz="1400" dirty="0">
                <a:solidFill>
                  <a:schemeClr val="accent4">
                    <a:lumMod val="75000"/>
                  </a:schemeClr>
                </a:solidFill>
              </a:rPr>
              <a:t>    </a:t>
            </a:r>
            <a:r>
              <a:rPr lang="en-IN" sz="1400" dirty="0">
                <a:solidFill>
                  <a:schemeClr val="accent4">
                    <a:lumMod val="75000"/>
                  </a:schemeClr>
                </a:solidFill>
                <a:latin typeface="High Tower Text" panose="02040502050506030303" pitchFamily="18" charset="0"/>
              </a:rPr>
              <a:t>supervisor</a:t>
            </a:r>
            <a:r>
              <a:rPr lang="en-IN" sz="1400">
                <a:solidFill>
                  <a:schemeClr val="accent4">
                    <a:lumMod val="75000"/>
                  </a:schemeClr>
                </a:solidFill>
                <a:latin typeface="High Tower Text" panose="02040502050506030303" pitchFamily="18" charset="0"/>
              </a:rPr>
              <a:t>,                                                                                                                      Nitheesh</a:t>
            </a:r>
            <a:r>
              <a:rPr lang="en-IN" sz="1400" dirty="0">
                <a:solidFill>
                  <a:schemeClr val="accent4">
                    <a:lumMod val="75000"/>
                  </a:schemeClr>
                </a:solidFill>
                <a:latin typeface="High Tower Text" panose="02040502050506030303" pitchFamily="18" charset="0"/>
              </a:rPr>
              <a:t> Kumar P [</a:t>
            </a:r>
            <a:r>
              <a:rPr lang="en-IN" sz="1400" dirty="0">
                <a:solidFill>
                  <a:schemeClr val="accent4">
                    <a:lumMod val="75000"/>
                  </a:schemeClr>
                </a:solidFill>
                <a:latin typeface="Calibri" panose="020F0502020204030204" pitchFamily="34" charset="0"/>
                <a:cs typeface="Calibri" panose="020F0502020204030204" pitchFamily="34" charset="0"/>
              </a:rPr>
              <a:t> 211417104171 </a:t>
            </a:r>
            <a:r>
              <a:rPr lang="en-IN" sz="1400" dirty="0">
                <a:solidFill>
                  <a:schemeClr val="accent4">
                    <a:lumMod val="75000"/>
                  </a:schemeClr>
                </a:solidFill>
                <a:latin typeface="High Tower Text" panose="02040502050506030303" pitchFamily="18" charset="0"/>
              </a:rPr>
              <a:t>]</a:t>
            </a:r>
            <a:endParaRPr lang="en-IN" sz="1400" dirty="0">
              <a:solidFill>
                <a:schemeClr val="accent4">
                  <a:lumMod val="75000"/>
                </a:schemeClr>
              </a:solidFill>
            </a:endParaRPr>
          </a:p>
          <a:p>
            <a:r>
              <a:rPr lang="en-IN" sz="1400" dirty="0">
                <a:solidFill>
                  <a:schemeClr val="accent4">
                    <a:lumMod val="75000"/>
                  </a:schemeClr>
                </a:solidFill>
                <a:latin typeface="High Tower Text" panose="02040502050506030303" pitchFamily="18" charset="0"/>
              </a:rPr>
              <a:t>    Assistant  Professor.                                                                                               Kumaran R  </a:t>
            </a:r>
            <a:r>
              <a:rPr lang="en-IN" sz="1400" dirty="0">
                <a:solidFill>
                  <a:schemeClr val="accent4">
                    <a:lumMod val="75000"/>
                  </a:schemeClr>
                </a:solidFill>
                <a:latin typeface="Arial" panose="020B0604020202020204" pitchFamily="34" charset="0"/>
                <a:cs typeface="Arial" panose="020B0604020202020204" pitchFamily="34" charset="0"/>
              </a:rPr>
              <a:t>[ </a:t>
            </a:r>
            <a:r>
              <a:rPr lang="en-IN" sz="1400" dirty="0">
                <a:solidFill>
                  <a:schemeClr val="accent4">
                    <a:lumMod val="75000"/>
                  </a:schemeClr>
                </a:solidFill>
                <a:latin typeface="Calibri" panose="020F0502020204030204" pitchFamily="34" charset="0"/>
                <a:cs typeface="Calibri" panose="020F0502020204030204" pitchFamily="34" charset="0"/>
              </a:rPr>
              <a:t>211417104125</a:t>
            </a:r>
            <a:r>
              <a:rPr lang="en-IN" sz="1400" dirty="0">
                <a:solidFill>
                  <a:schemeClr val="accent4">
                    <a:lumMod val="75000"/>
                  </a:schemeClr>
                </a:solidFill>
                <a:latin typeface="Arial" panose="020B0604020202020204" pitchFamily="34" charset="0"/>
                <a:cs typeface="Arial" panose="020B0604020202020204" pitchFamily="34" charset="0"/>
              </a:rPr>
              <a:t> ]</a:t>
            </a:r>
            <a:endParaRPr lang="en-US" sz="140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15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0068-AA38-48C5-BF85-52CBEFA26A62}"/>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51ADB121-6100-44E1-B78F-F713C916B380}"/>
              </a:ext>
            </a:extLst>
          </p:cNvPr>
          <p:cNvSpPr>
            <a:spLocks noGrp="1"/>
          </p:cNvSpPr>
          <p:nvPr>
            <p:ph idx="1"/>
          </p:nvPr>
        </p:nvSpPr>
        <p:spPr>
          <a:xfrm>
            <a:off x="660400" y="2407920"/>
            <a:ext cx="10952480" cy="3611880"/>
          </a:xfrm>
        </p:spPr>
        <p:txBody>
          <a:bodyPr>
            <a:normAutofit lnSpcReduction="10000"/>
          </a:bodyPr>
          <a:lstStyle/>
          <a:p>
            <a:pPr algn="just"/>
            <a:r>
              <a:rPr lang="en-US" dirty="0"/>
              <a:t>The next convolution layer contains of 32 3x3 scale kernel filters that are applied to each of function maps retrieved from the last layer. </a:t>
            </a:r>
          </a:p>
          <a:p>
            <a:pPr algn="just"/>
            <a:r>
              <a:rPr lang="en-US" dirty="0"/>
              <a:t>Specific operations like </a:t>
            </a:r>
            <a:r>
              <a:rPr lang="en-US" dirty="0" err="1"/>
              <a:t>ReLU</a:t>
            </a:r>
            <a:r>
              <a:rPr lang="en-US" dirty="0"/>
              <a:t> and max pooling are carried out to generate 64x64 pixel down-sampled data. </a:t>
            </a:r>
          </a:p>
          <a:p>
            <a:pPr algn="just"/>
            <a:r>
              <a:rPr lang="en-US" dirty="0"/>
              <a:t>The same operations are performed on the third layer which is the last layer where 64 filters of 3x3 size kernels are used which produce 32x32 pixel data. The third convolution layer has an output of 64 32x32 pixel feature maps. </a:t>
            </a:r>
          </a:p>
          <a:p>
            <a:pPr algn="just"/>
            <a:r>
              <a:rPr lang="en-US" dirty="0"/>
              <a:t>These features are then leveled to a single 32x32x64 = 65536 long vector, that acts as an input to a fully-connected layer. </a:t>
            </a:r>
          </a:p>
          <a:p>
            <a:pPr algn="just"/>
            <a:r>
              <a:rPr lang="en-US" dirty="0"/>
              <a:t>These features are then used to evaluate the image type whether it is an healthy eye or glaucoma- infected eye. </a:t>
            </a:r>
          </a:p>
          <a:p>
            <a:endParaRPr lang="en-IN" dirty="0"/>
          </a:p>
        </p:txBody>
      </p:sp>
    </p:spTree>
    <p:extLst>
      <p:ext uri="{BB962C8B-B14F-4D97-AF65-F5344CB8AC3E}">
        <p14:creationId xmlns:p14="http://schemas.microsoft.com/office/powerpoint/2010/main" val="320053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28B1-5AA7-4075-BF8F-C1328C0161C5}"/>
              </a:ext>
            </a:extLst>
          </p:cNvPr>
          <p:cNvSpPr>
            <a:spLocks noGrp="1"/>
          </p:cNvSpPr>
          <p:nvPr>
            <p:ph type="title"/>
          </p:nvPr>
        </p:nvSpPr>
        <p:spPr/>
        <p:txBody>
          <a:bodyPr/>
          <a:lstStyle/>
          <a:p>
            <a:r>
              <a:rPr lang="en-US" dirty="0"/>
              <a:t>Images </a:t>
            </a:r>
            <a:endParaRPr lang="en-IN" dirty="0"/>
          </a:p>
        </p:txBody>
      </p:sp>
      <p:pic>
        <p:nvPicPr>
          <p:cNvPr id="13" name="Picture 12">
            <a:extLst>
              <a:ext uri="{FF2B5EF4-FFF2-40B4-BE49-F238E27FC236}">
                <a16:creationId xmlns:a16="http://schemas.microsoft.com/office/drawing/2014/main" id="{2F5274D5-779B-471D-8D33-75DBAECDEFF5}"/>
              </a:ext>
            </a:extLst>
          </p:cNvPr>
          <p:cNvPicPr>
            <a:picLocks noChangeAspect="1"/>
          </p:cNvPicPr>
          <p:nvPr/>
        </p:nvPicPr>
        <p:blipFill>
          <a:blip r:embed="rId2"/>
          <a:stretch>
            <a:fillRect/>
          </a:stretch>
        </p:blipFill>
        <p:spPr>
          <a:xfrm>
            <a:off x="864092" y="2671439"/>
            <a:ext cx="1302058" cy="1302058"/>
          </a:xfrm>
          <a:prstGeom prst="rect">
            <a:avLst/>
          </a:prstGeom>
        </p:spPr>
      </p:pic>
      <p:pic>
        <p:nvPicPr>
          <p:cNvPr id="15" name="Picture 14">
            <a:extLst>
              <a:ext uri="{FF2B5EF4-FFF2-40B4-BE49-F238E27FC236}">
                <a16:creationId xmlns:a16="http://schemas.microsoft.com/office/drawing/2014/main" id="{CE7BDA01-B854-42EA-9C4F-F6B590FBC940}"/>
              </a:ext>
            </a:extLst>
          </p:cNvPr>
          <p:cNvPicPr>
            <a:picLocks noChangeAspect="1"/>
          </p:cNvPicPr>
          <p:nvPr/>
        </p:nvPicPr>
        <p:blipFill>
          <a:blip r:embed="rId3"/>
          <a:stretch>
            <a:fillRect/>
          </a:stretch>
        </p:blipFill>
        <p:spPr>
          <a:xfrm>
            <a:off x="2586361" y="2671439"/>
            <a:ext cx="1302058" cy="1302058"/>
          </a:xfrm>
          <a:prstGeom prst="rect">
            <a:avLst/>
          </a:prstGeom>
        </p:spPr>
      </p:pic>
      <p:sp>
        <p:nvSpPr>
          <p:cNvPr id="16" name="TextBox 15">
            <a:extLst>
              <a:ext uri="{FF2B5EF4-FFF2-40B4-BE49-F238E27FC236}">
                <a16:creationId xmlns:a16="http://schemas.microsoft.com/office/drawing/2014/main" id="{77A91E99-E5A3-4846-BCEE-67774858F2E9}"/>
              </a:ext>
            </a:extLst>
          </p:cNvPr>
          <p:cNvSpPr txBox="1"/>
          <p:nvPr/>
        </p:nvSpPr>
        <p:spPr>
          <a:xfrm flipH="1">
            <a:off x="846327" y="2142106"/>
            <a:ext cx="3095348" cy="369332"/>
          </a:xfrm>
          <a:prstGeom prst="rect">
            <a:avLst/>
          </a:prstGeom>
          <a:noFill/>
        </p:spPr>
        <p:txBody>
          <a:bodyPr wrap="square" rtlCol="0">
            <a:spAutoFit/>
          </a:bodyPr>
          <a:lstStyle/>
          <a:p>
            <a:r>
              <a:rPr lang="en-US" dirty="0"/>
              <a:t>With  Glaucoma </a:t>
            </a:r>
            <a:endParaRPr lang="en-IN" dirty="0"/>
          </a:p>
        </p:txBody>
      </p:sp>
      <p:cxnSp>
        <p:nvCxnSpPr>
          <p:cNvPr id="18" name="Straight Connector 17">
            <a:extLst>
              <a:ext uri="{FF2B5EF4-FFF2-40B4-BE49-F238E27FC236}">
                <a16:creationId xmlns:a16="http://schemas.microsoft.com/office/drawing/2014/main" id="{84D4786B-14D3-40B8-AC27-6CFDDC6D75B3}"/>
              </a:ext>
            </a:extLst>
          </p:cNvPr>
          <p:cNvCxnSpPr/>
          <p:nvPr/>
        </p:nvCxnSpPr>
        <p:spPr>
          <a:xfrm>
            <a:off x="5983550" y="2671439"/>
            <a:ext cx="0" cy="3241089"/>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4FDE738-4AD1-4A7E-96AB-F04776E095DA}"/>
              </a:ext>
            </a:extLst>
          </p:cNvPr>
          <p:cNvPicPr>
            <a:picLocks noChangeAspect="1"/>
          </p:cNvPicPr>
          <p:nvPr/>
        </p:nvPicPr>
        <p:blipFill>
          <a:blip r:embed="rId4"/>
          <a:stretch>
            <a:fillRect/>
          </a:stretch>
        </p:blipFill>
        <p:spPr>
          <a:xfrm>
            <a:off x="864092" y="4411092"/>
            <a:ext cx="1302058" cy="1302058"/>
          </a:xfrm>
          <a:prstGeom prst="rect">
            <a:avLst/>
          </a:prstGeom>
        </p:spPr>
      </p:pic>
      <p:pic>
        <p:nvPicPr>
          <p:cNvPr id="24" name="Picture 23">
            <a:extLst>
              <a:ext uri="{FF2B5EF4-FFF2-40B4-BE49-F238E27FC236}">
                <a16:creationId xmlns:a16="http://schemas.microsoft.com/office/drawing/2014/main" id="{55FD3A7A-ADBF-4197-9D33-3E084DD5445D}"/>
              </a:ext>
            </a:extLst>
          </p:cNvPr>
          <p:cNvPicPr>
            <a:picLocks noChangeAspect="1"/>
          </p:cNvPicPr>
          <p:nvPr/>
        </p:nvPicPr>
        <p:blipFill>
          <a:blip r:embed="rId5"/>
          <a:stretch>
            <a:fillRect/>
          </a:stretch>
        </p:blipFill>
        <p:spPr>
          <a:xfrm>
            <a:off x="2586357" y="4381504"/>
            <a:ext cx="1331646" cy="1331646"/>
          </a:xfrm>
          <a:prstGeom prst="rect">
            <a:avLst/>
          </a:prstGeom>
        </p:spPr>
      </p:pic>
      <p:sp>
        <p:nvSpPr>
          <p:cNvPr id="27" name="TextBox 26">
            <a:extLst>
              <a:ext uri="{FF2B5EF4-FFF2-40B4-BE49-F238E27FC236}">
                <a16:creationId xmlns:a16="http://schemas.microsoft.com/office/drawing/2014/main" id="{1D752DB3-A699-4890-BBD0-1969AB251A6F}"/>
              </a:ext>
            </a:extLst>
          </p:cNvPr>
          <p:cNvSpPr txBox="1"/>
          <p:nvPr/>
        </p:nvSpPr>
        <p:spPr>
          <a:xfrm>
            <a:off x="7173155" y="2130842"/>
            <a:ext cx="4412203" cy="369332"/>
          </a:xfrm>
          <a:prstGeom prst="rect">
            <a:avLst/>
          </a:prstGeom>
          <a:noFill/>
        </p:spPr>
        <p:txBody>
          <a:bodyPr wrap="square" rtlCol="0">
            <a:spAutoFit/>
          </a:bodyPr>
          <a:lstStyle/>
          <a:p>
            <a:pPr algn="r"/>
            <a:r>
              <a:rPr lang="en-US" dirty="0"/>
              <a:t>Without Glaucoma</a:t>
            </a:r>
            <a:endParaRPr lang="en-IN" dirty="0"/>
          </a:p>
        </p:txBody>
      </p:sp>
      <p:pic>
        <p:nvPicPr>
          <p:cNvPr id="29" name="Picture 28">
            <a:extLst>
              <a:ext uri="{FF2B5EF4-FFF2-40B4-BE49-F238E27FC236}">
                <a16:creationId xmlns:a16="http://schemas.microsoft.com/office/drawing/2014/main" id="{A5BC80A3-3ECA-4E37-B74E-68E2366E591E}"/>
              </a:ext>
            </a:extLst>
          </p:cNvPr>
          <p:cNvPicPr>
            <a:picLocks noChangeAspect="1"/>
          </p:cNvPicPr>
          <p:nvPr/>
        </p:nvPicPr>
        <p:blipFill>
          <a:blip r:embed="rId6"/>
          <a:stretch>
            <a:fillRect/>
          </a:stretch>
        </p:blipFill>
        <p:spPr>
          <a:xfrm>
            <a:off x="8435387" y="2655903"/>
            <a:ext cx="1418829" cy="1302058"/>
          </a:xfrm>
          <a:prstGeom prst="rect">
            <a:avLst/>
          </a:prstGeom>
        </p:spPr>
      </p:pic>
      <p:pic>
        <p:nvPicPr>
          <p:cNvPr id="33" name="Picture 32">
            <a:extLst>
              <a:ext uri="{FF2B5EF4-FFF2-40B4-BE49-F238E27FC236}">
                <a16:creationId xmlns:a16="http://schemas.microsoft.com/office/drawing/2014/main" id="{9E28A14E-66AD-4265-B64B-B77ED38F4B96}"/>
              </a:ext>
            </a:extLst>
          </p:cNvPr>
          <p:cNvPicPr>
            <a:picLocks noChangeAspect="1"/>
          </p:cNvPicPr>
          <p:nvPr/>
        </p:nvPicPr>
        <p:blipFill>
          <a:blip r:embed="rId7"/>
          <a:stretch>
            <a:fillRect/>
          </a:stretch>
        </p:blipFill>
        <p:spPr>
          <a:xfrm>
            <a:off x="10265546" y="2655903"/>
            <a:ext cx="1319812" cy="1319812"/>
          </a:xfrm>
          <a:prstGeom prst="rect">
            <a:avLst/>
          </a:prstGeom>
        </p:spPr>
      </p:pic>
      <p:pic>
        <p:nvPicPr>
          <p:cNvPr id="37" name="Picture 36">
            <a:extLst>
              <a:ext uri="{FF2B5EF4-FFF2-40B4-BE49-F238E27FC236}">
                <a16:creationId xmlns:a16="http://schemas.microsoft.com/office/drawing/2014/main" id="{7D788DBD-4E0B-4DB8-906C-42D536C3FE3C}"/>
              </a:ext>
            </a:extLst>
          </p:cNvPr>
          <p:cNvPicPr>
            <a:picLocks noChangeAspect="1"/>
          </p:cNvPicPr>
          <p:nvPr/>
        </p:nvPicPr>
        <p:blipFill>
          <a:blip r:embed="rId8"/>
          <a:stretch>
            <a:fillRect/>
          </a:stretch>
        </p:blipFill>
        <p:spPr>
          <a:xfrm>
            <a:off x="8435388" y="4328259"/>
            <a:ext cx="1418839" cy="1418839"/>
          </a:xfrm>
          <a:prstGeom prst="rect">
            <a:avLst/>
          </a:prstGeom>
        </p:spPr>
      </p:pic>
      <p:pic>
        <p:nvPicPr>
          <p:cNvPr id="39" name="Picture 38">
            <a:extLst>
              <a:ext uri="{FF2B5EF4-FFF2-40B4-BE49-F238E27FC236}">
                <a16:creationId xmlns:a16="http://schemas.microsoft.com/office/drawing/2014/main" id="{2CAE1D3E-D962-41D9-892E-818E8CE9A225}"/>
              </a:ext>
            </a:extLst>
          </p:cNvPr>
          <p:cNvPicPr>
            <a:picLocks noChangeAspect="1"/>
          </p:cNvPicPr>
          <p:nvPr/>
        </p:nvPicPr>
        <p:blipFill>
          <a:blip r:embed="rId9"/>
          <a:stretch>
            <a:fillRect/>
          </a:stretch>
        </p:blipFill>
        <p:spPr>
          <a:xfrm>
            <a:off x="10200456" y="4328248"/>
            <a:ext cx="1384902" cy="1384902"/>
          </a:xfrm>
          <a:prstGeom prst="rect">
            <a:avLst/>
          </a:prstGeom>
        </p:spPr>
      </p:pic>
      <p:pic>
        <p:nvPicPr>
          <p:cNvPr id="41" name="Picture 40">
            <a:extLst>
              <a:ext uri="{FF2B5EF4-FFF2-40B4-BE49-F238E27FC236}">
                <a16:creationId xmlns:a16="http://schemas.microsoft.com/office/drawing/2014/main" id="{E104C377-FA91-4390-BE04-7DF2874728C7}"/>
              </a:ext>
            </a:extLst>
          </p:cNvPr>
          <p:cNvPicPr>
            <a:picLocks noChangeAspect="1"/>
          </p:cNvPicPr>
          <p:nvPr/>
        </p:nvPicPr>
        <p:blipFill>
          <a:blip r:embed="rId10"/>
          <a:stretch>
            <a:fillRect/>
          </a:stretch>
        </p:blipFill>
        <p:spPr>
          <a:xfrm>
            <a:off x="4107509" y="2655903"/>
            <a:ext cx="1678526" cy="3256625"/>
          </a:xfrm>
          <a:prstGeom prst="rect">
            <a:avLst/>
          </a:prstGeom>
        </p:spPr>
      </p:pic>
      <p:pic>
        <p:nvPicPr>
          <p:cNvPr id="45" name="Picture 44">
            <a:extLst>
              <a:ext uri="{FF2B5EF4-FFF2-40B4-BE49-F238E27FC236}">
                <a16:creationId xmlns:a16="http://schemas.microsoft.com/office/drawing/2014/main" id="{FC581F0D-9AD5-4A2F-A467-3BCDBD91E8F4}"/>
              </a:ext>
            </a:extLst>
          </p:cNvPr>
          <p:cNvPicPr>
            <a:picLocks noChangeAspect="1"/>
          </p:cNvPicPr>
          <p:nvPr/>
        </p:nvPicPr>
        <p:blipFill>
          <a:blip r:embed="rId11"/>
          <a:stretch>
            <a:fillRect/>
          </a:stretch>
        </p:blipFill>
        <p:spPr>
          <a:xfrm>
            <a:off x="6405967" y="2607786"/>
            <a:ext cx="1618049" cy="3304742"/>
          </a:xfrm>
          <a:prstGeom prst="rect">
            <a:avLst/>
          </a:prstGeom>
        </p:spPr>
      </p:pic>
    </p:spTree>
    <p:extLst>
      <p:ext uri="{BB962C8B-B14F-4D97-AF65-F5344CB8AC3E}">
        <p14:creationId xmlns:p14="http://schemas.microsoft.com/office/powerpoint/2010/main" val="353915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172B-B8E1-4053-8162-67D364D553B5}"/>
              </a:ext>
            </a:extLst>
          </p:cNvPr>
          <p:cNvSpPr>
            <a:spLocks noGrp="1"/>
          </p:cNvSpPr>
          <p:nvPr>
            <p:ph type="title"/>
          </p:nvPr>
        </p:nvSpPr>
        <p:spPr/>
        <p:txBody>
          <a:bodyPr/>
          <a:lstStyle/>
          <a:p>
            <a:pPr algn="ctr"/>
            <a:r>
              <a:rPr lang="en-US" dirty="0">
                <a:solidFill>
                  <a:schemeClr val="accent4"/>
                </a:solidFill>
                <a:latin typeface="Algerian" panose="04020705040A02060702" pitchFamily="82" charset="0"/>
              </a:rPr>
              <a:t>OUTPUT</a:t>
            </a:r>
            <a:endParaRPr lang="en-IN" dirty="0">
              <a:solidFill>
                <a:schemeClr val="accent4"/>
              </a:solidFill>
              <a:latin typeface="Algerian" panose="04020705040A02060702" pitchFamily="82" charset="0"/>
            </a:endParaRPr>
          </a:p>
        </p:txBody>
      </p:sp>
      <p:pic>
        <p:nvPicPr>
          <p:cNvPr id="6" name="Picture Placeholder 5">
            <a:extLst>
              <a:ext uri="{FF2B5EF4-FFF2-40B4-BE49-F238E27FC236}">
                <a16:creationId xmlns:a16="http://schemas.microsoft.com/office/drawing/2014/main" id="{10EB1AF2-4ADF-4708-9B32-F4279602FCED}"/>
              </a:ext>
            </a:extLst>
          </p:cNvPr>
          <p:cNvPicPr>
            <a:picLocks noGrp="1" noChangeAspect="1"/>
          </p:cNvPicPr>
          <p:nvPr>
            <p:ph type="pic" idx="1"/>
          </p:nvPr>
        </p:nvPicPr>
        <p:blipFill>
          <a:blip r:embed="rId2"/>
          <a:srcRect t="15461" b="15461"/>
          <a:stretch>
            <a:fillRect/>
          </a:stretch>
        </p:blipFill>
        <p:spPr>
          <a:xfrm>
            <a:off x="931434" y="899160"/>
            <a:ext cx="9835601" cy="3429000"/>
          </a:xfrm>
        </p:spPr>
      </p:pic>
    </p:spTree>
    <p:extLst>
      <p:ext uri="{BB962C8B-B14F-4D97-AF65-F5344CB8AC3E}">
        <p14:creationId xmlns:p14="http://schemas.microsoft.com/office/powerpoint/2010/main" val="270184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9F75-7B08-4022-8352-56F0FA766A3C}"/>
              </a:ext>
            </a:extLst>
          </p:cNvPr>
          <p:cNvSpPr>
            <a:spLocks noGrp="1"/>
          </p:cNvSpPr>
          <p:nvPr>
            <p:ph type="title"/>
          </p:nvPr>
        </p:nvSpPr>
        <p:spPr/>
        <p:txBody>
          <a:bodyPr/>
          <a:lstStyle/>
          <a:p>
            <a:r>
              <a:rPr lang="en-US" dirty="0"/>
              <a:t>Future Enhancement And Conclusion</a:t>
            </a:r>
            <a:endParaRPr lang="en-IN" dirty="0"/>
          </a:p>
        </p:txBody>
      </p:sp>
      <p:sp>
        <p:nvSpPr>
          <p:cNvPr id="3" name="Content Placeholder 2">
            <a:extLst>
              <a:ext uri="{FF2B5EF4-FFF2-40B4-BE49-F238E27FC236}">
                <a16:creationId xmlns:a16="http://schemas.microsoft.com/office/drawing/2014/main" id="{92D74204-7E47-4CDB-B7DF-25B04007BBF6}"/>
              </a:ext>
            </a:extLst>
          </p:cNvPr>
          <p:cNvSpPr>
            <a:spLocks noGrp="1"/>
          </p:cNvSpPr>
          <p:nvPr>
            <p:ph idx="1"/>
          </p:nvPr>
        </p:nvSpPr>
        <p:spPr>
          <a:xfrm>
            <a:off x="736847" y="2263807"/>
            <a:ext cx="10582183" cy="3941684"/>
          </a:xfrm>
        </p:spPr>
        <p:txBody>
          <a:bodyPr/>
          <a:lstStyle/>
          <a:p>
            <a:r>
              <a:rPr lang="en-US" b="0" i="0" dirty="0">
                <a:solidFill>
                  <a:srgbClr val="333333"/>
                </a:solidFill>
                <a:effectLst/>
                <a:latin typeface="Georgia" panose="02040502050405020303" pitchFamily="18" charset="0"/>
              </a:rPr>
              <a:t>Glaucoma is a “silent thief of sight” having no early symptoms and can cause permanent blindness if not detected or diagnosed at an early stage.</a:t>
            </a:r>
          </a:p>
          <a:p>
            <a:r>
              <a:rPr lang="en-US" b="0" i="0" dirty="0">
                <a:solidFill>
                  <a:srgbClr val="333333"/>
                </a:solidFill>
                <a:effectLst/>
                <a:latin typeface="Georgia" panose="02040502050405020303" pitchFamily="18" charset="0"/>
              </a:rPr>
              <a:t>Fundoscopy enables ophthalmologists to analyze the internal retinal structural changes i.e. change in CDR, ISNT ratio.</a:t>
            </a:r>
          </a:p>
          <a:p>
            <a:r>
              <a:rPr lang="en-US" b="0" i="0" dirty="0">
                <a:solidFill>
                  <a:srgbClr val="333333"/>
                </a:solidFill>
                <a:effectLst/>
                <a:latin typeface="Georgia" panose="02040502050405020303" pitchFamily="18" charset="0"/>
              </a:rPr>
              <a:t>Proposed methodology provides an algorithm to detect glaucoma by analyzing the structural changes from fundus image and correlate the results with classification results from deep learning module.</a:t>
            </a:r>
          </a:p>
          <a:p>
            <a:r>
              <a:rPr lang="en-US" b="0" i="0" dirty="0">
                <a:solidFill>
                  <a:srgbClr val="333333"/>
                </a:solidFill>
                <a:effectLst/>
                <a:latin typeface="Georgia" panose="02040502050405020303" pitchFamily="18" charset="0"/>
              </a:rPr>
              <a:t>Proposed system is able to screen out glaucoma patients 100 % accuracy as none of the glaucoma case is classified as normal.</a:t>
            </a:r>
          </a:p>
          <a:p>
            <a:r>
              <a:rPr lang="en-IN" dirty="0">
                <a:latin typeface="Georgia" panose="02040502050405020303" pitchFamily="18" charset="0"/>
              </a:rPr>
              <a:t>Proposed system can enhance </a:t>
            </a:r>
            <a:r>
              <a:rPr lang="en-IN" dirty="0" err="1">
                <a:latin typeface="Georgia" panose="02040502050405020303" pitchFamily="18" charset="0"/>
              </a:rPr>
              <a:t>evaluvation</a:t>
            </a:r>
            <a:r>
              <a:rPr lang="en-IN" dirty="0">
                <a:latin typeface="Georgia" panose="02040502050405020303" pitchFamily="18" charset="0"/>
              </a:rPr>
              <a:t> by adding additional datasets .</a:t>
            </a:r>
          </a:p>
        </p:txBody>
      </p:sp>
    </p:spTree>
    <p:extLst>
      <p:ext uri="{BB962C8B-B14F-4D97-AF65-F5344CB8AC3E}">
        <p14:creationId xmlns:p14="http://schemas.microsoft.com/office/powerpoint/2010/main" val="1938674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9D76-84D1-4B90-A3E3-6CD716EB613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FE8CD289-17FA-4006-B778-C859148225F6}"/>
              </a:ext>
            </a:extLst>
          </p:cNvPr>
          <p:cNvSpPr>
            <a:spLocks noGrp="1"/>
          </p:cNvSpPr>
          <p:nvPr>
            <p:ph idx="1"/>
          </p:nvPr>
        </p:nvSpPr>
        <p:spPr>
          <a:xfrm>
            <a:off x="1154954" y="2603500"/>
            <a:ext cx="10142966" cy="3416300"/>
          </a:xfrm>
        </p:spPr>
        <p:txBody>
          <a:bodyPr/>
          <a:lstStyle/>
          <a:p>
            <a:pPr algn="just"/>
            <a:r>
              <a:rPr lang="en-IN" dirty="0"/>
              <a:t>[1]“Detection of Glaucoma Using Retinal Fundus Images” Hafsah Ahmad, Abubakar </a:t>
            </a:r>
            <a:r>
              <a:rPr lang="en-IN" dirty="0" err="1"/>
              <a:t>Yamin</a:t>
            </a:r>
            <a:r>
              <a:rPr lang="en-IN" dirty="0"/>
              <a:t>, Aqsa Shakeel, Syed Omer Gillani, </a:t>
            </a:r>
            <a:r>
              <a:rPr lang="en-IN" dirty="0" err="1"/>
              <a:t>Umer</a:t>
            </a:r>
            <a:r>
              <a:rPr lang="en-IN" dirty="0"/>
              <a:t> Ansari(IEEE 2014). </a:t>
            </a:r>
          </a:p>
          <a:p>
            <a:pPr algn="just"/>
            <a:r>
              <a:rPr lang="en-IN" dirty="0"/>
              <a:t>[2]“Automatic Glaucoma Detection by Using Funduscopic Images”, </a:t>
            </a:r>
            <a:r>
              <a:rPr lang="en-IN" dirty="0" err="1"/>
              <a:t>Atheesan</a:t>
            </a:r>
            <a:r>
              <a:rPr lang="en-IN" dirty="0"/>
              <a:t> S., </a:t>
            </a:r>
            <a:r>
              <a:rPr lang="en-IN" dirty="0" err="1"/>
              <a:t>Yashothara</a:t>
            </a:r>
            <a:r>
              <a:rPr lang="en-IN" dirty="0"/>
              <a:t> S.(IEEE 2016).</a:t>
            </a:r>
          </a:p>
          <a:p>
            <a:pPr algn="just"/>
            <a:r>
              <a:rPr lang="en-IN" dirty="0"/>
              <a:t>[3]”Automated Detection of Suspected Glaucoma in Digital Fundus Images”, Namita </a:t>
            </a:r>
            <a:r>
              <a:rPr lang="en-IN" dirty="0" err="1"/>
              <a:t>Sengar</a:t>
            </a:r>
            <a:r>
              <a:rPr lang="en-IN" dirty="0"/>
              <a:t>, Malay Kishore Dutta, </a:t>
            </a:r>
            <a:r>
              <a:rPr lang="en-IN" dirty="0" err="1"/>
              <a:t>Radim</a:t>
            </a:r>
            <a:r>
              <a:rPr lang="en-IN" dirty="0"/>
              <a:t> </a:t>
            </a:r>
            <a:r>
              <a:rPr lang="en-IN" dirty="0" err="1"/>
              <a:t>Burget</a:t>
            </a:r>
            <a:r>
              <a:rPr lang="en-IN" dirty="0"/>
              <a:t>, Martin </a:t>
            </a:r>
            <a:r>
              <a:rPr lang="en-IN" dirty="0" err="1"/>
              <a:t>Ranjoha</a:t>
            </a:r>
            <a:r>
              <a:rPr lang="en-IN" dirty="0"/>
              <a:t>(IEEE 2017) . </a:t>
            </a:r>
          </a:p>
          <a:p>
            <a:pPr algn="just"/>
            <a:r>
              <a:rPr lang="en-IN" dirty="0"/>
              <a:t>[4] </a:t>
            </a:r>
            <a:r>
              <a:rPr lang="en-IN" dirty="0" err="1"/>
              <a:t>Budai</a:t>
            </a:r>
            <a:r>
              <a:rPr lang="en-IN" dirty="0"/>
              <a:t> A, Bock R, Maier A, </a:t>
            </a:r>
            <a:r>
              <a:rPr lang="en-IN" dirty="0" err="1"/>
              <a:t>Hornegger</a:t>
            </a:r>
            <a:r>
              <a:rPr lang="en-IN" dirty="0"/>
              <a:t> J, Michelson G. Robust vessel segmentation in fundus images. Int J Biomed </a:t>
            </a:r>
            <a:r>
              <a:rPr lang="en-IN" dirty="0" err="1"/>
              <a:t>Imag</a:t>
            </a:r>
            <a:r>
              <a:rPr lang="en-IN" dirty="0"/>
              <a:t>. 2013. </a:t>
            </a:r>
          </a:p>
        </p:txBody>
      </p:sp>
    </p:spTree>
    <p:extLst>
      <p:ext uri="{BB962C8B-B14F-4D97-AF65-F5344CB8AC3E}">
        <p14:creationId xmlns:p14="http://schemas.microsoft.com/office/powerpoint/2010/main" val="74512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640576-F799-4840-A832-670D5C9D34CD}"/>
              </a:ext>
            </a:extLst>
          </p:cNvPr>
          <p:cNvSpPr/>
          <p:nvPr/>
        </p:nvSpPr>
        <p:spPr>
          <a:xfrm>
            <a:off x="214630" y="1322390"/>
            <a:ext cx="11734800" cy="457898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46466A4A-64B8-4CC9-9D10-A0410712D28E}"/>
              </a:ext>
            </a:extLst>
          </p:cNvPr>
          <p:cNvSpPr/>
          <p:nvPr/>
        </p:nvSpPr>
        <p:spPr>
          <a:xfrm>
            <a:off x="302260" y="1432560"/>
            <a:ext cx="11559540" cy="4358640"/>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0A783F6-9203-453C-90E9-F08ABBE496DC}"/>
              </a:ext>
            </a:extLst>
          </p:cNvPr>
          <p:cNvSpPr txBox="1"/>
          <p:nvPr/>
        </p:nvSpPr>
        <p:spPr>
          <a:xfrm>
            <a:off x="408940" y="1903720"/>
            <a:ext cx="11170920" cy="3416320"/>
          </a:xfrm>
          <a:prstGeom prst="rect">
            <a:avLst/>
          </a:prstGeom>
          <a:noFill/>
        </p:spPr>
        <p:txBody>
          <a:bodyPr wrap="square" rtlCol="0">
            <a:spAutoFit/>
          </a:bodyPr>
          <a:lstStyle/>
          <a:p>
            <a:pPr marL="285750" indent="-285750" algn="just">
              <a:buClr>
                <a:schemeClr val="accent1"/>
              </a:buClr>
              <a:buFont typeface="Century Gothic" panose="020B0502020202020204" pitchFamily="34" charset="0"/>
              <a:buChar char="►"/>
            </a:pPr>
            <a:r>
              <a:rPr lang="en-IN" dirty="0">
                <a:solidFill>
                  <a:schemeClr val="tx1">
                    <a:lumMod val="75000"/>
                    <a:lumOff val="25000"/>
                  </a:schemeClr>
                </a:solidFill>
              </a:rPr>
              <a:t>[5]</a:t>
            </a:r>
            <a:r>
              <a:rPr lang="en-IN" dirty="0" err="1">
                <a:solidFill>
                  <a:schemeClr val="tx1">
                    <a:lumMod val="75000"/>
                    <a:lumOff val="25000"/>
                  </a:schemeClr>
                </a:solidFill>
              </a:rPr>
              <a:t>Simonyan</a:t>
            </a:r>
            <a:r>
              <a:rPr lang="en-IN" dirty="0">
                <a:solidFill>
                  <a:schemeClr val="tx1">
                    <a:lumMod val="75000"/>
                    <a:lumOff val="25000"/>
                  </a:schemeClr>
                </a:solidFill>
              </a:rPr>
              <a:t> K, Zisserman A. Very deep convolutional networks for largescale image recognition. 2014. </a:t>
            </a:r>
            <a:r>
              <a:rPr lang="en-IN" dirty="0" err="1">
                <a:solidFill>
                  <a:schemeClr val="tx1">
                    <a:lumMod val="75000"/>
                    <a:lumOff val="25000"/>
                  </a:schemeClr>
                </a:solidFill>
              </a:rPr>
              <a:t>ArXiv</a:t>
            </a:r>
            <a:r>
              <a:rPr lang="en-IN" dirty="0">
                <a:solidFill>
                  <a:schemeClr val="tx1">
                    <a:lumMod val="75000"/>
                    <a:lumOff val="25000"/>
                  </a:schemeClr>
                </a:solidFill>
              </a:rPr>
              <a:t> e-prints </a:t>
            </a:r>
            <a:r>
              <a:rPr lang="en-IN" dirty="0" err="1">
                <a:solidFill>
                  <a:schemeClr val="tx1">
                    <a:lumMod val="75000"/>
                    <a:lumOff val="25000"/>
                  </a:schemeClr>
                </a:solidFill>
              </a:rPr>
              <a:t>arxiv:abs</a:t>
            </a:r>
            <a:r>
              <a:rPr lang="en-IN" dirty="0">
                <a:solidFill>
                  <a:schemeClr val="tx1">
                    <a:lumMod val="75000"/>
                    <a:lumOff val="25000"/>
                  </a:schemeClr>
                </a:solidFill>
              </a:rPr>
              <a:t>/1409.1556.</a:t>
            </a:r>
          </a:p>
          <a:p>
            <a:pPr marL="285750" indent="-285750" algn="just">
              <a:buClr>
                <a:schemeClr val="accent1"/>
              </a:buClr>
              <a:buFont typeface="Century Gothic" panose="020B0502020202020204" pitchFamily="34" charset="0"/>
              <a:buChar char="►"/>
            </a:pPr>
            <a:endParaRPr lang="en-IN" dirty="0">
              <a:solidFill>
                <a:schemeClr val="tx1">
                  <a:lumMod val="75000"/>
                  <a:lumOff val="25000"/>
                </a:schemeClr>
              </a:solidFill>
            </a:endParaRPr>
          </a:p>
          <a:p>
            <a:pPr marL="285750" indent="-285750" algn="just">
              <a:buClr>
                <a:schemeClr val="accent1"/>
              </a:buClr>
              <a:buFont typeface="Century Gothic" panose="020B0502020202020204" pitchFamily="34" charset="0"/>
              <a:buChar char="►"/>
            </a:pPr>
            <a:r>
              <a:rPr lang="en-IN" dirty="0">
                <a:solidFill>
                  <a:schemeClr val="tx1">
                    <a:lumMod val="75000"/>
                    <a:lumOff val="25000"/>
                  </a:schemeClr>
                </a:solidFill>
              </a:rPr>
              <a:t> [6]Carneiro G, </a:t>
            </a:r>
            <a:r>
              <a:rPr lang="en-IN" dirty="0" err="1">
                <a:solidFill>
                  <a:schemeClr val="tx1">
                    <a:lumMod val="75000"/>
                    <a:lumOff val="25000"/>
                  </a:schemeClr>
                </a:solidFill>
              </a:rPr>
              <a:t>NascimentoJ</a:t>
            </a:r>
            <a:r>
              <a:rPr lang="en-IN" dirty="0">
                <a:solidFill>
                  <a:schemeClr val="tx1">
                    <a:lumMod val="75000"/>
                    <a:lumOff val="25000"/>
                  </a:schemeClr>
                </a:solidFill>
              </a:rPr>
              <a:t>, Bradley AP. In : </a:t>
            </a:r>
            <a:r>
              <a:rPr lang="en-IN" dirty="0" err="1">
                <a:solidFill>
                  <a:schemeClr val="tx1">
                    <a:lumMod val="75000"/>
                    <a:lumOff val="25000"/>
                  </a:schemeClr>
                </a:solidFill>
              </a:rPr>
              <a:t>Navab</a:t>
            </a:r>
            <a:r>
              <a:rPr lang="en-IN" dirty="0">
                <a:solidFill>
                  <a:schemeClr val="tx1">
                    <a:lumMod val="75000"/>
                    <a:lumOff val="25000"/>
                  </a:schemeClr>
                </a:solidFill>
              </a:rPr>
              <a:t> N, </a:t>
            </a:r>
            <a:r>
              <a:rPr lang="en-IN" dirty="0" err="1">
                <a:solidFill>
                  <a:schemeClr val="tx1">
                    <a:lumMod val="75000"/>
                    <a:lumOff val="25000"/>
                  </a:schemeClr>
                </a:solidFill>
              </a:rPr>
              <a:t>Hornegger</a:t>
            </a:r>
            <a:r>
              <a:rPr lang="en-IN" dirty="0">
                <a:solidFill>
                  <a:schemeClr val="tx1">
                    <a:lumMod val="75000"/>
                    <a:lumOff val="25000"/>
                  </a:schemeClr>
                </a:solidFill>
              </a:rPr>
              <a:t> J, Wells WM, </a:t>
            </a:r>
            <a:r>
              <a:rPr lang="en-IN" dirty="0" err="1">
                <a:solidFill>
                  <a:schemeClr val="tx1">
                    <a:lumMod val="75000"/>
                    <a:lumOff val="25000"/>
                  </a:schemeClr>
                </a:solidFill>
              </a:rPr>
              <a:t>Frangi</a:t>
            </a:r>
            <a:r>
              <a:rPr lang="en-IN" dirty="0">
                <a:solidFill>
                  <a:schemeClr val="tx1">
                    <a:lumMod val="75000"/>
                    <a:lumOff val="25000"/>
                  </a:schemeClr>
                </a:solidFill>
              </a:rPr>
              <a:t> AF, eds. Unregistered </a:t>
            </a:r>
            <a:r>
              <a:rPr lang="en-IN" dirty="0" err="1">
                <a:solidFill>
                  <a:schemeClr val="tx1">
                    <a:lumMod val="75000"/>
                    <a:lumOff val="25000"/>
                  </a:schemeClr>
                </a:solidFill>
              </a:rPr>
              <a:t>multiview</a:t>
            </a:r>
            <a:r>
              <a:rPr lang="en-IN" dirty="0">
                <a:solidFill>
                  <a:schemeClr val="tx1">
                    <a:lumMod val="75000"/>
                    <a:lumOff val="25000"/>
                  </a:schemeClr>
                </a:solidFill>
              </a:rPr>
              <a:t> mammogram analysis with pretrained deep learning models. </a:t>
            </a:r>
          </a:p>
          <a:p>
            <a:pPr marL="285750" indent="-285750" algn="just">
              <a:buClr>
                <a:schemeClr val="accent1"/>
              </a:buClr>
              <a:buFont typeface="Century Gothic" panose="020B0502020202020204" pitchFamily="34" charset="0"/>
              <a:buChar char="►"/>
            </a:pPr>
            <a:endParaRPr lang="en-IN" dirty="0">
              <a:solidFill>
                <a:schemeClr val="tx1">
                  <a:lumMod val="75000"/>
                  <a:lumOff val="25000"/>
                </a:schemeClr>
              </a:solidFill>
            </a:endParaRPr>
          </a:p>
          <a:p>
            <a:pPr marL="285750" indent="-285750" algn="just">
              <a:buClr>
                <a:schemeClr val="accent1"/>
              </a:buClr>
              <a:buFont typeface="Century Gothic" panose="020B0502020202020204" pitchFamily="34" charset="0"/>
              <a:buChar char="►"/>
            </a:pPr>
            <a:r>
              <a:rPr lang="en-IN" dirty="0">
                <a:solidFill>
                  <a:schemeClr val="tx1">
                    <a:lumMod val="75000"/>
                    <a:lumOff val="25000"/>
                  </a:schemeClr>
                </a:solidFill>
              </a:rPr>
              <a:t>[7]World Health Organization. Bulletin of the World Health Organization, Volume 82(11). 2004. </a:t>
            </a:r>
          </a:p>
          <a:p>
            <a:pPr marL="285750" indent="-285750" algn="just">
              <a:buClr>
                <a:schemeClr val="accent1"/>
              </a:buClr>
              <a:buFont typeface="Century Gothic" panose="020B0502020202020204" pitchFamily="34" charset="0"/>
              <a:buChar char="►"/>
            </a:pPr>
            <a:endParaRPr lang="en-IN" dirty="0">
              <a:solidFill>
                <a:schemeClr val="tx1">
                  <a:lumMod val="75000"/>
                  <a:lumOff val="25000"/>
                </a:schemeClr>
              </a:solidFill>
            </a:endParaRPr>
          </a:p>
          <a:p>
            <a:pPr marL="285750" indent="-285750" algn="just">
              <a:buClr>
                <a:schemeClr val="accent1"/>
              </a:buClr>
              <a:buFont typeface="Century Gothic" panose="020B0502020202020204" pitchFamily="34" charset="0"/>
              <a:buChar char="►"/>
            </a:pPr>
            <a:r>
              <a:rPr lang="en-IN" dirty="0">
                <a:solidFill>
                  <a:schemeClr val="tx1">
                    <a:lumMod val="75000"/>
                    <a:lumOff val="25000"/>
                  </a:schemeClr>
                </a:solidFill>
              </a:rPr>
              <a:t>[8] </a:t>
            </a:r>
            <a:r>
              <a:rPr lang="en-IN" dirty="0" err="1">
                <a:solidFill>
                  <a:schemeClr val="tx1">
                    <a:lumMod val="75000"/>
                    <a:lumOff val="25000"/>
                  </a:schemeClr>
                </a:solidFill>
              </a:rPr>
              <a:t>Bourne</a:t>
            </a:r>
            <a:r>
              <a:rPr lang="en-IN" dirty="0">
                <a:solidFill>
                  <a:schemeClr val="tx1">
                    <a:lumMod val="75000"/>
                    <a:lumOff val="25000"/>
                  </a:schemeClr>
                </a:solidFill>
              </a:rPr>
              <a:t> RRA. Worldwide glaucoma through the looking glass. Br J Ophthalmol.2006 .</a:t>
            </a:r>
          </a:p>
          <a:p>
            <a:pPr marL="285750" indent="-285750" algn="just">
              <a:buClr>
                <a:schemeClr val="accent1"/>
              </a:buClr>
              <a:buFont typeface="Century Gothic" panose="020B0502020202020204" pitchFamily="34" charset="0"/>
              <a:buChar char="►"/>
            </a:pPr>
            <a:endParaRPr lang="en-IN" dirty="0">
              <a:solidFill>
                <a:schemeClr val="tx1">
                  <a:lumMod val="75000"/>
                  <a:lumOff val="25000"/>
                </a:schemeClr>
              </a:solidFill>
            </a:endParaRPr>
          </a:p>
          <a:p>
            <a:pPr marL="285750" indent="-285750" algn="just">
              <a:buClr>
                <a:schemeClr val="accent1"/>
              </a:buClr>
              <a:buFont typeface="Century Gothic" panose="020B0502020202020204" pitchFamily="34" charset="0"/>
              <a:buChar char="►"/>
            </a:pPr>
            <a:r>
              <a:rPr lang="en-IN" dirty="0">
                <a:solidFill>
                  <a:schemeClr val="tx1">
                    <a:lumMod val="75000"/>
                    <a:lumOff val="25000"/>
                  </a:schemeClr>
                </a:solidFill>
              </a:rPr>
              <a:t> [9]Bock R, Meier J, </a:t>
            </a:r>
            <a:r>
              <a:rPr lang="en-IN" dirty="0" err="1">
                <a:solidFill>
                  <a:schemeClr val="tx1">
                    <a:lumMod val="75000"/>
                    <a:lumOff val="25000"/>
                  </a:schemeClr>
                </a:solidFill>
              </a:rPr>
              <a:t>Nyúl</a:t>
            </a:r>
            <a:r>
              <a:rPr lang="en-IN" dirty="0">
                <a:solidFill>
                  <a:schemeClr val="tx1">
                    <a:lumMod val="75000"/>
                    <a:lumOff val="25000"/>
                  </a:schemeClr>
                </a:solidFill>
              </a:rPr>
              <a:t> LG, </a:t>
            </a:r>
            <a:r>
              <a:rPr lang="en-IN" dirty="0" err="1">
                <a:solidFill>
                  <a:schemeClr val="tx1">
                    <a:lumMod val="75000"/>
                    <a:lumOff val="25000"/>
                  </a:schemeClr>
                </a:solidFill>
              </a:rPr>
              <a:t>Hornegger</a:t>
            </a:r>
            <a:r>
              <a:rPr lang="en-IN" dirty="0">
                <a:solidFill>
                  <a:schemeClr val="tx1">
                    <a:lumMod val="75000"/>
                    <a:lumOff val="25000"/>
                  </a:schemeClr>
                </a:solidFill>
              </a:rPr>
              <a:t> J, Michelson G. Glaucoma risk index: automated glaucoma detection from </a:t>
            </a:r>
            <a:r>
              <a:rPr lang="en-IN" dirty="0" err="1">
                <a:solidFill>
                  <a:schemeClr val="tx1">
                    <a:lumMod val="75000"/>
                    <a:lumOff val="25000"/>
                  </a:schemeClr>
                </a:solidFill>
              </a:rPr>
              <a:t>color</a:t>
            </a:r>
            <a:r>
              <a:rPr lang="en-IN" dirty="0">
                <a:solidFill>
                  <a:schemeClr val="tx1">
                    <a:lumMod val="75000"/>
                    <a:lumOff val="25000"/>
                  </a:schemeClr>
                </a:solidFill>
              </a:rPr>
              <a:t> fundus images. Med Image Anal. 2010</a:t>
            </a:r>
          </a:p>
        </p:txBody>
      </p:sp>
    </p:spTree>
    <p:extLst>
      <p:ext uri="{BB962C8B-B14F-4D97-AF65-F5344CB8AC3E}">
        <p14:creationId xmlns:p14="http://schemas.microsoft.com/office/powerpoint/2010/main" val="2414025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9B6C-9CD3-44AA-B54E-444F7746E176}"/>
              </a:ext>
            </a:extLst>
          </p:cNvPr>
          <p:cNvSpPr>
            <a:spLocks noGrp="1"/>
          </p:cNvSpPr>
          <p:nvPr>
            <p:ph type="ctrTitle"/>
          </p:nvPr>
        </p:nvSpPr>
        <p:spPr>
          <a:xfrm>
            <a:off x="2456155" y="2627791"/>
            <a:ext cx="7279690" cy="870012"/>
          </a:xfrm>
        </p:spPr>
        <p:txBody>
          <a:bodyPr/>
          <a:lstStyle/>
          <a:p>
            <a:pPr algn="ctr"/>
            <a:r>
              <a:rPr lang="en-US" dirty="0"/>
              <a:t> </a:t>
            </a:r>
            <a:r>
              <a:rPr lang="en-US" dirty="0">
                <a:latin typeface="Algerian" panose="04020705040A02060702" pitchFamily="82" charset="0"/>
              </a:rPr>
              <a:t>Thank You</a:t>
            </a:r>
            <a:endParaRPr lang="en-IN" dirty="0">
              <a:latin typeface="Algerian" panose="04020705040A02060702" pitchFamily="82" charset="0"/>
            </a:endParaRPr>
          </a:p>
        </p:txBody>
      </p:sp>
    </p:spTree>
    <p:extLst>
      <p:ext uri="{BB962C8B-B14F-4D97-AF65-F5344CB8AC3E}">
        <p14:creationId xmlns:p14="http://schemas.microsoft.com/office/powerpoint/2010/main" val="327505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6E8D-E92A-4D15-B3B5-F1B0C6851FE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DB6172A-7F47-4264-95A8-D33FFC917C19}"/>
              </a:ext>
            </a:extLst>
          </p:cNvPr>
          <p:cNvSpPr>
            <a:spLocks noGrp="1"/>
          </p:cNvSpPr>
          <p:nvPr>
            <p:ph idx="1"/>
          </p:nvPr>
        </p:nvSpPr>
        <p:spPr>
          <a:xfrm>
            <a:off x="548640" y="2265680"/>
            <a:ext cx="10983453" cy="4185920"/>
          </a:xfrm>
        </p:spPr>
        <p:txBody>
          <a:bodyPr>
            <a:normAutofit fontScale="92500" lnSpcReduction="20000"/>
          </a:bodyPr>
          <a:lstStyle/>
          <a:p>
            <a:pPr algn="just">
              <a:lnSpc>
                <a:spcPct val="150000"/>
              </a:lnSpc>
            </a:pPr>
            <a:r>
              <a:rPr lang="en-US" sz="1900" dirty="0"/>
              <a:t>Glaucoma is a chronic and irreversible eye disease, which leads to deterioration in vision and quality of life. Using Deep Learning (DL) with convolutional neural network for automated glaucoma diagnosis. </a:t>
            </a:r>
          </a:p>
          <a:p>
            <a:pPr algn="just">
              <a:lnSpc>
                <a:spcPct val="150000"/>
              </a:lnSpc>
            </a:pPr>
            <a:r>
              <a:rPr lang="en-US" sz="1900" dirty="0"/>
              <a:t>Deep learning systems, such as convolutional neural networks (CNNs), can infer a hierarchical representation of images to discriminate between glaucoma and non-glaucoma patterns for diagnostic decisions. </a:t>
            </a:r>
          </a:p>
          <a:p>
            <a:pPr algn="just">
              <a:lnSpc>
                <a:spcPct val="150000"/>
              </a:lnSpc>
            </a:pPr>
            <a:r>
              <a:rPr lang="en-US" sz="1900" dirty="0"/>
              <a:t>The model is trained with the  DRISHTI-GS1 dataset using deep learning API </a:t>
            </a:r>
            <a:r>
              <a:rPr lang="en-US" sz="1900" dirty="0" err="1"/>
              <a:t>keras</a:t>
            </a:r>
            <a:r>
              <a:rPr lang="en-US" sz="1900" dirty="0"/>
              <a:t> over </a:t>
            </a:r>
            <a:r>
              <a:rPr lang="en-US" sz="1900" dirty="0" err="1"/>
              <a:t>Tensorflow</a:t>
            </a:r>
            <a:r>
              <a:rPr lang="en-US" sz="1900" dirty="0"/>
              <a:t>. The Network architecture used gives great accuracy. </a:t>
            </a:r>
          </a:p>
          <a:p>
            <a:pPr algn="just">
              <a:lnSpc>
                <a:spcPct val="150000"/>
              </a:lnSpc>
            </a:pPr>
            <a:r>
              <a:rPr lang="en-US" sz="1900" dirty="0"/>
              <a:t>A graphical user interface is used to diagnose the condition of test images and give a graphical analysis of the patients. </a:t>
            </a:r>
          </a:p>
          <a:p>
            <a:endParaRPr lang="en-IN" dirty="0"/>
          </a:p>
        </p:txBody>
      </p:sp>
    </p:spTree>
    <p:extLst>
      <p:ext uri="{BB962C8B-B14F-4D97-AF65-F5344CB8AC3E}">
        <p14:creationId xmlns:p14="http://schemas.microsoft.com/office/powerpoint/2010/main" val="100721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021E-2C5F-44B6-851B-E0FE17FF48EF}"/>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AE339CFA-1455-4B18-BFAD-6AFF68DB5D6D}"/>
              </a:ext>
            </a:extLst>
          </p:cNvPr>
          <p:cNvSpPr>
            <a:spLocks noGrp="1"/>
          </p:cNvSpPr>
          <p:nvPr>
            <p:ph idx="1"/>
          </p:nvPr>
        </p:nvSpPr>
        <p:spPr>
          <a:xfrm>
            <a:off x="819674" y="2562860"/>
            <a:ext cx="10376646" cy="3416300"/>
          </a:xfrm>
        </p:spPr>
        <p:txBody>
          <a:bodyPr>
            <a:normAutofit lnSpcReduction="10000"/>
          </a:bodyPr>
          <a:lstStyle/>
          <a:p>
            <a:pPr algn="just"/>
            <a:r>
              <a:rPr lang="en-US" dirty="0"/>
              <a:t>Glaucoma is one of the most hazardous ocular diseases. It is a set of disorders, categorized mostly by high intraocular pressure (IOP) causing damage to the optic nerve.</a:t>
            </a:r>
          </a:p>
          <a:p>
            <a:pPr algn="just"/>
            <a:r>
              <a:rPr lang="en-US" dirty="0"/>
              <a:t> According to the World Health Organization it is second foremost cause of blindness worldwide. Glaucoma is also known as snitch thief of sight because resembling a hushed slayer it usually has no indicators till permanent vision loss occurs. </a:t>
            </a:r>
          </a:p>
          <a:p>
            <a:pPr algn="just"/>
            <a:r>
              <a:rPr lang="en-US" dirty="0"/>
              <a:t>Glaucoma is often linked to a build-up of pressure inside the eyes. Glaucoma tends to ruin families and one usually doesn’t get it until later in life. </a:t>
            </a:r>
          </a:p>
          <a:p>
            <a:pPr algn="just"/>
            <a:r>
              <a:rPr lang="en-US" dirty="0"/>
              <a:t>The increased pressure in eyes, called intraocular pressure, can damage the optic nerve, which sends images to the brain. If the damage worsens, glaucoma can cause permanent vision loss or even total blindness within a few years.</a:t>
            </a:r>
            <a:endParaRPr lang="en-IN" dirty="0"/>
          </a:p>
        </p:txBody>
      </p:sp>
    </p:spTree>
    <p:extLst>
      <p:ext uri="{BB962C8B-B14F-4D97-AF65-F5344CB8AC3E}">
        <p14:creationId xmlns:p14="http://schemas.microsoft.com/office/powerpoint/2010/main" val="331145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2A2A-C087-40B3-A286-3D82778BE6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E9945763-7A42-4CBD-A115-DC00666956A8}"/>
              </a:ext>
            </a:extLst>
          </p:cNvPr>
          <p:cNvSpPr>
            <a:spLocks noGrp="1"/>
          </p:cNvSpPr>
          <p:nvPr>
            <p:ph idx="1"/>
          </p:nvPr>
        </p:nvSpPr>
        <p:spPr>
          <a:xfrm>
            <a:off x="640080" y="2418080"/>
            <a:ext cx="10617200" cy="3601720"/>
          </a:xfrm>
        </p:spPr>
        <p:txBody>
          <a:bodyPr>
            <a:normAutofit fontScale="92500" lnSpcReduction="10000"/>
          </a:bodyPr>
          <a:lstStyle/>
          <a:p>
            <a:pPr algn="just"/>
            <a:r>
              <a:rPr lang="en-US" sz="2000" dirty="0"/>
              <a:t>The majority of persons with glaucoma do not experience any early signs or pain. Regular visits to the eye specialist are required to diagnose and treat glaucoma before long-term visual loss occurs.</a:t>
            </a:r>
          </a:p>
          <a:p>
            <a:pPr algn="just"/>
            <a:r>
              <a:rPr lang="en-US" sz="2000" dirty="0"/>
              <a:t>It is impossible to restore a person's vision once it has been lost. Hence, it is essential to have a glaucoma exam on a frequent basis.</a:t>
            </a:r>
            <a:endParaRPr lang="en-IN" sz="2000" dirty="0"/>
          </a:p>
          <a:p>
            <a:pPr algn="just"/>
            <a:r>
              <a:rPr lang="en-US" sz="2000" dirty="0"/>
              <a:t>Traditional methods of detecting glaucoma include an eye doctor analyzing the images and finding the abnormalities in it.</a:t>
            </a:r>
          </a:p>
          <a:p>
            <a:pPr algn="just"/>
            <a:r>
              <a:rPr lang="en-US" sz="2000" dirty="0"/>
              <a:t> This process is very time consuming and not always accurate because the image contains noise and other factors which make it difficult for proper analysis.</a:t>
            </a:r>
          </a:p>
          <a:p>
            <a:pPr algn="just"/>
            <a:r>
              <a:rPr lang="en-US" sz="2000" dirty="0"/>
              <a:t>It has many disadvantages like This method works with graph-based methods  that are not easily extended to multi-label task.</a:t>
            </a:r>
          </a:p>
          <a:p>
            <a:pPr algn="just"/>
            <a:endParaRPr lang="en-US" dirty="0"/>
          </a:p>
          <a:p>
            <a:pPr marL="0" indent="0" algn="just">
              <a:buNone/>
            </a:pPr>
            <a:endParaRPr lang="en-US" dirty="0"/>
          </a:p>
        </p:txBody>
      </p:sp>
    </p:spTree>
    <p:extLst>
      <p:ext uri="{BB962C8B-B14F-4D97-AF65-F5344CB8AC3E}">
        <p14:creationId xmlns:p14="http://schemas.microsoft.com/office/powerpoint/2010/main" val="113075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75EE-D95C-4752-855C-062A146A4020}"/>
              </a:ext>
            </a:extLst>
          </p:cNvPr>
          <p:cNvSpPr>
            <a:spLocks noGrp="1"/>
          </p:cNvSpPr>
          <p:nvPr>
            <p:ph type="title"/>
          </p:nvPr>
        </p:nvSpPr>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C24BC12D-324B-4A61-B8FD-DBD6B74FBCB2}"/>
              </a:ext>
            </a:extLst>
          </p:cNvPr>
          <p:cNvSpPr>
            <a:spLocks noGrp="1"/>
          </p:cNvSpPr>
          <p:nvPr>
            <p:ph idx="1"/>
          </p:nvPr>
        </p:nvSpPr>
        <p:spPr>
          <a:xfrm>
            <a:off x="863600" y="2418080"/>
            <a:ext cx="10546080" cy="3601720"/>
          </a:xfrm>
        </p:spPr>
        <p:txBody>
          <a:bodyPr>
            <a:normAutofit/>
          </a:bodyPr>
          <a:lstStyle/>
          <a:p>
            <a:pPr algn="just"/>
            <a:r>
              <a:rPr lang="en-US" sz="2000" dirty="0"/>
              <a:t>This traditional method can be surpassed by a system that employs a novel semi-automatic detection method based on CNN deep Learning Techniques.</a:t>
            </a:r>
          </a:p>
          <a:p>
            <a:pPr algn="just"/>
            <a:r>
              <a:rPr lang="en-US" sz="2000" dirty="0"/>
              <a:t>As there are numerous computer-based techniques available to detect Glaucoma disease. Using a smarter algorithm will assist us in developing a system with more advantages and fewer disadvantages.</a:t>
            </a:r>
          </a:p>
          <a:p>
            <a:pPr algn="just"/>
            <a:r>
              <a:rPr lang="en-US" sz="2000" dirty="0"/>
              <a:t>The goal of the proposed system uses VGG19 algorithm is to improve the performance and accuracy of the existing system by utilizing the Deep Learning </a:t>
            </a:r>
            <a:r>
              <a:rPr lang="en-US" sz="2000" dirty="0" err="1"/>
              <a:t>Keras</a:t>
            </a:r>
            <a:r>
              <a:rPr lang="en-US" sz="2000" dirty="0"/>
              <a:t> API.</a:t>
            </a:r>
          </a:p>
          <a:p>
            <a:endParaRPr lang="en-US" sz="2000" dirty="0"/>
          </a:p>
          <a:p>
            <a:pPr marL="0" indent="0">
              <a:buNone/>
            </a:pPr>
            <a:endParaRPr lang="en-US" sz="2000" dirty="0"/>
          </a:p>
          <a:p>
            <a:endParaRPr lang="en-IN" sz="2000" dirty="0"/>
          </a:p>
        </p:txBody>
      </p:sp>
    </p:spTree>
    <p:extLst>
      <p:ext uri="{BB962C8B-B14F-4D97-AF65-F5344CB8AC3E}">
        <p14:creationId xmlns:p14="http://schemas.microsoft.com/office/powerpoint/2010/main" val="3378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4533-0AC5-4FC6-A316-996532EA64DA}"/>
              </a:ext>
            </a:extLst>
          </p:cNvPr>
          <p:cNvSpPr>
            <a:spLocks noGrp="1"/>
          </p:cNvSpPr>
          <p:nvPr>
            <p:ph type="title"/>
          </p:nvPr>
        </p:nvSpPr>
        <p:spPr/>
        <p:txBody>
          <a:bodyPr/>
          <a:lstStyle/>
          <a:p>
            <a:r>
              <a:rPr lang="en-US" dirty="0"/>
              <a:t>Technology Stack</a:t>
            </a:r>
            <a:endParaRPr lang="en-IN" dirty="0"/>
          </a:p>
        </p:txBody>
      </p:sp>
      <p:sp>
        <p:nvSpPr>
          <p:cNvPr id="3" name="Text Placeholder 2">
            <a:extLst>
              <a:ext uri="{FF2B5EF4-FFF2-40B4-BE49-F238E27FC236}">
                <a16:creationId xmlns:a16="http://schemas.microsoft.com/office/drawing/2014/main" id="{5701CFB5-33DD-4FE3-A258-E9C41F699B88}"/>
              </a:ext>
            </a:extLst>
          </p:cNvPr>
          <p:cNvSpPr>
            <a:spLocks noGrp="1"/>
          </p:cNvSpPr>
          <p:nvPr>
            <p:ph type="body" idx="1"/>
          </p:nvPr>
        </p:nvSpPr>
        <p:spPr/>
        <p:txBody>
          <a:bodyPr/>
          <a:lstStyle/>
          <a:p>
            <a:r>
              <a:rPr lang="en-US" dirty="0"/>
              <a:t>Front End:</a:t>
            </a:r>
            <a:endParaRPr lang="en-IN" dirty="0"/>
          </a:p>
        </p:txBody>
      </p:sp>
      <p:sp>
        <p:nvSpPr>
          <p:cNvPr id="4" name="Text Placeholder 3">
            <a:extLst>
              <a:ext uri="{FF2B5EF4-FFF2-40B4-BE49-F238E27FC236}">
                <a16:creationId xmlns:a16="http://schemas.microsoft.com/office/drawing/2014/main" id="{D0AE8F8D-D5AD-4424-BB50-1606D1086032}"/>
              </a:ext>
            </a:extLst>
          </p:cNvPr>
          <p:cNvSpPr>
            <a:spLocks noGrp="1"/>
          </p:cNvSpPr>
          <p:nvPr>
            <p:ph type="body" sz="half" idx="15"/>
          </p:nvPr>
        </p:nvSpPr>
        <p:spPr>
          <a:xfrm>
            <a:off x="1158135" y="3429000"/>
            <a:ext cx="3138697" cy="2598057"/>
          </a:xfrm>
        </p:spPr>
        <p:txBody>
          <a:bodyPr/>
          <a:lstStyle/>
          <a:p>
            <a:pPr marL="285750" indent="-285750">
              <a:buFont typeface="Wingdings" panose="05000000000000000000" pitchFamily="2" charset="2"/>
              <a:buChar char="v"/>
            </a:pPr>
            <a:r>
              <a:rPr lang="en-US" dirty="0"/>
              <a:t>Html 5, Css3, </a:t>
            </a:r>
            <a:r>
              <a:rPr lang="en-US" dirty="0" err="1"/>
              <a:t>Javascript</a:t>
            </a:r>
            <a:r>
              <a:rPr lang="en-US" dirty="0"/>
              <a:t>.</a:t>
            </a:r>
          </a:p>
          <a:p>
            <a:pPr marL="285750" indent="-285750">
              <a:buFont typeface="Wingdings" panose="05000000000000000000" pitchFamily="2" charset="2"/>
              <a:buChar char="v"/>
            </a:pPr>
            <a:r>
              <a:rPr lang="en-US" i="1" dirty="0"/>
              <a:t>Tools Used :</a:t>
            </a:r>
          </a:p>
          <a:p>
            <a:r>
              <a:rPr lang="en-IN" dirty="0"/>
              <a:t>                Visual Studio Code.</a:t>
            </a:r>
          </a:p>
          <a:p>
            <a:pPr marL="285750" indent="-285750">
              <a:buFont typeface="Arial" panose="020B0604020202020204" pitchFamily="34" charset="0"/>
              <a:buChar char="•"/>
            </a:pPr>
            <a:endParaRPr lang="en-IN" dirty="0"/>
          </a:p>
        </p:txBody>
      </p:sp>
      <p:sp>
        <p:nvSpPr>
          <p:cNvPr id="5" name="Text Placeholder 4">
            <a:extLst>
              <a:ext uri="{FF2B5EF4-FFF2-40B4-BE49-F238E27FC236}">
                <a16:creationId xmlns:a16="http://schemas.microsoft.com/office/drawing/2014/main" id="{46D79385-B790-4235-9C16-A69F32CB4005}"/>
              </a:ext>
            </a:extLst>
          </p:cNvPr>
          <p:cNvSpPr>
            <a:spLocks noGrp="1"/>
          </p:cNvSpPr>
          <p:nvPr>
            <p:ph type="body" sz="quarter" idx="3"/>
          </p:nvPr>
        </p:nvSpPr>
        <p:spPr>
          <a:xfrm>
            <a:off x="4512721" y="2603499"/>
            <a:ext cx="3147009" cy="576262"/>
          </a:xfrm>
        </p:spPr>
        <p:txBody>
          <a:bodyPr/>
          <a:lstStyle/>
          <a:p>
            <a:r>
              <a:rPr lang="en-US" dirty="0"/>
              <a:t>Back End:</a:t>
            </a:r>
            <a:endParaRPr lang="en-IN" dirty="0"/>
          </a:p>
        </p:txBody>
      </p:sp>
      <p:sp>
        <p:nvSpPr>
          <p:cNvPr id="6" name="Text Placeholder 5">
            <a:extLst>
              <a:ext uri="{FF2B5EF4-FFF2-40B4-BE49-F238E27FC236}">
                <a16:creationId xmlns:a16="http://schemas.microsoft.com/office/drawing/2014/main" id="{88B1A7BA-B1B3-4968-81D6-58B38CAB8D91}"/>
              </a:ext>
            </a:extLst>
          </p:cNvPr>
          <p:cNvSpPr>
            <a:spLocks noGrp="1"/>
          </p:cNvSpPr>
          <p:nvPr>
            <p:ph type="body" sz="half" idx="16"/>
          </p:nvPr>
        </p:nvSpPr>
        <p:spPr>
          <a:xfrm>
            <a:off x="4512721" y="3428999"/>
            <a:ext cx="3147009" cy="2598057"/>
          </a:xfrm>
        </p:spPr>
        <p:txBody>
          <a:bodyPr>
            <a:normAutofit fontScale="77500" lnSpcReduction="20000"/>
          </a:bodyPr>
          <a:lstStyle/>
          <a:p>
            <a:pPr marL="285750" indent="-285750">
              <a:buFont typeface="Wingdings" panose="05000000000000000000" pitchFamily="2" charset="2"/>
              <a:buChar char="v"/>
            </a:pPr>
            <a:r>
              <a:rPr lang="en-US" dirty="0"/>
              <a:t>Technology:</a:t>
            </a:r>
          </a:p>
          <a:p>
            <a:r>
              <a:rPr lang="en-US" dirty="0"/>
              <a:t>           </a:t>
            </a:r>
            <a:r>
              <a:rPr lang="en-US" sz="1200" dirty="0"/>
              <a:t>Deep learning, CNN</a:t>
            </a:r>
          </a:p>
          <a:p>
            <a:r>
              <a:rPr lang="en-US" sz="1200" dirty="0"/>
              <a:t>             python </a:t>
            </a:r>
            <a:r>
              <a:rPr lang="en-US" sz="1200" dirty="0">
                <a:sym typeface="Wingdings" panose="05000000000000000000" pitchFamily="2" charset="2"/>
              </a:rPr>
              <a:t> tensor flow </a:t>
            </a:r>
          </a:p>
          <a:p>
            <a:r>
              <a:rPr lang="en-US" sz="1200" dirty="0">
                <a:sym typeface="Wingdings" panose="05000000000000000000" pitchFamily="2" charset="2"/>
              </a:rPr>
              <a:t>             Teachable interface</a:t>
            </a:r>
          </a:p>
          <a:p>
            <a:pPr marL="171450" indent="-171450">
              <a:buFont typeface="Wingdings" panose="05000000000000000000" pitchFamily="2" charset="2"/>
              <a:buChar char="v"/>
            </a:pPr>
            <a:r>
              <a:rPr lang="en-IN" sz="1200" dirty="0"/>
              <a:t>    </a:t>
            </a:r>
            <a:r>
              <a:rPr lang="en-IN" dirty="0"/>
              <a:t>Dristhi-GS1 dataset.</a:t>
            </a:r>
          </a:p>
          <a:p>
            <a:r>
              <a:rPr lang="en-IN" dirty="0"/>
              <a:t>            101 images, size-2047*1760</a:t>
            </a:r>
          </a:p>
          <a:p>
            <a:pPr marL="171450" indent="-171450">
              <a:buFont typeface="Wingdings" panose="05000000000000000000" pitchFamily="2" charset="2"/>
              <a:buChar char="v"/>
            </a:pPr>
            <a:r>
              <a:rPr lang="en-IN" dirty="0"/>
              <a:t>   Kaggle fund images</a:t>
            </a:r>
          </a:p>
          <a:p>
            <a:r>
              <a:rPr lang="en-IN" dirty="0"/>
              <a:t>            1000 images</a:t>
            </a:r>
          </a:p>
          <a:p>
            <a:pPr marL="171450" indent="-171450">
              <a:buFont typeface="Wingdings" panose="05000000000000000000" pitchFamily="2" charset="2"/>
              <a:buChar char="v"/>
            </a:pPr>
            <a:r>
              <a:rPr lang="en-IN" dirty="0"/>
              <a:t>    Algorithm : </a:t>
            </a:r>
          </a:p>
          <a:p>
            <a:r>
              <a:rPr lang="en-IN" dirty="0"/>
              <a:t>            </a:t>
            </a:r>
            <a:r>
              <a:rPr lang="en-IN" sz="1200" dirty="0" err="1"/>
              <a:t>Keras</a:t>
            </a:r>
            <a:r>
              <a:rPr lang="en-IN" sz="1200" dirty="0"/>
              <a:t> </a:t>
            </a:r>
            <a:r>
              <a:rPr lang="en-IN" sz="1200" dirty="0">
                <a:sym typeface="Wingdings" panose="05000000000000000000" pitchFamily="2" charset="2"/>
              </a:rPr>
              <a:t> VGG19</a:t>
            </a:r>
            <a:endParaRPr lang="en-IN" sz="1200" dirty="0"/>
          </a:p>
          <a:p>
            <a:pPr marL="171450" indent="-171450">
              <a:buFont typeface="Wingdings" panose="05000000000000000000" pitchFamily="2" charset="2"/>
              <a:buChar char="v"/>
            </a:pPr>
            <a:endParaRPr lang="en-IN" sz="1200" dirty="0"/>
          </a:p>
        </p:txBody>
      </p:sp>
      <p:sp>
        <p:nvSpPr>
          <p:cNvPr id="7" name="Text Placeholder 6">
            <a:extLst>
              <a:ext uri="{FF2B5EF4-FFF2-40B4-BE49-F238E27FC236}">
                <a16:creationId xmlns:a16="http://schemas.microsoft.com/office/drawing/2014/main" id="{364733B6-A015-4F73-B2D6-B0A79DB2B84E}"/>
              </a:ext>
            </a:extLst>
          </p:cNvPr>
          <p:cNvSpPr>
            <a:spLocks noGrp="1"/>
          </p:cNvSpPr>
          <p:nvPr>
            <p:ph type="body" sz="quarter" idx="13"/>
          </p:nvPr>
        </p:nvSpPr>
        <p:spPr/>
        <p:txBody>
          <a:bodyPr/>
          <a:lstStyle/>
          <a:p>
            <a:r>
              <a:rPr lang="en-US" dirty="0"/>
              <a:t>Specifications:</a:t>
            </a:r>
            <a:endParaRPr lang="en-IN" dirty="0"/>
          </a:p>
        </p:txBody>
      </p:sp>
      <p:sp>
        <p:nvSpPr>
          <p:cNvPr id="8" name="Text Placeholder 7">
            <a:extLst>
              <a:ext uri="{FF2B5EF4-FFF2-40B4-BE49-F238E27FC236}">
                <a16:creationId xmlns:a16="http://schemas.microsoft.com/office/drawing/2014/main" id="{8772625B-6126-43C9-BFD1-75B5E167FBD5}"/>
              </a:ext>
            </a:extLst>
          </p:cNvPr>
          <p:cNvSpPr>
            <a:spLocks noGrp="1"/>
          </p:cNvSpPr>
          <p:nvPr>
            <p:ph type="body" sz="half" idx="17"/>
          </p:nvPr>
        </p:nvSpPr>
        <p:spPr>
          <a:xfrm>
            <a:off x="7895166" y="3428998"/>
            <a:ext cx="3885502" cy="2598057"/>
          </a:xfrm>
        </p:spPr>
        <p:txBody>
          <a:bodyPr>
            <a:normAutofit/>
          </a:bodyPr>
          <a:lstStyle/>
          <a:p>
            <a:pPr marL="285750" indent="-285750">
              <a:buFont typeface="Wingdings" panose="05000000000000000000" pitchFamily="2" charset="2"/>
              <a:buChar char="v"/>
            </a:pPr>
            <a:r>
              <a:rPr lang="en-US" i="1" dirty="0"/>
              <a:t>Hardware Specifications:</a:t>
            </a:r>
            <a:r>
              <a:rPr lang="en-IN" i="1" dirty="0"/>
              <a:t> </a:t>
            </a:r>
          </a:p>
          <a:p>
            <a:r>
              <a:rPr lang="en-US" i="1" dirty="0"/>
              <a:t>         </a:t>
            </a:r>
            <a:r>
              <a:rPr lang="en-US" sz="1200" i="1" dirty="0"/>
              <a:t>processor : Intel Pentium Dual Core 2.00GHz </a:t>
            </a:r>
          </a:p>
          <a:p>
            <a:r>
              <a:rPr lang="en-US" sz="1200" i="1" dirty="0"/>
              <a:t>          Hard Disk : 500 GB</a:t>
            </a:r>
          </a:p>
          <a:p>
            <a:r>
              <a:rPr lang="en-US" sz="1200" i="1" dirty="0"/>
              <a:t>          RAM : 8 GB</a:t>
            </a:r>
          </a:p>
          <a:p>
            <a:pPr marL="171450" indent="-171450">
              <a:buFont typeface="Wingdings" panose="05000000000000000000" pitchFamily="2" charset="2"/>
              <a:buChar char="v"/>
            </a:pPr>
            <a:r>
              <a:rPr lang="en-US" sz="1200" i="1" dirty="0"/>
              <a:t>   </a:t>
            </a:r>
            <a:r>
              <a:rPr lang="en-US" i="1" dirty="0"/>
              <a:t>Software Specifications:</a:t>
            </a:r>
          </a:p>
          <a:p>
            <a:r>
              <a:rPr lang="en-US" i="1" dirty="0"/>
              <a:t>           </a:t>
            </a:r>
            <a:r>
              <a:rPr lang="en-US" sz="1200" i="1" dirty="0"/>
              <a:t>Python 3.4.6</a:t>
            </a:r>
          </a:p>
        </p:txBody>
      </p:sp>
    </p:spTree>
    <p:extLst>
      <p:ext uri="{BB962C8B-B14F-4D97-AF65-F5344CB8AC3E}">
        <p14:creationId xmlns:p14="http://schemas.microsoft.com/office/powerpoint/2010/main" val="347024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6C7C-41FA-47B2-BE80-EC89D0AFE56A}"/>
              </a:ext>
            </a:extLst>
          </p:cNvPr>
          <p:cNvSpPr>
            <a:spLocks noGrp="1"/>
          </p:cNvSpPr>
          <p:nvPr>
            <p:ph type="title"/>
          </p:nvPr>
        </p:nvSpPr>
        <p:spPr/>
        <p:txBody>
          <a:bodyPr/>
          <a:lstStyle/>
          <a:p>
            <a:r>
              <a:rPr lang="en-US" dirty="0"/>
              <a:t>Work Flow Chart:</a:t>
            </a:r>
            <a:endParaRPr lang="en-IN" dirty="0"/>
          </a:p>
        </p:txBody>
      </p:sp>
      <p:sp>
        <p:nvSpPr>
          <p:cNvPr id="44" name="Rectangle 43">
            <a:extLst>
              <a:ext uri="{FF2B5EF4-FFF2-40B4-BE49-F238E27FC236}">
                <a16:creationId xmlns:a16="http://schemas.microsoft.com/office/drawing/2014/main" id="{9C62F9FA-6545-4436-8D53-020E61250AB5}"/>
              </a:ext>
            </a:extLst>
          </p:cNvPr>
          <p:cNvSpPr/>
          <p:nvPr/>
        </p:nvSpPr>
        <p:spPr>
          <a:xfrm>
            <a:off x="2452772" y="2347177"/>
            <a:ext cx="2807134" cy="5803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DRISHTI GS1 dataset images</a:t>
            </a:r>
          </a:p>
        </p:txBody>
      </p:sp>
      <p:sp>
        <p:nvSpPr>
          <p:cNvPr id="45" name="Rectangle 44">
            <a:extLst>
              <a:ext uri="{FF2B5EF4-FFF2-40B4-BE49-F238E27FC236}">
                <a16:creationId xmlns:a16="http://schemas.microsoft.com/office/drawing/2014/main" id="{8EE970C6-9DF4-40E1-9DC5-7004B46F7608}"/>
              </a:ext>
            </a:extLst>
          </p:cNvPr>
          <p:cNvSpPr/>
          <p:nvPr/>
        </p:nvSpPr>
        <p:spPr>
          <a:xfrm>
            <a:off x="6096000" y="2347177"/>
            <a:ext cx="2863637" cy="5803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Kaggle  fund images</a:t>
            </a:r>
          </a:p>
        </p:txBody>
      </p:sp>
      <p:cxnSp>
        <p:nvCxnSpPr>
          <p:cNvPr id="51" name="Straight Arrow Connector 50">
            <a:extLst>
              <a:ext uri="{FF2B5EF4-FFF2-40B4-BE49-F238E27FC236}">
                <a16:creationId xmlns:a16="http://schemas.microsoft.com/office/drawing/2014/main" id="{6FE6CE7B-AFB4-49C3-85EC-3EE2C7E35B75}"/>
              </a:ext>
            </a:extLst>
          </p:cNvPr>
          <p:cNvCxnSpPr/>
          <p:nvPr/>
        </p:nvCxnSpPr>
        <p:spPr>
          <a:xfrm flipH="1">
            <a:off x="6587067" y="2938294"/>
            <a:ext cx="347133" cy="21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78038BB-748F-4346-A92D-E0C45BEB1D61}"/>
              </a:ext>
            </a:extLst>
          </p:cNvPr>
          <p:cNvCxnSpPr/>
          <p:nvPr/>
        </p:nvCxnSpPr>
        <p:spPr>
          <a:xfrm>
            <a:off x="4368800" y="2938294"/>
            <a:ext cx="524933" cy="21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B30A820-2AFE-4144-B56C-D1FCC77427CA}"/>
              </a:ext>
            </a:extLst>
          </p:cNvPr>
          <p:cNvSpPr/>
          <p:nvPr/>
        </p:nvSpPr>
        <p:spPr>
          <a:xfrm>
            <a:off x="4197346" y="3831786"/>
            <a:ext cx="3033186" cy="3604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Pre-processing image</a:t>
            </a:r>
          </a:p>
        </p:txBody>
      </p:sp>
      <p:sp>
        <p:nvSpPr>
          <p:cNvPr id="55" name="Rectangle 54">
            <a:extLst>
              <a:ext uri="{FF2B5EF4-FFF2-40B4-BE49-F238E27FC236}">
                <a16:creationId xmlns:a16="http://schemas.microsoft.com/office/drawing/2014/main" id="{4EBF20D7-89AB-4F0B-99B9-F07D55A31243}"/>
              </a:ext>
            </a:extLst>
          </p:cNvPr>
          <p:cNvSpPr/>
          <p:nvPr/>
        </p:nvSpPr>
        <p:spPr>
          <a:xfrm>
            <a:off x="4155013" y="3195031"/>
            <a:ext cx="3117853" cy="3604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Image classification</a:t>
            </a:r>
          </a:p>
        </p:txBody>
      </p:sp>
      <p:cxnSp>
        <p:nvCxnSpPr>
          <p:cNvPr id="62" name="Straight Arrow Connector 61">
            <a:extLst>
              <a:ext uri="{FF2B5EF4-FFF2-40B4-BE49-F238E27FC236}">
                <a16:creationId xmlns:a16="http://schemas.microsoft.com/office/drawing/2014/main" id="{5FA96440-5979-48C6-8621-E561F14A7434}"/>
              </a:ext>
            </a:extLst>
          </p:cNvPr>
          <p:cNvCxnSpPr>
            <a:stCxn id="55" idx="2"/>
          </p:cNvCxnSpPr>
          <p:nvPr/>
        </p:nvCxnSpPr>
        <p:spPr>
          <a:xfrm flipH="1">
            <a:off x="5713939" y="3555484"/>
            <a:ext cx="1" cy="296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288C133-9F5D-4630-8403-565B0BD9D260}"/>
              </a:ext>
            </a:extLst>
          </p:cNvPr>
          <p:cNvSpPr/>
          <p:nvPr/>
        </p:nvSpPr>
        <p:spPr>
          <a:xfrm>
            <a:off x="3365490" y="4435760"/>
            <a:ext cx="4940309" cy="3604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Training model using Teachable Interface</a:t>
            </a:r>
          </a:p>
        </p:txBody>
      </p:sp>
      <p:cxnSp>
        <p:nvCxnSpPr>
          <p:cNvPr id="65" name="Straight Arrow Connector 64">
            <a:extLst>
              <a:ext uri="{FF2B5EF4-FFF2-40B4-BE49-F238E27FC236}">
                <a16:creationId xmlns:a16="http://schemas.microsoft.com/office/drawing/2014/main" id="{2092807C-C9F8-4002-A443-65731E246B18}"/>
              </a:ext>
            </a:extLst>
          </p:cNvPr>
          <p:cNvCxnSpPr>
            <a:stCxn id="54" idx="2"/>
          </p:cNvCxnSpPr>
          <p:nvPr/>
        </p:nvCxnSpPr>
        <p:spPr>
          <a:xfrm>
            <a:off x="5713939" y="4192239"/>
            <a:ext cx="0" cy="243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6AF0B74-FCCF-4ED8-A502-CAAEE3830E9B}"/>
              </a:ext>
            </a:extLst>
          </p:cNvPr>
          <p:cNvSpPr/>
          <p:nvPr/>
        </p:nvSpPr>
        <p:spPr>
          <a:xfrm>
            <a:off x="3365489" y="5700498"/>
            <a:ext cx="4940309" cy="3604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Prediction using </a:t>
            </a:r>
            <a:r>
              <a:rPr lang="en-IN" dirty="0" err="1"/>
              <a:t>Keras</a:t>
            </a:r>
            <a:r>
              <a:rPr lang="en-IN" dirty="0"/>
              <a:t> and TensorFlow</a:t>
            </a:r>
          </a:p>
        </p:txBody>
      </p:sp>
      <p:cxnSp>
        <p:nvCxnSpPr>
          <p:cNvPr id="70" name="Straight Arrow Connector 69">
            <a:extLst>
              <a:ext uri="{FF2B5EF4-FFF2-40B4-BE49-F238E27FC236}">
                <a16:creationId xmlns:a16="http://schemas.microsoft.com/office/drawing/2014/main" id="{8CFF196D-96BC-4E2B-A466-6D06F58084AD}"/>
              </a:ext>
            </a:extLst>
          </p:cNvPr>
          <p:cNvCxnSpPr/>
          <p:nvPr/>
        </p:nvCxnSpPr>
        <p:spPr>
          <a:xfrm>
            <a:off x="5713939" y="4796213"/>
            <a:ext cx="0" cy="23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8121DF2C-F112-444F-A521-1524858BA865}"/>
              </a:ext>
            </a:extLst>
          </p:cNvPr>
          <p:cNvSpPr/>
          <p:nvPr/>
        </p:nvSpPr>
        <p:spPr>
          <a:xfrm>
            <a:off x="3365493" y="5052950"/>
            <a:ext cx="4940305" cy="3604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Hardware Interaction</a:t>
            </a:r>
          </a:p>
        </p:txBody>
      </p:sp>
      <p:cxnSp>
        <p:nvCxnSpPr>
          <p:cNvPr id="74" name="Straight Arrow Connector 73">
            <a:extLst>
              <a:ext uri="{FF2B5EF4-FFF2-40B4-BE49-F238E27FC236}">
                <a16:creationId xmlns:a16="http://schemas.microsoft.com/office/drawing/2014/main" id="{73EF8058-82D3-4703-9CAF-A207488644B5}"/>
              </a:ext>
            </a:extLst>
          </p:cNvPr>
          <p:cNvCxnSpPr/>
          <p:nvPr/>
        </p:nvCxnSpPr>
        <p:spPr>
          <a:xfrm>
            <a:off x="5703353" y="5444896"/>
            <a:ext cx="0" cy="255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D421186-97B5-44AE-8F15-E82EBD210DAC}"/>
              </a:ext>
            </a:extLst>
          </p:cNvPr>
          <p:cNvCxnSpPr/>
          <p:nvPr/>
        </p:nvCxnSpPr>
        <p:spPr>
          <a:xfrm>
            <a:off x="5703353" y="6060951"/>
            <a:ext cx="0" cy="244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383CE6DF-2DDE-4B15-8A46-E1B7C8E72827}"/>
              </a:ext>
            </a:extLst>
          </p:cNvPr>
          <p:cNvSpPr/>
          <p:nvPr/>
        </p:nvSpPr>
        <p:spPr>
          <a:xfrm>
            <a:off x="3992572" y="6348046"/>
            <a:ext cx="3686142"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Output using User Interface</a:t>
            </a:r>
          </a:p>
        </p:txBody>
      </p:sp>
    </p:spTree>
    <p:extLst>
      <p:ext uri="{BB962C8B-B14F-4D97-AF65-F5344CB8AC3E}">
        <p14:creationId xmlns:p14="http://schemas.microsoft.com/office/powerpoint/2010/main" val="4370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19D-30D1-4C87-84DE-38977B4AEF9D}"/>
              </a:ext>
            </a:extLst>
          </p:cNvPr>
          <p:cNvSpPr>
            <a:spLocks noGrp="1"/>
          </p:cNvSpPr>
          <p:nvPr>
            <p:ph type="title"/>
          </p:nvPr>
        </p:nvSpPr>
        <p:spPr>
          <a:xfrm>
            <a:off x="751840" y="973668"/>
            <a:ext cx="9164527" cy="706964"/>
          </a:xfrm>
        </p:spPr>
        <p:txBody>
          <a:bodyPr/>
          <a:lstStyle/>
          <a:p>
            <a:r>
              <a:rPr lang="en-US" dirty="0"/>
              <a:t>WORKING OF THE PROPOSED SYSTEM</a:t>
            </a:r>
            <a:endParaRPr lang="en-IN" dirty="0"/>
          </a:p>
        </p:txBody>
      </p:sp>
      <p:sp>
        <p:nvSpPr>
          <p:cNvPr id="3" name="Content Placeholder 2">
            <a:extLst>
              <a:ext uri="{FF2B5EF4-FFF2-40B4-BE49-F238E27FC236}">
                <a16:creationId xmlns:a16="http://schemas.microsoft.com/office/drawing/2014/main" id="{C9C5B139-2EEF-4694-94D8-6C8EBDD0E793}"/>
              </a:ext>
            </a:extLst>
          </p:cNvPr>
          <p:cNvSpPr>
            <a:spLocks noGrp="1"/>
          </p:cNvSpPr>
          <p:nvPr>
            <p:ph idx="1"/>
          </p:nvPr>
        </p:nvSpPr>
        <p:spPr>
          <a:xfrm>
            <a:off x="487680" y="2468880"/>
            <a:ext cx="11176000" cy="3550920"/>
          </a:xfrm>
        </p:spPr>
        <p:txBody>
          <a:bodyPr/>
          <a:lstStyle/>
          <a:p>
            <a:r>
              <a:rPr lang="en-US" dirty="0"/>
              <a:t>The pre-processed image is given as an input to the CNN model which consists of an input layer, convolution layers and a fully connected layer. </a:t>
            </a:r>
          </a:p>
          <a:p>
            <a:r>
              <a:rPr lang="en-US" dirty="0"/>
              <a:t>The input image of 256x256pixel acts as the input layer. In the first convolution layer, 16 filters of 3x3 size kernels each are applied to the input image by gliding one by one through the position and a total of 16 feature maps are generated. This method is called as feature extraction. </a:t>
            </a:r>
          </a:p>
          <a:p>
            <a:r>
              <a:rPr lang="en-US" dirty="0"/>
              <a:t>These features are then applied to the </a:t>
            </a:r>
            <a:r>
              <a:rPr lang="en-US" dirty="0" err="1"/>
              <a:t>ReLU</a:t>
            </a:r>
            <a:r>
              <a:rPr lang="en-US" dirty="0"/>
              <a:t> activation function, which performs a threshold operation for each input variable with values below zero. On the output of the </a:t>
            </a:r>
            <a:r>
              <a:rPr lang="en-US" dirty="0" err="1"/>
              <a:t>ReLU</a:t>
            </a:r>
            <a:r>
              <a:rPr lang="en-US" dirty="0"/>
              <a:t> layer, a max pooling layer of 2x2 window size is applied which results in down-sampling of the feature maps to 128x128 pixel.</a:t>
            </a:r>
          </a:p>
          <a:p>
            <a:r>
              <a:rPr lang="en-US" dirty="0"/>
              <a:t>The output of the last convolution layer acts as an input for the next convolution layer.</a:t>
            </a:r>
          </a:p>
          <a:p>
            <a:endParaRPr lang="en-US" dirty="0"/>
          </a:p>
          <a:p>
            <a:pPr marL="0" indent="0">
              <a:buNone/>
            </a:pPr>
            <a:endParaRPr lang="en-IN" dirty="0"/>
          </a:p>
        </p:txBody>
      </p:sp>
    </p:spTree>
    <p:extLst>
      <p:ext uri="{BB962C8B-B14F-4D97-AF65-F5344CB8AC3E}">
        <p14:creationId xmlns:p14="http://schemas.microsoft.com/office/powerpoint/2010/main" val="113641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FF2F7FD-EE89-4889-9D68-BFF8A8E9585E}"/>
              </a:ext>
            </a:extLst>
          </p:cNvPr>
          <p:cNvSpPr/>
          <p:nvPr/>
        </p:nvSpPr>
        <p:spPr>
          <a:xfrm>
            <a:off x="1259840" y="435732"/>
            <a:ext cx="9093200" cy="56794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1C29FA0C-9494-449C-A9D7-557844EC16C9}"/>
              </a:ext>
            </a:extLst>
          </p:cNvPr>
          <p:cNvGrpSpPr>
            <a:grpSpLocks/>
          </p:cNvGrpSpPr>
          <p:nvPr/>
        </p:nvGrpSpPr>
        <p:grpSpPr bwMode="auto">
          <a:xfrm>
            <a:off x="2854960" y="589280"/>
            <a:ext cx="4866640" cy="4886960"/>
            <a:chOff x="-29869" y="-3016"/>
            <a:chExt cx="116684" cy="48670"/>
          </a:xfrm>
        </p:grpSpPr>
        <p:sp>
          <p:nvSpPr>
            <p:cNvPr id="3" name="TextBox 4">
              <a:extLst>
                <a:ext uri="{FF2B5EF4-FFF2-40B4-BE49-F238E27FC236}">
                  <a16:creationId xmlns:a16="http://schemas.microsoft.com/office/drawing/2014/main" id="{828C687D-C8F6-44A8-8A6A-2226742C11FB}"/>
                </a:ext>
              </a:extLst>
            </p:cNvPr>
            <p:cNvSpPr txBox="1">
              <a:spLocks noChangeArrowheads="1"/>
            </p:cNvSpPr>
            <p:nvPr/>
          </p:nvSpPr>
          <p:spPr bwMode="auto">
            <a:xfrm>
              <a:off x="22887" y="-3016"/>
              <a:ext cx="27006" cy="5388"/>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700" kern="1200">
                  <a:solidFill>
                    <a:srgbClr val="000000"/>
                  </a:solidFill>
                  <a:effectLst/>
                  <a:latin typeface="Times New Roman" panose="02020603050405020304" pitchFamily="18" charset="0"/>
                  <a:ea typeface="Times New Roman" panose="02020603050405020304" pitchFamily="18" charset="0"/>
                </a:rPr>
                <a:t>Input image</a:t>
              </a:r>
              <a:endParaRPr lang="en-IN" sz="1100">
                <a:effectLst/>
                <a:latin typeface="Times New Roman" panose="02020603050405020304" pitchFamily="18" charset="0"/>
                <a:ea typeface="Times New Roman" panose="02020603050405020304" pitchFamily="18" charset="0"/>
              </a:endParaRPr>
            </a:p>
          </p:txBody>
        </p:sp>
        <p:sp>
          <p:nvSpPr>
            <p:cNvPr id="4" name="TextBox 5">
              <a:extLst>
                <a:ext uri="{FF2B5EF4-FFF2-40B4-BE49-F238E27FC236}">
                  <a16:creationId xmlns:a16="http://schemas.microsoft.com/office/drawing/2014/main" id="{C0A456AD-38DD-4058-A319-D9ADA0481D23}"/>
                </a:ext>
              </a:extLst>
            </p:cNvPr>
            <p:cNvSpPr txBox="1">
              <a:spLocks noChangeArrowheads="1"/>
            </p:cNvSpPr>
            <p:nvPr/>
          </p:nvSpPr>
          <p:spPr bwMode="auto">
            <a:xfrm>
              <a:off x="22388" y="5614"/>
              <a:ext cx="26318" cy="5305"/>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r>
                <a:rPr lang="en-US" sz="700" kern="1200">
                  <a:solidFill>
                    <a:srgbClr val="000000"/>
                  </a:solidFill>
                  <a:effectLst/>
                  <a:latin typeface="Times New Roman" panose="02020603050405020304" pitchFamily="18" charset="0"/>
                  <a:ea typeface="Times New Roman" panose="02020603050405020304" pitchFamily="18" charset="0"/>
                </a:rPr>
                <a:t>Pre-processing</a:t>
              </a:r>
              <a:endParaRPr lang="en-IN" sz="1100">
                <a:effectLst/>
                <a:latin typeface="Times New Roman" panose="02020603050405020304" pitchFamily="18" charset="0"/>
                <a:ea typeface="Times New Roman" panose="02020603050405020304" pitchFamily="18" charset="0"/>
              </a:endParaRPr>
            </a:p>
          </p:txBody>
        </p:sp>
        <p:grpSp>
          <p:nvGrpSpPr>
            <p:cNvPr id="5" name="Group 4">
              <a:extLst>
                <a:ext uri="{FF2B5EF4-FFF2-40B4-BE49-F238E27FC236}">
                  <a16:creationId xmlns:a16="http://schemas.microsoft.com/office/drawing/2014/main" id="{3495BD5E-D600-4197-9CED-37653C827A80}"/>
                </a:ext>
              </a:extLst>
            </p:cNvPr>
            <p:cNvGrpSpPr>
              <a:grpSpLocks/>
            </p:cNvGrpSpPr>
            <p:nvPr/>
          </p:nvGrpSpPr>
          <p:grpSpPr bwMode="auto">
            <a:xfrm>
              <a:off x="60058" y="-111"/>
              <a:ext cx="26485" cy="15072"/>
              <a:chOff x="60058" y="-111"/>
              <a:chExt cx="26485" cy="15072"/>
            </a:xfrm>
          </p:grpSpPr>
          <p:sp>
            <p:nvSpPr>
              <p:cNvPr id="28" name="TextBox 6">
                <a:extLst>
                  <a:ext uri="{FF2B5EF4-FFF2-40B4-BE49-F238E27FC236}">
                    <a16:creationId xmlns:a16="http://schemas.microsoft.com/office/drawing/2014/main" id="{89B615D9-2E60-4E8A-9AD0-37F903A49145}"/>
                  </a:ext>
                </a:extLst>
              </p:cNvPr>
              <p:cNvSpPr txBox="1">
                <a:spLocks noChangeArrowheads="1"/>
              </p:cNvSpPr>
              <p:nvPr/>
            </p:nvSpPr>
            <p:spPr bwMode="auto">
              <a:xfrm>
                <a:off x="60058" y="-111"/>
                <a:ext cx="26225" cy="4967"/>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700" kern="1200">
                    <a:solidFill>
                      <a:srgbClr val="000000"/>
                    </a:solidFill>
                    <a:effectLst/>
                    <a:latin typeface="Times New Roman" panose="02020603050405020304" pitchFamily="18" charset="0"/>
                    <a:ea typeface="Times New Roman" panose="02020603050405020304" pitchFamily="18" charset="0"/>
                  </a:rPr>
                  <a:t>Filtering</a:t>
                </a:r>
                <a:endParaRPr lang="en-IN" sz="1100">
                  <a:effectLst/>
                  <a:latin typeface="Times New Roman" panose="02020603050405020304" pitchFamily="18" charset="0"/>
                  <a:ea typeface="Times New Roman" panose="02020603050405020304" pitchFamily="18" charset="0"/>
                </a:endParaRPr>
              </a:p>
            </p:txBody>
          </p:sp>
          <p:sp>
            <p:nvSpPr>
              <p:cNvPr id="29" name="TextBox 7">
                <a:extLst>
                  <a:ext uri="{FF2B5EF4-FFF2-40B4-BE49-F238E27FC236}">
                    <a16:creationId xmlns:a16="http://schemas.microsoft.com/office/drawing/2014/main" id="{B0066FA1-BE85-4803-B8A5-02754AA027DD}"/>
                  </a:ext>
                </a:extLst>
              </p:cNvPr>
              <p:cNvSpPr txBox="1">
                <a:spLocks noChangeArrowheads="1"/>
              </p:cNvSpPr>
              <p:nvPr/>
            </p:nvSpPr>
            <p:spPr bwMode="auto">
              <a:xfrm>
                <a:off x="60994" y="9709"/>
                <a:ext cx="25549" cy="5252"/>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700" kern="1200">
                    <a:solidFill>
                      <a:srgbClr val="000000"/>
                    </a:solidFill>
                    <a:effectLst/>
                    <a:latin typeface="Times New Roman" panose="02020603050405020304" pitchFamily="18" charset="0"/>
                    <a:ea typeface="Times New Roman" panose="02020603050405020304" pitchFamily="18" charset="0"/>
                  </a:rPr>
                  <a:t>Normalization</a:t>
                </a:r>
                <a:endParaRPr lang="en-IN" sz="1100">
                  <a:effectLst/>
                  <a:latin typeface="Times New Roman" panose="02020603050405020304" pitchFamily="18" charset="0"/>
                  <a:ea typeface="Times New Roman" panose="02020603050405020304" pitchFamily="18" charset="0"/>
                </a:endParaRPr>
              </a:p>
            </p:txBody>
          </p:sp>
        </p:grpSp>
        <p:cxnSp>
          <p:nvCxnSpPr>
            <p:cNvPr id="6" name="Elbow Connector 11">
              <a:extLst>
                <a:ext uri="{FF2B5EF4-FFF2-40B4-BE49-F238E27FC236}">
                  <a16:creationId xmlns:a16="http://schemas.microsoft.com/office/drawing/2014/main" id="{DF250964-548D-475A-9B95-1983DA5745AC}"/>
                </a:ext>
              </a:extLst>
            </p:cNvPr>
            <p:cNvCxnSpPr>
              <a:cxnSpLocks noChangeShapeType="1"/>
              <a:stCxn id="28" idx="1"/>
              <a:endCxn id="4" idx="3"/>
            </p:cNvCxnSpPr>
            <p:nvPr/>
          </p:nvCxnSpPr>
          <p:spPr bwMode="auto">
            <a:xfrm rot="10800000" flipV="1">
              <a:off x="48706" y="2372"/>
              <a:ext cx="11352" cy="5894"/>
            </a:xfrm>
            <a:prstGeom prst="bentConnector3">
              <a:avLst>
                <a:gd name="adj1" fmla="val 50000"/>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 name="Straight Arrow Connector 6">
              <a:extLst>
                <a:ext uri="{FF2B5EF4-FFF2-40B4-BE49-F238E27FC236}">
                  <a16:creationId xmlns:a16="http://schemas.microsoft.com/office/drawing/2014/main" id="{64B66FBC-7F0F-4E15-BC17-F06671F8790A}"/>
                </a:ext>
              </a:extLst>
            </p:cNvPr>
            <p:cNvCxnSpPr>
              <a:cxnSpLocks noChangeShapeType="1"/>
            </p:cNvCxnSpPr>
            <p:nvPr/>
          </p:nvCxnSpPr>
          <p:spPr bwMode="auto">
            <a:xfrm>
              <a:off x="35548" y="2372"/>
              <a:ext cx="0" cy="2875"/>
            </a:xfrm>
            <a:prstGeom prst="straightConnector1">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8" name="TextBox 14">
              <a:extLst>
                <a:ext uri="{FF2B5EF4-FFF2-40B4-BE49-F238E27FC236}">
                  <a16:creationId xmlns:a16="http://schemas.microsoft.com/office/drawing/2014/main" id="{77854A0E-4A31-4A46-A9F3-5613E6D47121}"/>
                </a:ext>
              </a:extLst>
            </p:cNvPr>
            <p:cNvSpPr txBox="1">
              <a:spLocks noChangeArrowheads="1"/>
            </p:cNvSpPr>
            <p:nvPr/>
          </p:nvSpPr>
          <p:spPr bwMode="auto">
            <a:xfrm>
              <a:off x="22887" y="13558"/>
              <a:ext cx="25818" cy="5025"/>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700" kern="1200">
                  <a:solidFill>
                    <a:srgbClr val="000000"/>
                  </a:solidFill>
                  <a:effectLst/>
                  <a:latin typeface="Times New Roman" panose="02020603050405020304" pitchFamily="18" charset="0"/>
                  <a:ea typeface="Times New Roman" panose="02020603050405020304" pitchFamily="18" charset="0"/>
                </a:rPr>
                <a:t>Patch Extraction</a:t>
              </a:r>
              <a:endParaRPr lang="en-IN" sz="1100">
                <a:effectLst/>
                <a:latin typeface="Times New Roman" panose="02020603050405020304" pitchFamily="18" charset="0"/>
                <a:ea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65821D15-1A77-4239-9A48-34D105D2B945}"/>
                </a:ext>
              </a:extLst>
            </p:cNvPr>
            <p:cNvCxnSpPr>
              <a:cxnSpLocks noChangeShapeType="1"/>
            </p:cNvCxnSpPr>
            <p:nvPr/>
          </p:nvCxnSpPr>
          <p:spPr bwMode="auto">
            <a:xfrm>
              <a:off x="35324" y="10683"/>
              <a:ext cx="0" cy="2875"/>
            </a:xfrm>
            <a:prstGeom prst="straightConnector1">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10" name="TextBox 17">
              <a:extLst>
                <a:ext uri="{FF2B5EF4-FFF2-40B4-BE49-F238E27FC236}">
                  <a16:creationId xmlns:a16="http://schemas.microsoft.com/office/drawing/2014/main" id="{3166EE9E-4AC4-4F92-A17F-AEBB0E559852}"/>
                </a:ext>
              </a:extLst>
            </p:cNvPr>
            <p:cNvSpPr txBox="1">
              <a:spLocks noChangeArrowheads="1"/>
            </p:cNvSpPr>
            <p:nvPr/>
          </p:nvSpPr>
          <p:spPr bwMode="auto">
            <a:xfrm>
              <a:off x="23378" y="21812"/>
              <a:ext cx="24876" cy="5068"/>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800" kern="1200">
                  <a:solidFill>
                    <a:srgbClr val="000000"/>
                  </a:solidFill>
                  <a:effectLst/>
                  <a:latin typeface="Times New Roman" panose="02020603050405020304" pitchFamily="18" charset="0"/>
                  <a:ea typeface="Times New Roman" panose="02020603050405020304" pitchFamily="18" charset="0"/>
                </a:rPr>
                <a:t>Feature Extraction</a:t>
              </a:r>
              <a:endParaRPr lang="en-IN" sz="1100">
                <a:effectLst/>
                <a:latin typeface="Times New Roman" panose="02020603050405020304" pitchFamily="18" charset="0"/>
                <a:ea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CB98F7D9-D2A9-4FA8-A39A-C173A6DF83F5}"/>
                </a:ext>
              </a:extLst>
            </p:cNvPr>
            <p:cNvCxnSpPr>
              <a:cxnSpLocks noChangeShapeType="1"/>
            </p:cNvCxnSpPr>
            <p:nvPr/>
          </p:nvCxnSpPr>
          <p:spPr bwMode="auto">
            <a:xfrm>
              <a:off x="-5889" y="19049"/>
              <a:ext cx="20" cy="3229"/>
            </a:xfrm>
            <a:prstGeom prst="straightConnector1">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12" name="TextBox 21">
              <a:extLst>
                <a:ext uri="{FF2B5EF4-FFF2-40B4-BE49-F238E27FC236}">
                  <a16:creationId xmlns:a16="http://schemas.microsoft.com/office/drawing/2014/main" id="{55D9E35B-DBEA-4F1B-8920-A7E7A953E44D}"/>
                </a:ext>
              </a:extLst>
            </p:cNvPr>
            <p:cNvSpPr txBox="1">
              <a:spLocks noChangeArrowheads="1"/>
            </p:cNvSpPr>
            <p:nvPr/>
          </p:nvSpPr>
          <p:spPr bwMode="auto">
            <a:xfrm>
              <a:off x="23378" y="29543"/>
              <a:ext cx="24144" cy="5067"/>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800" kern="1200">
                  <a:solidFill>
                    <a:srgbClr val="000000"/>
                  </a:solidFill>
                  <a:effectLst/>
                  <a:latin typeface="Times New Roman" panose="02020603050405020304" pitchFamily="18" charset="0"/>
                  <a:ea typeface="Times New Roman" panose="02020603050405020304" pitchFamily="18" charset="0"/>
                </a:rPr>
                <a:t>CNN Classification</a:t>
              </a:r>
              <a:endParaRPr lang="en-IN" sz="1100">
                <a:effectLst/>
                <a:latin typeface="Times New Roman" panose="02020603050405020304" pitchFamily="18" charset="0"/>
                <a:ea typeface="Times New Roman" panose="02020603050405020304" pitchFamily="18" charset="0"/>
              </a:endParaRPr>
            </a:p>
          </p:txBody>
        </p:sp>
        <p:sp>
          <p:nvSpPr>
            <p:cNvPr id="13" name="TextBox 22">
              <a:extLst>
                <a:ext uri="{FF2B5EF4-FFF2-40B4-BE49-F238E27FC236}">
                  <a16:creationId xmlns:a16="http://schemas.microsoft.com/office/drawing/2014/main" id="{58910AE3-372E-4D94-897C-EEF81F621874}"/>
                </a:ext>
              </a:extLst>
            </p:cNvPr>
            <p:cNvSpPr txBox="1">
              <a:spLocks noChangeArrowheads="1"/>
            </p:cNvSpPr>
            <p:nvPr/>
          </p:nvSpPr>
          <p:spPr bwMode="auto">
            <a:xfrm>
              <a:off x="23140" y="37491"/>
              <a:ext cx="24382" cy="5067"/>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800" kern="1200">
                  <a:solidFill>
                    <a:srgbClr val="000000"/>
                  </a:solidFill>
                  <a:effectLst/>
                  <a:latin typeface="Times New Roman" panose="02020603050405020304" pitchFamily="18" charset="0"/>
                  <a:ea typeface="Times New Roman" panose="02020603050405020304" pitchFamily="18" charset="0"/>
                </a:rPr>
                <a:t>Estimation</a:t>
              </a:r>
              <a:endParaRPr lang="en-IN" sz="1100">
                <a:effectLst/>
                <a:latin typeface="Times New Roman" panose="02020603050405020304" pitchFamily="18" charset="0"/>
                <a:ea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4C818BD5-F33B-4F0C-BEEA-861FC0D0A210}"/>
                </a:ext>
              </a:extLst>
            </p:cNvPr>
            <p:cNvCxnSpPr>
              <a:cxnSpLocks noChangeShapeType="1"/>
            </p:cNvCxnSpPr>
            <p:nvPr/>
          </p:nvCxnSpPr>
          <p:spPr bwMode="auto">
            <a:xfrm>
              <a:off x="35338" y="27078"/>
              <a:ext cx="0" cy="2842"/>
            </a:xfrm>
            <a:prstGeom prst="straightConnector1">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15" name="TextBox 27">
              <a:extLst>
                <a:ext uri="{FF2B5EF4-FFF2-40B4-BE49-F238E27FC236}">
                  <a16:creationId xmlns:a16="http://schemas.microsoft.com/office/drawing/2014/main" id="{5DF3B5B6-5135-40B9-95EF-AEB24AAD14AC}"/>
                </a:ext>
              </a:extLst>
            </p:cNvPr>
            <p:cNvSpPr txBox="1">
              <a:spLocks noChangeArrowheads="1"/>
            </p:cNvSpPr>
            <p:nvPr/>
          </p:nvSpPr>
          <p:spPr bwMode="auto">
            <a:xfrm>
              <a:off x="-29209" y="18582"/>
              <a:ext cx="25376" cy="5154"/>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800" kern="1200">
                  <a:solidFill>
                    <a:srgbClr val="000000"/>
                  </a:solidFill>
                  <a:effectLst/>
                  <a:latin typeface="Times New Roman" panose="02020603050405020304" pitchFamily="18" charset="0"/>
                  <a:ea typeface="Times New Roman" panose="02020603050405020304" pitchFamily="18" charset="0"/>
                </a:rPr>
                <a:t>Glaucoma  Input</a:t>
              </a:r>
              <a:r>
                <a:rPr lang="en-US" sz="900" kern="1200">
                  <a:solidFill>
                    <a:srgbClr val="000000"/>
                  </a:solidFill>
                  <a:effectLst/>
                  <a:latin typeface="Times New Roman" panose="02020603050405020304" pitchFamily="18" charset="0"/>
                  <a:ea typeface="Times New Roman" panose="02020603050405020304" pitchFamily="18" charset="0"/>
                </a:rPr>
                <a:t> Image</a:t>
              </a:r>
              <a:endParaRPr lang="en-IN" sz="1100">
                <a:effectLst/>
                <a:latin typeface="Times New Roman" panose="02020603050405020304" pitchFamily="18" charset="0"/>
                <a:ea typeface="Times New Roman" panose="02020603050405020304" pitchFamily="18" charset="0"/>
              </a:endParaRPr>
            </a:p>
          </p:txBody>
        </p:sp>
        <p:cxnSp>
          <p:nvCxnSpPr>
            <p:cNvPr id="16" name="Elbow Connector 29">
              <a:extLst>
                <a:ext uri="{FF2B5EF4-FFF2-40B4-BE49-F238E27FC236}">
                  <a16:creationId xmlns:a16="http://schemas.microsoft.com/office/drawing/2014/main" id="{D7420974-34E7-4C2D-B16C-663CBB1D9E3F}"/>
                </a:ext>
              </a:extLst>
            </p:cNvPr>
            <p:cNvCxnSpPr>
              <a:cxnSpLocks noChangeShapeType="1"/>
              <a:stCxn id="15" idx="3"/>
              <a:endCxn id="10" idx="1"/>
            </p:cNvCxnSpPr>
            <p:nvPr/>
          </p:nvCxnSpPr>
          <p:spPr bwMode="auto">
            <a:xfrm>
              <a:off x="-3833" y="21159"/>
              <a:ext cx="27211" cy="3187"/>
            </a:xfrm>
            <a:prstGeom prst="bentConnector3">
              <a:avLst>
                <a:gd name="adj1" fmla="val 50000"/>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17" name="TextBox 30">
              <a:extLst>
                <a:ext uri="{FF2B5EF4-FFF2-40B4-BE49-F238E27FC236}">
                  <a16:creationId xmlns:a16="http://schemas.microsoft.com/office/drawing/2014/main" id="{4BD7A090-4D7B-470F-993B-5EC1161660FA}"/>
                </a:ext>
              </a:extLst>
            </p:cNvPr>
            <p:cNvSpPr txBox="1">
              <a:spLocks noChangeArrowheads="1"/>
            </p:cNvSpPr>
            <p:nvPr/>
          </p:nvSpPr>
          <p:spPr bwMode="auto">
            <a:xfrm>
              <a:off x="60994" y="21833"/>
              <a:ext cx="25562" cy="5047"/>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800" kern="1200">
                  <a:solidFill>
                    <a:srgbClr val="000000"/>
                  </a:solidFill>
                  <a:effectLst/>
                  <a:latin typeface="Times New Roman" panose="02020603050405020304" pitchFamily="18" charset="0"/>
                  <a:ea typeface="Times New Roman" panose="02020603050405020304" pitchFamily="18" charset="0"/>
                </a:rPr>
                <a:t>Test feature</a:t>
              </a:r>
              <a:endParaRPr lang="en-IN" sz="1100">
                <a:effectLst/>
                <a:latin typeface="Times New Roman" panose="02020603050405020304" pitchFamily="18" charset="0"/>
                <a:ea typeface="Times New Roman" panose="02020603050405020304" pitchFamily="18" charset="0"/>
              </a:endParaRPr>
            </a:p>
          </p:txBody>
        </p:sp>
        <p:sp>
          <p:nvSpPr>
            <p:cNvPr id="18" name="TextBox 31">
              <a:extLst>
                <a:ext uri="{FF2B5EF4-FFF2-40B4-BE49-F238E27FC236}">
                  <a16:creationId xmlns:a16="http://schemas.microsoft.com/office/drawing/2014/main" id="{E2BDB1C1-2AEA-4D8E-807B-48A4C75C61C0}"/>
                </a:ext>
              </a:extLst>
            </p:cNvPr>
            <p:cNvSpPr txBox="1">
              <a:spLocks noChangeArrowheads="1"/>
            </p:cNvSpPr>
            <p:nvPr/>
          </p:nvSpPr>
          <p:spPr bwMode="auto">
            <a:xfrm>
              <a:off x="-29869" y="25682"/>
              <a:ext cx="26033" cy="5489"/>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800" kern="1200">
                  <a:solidFill>
                    <a:srgbClr val="000000"/>
                  </a:solidFill>
                  <a:effectLst/>
                  <a:latin typeface="Times New Roman" panose="02020603050405020304" pitchFamily="18" charset="0"/>
                  <a:ea typeface="Times New Roman" panose="02020603050405020304" pitchFamily="18" charset="0"/>
                </a:rPr>
                <a:t>Train feature</a:t>
              </a:r>
              <a:endParaRPr lang="en-IN" sz="1100">
                <a:effectLst/>
                <a:latin typeface="Times New Roman" panose="02020603050405020304" pitchFamily="18" charset="0"/>
                <a:ea typeface="Times New Roman" panose="02020603050405020304" pitchFamily="18" charset="0"/>
              </a:endParaRPr>
            </a:p>
          </p:txBody>
        </p:sp>
        <p:sp>
          <p:nvSpPr>
            <p:cNvPr id="19" name="TextBox 32">
              <a:extLst>
                <a:ext uri="{FF2B5EF4-FFF2-40B4-BE49-F238E27FC236}">
                  <a16:creationId xmlns:a16="http://schemas.microsoft.com/office/drawing/2014/main" id="{3CE30102-3BEE-4B01-88DB-B24DBA0BC266}"/>
                </a:ext>
              </a:extLst>
            </p:cNvPr>
            <p:cNvSpPr txBox="1">
              <a:spLocks noChangeArrowheads="1"/>
            </p:cNvSpPr>
            <p:nvPr/>
          </p:nvSpPr>
          <p:spPr bwMode="auto">
            <a:xfrm>
              <a:off x="-29869" y="34163"/>
              <a:ext cx="26275" cy="5067"/>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900" kern="1200">
                  <a:solidFill>
                    <a:srgbClr val="000000"/>
                  </a:solidFill>
                  <a:effectLst/>
                  <a:latin typeface="Times New Roman" panose="02020603050405020304" pitchFamily="18" charset="0"/>
                  <a:ea typeface="Times New Roman" panose="02020603050405020304" pitchFamily="18" charset="0"/>
                </a:rPr>
                <a:t>Labels</a:t>
              </a:r>
              <a:endParaRPr lang="en-IN" sz="1100">
                <a:effectLst/>
                <a:latin typeface="Times New Roman" panose="02020603050405020304" pitchFamily="18" charset="0"/>
                <a:ea typeface="Times New Roman" panose="02020603050405020304" pitchFamily="18" charset="0"/>
              </a:endParaRPr>
            </a:p>
          </p:txBody>
        </p:sp>
        <p:cxnSp>
          <p:nvCxnSpPr>
            <p:cNvPr id="20" name="Elbow Connector 34">
              <a:extLst>
                <a:ext uri="{FF2B5EF4-FFF2-40B4-BE49-F238E27FC236}">
                  <a16:creationId xmlns:a16="http://schemas.microsoft.com/office/drawing/2014/main" id="{4CD1617C-8022-4E75-8770-E2DA6802FE3C}"/>
                </a:ext>
              </a:extLst>
            </p:cNvPr>
            <p:cNvCxnSpPr>
              <a:cxnSpLocks noChangeShapeType="1"/>
              <a:stCxn id="18" idx="3"/>
              <a:endCxn id="12" idx="1"/>
            </p:cNvCxnSpPr>
            <p:nvPr/>
          </p:nvCxnSpPr>
          <p:spPr bwMode="auto">
            <a:xfrm>
              <a:off x="-3836" y="28427"/>
              <a:ext cx="27214" cy="3650"/>
            </a:xfrm>
            <a:prstGeom prst="bentConnector3">
              <a:avLst>
                <a:gd name="adj1" fmla="val 50000"/>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21" name="Elbow Connector 36">
              <a:extLst>
                <a:ext uri="{FF2B5EF4-FFF2-40B4-BE49-F238E27FC236}">
                  <a16:creationId xmlns:a16="http://schemas.microsoft.com/office/drawing/2014/main" id="{3B5170B6-0254-4FFA-90FA-3F8047A2B726}"/>
                </a:ext>
              </a:extLst>
            </p:cNvPr>
            <p:cNvCxnSpPr>
              <a:cxnSpLocks noChangeShapeType="1"/>
              <a:stCxn id="19" idx="3"/>
              <a:endCxn id="12" idx="1"/>
            </p:cNvCxnSpPr>
            <p:nvPr/>
          </p:nvCxnSpPr>
          <p:spPr bwMode="auto">
            <a:xfrm flipV="1">
              <a:off x="-3597" y="32077"/>
              <a:ext cx="26970" cy="4620"/>
            </a:xfrm>
            <a:prstGeom prst="bentConnector3">
              <a:avLst>
                <a:gd name="adj1" fmla="val 50000"/>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22" name="Elbow Connector 38">
              <a:extLst>
                <a:ext uri="{FF2B5EF4-FFF2-40B4-BE49-F238E27FC236}">
                  <a16:creationId xmlns:a16="http://schemas.microsoft.com/office/drawing/2014/main" id="{5E48FB2A-AF70-4D99-BBDD-61E98FAD8ABC}"/>
                </a:ext>
              </a:extLst>
            </p:cNvPr>
            <p:cNvCxnSpPr>
              <a:cxnSpLocks noChangeShapeType="1"/>
              <a:stCxn id="17" idx="2"/>
              <a:endCxn id="12" idx="3"/>
            </p:cNvCxnSpPr>
            <p:nvPr/>
          </p:nvCxnSpPr>
          <p:spPr bwMode="auto">
            <a:xfrm rot="5400000">
              <a:off x="58050" y="16352"/>
              <a:ext cx="5197" cy="26253"/>
            </a:xfrm>
            <a:prstGeom prst="bentConnector2">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F171895C-C61B-4283-81B0-AC424325B354}"/>
                </a:ext>
              </a:extLst>
            </p:cNvPr>
            <p:cNvCxnSpPr>
              <a:cxnSpLocks noChangeShapeType="1"/>
              <a:stCxn id="10" idx="3"/>
              <a:endCxn id="17" idx="1"/>
            </p:cNvCxnSpPr>
            <p:nvPr/>
          </p:nvCxnSpPr>
          <p:spPr bwMode="auto">
            <a:xfrm>
              <a:off x="48254" y="24346"/>
              <a:ext cx="12740" cy="11"/>
            </a:xfrm>
            <a:prstGeom prst="straightConnector1">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sp>
          <p:nvSpPr>
            <p:cNvPr id="24" name="TextBox 42">
              <a:extLst>
                <a:ext uri="{FF2B5EF4-FFF2-40B4-BE49-F238E27FC236}">
                  <a16:creationId xmlns:a16="http://schemas.microsoft.com/office/drawing/2014/main" id="{8B251A8D-F227-419E-AE23-05516ACB1414}"/>
                </a:ext>
              </a:extLst>
            </p:cNvPr>
            <p:cNvSpPr txBox="1">
              <a:spLocks noChangeArrowheads="1"/>
            </p:cNvSpPr>
            <p:nvPr/>
          </p:nvSpPr>
          <p:spPr bwMode="auto">
            <a:xfrm>
              <a:off x="61399" y="40851"/>
              <a:ext cx="25416" cy="4803"/>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800" kern="1200">
                  <a:solidFill>
                    <a:srgbClr val="000000"/>
                  </a:solidFill>
                  <a:effectLst/>
                  <a:latin typeface="Times New Roman" panose="02020603050405020304" pitchFamily="18" charset="0"/>
                  <a:ea typeface="Times New Roman" panose="02020603050405020304" pitchFamily="18" charset="0"/>
                </a:rPr>
                <a:t>Sensitivity</a:t>
              </a:r>
              <a:endParaRPr lang="en-IN" sz="1100">
                <a:effectLst/>
                <a:latin typeface="Times New Roman" panose="02020603050405020304" pitchFamily="18" charset="0"/>
                <a:ea typeface="Times New Roman" panose="02020603050405020304" pitchFamily="18" charset="0"/>
              </a:endParaRPr>
            </a:p>
          </p:txBody>
        </p:sp>
        <p:sp>
          <p:nvSpPr>
            <p:cNvPr id="25" name="TextBox 43">
              <a:extLst>
                <a:ext uri="{FF2B5EF4-FFF2-40B4-BE49-F238E27FC236}">
                  <a16:creationId xmlns:a16="http://schemas.microsoft.com/office/drawing/2014/main" id="{0B39B1F5-094E-46DA-BB1B-5951D5311DF2}"/>
                </a:ext>
              </a:extLst>
            </p:cNvPr>
            <p:cNvSpPr txBox="1">
              <a:spLocks noChangeArrowheads="1"/>
            </p:cNvSpPr>
            <p:nvPr/>
          </p:nvSpPr>
          <p:spPr bwMode="auto">
            <a:xfrm>
              <a:off x="61717" y="32942"/>
              <a:ext cx="24554" cy="4854"/>
            </a:xfrm>
            <a:prstGeom prst="rect">
              <a:avLst/>
            </a:prstGeom>
            <a:noFill/>
            <a:ln w="12700">
              <a:solidFill>
                <a:schemeClr val="tx1">
                  <a:lumMod val="100000"/>
                  <a:lumOff val="0"/>
                </a:scheme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r>
                <a:rPr lang="en-US" sz="800" kern="1200">
                  <a:solidFill>
                    <a:srgbClr val="000000"/>
                  </a:solidFill>
                  <a:effectLst/>
                  <a:latin typeface="Times New Roman" panose="02020603050405020304" pitchFamily="18" charset="0"/>
                  <a:ea typeface="Times New Roman" panose="02020603050405020304" pitchFamily="18" charset="0"/>
                </a:rPr>
                <a:t>Glaucoma Specificity</a:t>
              </a:r>
              <a:endParaRPr lang="en-IN" sz="1100">
                <a:effectLst/>
                <a:latin typeface="Times New Roman" panose="02020603050405020304" pitchFamily="18" charset="0"/>
                <a:ea typeface="Times New Roman" panose="02020603050405020304" pitchFamily="18" charset="0"/>
              </a:endParaRPr>
            </a:p>
          </p:txBody>
        </p:sp>
        <p:cxnSp>
          <p:nvCxnSpPr>
            <p:cNvPr id="26" name="Elbow Connector 47">
              <a:extLst>
                <a:ext uri="{FF2B5EF4-FFF2-40B4-BE49-F238E27FC236}">
                  <a16:creationId xmlns:a16="http://schemas.microsoft.com/office/drawing/2014/main" id="{FDF1CB32-0F67-4BAE-B1AB-D1E9A88D2B87}"/>
                </a:ext>
              </a:extLst>
            </p:cNvPr>
            <p:cNvCxnSpPr>
              <a:cxnSpLocks noChangeShapeType="1"/>
              <a:stCxn id="24" idx="1"/>
              <a:endCxn id="13" idx="3"/>
            </p:cNvCxnSpPr>
            <p:nvPr/>
          </p:nvCxnSpPr>
          <p:spPr bwMode="auto">
            <a:xfrm rot="10800000">
              <a:off x="47522" y="40025"/>
              <a:ext cx="13877" cy="3227"/>
            </a:xfrm>
            <a:prstGeom prst="bentConnector3">
              <a:avLst>
                <a:gd name="adj1" fmla="val 50000"/>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cxnSp>
          <p:nvCxnSpPr>
            <p:cNvPr id="27" name="Elbow Connector 50">
              <a:extLst>
                <a:ext uri="{FF2B5EF4-FFF2-40B4-BE49-F238E27FC236}">
                  <a16:creationId xmlns:a16="http://schemas.microsoft.com/office/drawing/2014/main" id="{F584AD46-42F6-413C-A16A-99C53378410C}"/>
                </a:ext>
              </a:extLst>
            </p:cNvPr>
            <p:cNvCxnSpPr>
              <a:cxnSpLocks noChangeShapeType="1"/>
              <a:stCxn id="25" idx="1"/>
            </p:cNvCxnSpPr>
            <p:nvPr/>
          </p:nvCxnSpPr>
          <p:spPr bwMode="auto">
            <a:xfrm rot="10800000" flipV="1">
              <a:off x="47513" y="35369"/>
              <a:ext cx="14204" cy="3128"/>
            </a:xfrm>
            <a:prstGeom prst="bentConnector3">
              <a:avLst>
                <a:gd name="adj1" fmla="val 50000"/>
              </a:avLst>
            </a:prstGeom>
            <a:noFill/>
            <a:ln w="6350">
              <a:solidFill>
                <a:schemeClr val="tx1">
                  <a:lumMod val="100000"/>
                  <a:lumOff val="0"/>
                </a:schemeClr>
              </a:solidFill>
              <a:miter lim="800000"/>
              <a:headEnd/>
              <a:tailEnd type="triangle" w="med" len="med"/>
            </a:ln>
            <a:extLst>
              <a:ext uri="{909E8E84-426E-40DD-AFC4-6F175D3DCCD1}">
                <a14:hiddenFill xmlns:a14="http://schemas.microsoft.com/office/drawing/2010/main">
                  <a:noFill/>
                </a14:hiddenFill>
              </a:ext>
            </a:extLst>
          </p:spPr>
        </p:cxnSp>
      </p:grpSp>
      <p:sp>
        <p:nvSpPr>
          <p:cNvPr id="30" name="TextBox 29">
            <a:extLst>
              <a:ext uri="{FF2B5EF4-FFF2-40B4-BE49-F238E27FC236}">
                <a16:creationId xmlns:a16="http://schemas.microsoft.com/office/drawing/2014/main" id="{079D4819-9F8F-4E82-B0F2-0C07B2689A92}"/>
              </a:ext>
            </a:extLst>
          </p:cNvPr>
          <p:cNvSpPr txBox="1"/>
          <p:nvPr/>
        </p:nvSpPr>
        <p:spPr>
          <a:xfrm>
            <a:off x="934720" y="5630607"/>
            <a:ext cx="9093200" cy="369332"/>
          </a:xfrm>
          <a:prstGeom prst="rect">
            <a:avLst/>
          </a:prstGeom>
          <a:noFill/>
        </p:spPr>
        <p:txBody>
          <a:bodyPr wrap="square" rtlCol="0">
            <a:spAutoFit/>
          </a:bodyPr>
          <a:lstStyle/>
          <a:p>
            <a:pPr algn="ctr"/>
            <a:r>
              <a:rPr lang="en-US" dirty="0"/>
              <a:t>        System architecture  diagram</a:t>
            </a:r>
            <a:endParaRPr lang="en-IN" dirty="0"/>
          </a:p>
        </p:txBody>
      </p:sp>
    </p:spTree>
    <p:extLst>
      <p:ext uri="{BB962C8B-B14F-4D97-AF65-F5344CB8AC3E}">
        <p14:creationId xmlns:p14="http://schemas.microsoft.com/office/powerpoint/2010/main" val="1928857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355</TotalTime>
  <Words>1342</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Calibri</vt:lpstr>
      <vt:lpstr>Century Gothic</vt:lpstr>
      <vt:lpstr>Georgia</vt:lpstr>
      <vt:lpstr>High Tower Text</vt:lpstr>
      <vt:lpstr>Times New Roman</vt:lpstr>
      <vt:lpstr>Wingdings</vt:lpstr>
      <vt:lpstr>Wingdings 3</vt:lpstr>
      <vt:lpstr>Ion Boardroom</vt:lpstr>
      <vt:lpstr>Glaucoma Detection Using Convolutional    Neural Networks</vt:lpstr>
      <vt:lpstr>Abstract</vt:lpstr>
      <vt:lpstr>Introduction </vt:lpstr>
      <vt:lpstr>Problem Statement</vt:lpstr>
      <vt:lpstr>Proposed Solution</vt:lpstr>
      <vt:lpstr>Technology Stack</vt:lpstr>
      <vt:lpstr>Work Flow Chart:</vt:lpstr>
      <vt:lpstr>WORKING OF THE PROPOSED SYSTEM</vt:lpstr>
      <vt:lpstr>PowerPoint Presentation</vt:lpstr>
      <vt:lpstr>Continued..</vt:lpstr>
      <vt:lpstr>Images </vt:lpstr>
      <vt:lpstr>OUTPUT</vt:lpstr>
      <vt:lpstr>Future Enhancement And Conclusion</vt:lpstr>
      <vt:lpstr>References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Glaucoma Detection Using Convolutional    Neural Networks</dc:title>
  <dc:creator>Nishant Bhushan</dc:creator>
  <cp:lastModifiedBy>Nishant Bhushan</cp:lastModifiedBy>
  <cp:revision>66</cp:revision>
  <dcterms:created xsi:type="dcterms:W3CDTF">2021-03-28T07:22:27Z</dcterms:created>
  <dcterms:modified xsi:type="dcterms:W3CDTF">2021-06-16T15:58:09Z</dcterms:modified>
</cp:coreProperties>
</file>