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57" r:id="rId4"/>
    <p:sldId id="283" r:id="rId5"/>
    <p:sldId id="278" r:id="rId6"/>
    <p:sldId id="258" r:id="rId7"/>
    <p:sldId id="284" r:id="rId8"/>
    <p:sldId id="259" r:id="rId9"/>
    <p:sldId id="285" r:id="rId10"/>
    <p:sldId id="286" r:id="rId11"/>
    <p:sldId id="287" r:id="rId12"/>
    <p:sldId id="279" r:id="rId13"/>
    <p:sldId id="280" r:id="rId14"/>
    <p:sldId id="282" r:id="rId15"/>
    <p:sldId id="270" r:id="rId16"/>
    <p:sldId id="290" r:id="rId17"/>
    <p:sldId id="291" r:id="rId18"/>
    <p:sldId id="268" r:id="rId19"/>
    <p:sldId id="288" r:id="rId20"/>
    <p:sldId id="269" r:id="rId21"/>
    <p:sldId id="272" r:id="rId22"/>
    <p:sldId id="292" r:id="rId23"/>
    <p:sldId id="29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nt Bhushan" initials="NB" lastIdx="1" clrIdx="0">
    <p:extLst>
      <p:ext uri="{19B8F6BF-5375-455C-9EA6-DF929625EA0E}">
        <p15:presenceInfo xmlns:p15="http://schemas.microsoft.com/office/powerpoint/2012/main" userId="4c8ae9554c3f31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67BD-26B0-43EF-8019-0D28F317B1E3}"/>
              </a:ext>
            </a:extLst>
          </p:cNvPr>
          <p:cNvSpPr>
            <a:spLocks noGrp="1"/>
          </p:cNvSpPr>
          <p:nvPr>
            <p:ph type="ctrTitle"/>
          </p:nvPr>
        </p:nvSpPr>
        <p:spPr>
          <a:xfrm>
            <a:off x="1581083" y="2152999"/>
            <a:ext cx="8825658" cy="536935"/>
          </a:xfrm>
        </p:spPr>
        <p:txBody>
          <a:bodyPr/>
          <a:lstStyle/>
          <a:p>
            <a:pPr algn="ctr"/>
            <a:r>
              <a:rPr lang="en-US" sz="3000" dirty="0"/>
              <a:t>Glaucoma Detection Using Convolutional    Neural Networks</a:t>
            </a:r>
            <a:endParaRPr lang="en-IN" sz="3000" dirty="0"/>
          </a:p>
        </p:txBody>
      </p:sp>
      <p:sp>
        <p:nvSpPr>
          <p:cNvPr id="3" name="Subtitle 2">
            <a:extLst>
              <a:ext uri="{FF2B5EF4-FFF2-40B4-BE49-F238E27FC236}">
                <a16:creationId xmlns:a16="http://schemas.microsoft.com/office/drawing/2014/main" id="{F577228D-4F31-472D-A3C5-711567836041}"/>
              </a:ext>
            </a:extLst>
          </p:cNvPr>
          <p:cNvSpPr>
            <a:spLocks noGrp="1"/>
          </p:cNvSpPr>
          <p:nvPr>
            <p:ph type="subTitle" idx="1"/>
          </p:nvPr>
        </p:nvSpPr>
        <p:spPr>
          <a:xfrm>
            <a:off x="1154954" y="4296792"/>
            <a:ext cx="10022032" cy="1342008"/>
          </a:xfrm>
        </p:spPr>
        <p:txBody>
          <a:bodyPr>
            <a:normAutofit fontScale="92500" lnSpcReduction="10000"/>
          </a:bodyPr>
          <a:lstStyle/>
          <a:p>
            <a:r>
              <a:rPr lang="en-US" sz="1700" dirty="0">
                <a:solidFill>
                  <a:schemeClr val="accent4">
                    <a:lumMod val="75000"/>
                  </a:schemeClr>
                </a:solidFill>
                <a:latin typeface="High Tower Text" panose="02040502050506030303" pitchFamily="18" charset="0"/>
              </a:rPr>
              <a:t>Project Guide :</a:t>
            </a:r>
            <a:r>
              <a:rPr lang="en-US" sz="2400" dirty="0">
                <a:solidFill>
                  <a:schemeClr val="accent4">
                    <a:lumMod val="75000"/>
                  </a:schemeClr>
                </a:solidFill>
                <a:latin typeface="High Tower Text" panose="02040502050506030303" pitchFamily="18" charset="0"/>
              </a:rPr>
              <a:t>                                                        </a:t>
            </a:r>
            <a:r>
              <a:rPr lang="en-US" sz="1700" dirty="0">
                <a:solidFill>
                  <a:schemeClr val="accent4">
                    <a:lumMod val="75000"/>
                  </a:schemeClr>
                </a:solidFill>
                <a:latin typeface="High Tower Text" panose="02040502050506030303" pitchFamily="18" charset="0"/>
              </a:rPr>
              <a:t>Team members :</a:t>
            </a:r>
            <a:endParaRPr lang="en-IN" sz="1700" dirty="0">
              <a:solidFill>
                <a:schemeClr val="accent4">
                  <a:lumMod val="75000"/>
                </a:schemeClr>
              </a:solidFill>
              <a:latin typeface="High Tower Text" panose="02040502050506030303" pitchFamily="18" charset="0"/>
            </a:endParaRPr>
          </a:p>
          <a:p>
            <a:r>
              <a:rPr lang="en-IN" sz="1400" dirty="0">
                <a:solidFill>
                  <a:schemeClr val="accent4">
                    <a:lumMod val="75000"/>
                  </a:schemeClr>
                </a:solidFill>
                <a:latin typeface="High Tower Text" panose="02040502050506030303" pitchFamily="18" charset="0"/>
              </a:rPr>
              <a:t>     Mr. </a:t>
            </a:r>
            <a:r>
              <a:rPr lang="en-IN" sz="1400" dirty="0">
                <a:solidFill>
                  <a:schemeClr val="accent4">
                    <a:lumMod val="75000"/>
                  </a:schemeClr>
                </a:solidFill>
              </a:rPr>
              <a:t>S.A.K. JAINULABUDEEN, </a:t>
            </a:r>
            <a:r>
              <a:rPr lang="en-IN" sz="1400" dirty="0">
                <a:solidFill>
                  <a:schemeClr val="accent4">
                    <a:lumMod val="75000"/>
                  </a:schemeClr>
                </a:solidFill>
                <a:latin typeface="High Tower Text" panose="02040502050506030303" pitchFamily="18" charset="0"/>
              </a:rPr>
              <a:t>M. TECH,                                                                        Nishant Bhushan C  [ </a:t>
            </a:r>
            <a:r>
              <a:rPr lang="en-IN" sz="1400" dirty="0">
                <a:solidFill>
                  <a:schemeClr val="accent4">
                    <a:lumMod val="75000"/>
                  </a:schemeClr>
                </a:solidFill>
                <a:latin typeface="Calibri" panose="020F0502020204030204" pitchFamily="34" charset="0"/>
                <a:cs typeface="Calibri" panose="020F0502020204030204" pitchFamily="34" charset="0"/>
              </a:rPr>
              <a:t>211417104168 </a:t>
            </a:r>
            <a:r>
              <a:rPr lang="en-IN" sz="1400" dirty="0">
                <a:solidFill>
                  <a:schemeClr val="accent4">
                    <a:lumMod val="75000"/>
                  </a:schemeClr>
                </a:solidFill>
                <a:latin typeface="High Tower Text" panose="02040502050506030303" pitchFamily="18" charset="0"/>
              </a:rPr>
              <a:t>]</a:t>
            </a:r>
            <a:endParaRPr lang="en-IN" sz="1400" dirty="0">
              <a:solidFill>
                <a:schemeClr val="accent4">
                  <a:lumMod val="75000"/>
                </a:schemeClr>
              </a:solidFill>
            </a:endParaRPr>
          </a:p>
          <a:p>
            <a:r>
              <a:rPr lang="en-IN" sz="1400" dirty="0">
                <a:solidFill>
                  <a:schemeClr val="accent4">
                    <a:lumMod val="75000"/>
                  </a:schemeClr>
                </a:solidFill>
              </a:rPr>
              <a:t>    </a:t>
            </a:r>
            <a:r>
              <a:rPr lang="en-IN" sz="1400" dirty="0">
                <a:solidFill>
                  <a:schemeClr val="accent4">
                    <a:lumMod val="75000"/>
                  </a:schemeClr>
                </a:solidFill>
                <a:latin typeface="High Tower Text" panose="02040502050506030303" pitchFamily="18" charset="0"/>
              </a:rPr>
              <a:t>supervisor</a:t>
            </a:r>
            <a:r>
              <a:rPr lang="en-IN" sz="1400">
                <a:solidFill>
                  <a:schemeClr val="accent4">
                    <a:lumMod val="75000"/>
                  </a:schemeClr>
                </a:solidFill>
                <a:latin typeface="High Tower Text" panose="02040502050506030303" pitchFamily="18" charset="0"/>
              </a:rPr>
              <a:t>,                                                                                                                      Nitheesh</a:t>
            </a:r>
            <a:r>
              <a:rPr lang="en-IN" sz="1400" dirty="0">
                <a:solidFill>
                  <a:schemeClr val="accent4">
                    <a:lumMod val="75000"/>
                  </a:schemeClr>
                </a:solidFill>
                <a:latin typeface="High Tower Text" panose="02040502050506030303" pitchFamily="18" charset="0"/>
              </a:rPr>
              <a:t> Kumar P [</a:t>
            </a:r>
            <a:r>
              <a:rPr lang="en-IN" sz="1400" dirty="0">
                <a:solidFill>
                  <a:schemeClr val="accent4">
                    <a:lumMod val="75000"/>
                  </a:schemeClr>
                </a:solidFill>
                <a:latin typeface="Calibri" panose="020F0502020204030204" pitchFamily="34" charset="0"/>
                <a:cs typeface="Calibri" panose="020F0502020204030204" pitchFamily="34" charset="0"/>
              </a:rPr>
              <a:t> 211417104171 </a:t>
            </a:r>
            <a:r>
              <a:rPr lang="en-IN" sz="1400" dirty="0">
                <a:solidFill>
                  <a:schemeClr val="accent4">
                    <a:lumMod val="75000"/>
                  </a:schemeClr>
                </a:solidFill>
                <a:latin typeface="High Tower Text" panose="02040502050506030303" pitchFamily="18" charset="0"/>
              </a:rPr>
              <a:t>]</a:t>
            </a:r>
            <a:endParaRPr lang="en-IN" sz="1400" dirty="0">
              <a:solidFill>
                <a:schemeClr val="accent4">
                  <a:lumMod val="75000"/>
                </a:schemeClr>
              </a:solidFill>
            </a:endParaRPr>
          </a:p>
          <a:p>
            <a:r>
              <a:rPr lang="en-IN" sz="1400" dirty="0">
                <a:solidFill>
                  <a:schemeClr val="accent4">
                    <a:lumMod val="75000"/>
                  </a:schemeClr>
                </a:solidFill>
                <a:latin typeface="High Tower Text" panose="02040502050506030303" pitchFamily="18" charset="0"/>
              </a:rPr>
              <a:t>    Assistant  Professor.                                                                                               Kumaran R  </a:t>
            </a:r>
            <a:r>
              <a:rPr lang="en-IN" sz="1400" dirty="0">
                <a:solidFill>
                  <a:schemeClr val="accent4">
                    <a:lumMod val="75000"/>
                  </a:schemeClr>
                </a:solidFill>
                <a:latin typeface="Arial" panose="020B0604020202020204" pitchFamily="34" charset="0"/>
                <a:cs typeface="Arial" panose="020B0604020202020204" pitchFamily="34" charset="0"/>
              </a:rPr>
              <a:t>[ </a:t>
            </a:r>
            <a:r>
              <a:rPr lang="en-IN" sz="1400" dirty="0">
                <a:solidFill>
                  <a:schemeClr val="accent4">
                    <a:lumMod val="75000"/>
                  </a:schemeClr>
                </a:solidFill>
                <a:latin typeface="Calibri" panose="020F0502020204030204" pitchFamily="34" charset="0"/>
                <a:cs typeface="Calibri" panose="020F0502020204030204" pitchFamily="34" charset="0"/>
              </a:rPr>
              <a:t>211417104125</a:t>
            </a:r>
            <a:r>
              <a:rPr lang="en-IN" sz="1400" dirty="0">
                <a:solidFill>
                  <a:schemeClr val="accent4">
                    <a:lumMod val="75000"/>
                  </a:schemeClr>
                </a:solidFill>
                <a:latin typeface="Arial" panose="020B0604020202020204" pitchFamily="34" charset="0"/>
                <a:cs typeface="Arial" panose="020B0604020202020204" pitchFamily="34" charset="0"/>
              </a:rPr>
              <a:t> ]</a:t>
            </a:r>
            <a:endParaRPr lang="en-US" sz="140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15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3225-4B7E-4C57-A27C-6B7B712C83E3}"/>
              </a:ext>
            </a:extLst>
          </p:cNvPr>
          <p:cNvSpPr>
            <a:spLocks noGrp="1"/>
          </p:cNvSpPr>
          <p:nvPr>
            <p:ph type="title"/>
          </p:nvPr>
        </p:nvSpPr>
        <p:spPr/>
        <p:txBody>
          <a:bodyPr/>
          <a:lstStyle/>
          <a:p>
            <a:r>
              <a:rPr lang="en-IN" dirty="0"/>
              <a:t>Deployment Diagram</a:t>
            </a:r>
          </a:p>
        </p:txBody>
      </p:sp>
      <p:pic>
        <p:nvPicPr>
          <p:cNvPr id="3" name="Picture 2">
            <a:extLst>
              <a:ext uri="{FF2B5EF4-FFF2-40B4-BE49-F238E27FC236}">
                <a16:creationId xmlns:a16="http://schemas.microsoft.com/office/drawing/2014/main" id="{DB34574C-30E2-4732-A6F4-5C81F200C88C}"/>
              </a:ext>
            </a:extLst>
          </p:cNvPr>
          <p:cNvPicPr/>
          <p:nvPr/>
        </p:nvPicPr>
        <p:blipFill>
          <a:blip r:embed="rId2">
            <a:extLst>
              <a:ext uri="{28A0092B-C50C-407E-A947-70E740481C1C}">
                <a14:useLocalDpi xmlns:a14="http://schemas.microsoft.com/office/drawing/2010/main" val="0"/>
              </a:ext>
            </a:extLst>
          </a:blip>
          <a:stretch>
            <a:fillRect/>
          </a:stretch>
        </p:blipFill>
        <p:spPr>
          <a:xfrm>
            <a:off x="1905000" y="2762250"/>
            <a:ext cx="8458200" cy="3122082"/>
          </a:xfrm>
          <a:prstGeom prst="rect">
            <a:avLst/>
          </a:prstGeom>
        </p:spPr>
      </p:pic>
    </p:spTree>
    <p:extLst>
      <p:ext uri="{BB962C8B-B14F-4D97-AF65-F5344CB8AC3E}">
        <p14:creationId xmlns:p14="http://schemas.microsoft.com/office/powerpoint/2010/main" val="97199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FA0E-B710-4839-AA71-9CA703734093}"/>
              </a:ext>
            </a:extLst>
          </p:cNvPr>
          <p:cNvSpPr>
            <a:spLocks noGrp="1"/>
          </p:cNvSpPr>
          <p:nvPr>
            <p:ph type="title"/>
          </p:nvPr>
        </p:nvSpPr>
        <p:spPr/>
        <p:txBody>
          <a:bodyPr/>
          <a:lstStyle/>
          <a:p>
            <a:r>
              <a:rPr lang="en-IN" dirty="0"/>
              <a:t>Activity Diagram</a:t>
            </a:r>
          </a:p>
        </p:txBody>
      </p:sp>
      <p:pic>
        <p:nvPicPr>
          <p:cNvPr id="3" name="Picture 2">
            <a:extLst>
              <a:ext uri="{FF2B5EF4-FFF2-40B4-BE49-F238E27FC236}">
                <a16:creationId xmlns:a16="http://schemas.microsoft.com/office/drawing/2014/main" id="{CD9960B2-1A55-4B96-AE76-AFAB40C85112}"/>
              </a:ext>
            </a:extLst>
          </p:cNvPr>
          <p:cNvPicPr/>
          <p:nvPr/>
        </p:nvPicPr>
        <p:blipFill>
          <a:blip r:embed="rId2"/>
          <a:srcRect/>
          <a:stretch>
            <a:fillRect/>
          </a:stretch>
        </p:blipFill>
        <p:spPr bwMode="auto">
          <a:xfrm>
            <a:off x="3873182" y="2352675"/>
            <a:ext cx="4232593" cy="4333875"/>
          </a:xfrm>
          <a:prstGeom prst="rect">
            <a:avLst/>
          </a:prstGeom>
          <a:noFill/>
          <a:ln w="9525">
            <a:noFill/>
            <a:miter lim="800000"/>
            <a:headEnd/>
            <a:tailEnd/>
          </a:ln>
        </p:spPr>
      </p:pic>
    </p:spTree>
    <p:extLst>
      <p:ext uri="{BB962C8B-B14F-4D97-AF65-F5344CB8AC3E}">
        <p14:creationId xmlns:p14="http://schemas.microsoft.com/office/powerpoint/2010/main" val="17556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75EE-D95C-4752-855C-062A146A4020}"/>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C24BC12D-324B-4A61-B8FD-DBD6B74FBCB2}"/>
              </a:ext>
            </a:extLst>
          </p:cNvPr>
          <p:cNvSpPr>
            <a:spLocks noGrp="1"/>
          </p:cNvSpPr>
          <p:nvPr>
            <p:ph idx="1"/>
          </p:nvPr>
        </p:nvSpPr>
        <p:spPr>
          <a:xfrm>
            <a:off x="485775" y="2961004"/>
            <a:ext cx="11220450" cy="2211071"/>
          </a:xfrm>
        </p:spPr>
        <p:txBody>
          <a:bodyPr>
            <a:normAutofit/>
          </a:bodyPr>
          <a:lstStyle/>
          <a:p>
            <a:pPr algn="just"/>
            <a:r>
              <a:rPr lang="en-US" dirty="0"/>
              <a:t>This traditional method can be surpassed by a system that employs a novel semi-automatic detection method based on CNN deep Learning Techniques.</a:t>
            </a:r>
          </a:p>
          <a:p>
            <a:pPr algn="just"/>
            <a:r>
              <a:rPr lang="en-US" dirty="0"/>
              <a:t>As there are numerous computer-based techniques available to detect Glaucoma disease. </a:t>
            </a:r>
          </a:p>
          <a:p>
            <a:pPr algn="just"/>
            <a:r>
              <a:rPr lang="en-US" dirty="0"/>
              <a:t>The goal of the proposed system uses VGG19 algorithm is to improve the performance and accuracy of the existing system by utilizing the Deep Learning </a:t>
            </a:r>
            <a:r>
              <a:rPr lang="en-US" dirty="0" err="1"/>
              <a:t>Keras</a:t>
            </a:r>
            <a:r>
              <a:rPr lang="en-US" dirty="0"/>
              <a:t> API.</a:t>
            </a:r>
          </a:p>
          <a:p>
            <a:endParaRPr lang="en-US" sz="2000" dirty="0"/>
          </a:p>
          <a:p>
            <a:pPr marL="0" indent="0">
              <a:buNone/>
            </a:pPr>
            <a:endParaRPr lang="en-US" sz="2000" dirty="0"/>
          </a:p>
          <a:p>
            <a:endParaRPr lang="en-IN" sz="2000" dirty="0"/>
          </a:p>
        </p:txBody>
      </p:sp>
    </p:spTree>
    <p:extLst>
      <p:ext uri="{BB962C8B-B14F-4D97-AF65-F5344CB8AC3E}">
        <p14:creationId xmlns:p14="http://schemas.microsoft.com/office/powerpoint/2010/main" val="3378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19D-30D1-4C87-84DE-38977B4AEF9D}"/>
              </a:ext>
            </a:extLst>
          </p:cNvPr>
          <p:cNvSpPr>
            <a:spLocks noGrp="1"/>
          </p:cNvSpPr>
          <p:nvPr>
            <p:ph type="title"/>
          </p:nvPr>
        </p:nvSpPr>
        <p:spPr>
          <a:xfrm>
            <a:off x="751840" y="973668"/>
            <a:ext cx="9164527" cy="706964"/>
          </a:xfrm>
        </p:spPr>
        <p:txBody>
          <a:bodyPr/>
          <a:lstStyle/>
          <a:p>
            <a:r>
              <a:rPr lang="en-US" dirty="0"/>
              <a:t>WORKING OF THE PROPOSED SYSTEM</a:t>
            </a:r>
            <a:endParaRPr lang="en-IN" dirty="0"/>
          </a:p>
        </p:txBody>
      </p:sp>
      <p:sp>
        <p:nvSpPr>
          <p:cNvPr id="3" name="Content Placeholder 2">
            <a:extLst>
              <a:ext uri="{FF2B5EF4-FFF2-40B4-BE49-F238E27FC236}">
                <a16:creationId xmlns:a16="http://schemas.microsoft.com/office/drawing/2014/main" id="{C9C5B139-2EEF-4694-94D8-6C8EBDD0E793}"/>
              </a:ext>
            </a:extLst>
          </p:cNvPr>
          <p:cNvSpPr>
            <a:spLocks noGrp="1"/>
          </p:cNvSpPr>
          <p:nvPr>
            <p:ph idx="1"/>
          </p:nvPr>
        </p:nvSpPr>
        <p:spPr>
          <a:xfrm>
            <a:off x="487680" y="2468880"/>
            <a:ext cx="11176000" cy="3550920"/>
          </a:xfrm>
        </p:spPr>
        <p:txBody>
          <a:bodyPr/>
          <a:lstStyle/>
          <a:p>
            <a:r>
              <a:rPr lang="en-US" dirty="0"/>
              <a:t>The pre-processed image is given as an input to the CNN model which consists of an input layer, convolution layers and a fully connected layer. </a:t>
            </a:r>
          </a:p>
          <a:p>
            <a:r>
              <a:rPr lang="en-US" dirty="0"/>
              <a:t>The input image of 256x256pixel acts as the input layer. In the first convolution layer, 16 filters of 3x3 size kernels each are applied to the input image by gliding one by one through the position and a total of 16 feature maps are generated. </a:t>
            </a:r>
          </a:p>
          <a:p>
            <a:r>
              <a:rPr lang="en-US" dirty="0"/>
              <a:t>These features are then applied to the </a:t>
            </a:r>
            <a:r>
              <a:rPr lang="en-US" dirty="0" err="1"/>
              <a:t>ReLU</a:t>
            </a:r>
            <a:r>
              <a:rPr lang="en-US" dirty="0"/>
              <a:t> activation function, which performs a threshold operation for each input variable with values below zero. </a:t>
            </a:r>
          </a:p>
          <a:p>
            <a:r>
              <a:rPr lang="en-US" dirty="0"/>
              <a:t>The output of the last convolution layer acts as an input for the next convolution layer.</a:t>
            </a:r>
          </a:p>
          <a:p>
            <a:endParaRPr lang="en-US" dirty="0"/>
          </a:p>
          <a:p>
            <a:pPr marL="0" indent="0">
              <a:buNone/>
            </a:pPr>
            <a:endParaRPr lang="en-IN" dirty="0"/>
          </a:p>
        </p:txBody>
      </p:sp>
    </p:spTree>
    <p:extLst>
      <p:ext uri="{BB962C8B-B14F-4D97-AF65-F5344CB8AC3E}">
        <p14:creationId xmlns:p14="http://schemas.microsoft.com/office/powerpoint/2010/main" val="113641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0068-AA38-48C5-BF85-52CBEFA26A62}"/>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51ADB121-6100-44E1-B78F-F713C916B380}"/>
              </a:ext>
            </a:extLst>
          </p:cNvPr>
          <p:cNvSpPr>
            <a:spLocks noGrp="1"/>
          </p:cNvSpPr>
          <p:nvPr>
            <p:ph idx="1"/>
          </p:nvPr>
        </p:nvSpPr>
        <p:spPr>
          <a:xfrm>
            <a:off x="660400" y="2407920"/>
            <a:ext cx="10952480" cy="3611880"/>
          </a:xfrm>
        </p:spPr>
        <p:txBody>
          <a:bodyPr>
            <a:normAutofit lnSpcReduction="10000"/>
          </a:bodyPr>
          <a:lstStyle/>
          <a:p>
            <a:pPr algn="just"/>
            <a:r>
              <a:rPr lang="en-US" dirty="0"/>
              <a:t>The next convolution layer contains of 32 3x3 scale kernel filters that are applied to each of function maps retrieved from the last layer. </a:t>
            </a:r>
          </a:p>
          <a:p>
            <a:pPr algn="just"/>
            <a:r>
              <a:rPr lang="en-US" dirty="0"/>
              <a:t>Specific operations like </a:t>
            </a:r>
            <a:r>
              <a:rPr lang="en-US" dirty="0" err="1"/>
              <a:t>ReLU</a:t>
            </a:r>
            <a:r>
              <a:rPr lang="en-US" dirty="0"/>
              <a:t> and max pooling are carried out to generate 64x64 pixel down-sampled data. </a:t>
            </a:r>
          </a:p>
          <a:p>
            <a:pPr algn="just"/>
            <a:r>
              <a:rPr lang="en-US" dirty="0"/>
              <a:t>The same operations are performed on the third layer which is the last layer where 64 filters of 3x3 size kernels are used which produce 32x32 pixel data. The third convolution layer has an output of 64 32x32 pixel feature maps. </a:t>
            </a:r>
          </a:p>
          <a:p>
            <a:pPr algn="just"/>
            <a:r>
              <a:rPr lang="en-US" dirty="0"/>
              <a:t>These features are then leveled to a single 32x32x64 = 65536 long vector, that acts as an input to a fully-connected layer. </a:t>
            </a:r>
          </a:p>
          <a:p>
            <a:pPr algn="just"/>
            <a:r>
              <a:rPr lang="en-US" dirty="0"/>
              <a:t>These features are then used to evaluate the image type whether it is an healthy eye or glaucoma- infected eye. </a:t>
            </a:r>
          </a:p>
          <a:p>
            <a:endParaRPr lang="en-IN" dirty="0"/>
          </a:p>
        </p:txBody>
      </p:sp>
    </p:spTree>
    <p:extLst>
      <p:ext uri="{BB962C8B-B14F-4D97-AF65-F5344CB8AC3E}">
        <p14:creationId xmlns:p14="http://schemas.microsoft.com/office/powerpoint/2010/main" val="320053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28B1-5AA7-4075-BF8F-C1328C0161C5}"/>
              </a:ext>
            </a:extLst>
          </p:cNvPr>
          <p:cNvSpPr>
            <a:spLocks noGrp="1"/>
          </p:cNvSpPr>
          <p:nvPr>
            <p:ph type="title"/>
          </p:nvPr>
        </p:nvSpPr>
        <p:spPr/>
        <p:txBody>
          <a:bodyPr/>
          <a:lstStyle/>
          <a:p>
            <a:r>
              <a:rPr lang="en-US" dirty="0"/>
              <a:t>Images </a:t>
            </a:r>
            <a:endParaRPr lang="en-IN" dirty="0"/>
          </a:p>
        </p:txBody>
      </p:sp>
      <p:pic>
        <p:nvPicPr>
          <p:cNvPr id="13" name="Picture 12">
            <a:extLst>
              <a:ext uri="{FF2B5EF4-FFF2-40B4-BE49-F238E27FC236}">
                <a16:creationId xmlns:a16="http://schemas.microsoft.com/office/drawing/2014/main" id="{2F5274D5-779B-471D-8D33-75DBAECDEFF5}"/>
              </a:ext>
            </a:extLst>
          </p:cNvPr>
          <p:cNvPicPr>
            <a:picLocks noChangeAspect="1"/>
          </p:cNvPicPr>
          <p:nvPr/>
        </p:nvPicPr>
        <p:blipFill>
          <a:blip r:embed="rId2"/>
          <a:stretch>
            <a:fillRect/>
          </a:stretch>
        </p:blipFill>
        <p:spPr>
          <a:xfrm>
            <a:off x="864092" y="2671439"/>
            <a:ext cx="1302058" cy="1302058"/>
          </a:xfrm>
          <a:prstGeom prst="rect">
            <a:avLst/>
          </a:prstGeom>
        </p:spPr>
      </p:pic>
      <p:pic>
        <p:nvPicPr>
          <p:cNvPr id="15" name="Picture 14">
            <a:extLst>
              <a:ext uri="{FF2B5EF4-FFF2-40B4-BE49-F238E27FC236}">
                <a16:creationId xmlns:a16="http://schemas.microsoft.com/office/drawing/2014/main" id="{CE7BDA01-B854-42EA-9C4F-F6B590FBC940}"/>
              </a:ext>
            </a:extLst>
          </p:cNvPr>
          <p:cNvPicPr>
            <a:picLocks noChangeAspect="1"/>
          </p:cNvPicPr>
          <p:nvPr/>
        </p:nvPicPr>
        <p:blipFill>
          <a:blip r:embed="rId3"/>
          <a:stretch>
            <a:fillRect/>
          </a:stretch>
        </p:blipFill>
        <p:spPr>
          <a:xfrm>
            <a:off x="2586361" y="2671439"/>
            <a:ext cx="1302058" cy="1302058"/>
          </a:xfrm>
          <a:prstGeom prst="rect">
            <a:avLst/>
          </a:prstGeom>
        </p:spPr>
      </p:pic>
      <p:sp>
        <p:nvSpPr>
          <p:cNvPr id="16" name="TextBox 15">
            <a:extLst>
              <a:ext uri="{FF2B5EF4-FFF2-40B4-BE49-F238E27FC236}">
                <a16:creationId xmlns:a16="http://schemas.microsoft.com/office/drawing/2014/main" id="{77A91E99-E5A3-4846-BCEE-67774858F2E9}"/>
              </a:ext>
            </a:extLst>
          </p:cNvPr>
          <p:cNvSpPr txBox="1"/>
          <p:nvPr/>
        </p:nvSpPr>
        <p:spPr>
          <a:xfrm flipH="1">
            <a:off x="846327" y="2142106"/>
            <a:ext cx="3095348" cy="369332"/>
          </a:xfrm>
          <a:prstGeom prst="rect">
            <a:avLst/>
          </a:prstGeom>
          <a:noFill/>
        </p:spPr>
        <p:txBody>
          <a:bodyPr wrap="square" rtlCol="0">
            <a:spAutoFit/>
          </a:bodyPr>
          <a:lstStyle/>
          <a:p>
            <a:r>
              <a:rPr lang="en-US" dirty="0"/>
              <a:t>With  Glaucoma </a:t>
            </a:r>
            <a:endParaRPr lang="en-IN" dirty="0"/>
          </a:p>
        </p:txBody>
      </p:sp>
      <p:cxnSp>
        <p:nvCxnSpPr>
          <p:cNvPr id="18" name="Straight Connector 17">
            <a:extLst>
              <a:ext uri="{FF2B5EF4-FFF2-40B4-BE49-F238E27FC236}">
                <a16:creationId xmlns:a16="http://schemas.microsoft.com/office/drawing/2014/main" id="{84D4786B-14D3-40B8-AC27-6CFDDC6D75B3}"/>
              </a:ext>
            </a:extLst>
          </p:cNvPr>
          <p:cNvCxnSpPr/>
          <p:nvPr/>
        </p:nvCxnSpPr>
        <p:spPr>
          <a:xfrm>
            <a:off x="5983550" y="2671439"/>
            <a:ext cx="0" cy="324108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4FDE738-4AD1-4A7E-96AB-F04776E095DA}"/>
              </a:ext>
            </a:extLst>
          </p:cNvPr>
          <p:cNvPicPr>
            <a:picLocks noChangeAspect="1"/>
          </p:cNvPicPr>
          <p:nvPr/>
        </p:nvPicPr>
        <p:blipFill>
          <a:blip r:embed="rId4"/>
          <a:stretch>
            <a:fillRect/>
          </a:stretch>
        </p:blipFill>
        <p:spPr>
          <a:xfrm>
            <a:off x="864092" y="4411092"/>
            <a:ext cx="1302058" cy="1302058"/>
          </a:xfrm>
          <a:prstGeom prst="rect">
            <a:avLst/>
          </a:prstGeom>
        </p:spPr>
      </p:pic>
      <p:pic>
        <p:nvPicPr>
          <p:cNvPr id="24" name="Picture 23">
            <a:extLst>
              <a:ext uri="{FF2B5EF4-FFF2-40B4-BE49-F238E27FC236}">
                <a16:creationId xmlns:a16="http://schemas.microsoft.com/office/drawing/2014/main" id="{55FD3A7A-ADBF-4197-9D33-3E084DD5445D}"/>
              </a:ext>
            </a:extLst>
          </p:cNvPr>
          <p:cNvPicPr>
            <a:picLocks noChangeAspect="1"/>
          </p:cNvPicPr>
          <p:nvPr/>
        </p:nvPicPr>
        <p:blipFill>
          <a:blip r:embed="rId5"/>
          <a:stretch>
            <a:fillRect/>
          </a:stretch>
        </p:blipFill>
        <p:spPr>
          <a:xfrm>
            <a:off x="2586357" y="4381504"/>
            <a:ext cx="1331646" cy="1331646"/>
          </a:xfrm>
          <a:prstGeom prst="rect">
            <a:avLst/>
          </a:prstGeom>
        </p:spPr>
      </p:pic>
      <p:sp>
        <p:nvSpPr>
          <p:cNvPr id="27" name="TextBox 26">
            <a:extLst>
              <a:ext uri="{FF2B5EF4-FFF2-40B4-BE49-F238E27FC236}">
                <a16:creationId xmlns:a16="http://schemas.microsoft.com/office/drawing/2014/main" id="{1D752DB3-A699-4890-BBD0-1969AB251A6F}"/>
              </a:ext>
            </a:extLst>
          </p:cNvPr>
          <p:cNvSpPr txBox="1"/>
          <p:nvPr/>
        </p:nvSpPr>
        <p:spPr>
          <a:xfrm>
            <a:off x="7173155" y="2130842"/>
            <a:ext cx="4412203" cy="369332"/>
          </a:xfrm>
          <a:prstGeom prst="rect">
            <a:avLst/>
          </a:prstGeom>
          <a:noFill/>
        </p:spPr>
        <p:txBody>
          <a:bodyPr wrap="square" rtlCol="0">
            <a:spAutoFit/>
          </a:bodyPr>
          <a:lstStyle/>
          <a:p>
            <a:pPr algn="r"/>
            <a:r>
              <a:rPr lang="en-US" dirty="0"/>
              <a:t>Without Glaucoma</a:t>
            </a:r>
            <a:endParaRPr lang="en-IN" dirty="0"/>
          </a:p>
        </p:txBody>
      </p:sp>
      <p:pic>
        <p:nvPicPr>
          <p:cNvPr id="29" name="Picture 28">
            <a:extLst>
              <a:ext uri="{FF2B5EF4-FFF2-40B4-BE49-F238E27FC236}">
                <a16:creationId xmlns:a16="http://schemas.microsoft.com/office/drawing/2014/main" id="{A5BC80A3-3ECA-4E37-B74E-68E2366E591E}"/>
              </a:ext>
            </a:extLst>
          </p:cNvPr>
          <p:cNvPicPr>
            <a:picLocks noChangeAspect="1"/>
          </p:cNvPicPr>
          <p:nvPr/>
        </p:nvPicPr>
        <p:blipFill>
          <a:blip r:embed="rId6"/>
          <a:stretch>
            <a:fillRect/>
          </a:stretch>
        </p:blipFill>
        <p:spPr>
          <a:xfrm>
            <a:off x="8435387" y="2655903"/>
            <a:ext cx="1418829" cy="1302058"/>
          </a:xfrm>
          <a:prstGeom prst="rect">
            <a:avLst/>
          </a:prstGeom>
        </p:spPr>
      </p:pic>
      <p:pic>
        <p:nvPicPr>
          <p:cNvPr id="33" name="Picture 32">
            <a:extLst>
              <a:ext uri="{FF2B5EF4-FFF2-40B4-BE49-F238E27FC236}">
                <a16:creationId xmlns:a16="http://schemas.microsoft.com/office/drawing/2014/main" id="{9E28A14E-66AD-4265-B64B-B77ED38F4B96}"/>
              </a:ext>
            </a:extLst>
          </p:cNvPr>
          <p:cNvPicPr>
            <a:picLocks noChangeAspect="1"/>
          </p:cNvPicPr>
          <p:nvPr/>
        </p:nvPicPr>
        <p:blipFill>
          <a:blip r:embed="rId7"/>
          <a:stretch>
            <a:fillRect/>
          </a:stretch>
        </p:blipFill>
        <p:spPr>
          <a:xfrm>
            <a:off x="10265546" y="2655903"/>
            <a:ext cx="1319812" cy="1319812"/>
          </a:xfrm>
          <a:prstGeom prst="rect">
            <a:avLst/>
          </a:prstGeom>
        </p:spPr>
      </p:pic>
      <p:pic>
        <p:nvPicPr>
          <p:cNvPr id="37" name="Picture 36">
            <a:extLst>
              <a:ext uri="{FF2B5EF4-FFF2-40B4-BE49-F238E27FC236}">
                <a16:creationId xmlns:a16="http://schemas.microsoft.com/office/drawing/2014/main" id="{7D788DBD-4E0B-4DB8-906C-42D536C3FE3C}"/>
              </a:ext>
            </a:extLst>
          </p:cNvPr>
          <p:cNvPicPr>
            <a:picLocks noChangeAspect="1"/>
          </p:cNvPicPr>
          <p:nvPr/>
        </p:nvPicPr>
        <p:blipFill>
          <a:blip r:embed="rId8"/>
          <a:stretch>
            <a:fillRect/>
          </a:stretch>
        </p:blipFill>
        <p:spPr>
          <a:xfrm>
            <a:off x="8435388" y="4328259"/>
            <a:ext cx="1418839" cy="1418839"/>
          </a:xfrm>
          <a:prstGeom prst="rect">
            <a:avLst/>
          </a:prstGeom>
        </p:spPr>
      </p:pic>
      <p:pic>
        <p:nvPicPr>
          <p:cNvPr id="39" name="Picture 38">
            <a:extLst>
              <a:ext uri="{FF2B5EF4-FFF2-40B4-BE49-F238E27FC236}">
                <a16:creationId xmlns:a16="http://schemas.microsoft.com/office/drawing/2014/main" id="{2CAE1D3E-D962-41D9-892E-818E8CE9A225}"/>
              </a:ext>
            </a:extLst>
          </p:cNvPr>
          <p:cNvPicPr>
            <a:picLocks noChangeAspect="1"/>
          </p:cNvPicPr>
          <p:nvPr/>
        </p:nvPicPr>
        <p:blipFill>
          <a:blip r:embed="rId9"/>
          <a:stretch>
            <a:fillRect/>
          </a:stretch>
        </p:blipFill>
        <p:spPr>
          <a:xfrm>
            <a:off x="10200456" y="4328248"/>
            <a:ext cx="1384902" cy="1384902"/>
          </a:xfrm>
          <a:prstGeom prst="rect">
            <a:avLst/>
          </a:prstGeom>
        </p:spPr>
      </p:pic>
      <p:pic>
        <p:nvPicPr>
          <p:cNvPr id="41" name="Picture 40">
            <a:extLst>
              <a:ext uri="{FF2B5EF4-FFF2-40B4-BE49-F238E27FC236}">
                <a16:creationId xmlns:a16="http://schemas.microsoft.com/office/drawing/2014/main" id="{E104C377-FA91-4390-BE04-7DF2874728C7}"/>
              </a:ext>
            </a:extLst>
          </p:cNvPr>
          <p:cNvPicPr>
            <a:picLocks noChangeAspect="1"/>
          </p:cNvPicPr>
          <p:nvPr/>
        </p:nvPicPr>
        <p:blipFill>
          <a:blip r:embed="rId10"/>
          <a:stretch>
            <a:fillRect/>
          </a:stretch>
        </p:blipFill>
        <p:spPr>
          <a:xfrm>
            <a:off x="4107509" y="2655903"/>
            <a:ext cx="1678526" cy="3256625"/>
          </a:xfrm>
          <a:prstGeom prst="rect">
            <a:avLst/>
          </a:prstGeom>
        </p:spPr>
      </p:pic>
      <p:pic>
        <p:nvPicPr>
          <p:cNvPr id="45" name="Picture 44">
            <a:extLst>
              <a:ext uri="{FF2B5EF4-FFF2-40B4-BE49-F238E27FC236}">
                <a16:creationId xmlns:a16="http://schemas.microsoft.com/office/drawing/2014/main" id="{FC581F0D-9AD5-4A2F-A467-3BCDBD91E8F4}"/>
              </a:ext>
            </a:extLst>
          </p:cNvPr>
          <p:cNvPicPr>
            <a:picLocks noChangeAspect="1"/>
          </p:cNvPicPr>
          <p:nvPr/>
        </p:nvPicPr>
        <p:blipFill>
          <a:blip r:embed="rId11"/>
          <a:stretch>
            <a:fillRect/>
          </a:stretch>
        </p:blipFill>
        <p:spPr>
          <a:xfrm>
            <a:off x="6405967" y="2607786"/>
            <a:ext cx="1618049" cy="3304742"/>
          </a:xfrm>
          <a:prstGeom prst="rect">
            <a:avLst/>
          </a:prstGeom>
        </p:spPr>
      </p:pic>
    </p:spTree>
    <p:extLst>
      <p:ext uri="{BB962C8B-B14F-4D97-AF65-F5344CB8AC3E}">
        <p14:creationId xmlns:p14="http://schemas.microsoft.com/office/powerpoint/2010/main" val="353915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0D8E-47E8-4B8B-8C51-4E8CE46C7774}"/>
              </a:ext>
            </a:extLst>
          </p:cNvPr>
          <p:cNvSpPr>
            <a:spLocks noGrp="1"/>
          </p:cNvSpPr>
          <p:nvPr>
            <p:ph type="title"/>
          </p:nvPr>
        </p:nvSpPr>
        <p:spPr/>
        <p:txBody>
          <a:bodyPr/>
          <a:lstStyle/>
          <a:p>
            <a:r>
              <a:rPr lang="en-IN" dirty="0"/>
              <a:t>Dataset without glaucoma</a:t>
            </a:r>
          </a:p>
        </p:txBody>
      </p:sp>
      <p:pic>
        <p:nvPicPr>
          <p:cNvPr id="3" name="Picture 2">
            <a:extLst>
              <a:ext uri="{FF2B5EF4-FFF2-40B4-BE49-F238E27FC236}">
                <a16:creationId xmlns:a16="http://schemas.microsoft.com/office/drawing/2014/main" id="{9FC8613D-DCD8-48BE-82BB-1D41CA27BFC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59100" y="2727325"/>
            <a:ext cx="5892800" cy="3708400"/>
          </a:xfrm>
          <a:prstGeom prst="rect">
            <a:avLst/>
          </a:prstGeom>
        </p:spPr>
      </p:pic>
    </p:spTree>
    <p:extLst>
      <p:ext uri="{BB962C8B-B14F-4D97-AF65-F5344CB8AC3E}">
        <p14:creationId xmlns:p14="http://schemas.microsoft.com/office/powerpoint/2010/main" val="157694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1498-923F-4FE1-AF67-D6E2F231B284}"/>
              </a:ext>
            </a:extLst>
          </p:cNvPr>
          <p:cNvSpPr>
            <a:spLocks noGrp="1"/>
          </p:cNvSpPr>
          <p:nvPr>
            <p:ph type="title"/>
          </p:nvPr>
        </p:nvSpPr>
        <p:spPr/>
        <p:txBody>
          <a:bodyPr/>
          <a:lstStyle/>
          <a:p>
            <a:r>
              <a:rPr lang="en-IN" dirty="0"/>
              <a:t>Dataset with glaucoma</a:t>
            </a:r>
          </a:p>
        </p:txBody>
      </p:sp>
      <p:pic>
        <p:nvPicPr>
          <p:cNvPr id="3" name="Picture 2">
            <a:extLst>
              <a:ext uri="{FF2B5EF4-FFF2-40B4-BE49-F238E27FC236}">
                <a16:creationId xmlns:a16="http://schemas.microsoft.com/office/drawing/2014/main" id="{9CC853C8-38BD-4979-AD62-C1B2F79672D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24785" y="2730500"/>
            <a:ext cx="6189980" cy="3397250"/>
          </a:xfrm>
          <a:prstGeom prst="rect">
            <a:avLst/>
          </a:prstGeom>
        </p:spPr>
      </p:pic>
    </p:spTree>
    <p:extLst>
      <p:ext uri="{BB962C8B-B14F-4D97-AF65-F5344CB8AC3E}">
        <p14:creationId xmlns:p14="http://schemas.microsoft.com/office/powerpoint/2010/main" val="2632870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172B-B8E1-4053-8162-67D364D553B5}"/>
              </a:ext>
            </a:extLst>
          </p:cNvPr>
          <p:cNvSpPr>
            <a:spLocks noGrp="1"/>
          </p:cNvSpPr>
          <p:nvPr>
            <p:ph type="title"/>
          </p:nvPr>
        </p:nvSpPr>
        <p:spPr/>
        <p:txBody>
          <a:bodyPr/>
          <a:lstStyle/>
          <a:p>
            <a:pPr algn="ctr"/>
            <a:r>
              <a:rPr lang="en-US" dirty="0">
                <a:solidFill>
                  <a:schemeClr val="accent4"/>
                </a:solidFill>
                <a:latin typeface="Algerian" panose="04020705040A02060702" pitchFamily="82" charset="0"/>
              </a:rPr>
              <a:t>OUTPUT</a:t>
            </a:r>
            <a:endParaRPr lang="en-IN" dirty="0">
              <a:solidFill>
                <a:schemeClr val="accent4"/>
              </a:solidFill>
              <a:latin typeface="Algerian" panose="04020705040A02060702" pitchFamily="82" charset="0"/>
            </a:endParaRPr>
          </a:p>
        </p:txBody>
      </p:sp>
      <p:pic>
        <p:nvPicPr>
          <p:cNvPr id="6" name="Picture Placeholder 5">
            <a:extLst>
              <a:ext uri="{FF2B5EF4-FFF2-40B4-BE49-F238E27FC236}">
                <a16:creationId xmlns:a16="http://schemas.microsoft.com/office/drawing/2014/main" id="{10EB1AF2-4ADF-4708-9B32-F4279602FCED}"/>
              </a:ext>
            </a:extLst>
          </p:cNvPr>
          <p:cNvPicPr>
            <a:picLocks noGrp="1" noChangeAspect="1"/>
          </p:cNvPicPr>
          <p:nvPr>
            <p:ph type="pic" idx="1"/>
          </p:nvPr>
        </p:nvPicPr>
        <p:blipFill>
          <a:blip r:embed="rId2"/>
          <a:srcRect t="15461" b="15461"/>
          <a:stretch>
            <a:fillRect/>
          </a:stretch>
        </p:blipFill>
        <p:spPr>
          <a:xfrm>
            <a:off x="931434" y="899160"/>
            <a:ext cx="9835601" cy="3429000"/>
          </a:xfrm>
        </p:spPr>
      </p:pic>
    </p:spTree>
    <p:extLst>
      <p:ext uri="{BB962C8B-B14F-4D97-AF65-F5344CB8AC3E}">
        <p14:creationId xmlns:p14="http://schemas.microsoft.com/office/powerpoint/2010/main" val="2701843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F19403-B67B-475F-A3FC-B96719447D97}"/>
              </a:ext>
            </a:extLst>
          </p:cNvPr>
          <p:cNvSpPr>
            <a:spLocks noGrp="1"/>
          </p:cNvSpPr>
          <p:nvPr>
            <p:ph type="title"/>
          </p:nvPr>
        </p:nvSpPr>
        <p:spPr/>
        <p:txBody>
          <a:bodyPr/>
          <a:lstStyle/>
          <a:p>
            <a:r>
              <a:rPr lang="en-IN" dirty="0"/>
              <a:t>Testing</a:t>
            </a:r>
          </a:p>
        </p:txBody>
      </p:sp>
      <p:graphicFrame>
        <p:nvGraphicFramePr>
          <p:cNvPr id="7" name="Table 7">
            <a:extLst>
              <a:ext uri="{FF2B5EF4-FFF2-40B4-BE49-F238E27FC236}">
                <a16:creationId xmlns:a16="http://schemas.microsoft.com/office/drawing/2014/main" id="{99DB3B03-CC49-4623-BEDB-7BD208519D7D}"/>
              </a:ext>
            </a:extLst>
          </p:cNvPr>
          <p:cNvGraphicFramePr>
            <a:graphicFrameLocks noGrp="1"/>
          </p:cNvGraphicFramePr>
          <p:nvPr>
            <p:ph idx="1"/>
            <p:extLst>
              <p:ext uri="{D42A27DB-BD31-4B8C-83A1-F6EECF244321}">
                <p14:modId xmlns:p14="http://schemas.microsoft.com/office/powerpoint/2010/main" val="4029006789"/>
              </p:ext>
            </p:extLst>
          </p:nvPr>
        </p:nvGraphicFramePr>
        <p:xfrm>
          <a:off x="647700" y="2603500"/>
          <a:ext cx="10753722" cy="3654194"/>
        </p:xfrm>
        <a:graphic>
          <a:graphicData uri="http://schemas.openxmlformats.org/drawingml/2006/table">
            <a:tbl>
              <a:tblPr firstRow="1" bandRow="1">
                <a:tableStyleId>{5C22544A-7EE6-4342-B048-85BDC9FD1C3A}</a:tableStyleId>
              </a:tblPr>
              <a:tblGrid>
                <a:gridCol w="2759868">
                  <a:extLst>
                    <a:ext uri="{9D8B030D-6E8A-4147-A177-3AD203B41FA5}">
                      <a16:colId xmlns:a16="http://schemas.microsoft.com/office/drawing/2014/main" val="1343997523"/>
                    </a:ext>
                  </a:extLst>
                </a:gridCol>
                <a:gridCol w="2664618">
                  <a:extLst>
                    <a:ext uri="{9D8B030D-6E8A-4147-A177-3AD203B41FA5}">
                      <a16:colId xmlns:a16="http://schemas.microsoft.com/office/drawing/2014/main" val="1156797953"/>
                    </a:ext>
                  </a:extLst>
                </a:gridCol>
                <a:gridCol w="2664618">
                  <a:extLst>
                    <a:ext uri="{9D8B030D-6E8A-4147-A177-3AD203B41FA5}">
                      <a16:colId xmlns:a16="http://schemas.microsoft.com/office/drawing/2014/main" val="1091985214"/>
                    </a:ext>
                  </a:extLst>
                </a:gridCol>
                <a:gridCol w="2664618">
                  <a:extLst>
                    <a:ext uri="{9D8B030D-6E8A-4147-A177-3AD203B41FA5}">
                      <a16:colId xmlns:a16="http://schemas.microsoft.com/office/drawing/2014/main" val="1561296815"/>
                    </a:ext>
                  </a:extLst>
                </a:gridCol>
              </a:tblGrid>
              <a:tr h="516467">
                <a:tc>
                  <a:txBody>
                    <a:bodyPr/>
                    <a:lstStyle/>
                    <a:p>
                      <a:r>
                        <a:rPr lang="en-IN" sz="1800" dirty="0"/>
                        <a:t>Action</a:t>
                      </a:r>
                    </a:p>
                  </a:txBody>
                  <a:tcPr/>
                </a:tc>
                <a:tc>
                  <a:txBody>
                    <a:bodyPr/>
                    <a:lstStyle/>
                    <a:p>
                      <a:r>
                        <a:rPr lang="en-IN" sz="1800" dirty="0"/>
                        <a:t>Expected Result</a:t>
                      </a:r>
                    </a:p>
                  </a:txBody>
                  <a:tcPr/>
                </a:tc>
                <a:tc>
                  <a:txBody>
                    <a:bodyPr/>
                    <a:lstStyle/>
                    <a:p>
                      <a:r>
                        <a:rPr lang="en-IN" sz="1800" dirty="0"/>
                        <a:t>Actual Result</a:t>
                      </a:r>
                    </a:p>
                  </a:txBody>
                  <a:tcPr/>
                </a:tc>
                <a:tc>
                  <a:txBody>
                    <a:bodyPr/>
                    <a:lstStyle/>
                    <a:p>
                      <a:r>
                        <a:rPr lang="en-IN" sz="1800" dirty="0"/>
                        <a:t>Status</a:t>
                      </a:r>
                    </a:p>
                  </a:txBody>
                  <a:tcPr/>
                </a:tc>
                <a:extLst>
                  <a:ext uri="{0D108BD9-81ED-4DB2-BD59-A6C34878D82A}">
                    <a16:rowId xmlns:a16="http://schemas.microsoft.com/office/drawing/2014/main" val="687555114"/>
                  </a:ext>
                </a:extLst>
              </a:tr>
              <a:tr h="718820">
                <a:tc>
                  <a:txBody>
                    <a:bodyPr/>
                    <a:lstStyle/>
                    <a:p>
                      <a:r>
                        <a:rPr lang="en-IN" sz="1800" kern="1200" dirty="0">
                          <a:solidFill>
                            <a:schemeClr val="dk1"/>
                          </a:solidFill>
                          <a:effectLst/>
                          <a:latin typeface="+mn-lt"/>
                          <a:ea typeface="+mn-ea"/>
                          <a:cs typeface="+mn-cs"/>
                        </a:rPr>
                        <a:t>Accessing the webcam</a:t>
                      </a:r>
                      <a:endParaRPr lang="en-IN" sz="1800" dirty="0">
                        <a:latin typeface="+mn-lt"/>
                      </a:endParaRPr>
                    </a:p>
                  </a:txBody>
                  <a:tcPr/>
                </a:tc>
                <a:tc>
                  <a:txBody>
                    <a:bodyPr/>
                    <a:lstStyle/>
                    <a:p>
                      <a:pPr>
                        <a:lnSpc>
                          <a:spcPct val="150000"/>
                        </a:lnSpc>
                        <a:spcAft>
                          <a:spcPts val="600"/>
                        </a:spcAft>
                      </a:pPr>
                      <a:r>
                        <a:rPr lang="en-IN" sz="1800" dirty="0">
                          <a:solidFill>
                            <a:srgbClr val="000000"/>
                          </a:solidFill>
                          <a:effectLst/>
                          <a:latin typeface="+mj-lt"/>
                          <a:ea typeface="Calibri" panose="020F0502020204030204" pitchFamily="34" charset="0"/>
                        </a:rPr>
                        <a:t>The UI request the OS to access webcam</a:t>
                      </a:r>
                      <a:endParaRPr lang="en-IN" sz="1800" dirty="0">
                        <a:effectLst/>
                        <a:latin typeface="+mj-lt"/>
                        <a:ea typeface="Calibri" panose="020F0502020204030204" pitchFamily="34" charset="0"/>
                      </a:endParaRPr>
                    </a:p>
                  </a:txBody>
                  <a:tcPr marL="68580" marR="68580" marT="0" marB="0"/>
                </a:tc>
                <a:tc>
                  <a:txBody>
                    <a:bodyPr/>
                    <a:lstStyle/>
                    <a:p>
                      <a:r>
                        <a:rPr lang="en-IN" sz="1800" kern="1200" dirty="0">
                          <a:solidFill>
                            <a:schemeClr val="dk1"/>
                          </a:solidFill>
                          <a:effectLst/>
                          <a:latin typeface="+mn-lt"/>
                          <a:ea typeface="+mn-ea"/>
                          <a:cs typeface="+mn-cs"/>
                        </a:rPr>
                        <a:t>The UI request the OS to access webcam</a:t>
                      </a:r>
                      <a:endParaRPr lang="en-IN" sz="1800" dirty="0"/>
                    </a:p>
                  </a:txBody>
                  <a:tcPr/>
                </a:tc>
                <a:tc>
                  <a:txBody>
                    <a:bodyPr/>
                    <a:lstStyle/>
                    <a:p>
                      <a:r>
                        <a:rPr lang="en-IN" sz="1800" dirty="0"/>
                        <a:t>pass</a:t>
                      </a:r>
                    </a:p>
                  </a:txBody>
                  <a:tcPr/>
                </a:tc>
                <a:extLst>
                  <a:ext uri="{0D108BD9-81ED-4DB2-BD59-A6C34878D82A}">
                    <a16:rowId xmlns:a16="http://schemas.microsoft.com/office/drawing/2014/main" val="13511941"/>
                  </a:ext>
                </a:extLst>
              </a:tr>
              <a:tr h="516467">
                <a:tc>
                  <a:txBody>
                    <a:bodyPr/>
                    <a:lstStyle/>
                    <a:p>
                      <a:r>
                        <a:rPr lang="en-IN" sz="1800" kern="1200" dirty="0">
                          <a:solidFill>
                            <a:schemeClr val="dk1"/>
                          </a:solidFill>
                          <a:effectLst/>
                          <a:latin typeface="+mn-lt"/>
                          <a:ea typeface="+mn-ea"/>
                          <a:cs typeface="+mn-cs"/>
                        </a:rPr>
                        <a:t>PERSON WITH GLAUCOMA</a:t>
                      </a:r>
                    </a:p>
                    <a:p>
                      <a:r>
                        <a:rPr lang="en-IN" sz="1800" kern="1200" dirty="0">
                          <a:solidFill>
                            <a:schemeClr val="dk1"/>
                          </a:solidFill>
                          <a:effectLst/>
                          <a:latin typeface="+mn-lt"/>
                          <a:ea typeface="+mn-ea"/>
                          <a:cs typeface="+mn-cs"/>
                        </a:rPr>
                        <a:t>problem</a:t>
                      </a:r>
                      <a:endParaRPr lang="en-IN" sz="1800" dirty="0"/>
                    </a:p>
                  </a:txBody>
                  <a:tcPr/>
                </a:tc>
                <a:tc>
                  <a:txBody>
                    <a:bodyPr/>
                    <a:lstStyle/>
                    <a:p>
                      <a:pPr>
                        <a:lnSpc>
                          <a:spcPct val="150000"/>
                        </a:lnSpc>
                        <a:spcAft>
                          <a:spcPts val="600"/>
                        </a:spcAft>
                      </a:pPr>
                      <a:r>
                        <a:rPr lang="en-IN" sz="1800" dirty="0">
                          <a:solidFill>
                            <a:srgbClr val="000000"/>
                          </a:solidFill>
                          <a:effectLst/>
                          <a:latin typeface="+mj-lt"/>
                          <a:ea typeface="Calibri" panose="020F0502020204030204" pitchFamily="34" charset="0"/>
                        </a:rPr>
                        <a:t>The  UI glaucoma  progress bar should increase</a:t>
                      </a:r>
                      <a:endParaRPr lang="en-IN" sz="1800" dirty="0">
                        <a:effectLst/>
                        <a:latin typeface="+mj-lt"/>
                        <a:ea typeface="Calibri" panose="020F0502020204030204" pitchFamily="34" charset="0"/>
                      </a:endParaRPr>
                    </a:p>
                  </a:txBody>
                  <a:tcPr marL="68580" marR="68580" marT="0" marB="0"/>
                </a:tc>
                <a:tc>
                  <a:txBody>
                    <a:bodyPr/>
                    <a:lstStyle/>
                    <a:p>
                      <a:r>
                        <a:rPr lang="en-IN" sz="1800" kern="1200" dirty="0">
                          <a:solidFill>
                            <a:schemeClr val="dk1"/>
                          </a:solidFill>
                          <a:effectLst/>
                          <a:latin typeface="+mn-lt"/>
                          <a:ea typeface="+mn-ea"/>
                          <a:cs typeface="+mn-cs"/>
                        </a:rPr>
                        <a:t>The UI glaucoma progress bar increases</a:t>
                      </a:r>
                      <a:endParaRPr lang="en-IN" sz="1800" dirty="0"/>
                    </a:p>
                  </a:txBody>
                  <a:tcPr/>
                </a:tc>
                <a:tc>
                  <a:txBody>
                    <a:bodyPr/>
                    <a:lstStyle/>
                    <a:p>
                      <a:r>
                        <a:rPr lang="en-IN" sz="1800" dirty="0"/>
                        <a:t>pass</a:t>
                      </a:r>
                    </a:p>
                  </a:txBody>
                  <a:tcPr/>
                </a:tc>
                <a:extLst>
                  <a:ext uri="{0D108BD9-81ED-4DB2-BD59-A6C34878D82A}">
                    <a16:rowId xmlns:a16="http://schemas.microsoft.com/office/drawing/2014/main" val="4288446371"/>
                  </a:ext>
                </a:extLst>
              </a:tr>
              <a:tr h="516467">
                <a:tc>
                  <a:txBody>
                    <a:bodyPr/>
                    <a:lstStyle/>
                    <a:p>
                      <a:r>
                        <a:rPr lang="en-IN" sz="1800" kern="1200" dirty="0">
                          <a:solidFill>
                            <a:schemeClr val="dk1"/>
                          </a:solidFill>
                          <a:effectLst/>
                          <a:latin typeface="+mn-lt"/>
                          <a:ea typeface="+mn-ea"/>
                          <a:cs typeface="+mn-cs"/>
                        </a:rPr>
                        <a:t>Person without glaucoma problem</a:t>
                      </a:r>
                      <a:endParaRPr lang="en-IN" sz="1800" dirty="0"/>
                    </a:p>
                  </a:txBody>
                  <a:tcPr/>
                </a:tc>
                <a:tc>
                  <a:txBody>
                    <a:bodyPr/>
                    <a:lstStyle/>
                    <a:p>
                      <a:pPr>
                        <a:lnSpc>
                          <a:spcPct val="150000"/>
                        </a:lnSpc>
                        <a:spcAft>
                          <a:spcPts val="600"/>
                        </a:spcAft>
                      </a:pPr>
                      <a:r>
                        <a:rPr lang="en-IN" sz="1800" kern="1200" dirty="0">
                          <a:solidFill>
                            <a:schemeClr val="dk1"/>
                          </a:solidFill>
                          <a:effectLst/>
                          <a:latin typeface="+mn-lt"/>
                          <a:ea typeface="+mn-ea"/>
                          <a:cs typeface="+mn-cs"/>
                        </a:rPr>
                        <a:t>The  UI without glaucoma progress bar should increase</a:t>
                      </a:r>
                      <a:endParaRPr lang="en-IN" sz="1800" dirty="0">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50000"/>
                        </a:lnSpc>
                        <a:spcAft>
                          <a:spcPts val="600"/>
                        </a:spcAft>
                      </a:pPr>
                      <a:r>
                        <a:rPr lang="en-IN" sz="1800" dirty="0">
                          <a:solidFill>
                            <a:srgbClr val="000000"/>
                          </a:solidFill>
                          <a:effectLst/>
                          <a:latin typeface="+mj-lt"/>
                          <a:ea typeface="Calibri" panose="020F0502020204030204" pitchFamily="34" charset="0"/>
                        </a:rPr>
                        <a:t>The UI without glaucoma progress bar increases</a:t>
                      </a:r>
                      <a:endParaRPr lang="en-IN" sz="1800" dirty="0">
                        <a:effectLst/>
                        <a:latin typeface="+mj-lt"/>
                        <a:ea typeface="Calibri" panose="020F0502020204030204" pitchFamily="34" charset="0"/>
                      </a:endParaRPr>
                    </a:p>
                  </a:txBody>
                  <a:tcPr marL="68580" marR="68580" marT="0" marB="0"/>
                </a:tc>
                <a:tc>
                  <a:txBody>
                    <a:bodyPr/>
                    <a:lstStyle/>
                    <a:p>
                      <a:r>
                        <a:rPr lang="en-IN" sz="1800" dirty="0"/>
                        <a:t>pass</a:t>
                      </a:r>
                    </a:p>
                  </a:txBody>
                  <a:tcPr/>
                </a:tc>
                <a:extLst>
                  <a:ext uri="{0D108BD9-81ED-4DB2-BD59-A6C34878D82A}">
                    <a16:rowId xmlns:a16="http://schemas.microsoft.com/office/drawing/2014/main" val="2142439989"/>
                  </a:ext>
                </a:extLst>
              </a:tr>
            </a:tbl>
          </a:graphicData>
        </a:graphic>
      </p:graphicFrame>
    </p:spTree>
    <p:extLst>
      <p:ext uri="{BB962C8B-B14F-4D97-AF65-F5344CB8AC3E}">
        <p14:creationId xmlns:p14="http://schemas.microsoft.com/office/powerpoint/2010/main" val="45672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B81B-6EE7-4EF1-AC09-5DBE6BBFCAE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1936454-DE05-4539-8EF6-F7FA5BD8F9D6}"/>
              </a:ext>
            </a:extLst>
          </p:cNvPr>
          <p:cNvSpPr>
            <a:spLocks noGrp="1"/>
          </p:cNvSpPr>
          <p:nvPr>
            <p:ph idx="1"/>
          </p:nvPr>
        </p:nvSpPr>
        <p:spPr>
          <a:xfrm>
            <a:off x="466726" y="2419350"/>
            <a:ext cx="11277600" cy="4286250"/>
          </a:xfrm>
        </p:spPr>
        <p:txBody>
          <a:bodyPr>
            <a:noAutofit/>
          </a:bodyPr>
          <a:lstStyle/>
          <a:p>
            <a:pPr algn="just">
              <a:lnSpc>
                <a:spcPct val="150000"/>
              </a:lnSpc>
            </a:pPr>
            <a:r>
              <a:rPr lang="en-US" dirty="0"/>
              <a:t>Glaucoma is a chronic and irreversible eye disease, which leads to deterioration in vision and quality of life. </a:t>
            </a:r>
          </a:p>
          <a:p>
            <a:pPr algn="just">
              <a:lnSpc>
                <a:spcPct val="150000"/>
              </a:lnSpc>
            </a:pPr>
            <a:r>
              <a:rPr lang="en-US" dirty="0"/>
              <a:t>Deep learning systems, such as convolutional neural networks (CNNs), can infer a hierarchical representation of images to discriminate between glaucoma and non-glaucoma patterns for diagnostic decisions. </a:t>
            </a:r>
          </a:p>
          <a:p>
            <a:pPr algn="just">
              <a:lnSpc>
                <a:spcPct val="150000"/>
              </a:lnSpc>
            </a:pPr>
            <a:r>
              <a:rPr lang="en-US" dirty="0"/>
              <a:t>The model is trained with the  DRISHTI-GS1 dataset using deep learning API </a:t>
            </a:r>
            <a:r>
              <a:rPr lang="en-US" dirty="0" err="1"/>
              <a:t>keras</a:t>
            </a:r>
            <a:r>
              <a:rPr lang="en-US" dirty="0"/>
              <a:t> over </a:t>
            </a:r>
            <a:r>
              <a:rPr lang="en-US" dirty="0" err="1"/>
              <a:t>Tensorflow</a:t>
            </a:r>
            <a:r>
              <a:rPr lang="en-US" dirty="0"/>
              <a:t>. The Network architecture used gives great accuracy. </a:t>
            </a:r>
          </a:p>
        </p:txBody>
      </p:sp>
    </p:spTree>
    <p:extLst>
      <p:ext uri="{BB962C8B-B14F-4D97-AF65-F5344CB8AC3E}">
        <p14:creationId xmlns:p14="http://schemas.microsoft.com/office/powerpoint/2010/main" val="219649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9F75-7B08-4022-8352-56F0FA766A3C}"/>
              </a:ext>
            </a:extLst>
          </p:cNvPr>
          <p:cNvSpPr>
            <a:spLocks noGrp="1"/>
          </p:cNvSpPr>
          <p:nvPr>
            <p:ph type="title"/>
          </p:nvPr>
        </p:nvSpPr>
        <p:spPr/>
        <p:txBody>
          <a:bodyPr/>
          <a:lstStyle/>
          <a:p>
            <a:r>
              <a:rPr lang="en-US" dirty="0"/>
              <a:t>Future Enhancement And Conclusion</a:t>
            </a:r>
            <a:endParaRPr lang="en-IN" dirty="0"/>
          </a:p>
        </p:txBody>
      </p:sp>
      <p:sp>
        <p:nvSpPr>
          <p:cNvPr id="3" name="Content Placeholder 2">
            <a:extLst>
              <a:ext uri="{FF2B5EF4-FFF2-40B4-BE49-F238E27FC236}">
                <a16:creationId xmlns:a16="http://schemas.microsoft.com/office/drawing/2014/main" id="{92D74204-7E47-4CDB-B7DF-25B04007BBF6}"/>
              </a:ext>
            </a:extLst>
          </p:cNvPr>
          <p:cNvSpPr>
            <a:spLocks noGrp="1"/>
          </p:cNvSpPr>
          <p:nvPr>
            <p:ph idx="1"/>
          </p:nvPr>
        </p:nvSpPr>
        <p:spPr>
          <a:xfrm>
            <a:off x="736847" y="2263807"/>
            <a:ext cx="10582183" cy="3941684"/>
          </a:xfrm>
        </p:spPr>
        <p:txBody>
          <a:bodyPr/>
          <a:lstStyle/>
          <a:p>
            <a:r>
              <a:rPr lang="en-US" b="0" i="0" dirty="0">
                <a:solidFill>
                  <a:srgbClr val="333333"/>
                </a:solidFill>
                <a:effectLst/>
                <a:latin typeface="Century Gothic" panose="020B0502020202020204" pitchFamily="34" charset="0"/>
              </a:rPr>
              <a:t>Glaucoma is a “silent thief of sight” having no early symptoms and can cause permanent blindness if not detected or diagnosed at an early stage.</a:t>
            </a:r>
          </a:p>
          <a:p>
            <a:r>
              <a:rPr lang="en-US" b="0" i="0" dirty="0">
                <a:solidFill>
                  <a:srgbClr val="333333"/>
                </a:solidFill>
                <a:effectLst/>
                <a:latin typeface="Century Gothic" panose="020B0502020202020204" pitchFamily="34" charset="0"/>
              </a:rPr>
              <a:t>Fundoscopy enables ophthalmologists to analyze the internal retinal structural changes i.e. change in CDR, ISNT ratio.</a:t>
            </a:r>
          </a:p>
          <a:p>
            <a:r>
              <a:rPr lang="en-US" b="0" i="0" dirty="0">
                <a:solidFill>
                  <a:srgbClr val="333333"/>
                </a:solidFill>
                <a:effectLst/>
                <a:latin typeface="Century Gothic" panose="020B0502020202020204" pitchFamily="34" charset="0"/>
              </a:rPr>
              <a:t>Proposed methodology provides an algorithm to detect glaucoma by analyzing the structural changes from fundus image and correlate the results with classification results from deep learning module.</a:t>
            </a:r>
          </a:p>
          <a:p>
            <a:r>
              <a:rPr lang="en-US" b="0" i="0" dirty="0">
                <a:solidFill>
                  <a:srgbClr val="333333"/>
                </a:solidFill>
                <a:effectLst/>
                <a:latin typeface="Century Gothic" panose="020B0502020202020204" pitchFamily="34" charset="0"/>
              </a:rPr>
              <a:t>Proposed system is able to screen out glaucoma patients 100 % accuracy as none of the glaucoma case is classified as normal.</a:t>
            </a:r>
          </a:p>
          <a:p>
            <a:r>
              <a:rPr lang="en-IN" dirty="0">
                <a:latin typeface="Century Gothic" panose="020B0502020202020204" pitchFamily="34" charset="0"/>
              </a:rPr>
              <a:t>Proposed system can enhance </a:t>
            </a:r>
            <a:r>
              <a:rPr lang="en-IN" dirty="0" err="1">
                <a:latin typeface="Century Gothic" panose="020B0502020202020204" pitchFamily="34" charset="0"/>
              </a:rPr>
              <a:t>evaluvation</a:t>
            </a:r>
            <a:r>
              <a:rPr lang="en-IN" dirty="0">
                <a:latin typeface="Century Gothic" panose="020B0502020202020204" pitchFamily="34" charset="0"/>
              </a:rPr>
              <a:t> by adding additional datasets .</a:t>
            </a:r>
          </a:p>
        </p:txBody>
      </p:sp>
    </p:spTree>
    <p:extLst>
      <p:ext uri="{BB962C8B-B14F-4D97-AF65-F5344CB8AC3E}">
        <p14:creationId xmlns:p14="http://schemas.microsoft.com/office/powerpoint/2010/main" val="193867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9D76-84D1-4B90-A3E3-6CD716EB613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E8CD289-17FA-4006-B778-C859148225F6}"/>
              </a:ext>
            </a:extLst>
          </p:cNvPr>
          <p:cNvSpPr>
            <a:spLocks noGrp="1"/>
          </p:cNvSpPr>
          <p:nvPr>
            <p:ph idx="1"/>
          </p:nvPr>
        </p:nvSpPr>
        <p:spPr>
          <a:xfrm>
            <a:off x="1154954" y="2603500"/>
            <a:ext cx="10142966" cy="3416300"/>
          </a:xfrm>
        </p:spPr>
        <p:txBody>
          <a:bodyPr/>
          <a:lstStyle/>
          <a:p>
            <a:pPr algn="just"/>
            <a:r>
              <a:rPr lang="en-IN" dirty="0"/>
              <a:t>[1]“Detection of Glaucoma Using Retinal Fundus Images” Hafsah Ahmad, Abubakar </a:t>
            </a:r>
            <a:r>
              <a:rPr lang="en-IN" dirty="0" err="1"/>
              <a:t>Yamin</a:t>
            </a:r>
            <a:r>
              <a:rPr lang="en-IN" dirty="0"/>
              <a:t>, Aqsa Shakeel, Syed Omer Gillani, </a:t>
            </a:r>
            <a:r>
              <a:rPr lang="en-IN" dirty="0" err="1"/>
              <a:t>Umer</a:t>
            </a:r>
            <a:r>
              <a:rPr lang="en-IN" dirty="0"/>
              <a:t> Ansari(IEEE 2014). </a:t>
            </a:r>
          </a:p>
          <a:p>
            <a:pPr algn="just"/>
            <a:r>
              <a:rPr lang="en-IN" dirty="0"/>
              <a:t>[2]“Automatic Glaucoma Detection by Using Funduscopic Images”, </a:t>
            </a:r>
            <a:r>
              <a:rPr lang="en-IN" dirty="0" err="1"/>
              <a:t>Atheesan</a:t>
            </a:r>
            <a:r>
              <a:rPr lang="en-IN" dirty="0"/>
              <a:t> S., </a:t>
            </a:r>
            <a:r>
              <a:rPr lang="en-IN" dirty="0" err="1"/>
              <a:t>Yashothara</a:t>
            </a:r>
            <a:r>
              <a:rPr lang="en-IN" dirty="0"/>
              <a:t> S.(IEEE 2016).</a:t>
            </a:r>
          </a:p>
          <a:p>
            <a:pPr algn="just"/>
            <a:r>
              <a:rPr lang="en-IN" dirty="0"/>
              <a:t>[3]”Automated Detection of Suspected Glaucoma in Digital Fundus Images”, Namita </a:t>
            </a:r>
            <a:r>
              <a:rPr lang="en-IN" dirty="0" err="1"/>
              <a:t>Sengar</a:t>
            </a:r>
            <a:r>
              <a:rPr lang="en-IN" dirty="0"/>
              <a:t>, Malay Kishore Dutta, </a:t>
            </a:r>
            <a:r>
              <a:rPr lang="en-IN" dirty="0" err="1"/>
              <a:t>Radim</a:t>
            </a:r>
            <a:r>
              <a:rPr lang="en-IN" dirty="0"/>
              <a:t> </a:t>
            </a:r>
            <a:r>
              <a:rPr lang="en-IN" dirty="0" err="1"/>
              <a:t>Burget</a:t>
            </a:r>
            <a:r>
              <a:rPr lang="en-IN" dirty="0"/>
              <a:t>, Martin </a:t>
            </a:r>
            <a:r>
              <a:rPr lang="en-IN" dirty="0" err="1"/>
              <a:t>Ranjoha</a:t>
            </a:r>
            <a:r>
              <a:rPr lang="en-IN" dirty="0"/>
              <a:t>(IEEE 2017) . </a:t>
            </a:r>
          </a:p>
          <a:p>
            <a:pPr algn="just"/>
            <a:r>
              <a:rPr lang="en-IN" dirty="0"/>
              <a:t>[4] </a:t>
            </a:r>
            <a:r>
              <a:rPr lang="en-IN" dirty="0" err="1"/>
              <a:t>Budai</a:t>
            </a:r>
            <a:r>
              <a:rPr lang="en-IN" dirty="0"/>
              <a:t> A, Bock R, Maier A, </a:t>
            </a:r>
            <a:r>
              <a:rPr lang="en-IN" dirty="0" err="1"/>
              <a:t>Hornegger</a:t>
            </a:r>
            <a:r>
              <a:rPr lang="en-IN" dirty="0"/>
              <a:t> J, Michelson G. Robust vessel segmentation in fundus images. Int J Biomed </a:t>
            </a:r>
            <a:r>
              <a:rPr lang="en-IN" dirty="0" err="1"/>
              <a:t>Imag</a:t>
            </a:r>
            <a:r>
              <a:rPr lang="en-IN" dirty="0"/>
              <a:t>. 2013. </a:t>
            </a:r>
          </a:p>
        </p:txBody>
      </p:sp>
    </p:spTree>
    <p:extLst>
      <p:ext uri="{BB962C8B-B14F-4D97-AF65-F5344CB8AC3E}">
        <p14:creationId xmlns:p14="http://schemas.microsoft.com/office/powerpoint/2010/main" val="74512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319F-65DE-4892-AD2C-1D553270E607}"/>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23C50F02-533C-474D-8E1B-E2F93BC58D38}"/>
              </a:ext>
            </a:extLst>
          </p:cNvPr>
          <p:cNvSpPr>
            <a:spLocks noGrp="1"/>
          </p:cNvSpPr>
          <p:nvPr>
            <p:ph idx="1"/>
          </p:nvPr>
        </p:nvSpPr>
        <p:spPr>
          <a:xfrm>
            <a:off x="1020932" y="2352583"/>
            <a:ext cx="10511162" cy="4101483"/>
          </a:xfrm>
        </p:spPr>
        <p:txBody>
          <a:bodyPr>
            <a:normAutofit/>
          </a:bodyPr>
          <a:lstStyle/>
          <a:p>
            <a:pPr marL="285750" indent="-285750" algn="just">
              <a:buClr>
                <a:schemeClr val="accent1"/>
              </a:buClr>
              <a:buFont typeface="Century Gothic" panose="020B0502020202020204" pitchFamily="34" charset="0"/>
              <a:buChar char="►"/>
            </a:pPr>
            <a:r>
              <a:rPr lang="en-IN" sz="1900" dirty="0">
                <a:solidFill>
                  <a:schemeClr val="tx1">
                    <a:lumMod val="75000"/>
                    <a:lumOff val="25000"/>
                  </a:schemeClr>
                </a:solidFill>
              </a:rPr>
              <a:t>[5]</a:t>
            </a:r>
            <a:r>
              <a:rPr lang="en-IN" sz="1900" dirty="0" err="1">
                <a:solidFill>
                  <a:schemeClr val="tx1">
                    <a:lumMod val="75000"/>
                    <a:lumOff val="25000"/>
                  </a:schemeClr>
                </a:solidFill>
              </a:rPr>
              <a:t>Simonyan</a:t>
            </a:r>
            <a:r>
              <a:rPr lang="en-IN" sz="1900" dirty="0">
                <a:solidFill>
                  <a:schemeClr val="tx1">
                    <a:lumMod val="75000"/>
                    <a:lumOff val="25000"/>
                  </a:schemeClr>
                </a:solidFill>
              </a:rPr>
              <a:t> K, Zisserman A. Very deep convolutional networks for largescale image recognition. 2014. </a:t>
            </a:r>
            <a:r>
              <a:rPr lang="en-IN" sz="1900" dirty="0" err="1">
                <a:solidFill>
                  <a:schemeClr val="tx1">
                    <a:lumMod val="75000"/>
                    <a:lumOff val="25000"/>
                  </a:schemeClr>
                </a:solidFill>
              </a:rPr>
              <a:t>ArXiv</a:t>
            </a:r>
            <a:r>
              <a:rPr lang="en-IN" sz="1900" dirty="0">
                <a:solidFill>
                  <a:schemeClr val="tx1">
                    <a:lumMod val="75000"/>
                    <a:lumOff val="25000"/>
                  </a:schemeClr>
                </a:solidFill>
              </a:rPr>
              <a:t> e-prints </a:t>
            </a:r>
            <a:r>
              <a:rPr lang="en-IN" sz="1900" dirty="0" err="1">
                <a:solidFill>
                  <a:schemeClr val="tx1">
                    <a:lumMod val="75000"/>
                    <a:lumOff val="25000"/>
                  </a:schemeClr>
                </a:solidFill>
              </a:rPr>
              <a:t>arxiv:abs</a:t>
            </a:r>
            <a:r>
              <a:rPr lang="en-IN" sz="1900" dirty="0">
                <a:solidFill>
                  <a:schemeClr val="tx1">
                    <a:lumMod val="75000"/>
                    <a:lumOff val="25000"/>
                  </a:schemeClr>
                </a:solidFill>
              </a:rPr>
              <a:t>/1409.1556.</a:t>
            </a:r>
          </a:p>
          <a:p>
            <a:pPr marL="285750" indent="-285750" algn="just">
              <a:buClr>
                <a:schemeClr val="accent1"/>
              </a:buClr>
              <a:buFont typeface="Century Gothic" panose="020B0502020202020204" pitchFamily="34" charset="0"/>
              <a:buChar char="►"/>
            </a:pPr>
            <a:r>
              <a:rPr lang="en-IN" sz="1900" dirty="0">
                <a:solidFill>
                  <a:schemeClr val="tx1">
                    <a:lumMod val="75000"/>
                    <a:lumOff val="25000"/>
                  </a:schemeClr>
                </a:solidFill>
              </a:rPr>
              <a:t> [6]Carneiro G, </a:t>
            </a:r>
            <a:r>
              <a:rPr lang="en-IN" sz="1900" dirty="0" err="1">
                <a:solidFill>
                  <a:schemeClr val="tx1">
                    <a:lumMod val="75000"/>
                    <a:lumOff val="25000"/>
                  </a:schemeClr>
                </a:solidFill>
              </a:rPr>
              <a:t>NascimentoJ</a:t>
            </a:r>
            <a:r>
              <a:rPr lang="en-IN" sz="1900" dirty="0">
                <a:solidFill>
                  <a:schemeClr val="tx1">
                    <a:lumMod val="75000"/>
                    <a:lumOff val="25000"/>
                  </a:schemeClr>
                </a:solidFill>
              </a:rPr>
              <a:t>, Bradley AP. In : </a:t>
            </a:r>
            <a:r>
              <a:rPr lang="en-IN" sz="1900" dirty="0" err="1">
                <a:solidFill>
                  <a:schemeClr val="tx1">
                    <a:lumMod val="75000"/>
                    <a:lumOff val="25000"/>
                  </a:schemeClr>
                </a:solidFill>
              </a:rPr>
              <a:t>Navab</a:t>
            </a:r>
            <a:r>
              <a:rPr lang="en-IN" sz="1900" dirty="0">
                <a:solidFill>
                  <a:schemeClr val="tx1">
                    <a:lumMod val="75000"/>
                    <a:lumOff val="25000"/>
                  </a:schemeClr>
                </a:solidFill>
              </a:rPr>
              <a:t> N, </a:t>
            </a:r>
            <a:r>
              <a:rPr lang="en-IN" sz="1900" dirty="0" err="1">
                <a:solidFill>
                  <a:schemeClr val="tx1">
                    <a:lumMod val="75000"/>
                    <a:lumOff val="25000"/>
                  </a:schemeClr>
                </a:solidFill>
              </a:rPr>
              <a:t>Hornegger</a:t>
            </a:r>
            <a:r>
              <a:rPr lang="en-IN" sz="1900" dirty="0">
                <a:solidFill>
                  <a:schemeClr val="tx1">
                    <a:lumMod val="75000"/>
                    <a:lumOff val="25000"/>
                  </a:schemeClr>
                </a:solidFill>
              </a:rPr>
              <a:t> J, Wells WM, </a:t>
            </a:r>
            <a:r>
              <a:rPr lang="en-IN" sz="1900" dirty="0" err="1">
                <a:solidFill>
                  <a:schemeClr val="tx1">
                    <a:lumMod val="75000"/>
                    <a:lumOff val="25000"/>
                  </a:schemeClr>
                </a:solidFill>
              </a:rPr>
              <a:t>Frangi</a:t>
            </a:r>
            <a:r>
              <a:rPr lang="en-IN" sz="1900" dirty="0">
                <a:solidFill>
                  <a:schemeClr val="tx1">
                    <a:lumMod val="75000"/>
                    <a:lumOff val="25000"/>
                  </a:schemeClr>
                </a:solidFill>
              </a:rPr>
              <a:t> AF, eds. Unregistered </a:t>
            </a:r>
            <a:r>
              <a:rPr lang="en-IN" sz="1900" dirty="0" err="1">
                <a:solidFill>
                  <a:schemeClr val="tx1">
                    <a:lumMod val="75000"/>
                    <a:lumOff val="25000"/>
                  </a:schemeClr>
                </a:solidFill>
              </a:rPr>
              <a:t>multiview</a:t>
            </a:r>
            <a:r>
              <a:rPr lang="en-IN" sz="1900" dirty="0">
                <a:solidFill>
                  <a:schemeClr val="tx1">
                    <a:lumMod val="75000"/>
                    <a:lumOff val="25000"/>
                  </a:schemeClr>
                </a:solidFill>
              </a:rPr>
              <a:t> mammogram analysis with pretrained deep learning models. </a:t>
            </a:r>
          </a:p>
          <a:p>
            <a:pPr marL="285750" indent="-285750" algn="just">
              <a:buClr>
                <a:schemeClr val="accent1"/>
              </a:buClr>
              <a:buFont typeface="Century Gothic" panose="020B0502020202020204" pitchFamily="34" charset="0"/>
              <a:buChar char="►"/>
            </a:pPr>
            <a:r>
              <a:rPr lang="en-IN" sz="1900" dirty="0">
                <a:solidFill>
                  <a:schemeClr val="tx1">
                    <a:lumMod val="75000"/>
                    <a:lumOff val="25000"/>
                  </a:schemeClr>
                </a:solidFill>
              </a:rPr>
              <a:t>[7]World Health Organization. Bulletin of the World Health Organization, Volume 82(11). 2004. </a:t>
            </a:r>
          </a:p>
          <a:p>
            <a:pPr marL="285750" indent="-285750" algn="just">
              <a:buClr>
                <a:schemeClr val="accent1"/>
              </a:buClr>
              <a:buFont typeface="Century Gothic" panose="020B0502020202020204" pitchFamily="34" charset="0"/>
              <a:buChar char="►"/>
            </a:pPr>
            <a:r>
              <a:rPr lang="en-IN" sz="1900" dirty="0">
                <a:solidFill>
                  <a:schemeClr val="tx1">
                    <a:lumMod val="75000"/>
                    <a:lumOff val="25000"/>
                  </a:schemeClr>
                </a:solidFill>
              </a:rPr>
              <a:t>[8] </a:t>
            </a:r>
            <a:r>
              <a:rPr lang="en-IN" sz="1900" dirty="0" err="1">
                <a:solidFill>
                  <a:schemeClr val="tx1">
                    <a:lumMod val="75000"/>
                    <a:lumOff val="25000"/>
                  </a:schemeClr>
                </a:solidFill>
              </a:rPr>
              <a:t>Bourne</a:t>
            </a:r>
            <a:r>
              <a:rPr lang="en-IN" sz="1900" dirty="0">
                <a:solidFill>
                  <a:schemeClr val="tx1">
                    <a:lumMod val="75000"/>
                    <a:lumOff val="25000"/>
                  </a:schemeClr>
                </a:solidFill>
              </a:rPr>
              <a:t> RRA. Worldwide glaucoma through the looking glass. Br J Ophthalmol.2006. </a:t>
            </a:r>
          </a:p>
          <a:p>
            <a:pPr marL="285750" indent="-285750" algn="just">
              <a:buClr>
                <a:schemeClr val="accent1"/>
              </a:buClr>
              <a:buFont typeface="Century Gothic" panose="020B0502020202020204" pitchFamily="34" charset="0"/>
              <a:buChar char="►"/>
            </a:pPr>
            <a:r>
              <a:rPr lang="en-IN" sz="1900" dirty="0">
                <a:solidFill>
                  <a:schemeClr val="tx1">
                    <a:lumMod val="75000"/>
                    <a:lumOff val="25000"/>
                  </a:schemeClr>
                </a:solidFill>
              </a:rPr>
              <a:t> [9]Bock R, Meier J, </a:t>
            </a:r>
            <a:r>
              <a:rPr lang="en-IN" sz="1900" dirty="0" err="1">
                <a:solidFill>
                  <a:schemeClr val="tx1">
                    <a:lumMod val="75000"/>
                    <a:lumOff val="25000"/>
                  </a:schemeClr>
                </a:solidFill>
              </a:rPr>
              <a:t>Nyúl</a:t>
            </a:r>
            <a:r>
              <a:rPr lang="en-IN" sz="1900" dirty="0">
                <a:solidFill>
                  <a:schemeClr val="tx1">
                    <a:lumMod val="75000"/>
                    <a:lumOff val="25000"/>
                  </a:schemeClr>
                </a:solidFill>
              </a:rPr>
              <a:t> LG, </a:t>
            </a:r>
            <a:r>
              <a:rPr lang="en-IN" sz="1900" dirty="0" err="1">
                <a:solidFill>
                  <a:schemeClr val="tx1">
                    <a:lumMod val="75000"/>
                    <a:lumOff val="25000"/>
                  </a:schemeClr>
                </a:solidFill>
              </a:rPr>
              <a:t>Hornegger</a:t>
            </a:r>
            <a:r>
              <a:rPr lang="en-IN" sz="1900" dirty="0">
                <a:solidFill>
                  <a:schemeClr val="tx1">
                    <a:lumMod val="75000"/>
                    <a:lumOff val="25000"/>
                  </a:schemeClr>
                </a:solidFill>
              </a:rPr>
              <a:t> J, Michelson G. Glaucoma risk index: automated glaucoma detection from </a:t>
            </a:r>
            <a:r>
              <a:rPr lang="en-IN" sz="1900" dirty="0" err="1">
                <a:solidFill>
                  <a:schemeClr val="tx1">
                    <a:lumMod val="75000"/>
                    <a:lumOff val="25000"/>
                  </a:schemeClr>
                </a:solidFill>
              </a:rPr>
              <a:t>color</a:t>
            </a:r>
            <a:r>
              <a:rPr lang="en-IN" sz="1900" dirty="0">
                <a:solidFill>
                  <a:schemeClr val="tx1">
                    <a:lumMod val="75000"/>
                    <a:lumOff val="25000"/>
                  </a:schemeClr>
                </a:solidFill>
              </a:rPr>
              <a:t> fundus images. Med Image Anal. 2010</a:t>
            </a:r>
          </a:p>
          <a:p>
            <a:endParaRPr lang="en-IN" dirty="0"/>
          </a:p>
        </p:txBody>
      </p:sp>
    </p:spTree>
    <p:extLst>
      <p:ext uri="{BB962C8B-B14F-4D97-AF65-F5344CB8AC3E}">
        <p14:creationId xmlns:p14="http://schemas.microsoft.com/office/powerpoint/2010/main" val="29508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000A-3248-491A-9CB2-583B65B685F2}"/>
              </a:ext>
            </a:extLst>
          </p:cNvPr>
          <p:cNvSpPr>
            <a:spLocks noGrp="1"/>
          </p:cNvSpPr>
          <p:nvPr>
            <p:ph type="title"/>
          </p:nvPr>
        </p:nvSpPr>
        <p:spPr/>
        <p:txBody>
          <a:bodyPr/>
          <a:lstStyle/>
          <a:p>
            <a:r>
              <a:rPr lang="en-US" dirty="0"/>
              <a:t>Journal Details</a:t>
            </a:r>
            <a:endParaRPr lang="en-IN" dirty="0"/>
          </a:p>
        </p:txBody>
      </p:sp>
      <p:sp>
        <p:nvSpPr>
          <p:cNvPr id="3" name="Content Placeholder 2">
            <a:extLst>
              <a:ext uri="{FF2B5EF4-FFF2-40B4-BE49-F238E27FC236}">
                <a16:creationId xmlns:a16="http://schemas.microsoft.com/office/drawing/2014/main" id="{BB68AE0D-B0E9-4D9D-BFFC-6B0ED032E39C}"/>
              </a:ext>
            </a:extLst>
          </p:cNvPr>
          <p:cNvSpPr>
            <a:spLocks noGrp="1"/>
          </p:cNvSpPr>
          <p:nvPr>
            <p:ph idx="1"/>
          </p:nvPr>
        </p:nvSpPr>
        <p:spPr>
          <a:xfrm>
            <a:off x="1154954" y="2603500"/>
            <a:ext cx="10093054" cy="3416300"/>
          </a:xfrm>
        </p:spPr>
        <p:txBody>
          <a:bodyPr/>
          <a:lstStyle/>
          <a:p>
            <a:pPr algn="just"/>
            <a:r>
              <a:rPr lang="en-US" b="1" dirty="0"/>
              <a:t>Title of the paper : </a:t>
            </a:r>
            <a:r>
              <a:rPr lang="en-US" dirty="0"/>
              <a:t>“Glaucoma Detection Using Convolutional Neural Networks”</a:t>
            </a:r>
          </a:p>
          <a:p>
            <a:r>
              <a:rPr lang="en-US" b="1" dirty="0"/>
              <a:t>Journal Name     : </a:t>
            </a:r>
            <a:r>
              <a:rPr lang="en-US" dirty="0"/>
              <a:t>“ International Journal for Science and Advance Research In                </a:t>
            </a:r>
          </a:p>
          <a:p>
            <a:pPr marL="0" indent="0">
              <a:buNone/>
            </a:pPr>
            <a:r>
              <a:rPr lang="en-US" dirty="0"/>
              <a:t>                                        Technology”</a:t>
            </a:r>
          </a:p>
          <a:p>
            <a:pPr algn="just"/>
            <a:r>
              <a:rPr lang="en-US" b="1" dirty="0"/>
              <a:t>Paper ID               :   </a:t>
            </a:r>
            <a:r>
              <a:rPr lang="en-US" dirty="0"/>
              <a:t>IJSARTV71648859</a:t>
            </a:r>
          </a:p>
          <a:p>
            <a:pPr algn="just"/>
            <a:r>
              <a:rPr lang="en-US" b="1" dirty="0"/>
              <a:t>Published In         :  </a:t>
            </a:r>
            <a:r>
              <a:rPr lang="en-US" dirty="0"/>
              <a:t>Volume : 7 , Issue : 6</a:t>
            </a:r>
          </a:p>
          <a:p>
            <a:pPr algn="just"/>
            <a:r>
              <a:rPr lang="en-US" b="1" dirty="0"/>
              <a:t>Publication Date :   </a:t>
            </a:r>
            <a:r>
              <a:rPr lang="en-US" dirty="0"/>
              <a:t>8 June 2021.</a:t>
            </a:r>
            <a:endParaRPr lang="en-US" b="1" dirty="0"/>
          </a:p>
          <a:p>
            <a:pPr marL="0" indent="0">
              <a:buNone/>
            </a:pPr>
            <a:r>
              <a:rPr lang="en-US" dirty="0"/>
              <a:t>      </a:t>
            </a:r>
          </a:p>
          <a:p>
            <a:endParaRPr lang="en-IN" dirty="0"/>
          </a:p>
        </p:txBody>
      </p:sp>
    </p:spTree>
    <p:extLst>
      <p:ext uri="{BB962C8B-B14F-4D97-AF65-F5344CB8AC3E}">
        <p14:creationId xmlns:p14="http://schemas.microsoft.com/office/powerpoint/2010/main" val="127858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9B6C-9CD3-44AA-B54E-444F7746E176}"/>
              </a:ext>
            </a:extLst>
          </p:cNvPr>
          <p:cNvSpPr>
            <a:spLocks noGrp="1"/>
          </p:cNvSpPr>
          <p:nvPr>
            <p:ph type="ctrTitle"/>
          </p:nvPr>
        </p:nvSpPr>
        <p:spPr>
          <a:xfrm>
            <a:off x="2456155" y="2627791"/>
            <a:ext cx="7279690" cy="870012"/>
          </a:xfrm>
        </p:spPr>
        <p:txBody>
          <a:bodyPr/>
          <a:lstStyle/>
          <a:p>
            <a:pPr algn="ctr"/>
            <a:r>
              <a:rPr lang="en-US" dirty="0"/>
              <a:t> </a:t>
            </a:r>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327505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6E8D-E92A-4D15-B3B5-F1B0C6851FE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DB6172A-7F47-4264-95A8-D33FFC917C19}"/>
              </a:ext>
            </a:extLst>
          </p:cNvPr>
          <p:cNvSpPr>
            <a:spLocks noGrp="1"/>
          </p:cNvSpPr>
          <p:nvPr>
            <p:ph idx="1"/>
          </p:nvPr>
        </p:nvSpPr>
        <p:spPr>
          <a:xfrm>
            <a:off x="548640" y="2705100"/>
            <a:ext cx="10983453" cy="3067050"/>
          </a:xfrm>
        </p:spPr>
        <p:txBody>
          <a:bodyPr>
            <a:normAutofit fontScale="85000" lnSpcReduction="10000"/>
          </a:bodyPr>
          <a:lstStyle/>
          <a:p>
            <a:pPr algn="just">
              <a:lnSpc>
                <a:spcPct val="150000"/>
              </a:lnSpc>
            </a:pPr>
            <a:r>
              <a:rPr lang="en-US" sz="2100" dirty="0"/>
              <a:t>Glaucoma is one of the most hazardous ocular diseases. It is a set of disorders, categorized mostly by high intraocular pressure (IOP) causing damage to the optic nerve.</a:t>
            </a:r>
          </a:p>
          <a:p>
            <a:pPr algn="just">
              <a:lnSpc>
                <a:spcPct val="150000"/>
              </a:lnSpc>
            </a:pPr>
            <a:r>
              <a:rPr lang="en-US" sz="2100" dirty="0"/>
              <a:t> According to the World Health Organization it is second foremost cause of blindness worldwide. Glaucoma is also known as snitch thief of sight because resembling a hushed slayer it usually has no indicators till permanent vision loss occurs</a:t>
            </a:r>
          </a:p>
          <a:p>
            <a:pPr algn="just">
              <a:lnSpc>
                <a:spcPct val="150000"/>
              </a:lnSpc>
            </a:pPr>
            <a:r>
              <a:rPr lang="en-US" sz="2100" dirty="0"/>
              <a:t>Glaucoma is often linked to a build-up of pressure inside the eyes. Glaucoma tends to ruin families and one usually doesn’t get it until later in life. </a:t>
            </a:r>
          </a:p>
          <a:p>
            <a:pPr algn="just">
              <a:lnSpc>
                <a:spcPct val="150000"/>
              </a:lnSpc>
            </a:pPr>
            <a:endParaRPr lang="en-US" sz="2000" dirty="0"/>
          </a:p>
        </p:txBody>
      </p:sp>
    </p:spTree>
    <p:extLst>
      <p:ext uri="{BB962C8B-B14F-4D97-AF65-F5344CB8AC3E}">
        <p14:creationId xmlns:p14="http://schemas.microsoft.com/office/powerpoint/2010/main" val="100721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74AF-A2D7-41FC-BA30-0F1E3EFEDC98}"/>
              </a:ext>
            </a:extLst>
          </p:cNvPr>
          <p:cNvSpPr>
            <a:spLocks noGrp="1"/>
          </p:cNvSpPr>
          <p:nvPr>
            <p:ph type="title"/>
          </p:nvPr>
        </p:nvSpPr>
        <p:spPr/>
        <p:txBody>
          <a:bodyPr/>
          <a:lstStyle/>
          <a:p>
            <a:r>
              <a:rPr lang="en-IN" dirty="0"/>
              <a:t>Literature Survey</a:t>
            </a:r>
          </a:p>
        </p:txBody>
      </p:sp>
      <p:graphicFrame>
        <p:nvGraphicFramePr>
          <p:cNvPr id="10" name="Table 10">
            <a:extLst>
              <a:ext uri="{FF2B5EF4-FFF2-40B4-BE49-F238E27FC236}">
                <a16:creationId xmlns:a16="http://schemas.microsoft.com/office/drawing/2014/main" id="{909D04D0-9E4F-4263-8064-CA89939986BA}"/>
              </a:ext>
            </a:extLst>
          </p:cNvPr>
          <p:cNvGraphicFramePr>
            <a:graphicFrameLocks noGrp="1"/>
          </p:cNvGraphicFramePr>
          <p:nvPr>
            <p:ph idx="1"/>
            <p:extLst>
              <p:ext uri="{D42A27DB-BD31-4B8C-83A1-F6EECF244321}">
                <p14:modId xmlns:p14="http://schemas.microsoft.com/office/powerpoint/2010/main" val="46837115"/>
              </p:ext>
            </p:extLst>
          </p:nvPr>
        </p:nvGraphicFramePr>
        <p:xfrm>
          <a:off x="647700" y="2409190"/>
          <a:ext cx="11058525" cy="4296411"/>
        </p:xfrm>
        <a:graphic>
          <a:graphicData uri="http://schemas.openxmlformats.org/drawingml/2006/table">
            <a:tbl>
              <a:tblPr firstRow="1" bandRow="1">
                <a:tableStyleId>{5C22544A-7EE6-4342-B048-85BDC9FD1C3A}</a:tableStyleId>
              </a:tblPr>
              <a:tblGrid>
                <a:gridCol w="3286125">
                  <a:extLst>
                    <a:ext uri="{9D8B030D-6E8A-4147-A177-3AD203B41FA5}">
                      <a16:colId xmlns:a16="http://schemas.microsoft.com/office/drawing/2014/main" val="884042591"/>
                    </a:ext>
                  </a:extLst>
                </a:gridCol>
                <a:gridCol w="3868145">
                  <a:extLst>
                    <a:ext uri="{9D8B030D-6E8A-4147-A177-3AD203B41FA5}">
                      <a16:colId xmlns:a16="http://schemas.microsoft.com/office/drawing/2014/main" val="938485125"/>
                    </a:ext>
                  </a:extLst>
                </a:gridCol>
                <a:gridCol w="3904255">
                  <a:extLst>
                    <a:ext uri="{9D8B030D-6E8A-4147-A177-3AD203B41FA5}">
                      <a16:colId xmlns:a16="http://schemas.microsoft.com/office/drawing/2014/main" val="187882104"/>
                    </a:ext>
                  </a:extLst>
                </a:gridCol>
              </a:tblGrid>
              <a:tr h="387646">
                <a:tc>
                  <a:txBody>
                    <a:bodyPr/>
                    <a:lstStyle/>
                    <a:p>
                      <a:r>
                        <a:rPr lang="en-IN" dirty="0"/>
                        <a:t>TITLE</a:t>
                      </a:r>
                    </a:p>
                  </a:txBody>
                  <a:tcPr/>
                </a:tc>
                <a:tc>
                  <a:txBody>
                    <a:bodyPr/>
                    <a:lstStyle/>
                    <a:p>
                      <a:r>
                        <a:rPr lang="en-IN" dirty="0"/>
                        <a:t>AUTHORS</a:t>
                      </a:r>
                    </a:p>
                  </a:txBody>
                  <a:tcPr/>
                </a:tc>
                <a:tc>
                  <a:txBody>
                    <a:bodyPr/>
                    <a:lstStyle/>
                    <a:p>
                      <a:r>
                        <a:rPr lang="en-IN" dirty="0"/>
                        <a:t>DESCRIPTION</a:t>
                      </a:r>
                    </a:p>
                  </a:txBody>
                  <a:tcPr/>
                </a:tc>
                <a:extLst>
                  <a:ext uri="{0D108BD9-81ED-4DB2-BD59-A6C34878D82A}">
                    <a16:rowId xmlns:a16="http://schemas.microsoft.com/office/drawing/2014/main" val="117510938"/>
                  </a:ext>
                </a:extLst>
              </a:tr>
              <a:tr h="13890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Detection of Glaucoma Using Retinal Fundus Images(IEEE 2014) .</a:t>
                      </a:r>
                      <a:endParaRPr lang="en-IN" sz="1600" b="0" kern="1200" dirty="0">
                        <a:solidFill>
                          <a:schemeClr val="dk1"/>
                        </a:solidFill>
                        <a:effectLst/>
                        <a:latin typeface="+mn-lt"/>
                        <a:ea typeface="+mn-ea"/>
                        <a:cs typeface="+mn-cs"/>
                      </a:endParaRPr>
                    </a:p>
                    <a:p>
                      <a:endParaRPr lang="en-IN" sz="1600" dirty="0"/>
                    </a:p>
                  </a:txBody>
                  <a:tcPr/>
                </a:tc>
                <a:tc>
                  <a:txBody>
                    <a:bodyPr/>
                    <a:lstStyle/>
                    <a:p>
                      <a:r>
                        <a:rPr lang="en-US" sz="1600" b="0" kern="1200" dirty="0">
                          <a:solidFill>
                            <a:schemeClr val="dk1"/>
                          </a:solidFill>
                          <a:effectLst/>
                          <a:latin typeface="+mn-lt"/>
                          <a:ea typeface="+mn-ea"/>
                          <a:cs typeface="+mn-cs"/>
                        </a:rPr>
                        <a:t>Hafsah Ahmad, Abubakar </a:t>
                      </a:r>
                      <a:r>
                        <a:rPr lang="en-US" sz="1600" b="0" kern="1200" dirty="0" err="1">
                          <a:solidFill>
                            <a:schemeClr val="dk1"/>
                          </a:solidFill>
                          <a:effectLst/>
                          <a:latin typeface="+mn-lt"/>
                          <a:ea typeface="+mn-ea"/>
                          <a:cs typeface="+mn-cs"/>
                        </a:rPr>
                        <a:t>Yamin</a:t>
                      </a:r>
                      <a:r>
                        <a:rPr lang="en-US" sz="1600" b="0" kern="1200" dirty="0">
                          <a:solidFill>
                            <a:schemeClr val="dk1"/>
                          </a:solidFill>
                          <a:effectLst/>
                          <a:latin typeface="+mn-lt"/>
                          <a:ea typeface="+mn-ea"/>
                          <a:cs typeface="+mn-cs"/>
                        </a:rPr>
                        <a:t>, Aqsa Shakeel, Syed Omer Gillani, Umar Ansari</a:t>
                      </a:r>
                      <a:endParaRPr lang="en-IN" sz="1600" b="0" dirty="0"/>
                    </a:p>
                  </a:txBody>
                  <a:tcPr/>
                </a:tc>
                <a:tc>
                  <a:txBody>
                    <a:bodyPr/>
                    <a:lstStyle/>
                    <a:p>
                      <a:r>
                        <a:rPr lang="en-IN" sz="1600" kern="1200" dirty="0">
                          <a:solidFill>
                            <a:schemeClr val="dk1"/>
                          </a:solidFill>
                          <a:effectLst/>
                          <a:latin typeface="+mn-lt"/>
                          <a:ea typeface="+mn-ea"/>
                          <a:cs typeface="+mn-cs"/>
                        </a:rPr>
                        <a:t>This paper proposes an image processing technique for the detection of glaucoma which mainly affects the optic disc by increasing the cup size</a:t>
                      </a:r>
                      <a:endParaRPr lang="en-IN" sz="1600" dirty="0"/>
                    </a:p>
                  </a:txBody>
                  <a:tcPr/>
                </a:tc>
                <a:extLst>
                  <a:ext uri="{0D108BD9-81ED-4DB2-BD59-A6C34878D82A}">
                    <a16:rowId xmlns:a16="http://schemas.microsoft.com/office/drawing/2014/main" val="3213179838"/>
                  </a:ext>
                </a:extLst>
              </a:tr>
              <a:tr h="1259850">
                <a:tc>
                  <a:txBody>
                    <a:bodyPr/>
                    <a:lstStyle/>
                    <a:p>
                      <a:r>
                        <a:rPr lang="en-US" sz="1600" b="0" kern="1200" dirty="0">
                          <a:solidFill>
                            <a:schemeClr val="dk1"/>
                          </a:solidFill>
                          <a:effectLst/>
                          <a:latin typeface="+mn-lt"/>
                          <a:ea typeface="+mn-ea"/>
                          <a:cs typeface="+mn-cs"/>
                        </a:rPr>
                        <a:t>Automatic Glaucoma Detection by Using Funduscopic Images(IEEE 2016).</a:t>
                      </a:r>
                      <a:endParaRPr lang="en-IN" sz="1600" b="0" dirty="0"/>
                    </a:p>
                  </a:txBody>
                  <a:tcPr/>
                </a:tc>
                <a:tc>
                  <a:txBody>
                    <a:bodyPr/>
                    <a:lstStyle/>
                    <a:p>
                      <a:r>
                        <a:rPr lang="en-US" sz="1600" b="0" kern="1200" dirty="0" err="1">
                          <a:solidFill>
                            <a:schemeClr val="dk1"/>
                          </a:solidFill>
                          <a:effectLst/>
                          <a:latin typeface="+mn-lt"/>
                          <a:ea typeface="+mn-ea"/>
                          <a:cs typeface="+mn-cs"/>
                        </a:rPr>
                        <a:t>Atheesan</a:t>
                      </a:r>
                      <a:r>
                        <a:rPr lang="en-US" sz="1600" b="0" kern="1200" dirty="0">
                          <a:solidFill>
                            <a:schemeClr val="dk1"/>
                          </a:solidFill>
                          <a:effectLst/>
                          <a:latin typeface="+mn-lt"/>
                          <a:ea typeface="+mn-ea"/>
                          <a:cs typeface="+mn-cs"/>
                        </a:rPr>
                        <a:t> S., </a:t>
                      </a:r>
                      <a:r>
                        <a:rPr lang="en-US" sz="1600" b="0" kern="1200" dirty="0" err="1">
                          <a:solidFill>
                            <a:schemeClr val="dk1"/>
                          </a:solidFill>
                          <a:effectLst/>
                          <a:latin typeface="+mn-lt"/>
                          <a:ea typeface="+mn-ea"/>
                          <a:cs typeface="+mn-cs"/>
                        </a:rPr>
                        <a:t>Yashothara</a:t>
                      </a:r>
                      <a:r>
                        <a:rPr lang="en-US" sz="1600" b="0" kern="1200" dirty="0">
                          <a:solidFill>
                            <a:schemeClr val="dk1"/>
                          </a:solidFill>
                          <a:effectLst/>
                          <a:latin typeface="+mn-lt"/>
                          <a:ea typeface="+mn-ea"/>
                          <a:cs typeface="+mn-cs"/>
                        </a:rPr>
                        <a:t> S</a:t>
                      </a:r>
                      <a:endParaRPr lang="en-IN" sz="1600" b="0" dirty="0"/>
                    </a:p>
                  </a:txBody>
                  <a:tcPr/>
                </a:tc>
                <a:tc>
                  <a:txBody>
                    <a:bodyPr/>
                    <a:lstStyle/>
                    <a:p>
                      <a:r>
                        <a:rPr lang="en-IN" sz="1600" kern="1200" dirty="0">
                          <a:solidFill>
                            <a:schemeClr val="dk1"/>
                          </a:solidFill>
                          <a:effectLst/>
                          <a:latin typeface="+mn-lt"/>
                          <a:ea typeface="+mn-ea"/>
                          <a:cs typeface="+mn-cs"/>
                        </a:rPr>
                        <a:t>In this paper, we have proposed a Convolutional Neural Network (CNN) system for early detection of Glaucoma. </a:t>
                      </a:r>
                      <a:endParaRPr lang="en-IN" sz="1600" dirty="0"/>
                    </a:p>
                  </a:txBody>
                  <a:tcPr/>
                </a:tc>
                <a:extLst>
                  <a:ext uri="{0D108BD9-81ED-4DB2-BD59-A6C34878D82A}">
                    <a16:rowId xmlns:a16="http://schemas.microsoft.com/office/drawing/2014/main" val="1227713355"/>
                  </a:ext>
                </a:extLst>
              </a:tr>
              <a:tr h="1259850">
                <a:tc>
                  <a:txBody>
                    <a:bodyPr/>
                    <a:lstStyle/>
                    <a:p>
                      <a:r>
                        <a:rPr lang="en-IN" sz="1600" b="0" kern="1200" dirty="0">
                          <a:solidFill>
                            <a:schemeClr val="dk1"/>
                          </a:solidFill>
                          <a:effectLst/>
                          <a:latin typeface="+mn-lt"/>
                          <a:ea typeface="+mn-ea"/>
                          <a:cs typeface="+mn-cs"/>
                        </a:rPr>
                        <a:t>Automated Detection of Suspected Glaucoma in Digital Fundus Images(IEEE 2017)</a:t>
                      </a:r>
                      <a:endParaRPr lang="en-IN" sz="1600" b="0" dirty="0"/>
                    </a:p>
                  </a:txBody>
                  <a:tcPr/>
                </a:tc>
                <a:tc>
                  <a:txBody>
                    <a:bodyPr/>
                    <a:lstStyle/>
                    <a:p>
                      <a:r>
                        <a:rPr lang="en-IN" sz="1600" b="0" kern="1200" dirty="0">
                          <a:solidFill>
                            <a:schemeClr val="dk1"/>
                          </a:solidFill>
                          <a:effectLst/>
                          <a:latin typeface="+mn-lt"/>
                          <a:ea typeface="+mn-ea"/>
                          <a:cs typeface="+mn-cs"/>
                        </a:rPr>
                        <a:t>Namita </a:t>
                      </a:r>
                      <a:r>
                        <a:rPr lang="en-IN" sz="1600" b="0" kern="1200" dirty="0" err="1">
                          <a:solidFill>
                            <a:schemeClr val="dk1"/>
                          </a:solidFill>
                          <a:effectLst/>
                          <a:latin typeface="+mn-lt"/>
                          <a:ea typeface="+mn-ea"/>
                          <a:cs typeface="+mn-cs"/>
                        </a:rPr>
                        <a:t>Sengar</a:t>
                      </a:r>
                      <a:r>
                        <a:rPr lang="en-IN" sz="1600" b="0" kern="1200" dirty="0">
                          <a:solidFill>
                            <a:schemeClr val="dk1"/>
                          </a:solidFill>
                          <a:effectLst/>
                          <a:latin typeface="+mn-lt"/>
                          <a:ea typeface="+mn-ea"/>
                          <a:cs typeface="+mn-cs"/>
                        </a:rPr>
                        <a:t>, Malay Kishore Dutta, </a:t>
                      </a:r>
                      <a:r>
                        <a:rPr lang="en-IN" sz="1600" b="0" kern="1200" dirty="0" err="1">
                          <a:solidFill>
                            <a:schemeClr val="dk1"/>
                          </a:solidFill>
                          <a:effectLst/>
                          <a:latin typeface="+mn-lt"/>
                          <a:ea typeface="+mn-ea"/>
                          <a:cs typeface="+mn-cs"/>
                        </a:rPr>
                        <a:t>Radim</a:t>
                      </a:r>
                      <a:r>
                        <a:rPr lang="en-IN" sz="1600" b="0" kern="1200" dirty="0">
                          <a:solidFill>
                            <a:schemeClr val="dk1"/>
                          </a:solidFill>
                          <a:effectLst/>
                          <a:latin typeface="+mn-lt"/>
                          <a:ea typeface="+mn-ea"/>
                          <a:cs typeface="+mn-cs"/>
                        </a:rPr>
                        <a:t> </a:t>
                      </a:r>
                      <a:r>
                        <a:rPr lang="en-IN" sz="1600" b="0" kern="1200" dirty="0" err="1">
                          <a:solidFill>
                            <a:schemeClr val="dk1"/>
                          </a:solidFill>
                          <a:effectLst/>
                          <a:latin typeface="+mn-lt"/>
                          <a:ea typeface="+mn-ea"/>
                          <a:cs typeface="+mn-cs"/>
                        </a:rPr>
                        <a:t>Burget</a:t>
                      </a:r>
                      <a:r>
                        <a:rPr lang="en-IN" sz="1600" b="0" kern="1200" dirty="0">
                          <a:solidFill>
                            <a:schemeClr val="dk1"/>
                          </a:solidFill>
                          <a:effectLst/>
                          <a:latin typeface="+mn-lt"/>
                          <a:ea typeface="+mn-ea"/>
                          <a:cs typeface="+mn-cs"/>
                        </a:rPr>
                        <a:t>, Martin </a:t>
                      </a:r>
                      <a:r>
                        <a:rPr lang="en-IN" sz="1600" b="0" kern="1200" dirty="0" err="1">
                          <a:solidFill>
                            <a:schemeClr val="dk1"/>
                          </a:solidFill>
                          <a:effectLst/>
                          <a:latin typeface="+mn-lt"/>
                          <a:ea typeface="+mn-ea"/>
                          <a:cs typeface="+mn-cs"/>
                        </a:rPr>
                        <a:t>Ranjoha</a:t>
                      </a:r>
                      <a:endParaRPr lang="en-IN" sz="1600" b="0" dirty="0"/>
                    </a:p>
                  </a:txBody>
                  <a:tcPr/>
                </a:tc>
                <a:tc>
                  <a:txBody>
                    <a:bodyPr/>
                    <a:lstStyle/>
                    <a:p>
                      <a:r>
                        <a:rPr lang="en-IN" sz="1600" kern="1200" dirty="0">
                          <a:solidFill>
                            <a:schemeClr val="dk1"/>
                          </a:solidFill>
                          <a:effectLst/>
                          <a:latin typeface="+mn-lt"/>
                          <a:ea typeface="+mn-ea"/>
                          <a:cs typeface="+mn-cs"/>
                        </a:rPr>
                        <a:t>The increased cup to disc ratio (CDR) results in the loss of optic nerve fibres that are connected to the retina by disc area. </a:t>
                      </a:r>
                      <a:endParaRPr lang="en-IN" sz="1600" dirty="0"/>
                    </a:p>
                  </a:txBody>
                  <a:tcPr/>
                </a:tc>
                <a:extLst>
                  <a:ext uri="{0D108BD9-81ED-4DB2-BD59-A6C34878D82A}">
                    <a16:rowId xmlns:a16="http://schemas.microsoft.com/office/drawing/2014/main" val="1072957340"/>
                  </a:ext>
                </a:extLst>
              </a:tr>
            </a:tbl>
          </a:graphicData>
        </a:graphic>
      </p:graphicFrame>
    </p:spTree>
    <p:extLst>
      <p:ext uri="{BB962C8B-B14F-4D97-AF65-F5344CB8AC3E}">
        <p14:creationId xmlns:p14="http://schemas.microsoft.com/office/powerpoint/2010/main" val="182907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2A2A-C087-40B3-A286-3D82778BE6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9945763-7A42-4CBD-A115-DC00666956A8}"/>
              </a:ext>
            </a:extLst>
          </p:cNvPr>
          <p:cNvSpPr>
            <a:spLocks noGrp="1"/>
          </p:cNvSpPr>
          <p:nvPr>
            <p:ph idx="1"/>
          </p:nvPr>
        </p:nvSpPr>
        <p:spPr>
          <a:xfrm>
            <a:off x="640080" y="2695574"/>
            <a:ext cx="11037570" cy="3009901"/>
          </a:xfrm>
        </p:spPr>
        <p:txBody>
          <a:bodyPr>
            <a:normAutofit/>
          </a:bodyPr>
          <a:lstStyle/>
          <a:p>
            <a:pPr algn="just"/>
            <a:r>
              <a:rPr lang="en-US" dirty="0"/>
              <a:t>The majority of persons with glaucoma do not experience any early signs or pain. It is impossible to restore a person's vision once it has been lost. </a:t>
            </a:r>
            <a:endParaRPr lang="en-IN" dirty="0"/>
          </a:p>
          <a:p>
            <a:pPr algn="just"/>
            <a:r>
              <a:rPr lang="en-US" dirty="0"/>
              <a:t>Traditional methods of detecting glaucoma include an eye doctor analyzing the images and finding the abnormalities in it.</a:t>
            </a:r>
          </a:p>
          <a:p>
            <a:pPr algn="just"/>
            <a:r>
              <a:rPr lang="en-US" dirty="0"/>
              <a:t> This process is very time consuming and not always accurate because the image contains noise and other factors which make it difficult for proper analysis.</a:t>
            </a:r>
          </a:p>
          <a:p>
            <a:pPr algn="just"/>
            <a:r>
              <a:rPr lang="en-US" dirty="0"/>
              <a:t>It has many disadvantages like This method works with graph-based methods  that are not easily extended to multi-label task.</a:t>
            </a:r>
          </a:p>
          <a:p>
            <a:pPr algn="just"/>
            <a:endParaRPr lang="en-US" dirty="0"/>
          </a:p>
          <a:p>
            <a:pPr marL="0" indent="0" algn="just">
              <a:buNone/>
            </a:pPr>
            <a:endParaRPr lang="en-US" dirty="0"/>
          </a:p>
        </p:txBody>
      </p:sp>
    </p:spTree>
    <p:extLst>
      <p:ext uri="{BB962C8B-B14F-4D97-AF65-F5344CB8AC3E}">
        <p14:creationId xmlns:p14="http://schemas.microsoft.com/office/powerpoint/2010/main" val="113075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4533-0AC5-4FC6-A316-996532EA64DA}"/>
              </a:ext>
            </a:extLst>
          </p:cNvPr>
          <p:cNvSpPr>
            <a:spLocks noGrp="1"/>
          </p:cNvSpPr>
          <p:nvPr>
            <p:ph type="title"/>
          </p:nvPr>
        </p:nvSpPr>
        <p:spPr/>
        <p:txBody>
          <a:bodyPr/>
          <a:lstStyle/>
          <a:p>
            <a:r>
              <a:rPr lang="en-US" dirty="0"/>
              <a:t>Technology Stack</a:t>
            </a:r>
            <a:endParaRPr lang="en-IN" dirty="0"/>
          </a:p>
        </p:txBody>
      </p:sp>
      <p:sp>
        <p:nvSpPr>
          <p:cNvPr id="3" name="Text Placeholder 2">
            <a:extLst>
              <a:ext uri="{FF2B5EF4-FFF2-40B4-BE49-F238E27FC236}">
                <a16:creationId xmlns:a16="http://schemas.microsoft.com/office/drawing/2014/main" id="{5701CFB5-33DD-4FE3-A258-E9C41F699B88}"/>
              </a:ext>
            </a:extLst>
          </p:cNvPr>
          <p:cNvSpPr>
            <a:spLocks noGrp="1"/>
          </p:cNvSpPr>
          <p:nvPr>
            <p:ph type="body" idx="1"/>
          </p:nvPr>
        </p:nvSpPr>
        <p:spPr/>
        <p:txBody>
          <a:bodyPr/>
          <a:lstStyle/>
          <a:p>
            <a:r>
              <a:rPr lang="en-US" dirty="0"/>
              <a:t>Front End:</a:t>
            </a:r>
            <a:endParaRPr lang="en-IN" dirty="0"/>
          </a:p>
        </p:txBody>
      </p:sp>
      <p:sp>
        <p:nvSpPr>
          <p:cNvPr id="4" name="Text Placeholder 3">
            <a:extLst>
              <a:ext uri="{FF2B5EF4-FFF2-40B4-BE49-F238E27FC236}">
                <a16:creationId xmlns:a16="http://schemas.microsoft.com/office/drawing/2014/main" id="{D0AE8F8D-D5AD-4424-BB50-1606D1086032}"/>
              </a:ext>
            </a:extLst>
          </p:cNvPr>
          <p:cNvSpPr>
            <a:spLocks noGrp="1"/>
          </p:cNvSpPr>
          <p:nvPr>
            <p:ph type="body" sz="half" idx="15"/>
          </p:nvPr>
        </p:nvSpPr>
        <p:spPr>
          <a:xfrm>
            <a:off x="1158135" y="3429000"/>
            <a:ext cx="3138697" cy="2598057"/>
          </a:xfrm>
        </p:spPr>
        <p:txBody>
          <a:bodyPr/>
          <a:lstStyle/>
          <a:p>
            <a:pPr marL="285750" indent="-285750">
              <a:buFont typeface="Wingdings" panose="05000000000000000000" pitchFamily="2" charset="2"/>
              <a:buChar char="v"/>
            </a:pPr>
            <a:r>
              <a:rPr lang="en-US" dirty="0"/>
              <a:t>Html 5, Css3, </a:t>
            </a:r>
            <a:r>
              <a:rPr lang="en-US" dirty="0" err="1"/>
              <a:t>Javascript</a:t>
            </a:r>
            <a:r>
              <a:rPr lang="en-US" dirty="0"/>
              <a:t>.</a:t>
            </a:r>
          </a:p>
          <a:p>
            <a:pPr marL="285750" indent="-285750">
              <a:buFont typeface="Wingdings" panose="05000000000000000000" pitchFamily="2" charset="2"/>
              <a:buChar char="v"/>
            </a:pPr>
            <a:r>
              <a:rPr lang="en-US" i="1" dirty="0"/>
              <a:t>Tools Used :</a:t>
            </a:r>
          </a:p>
          <a:p>
            <a:r>
              <a:rPr lang="en-IN" dirty="0"/>
              <a:t>                Visual Studio Code.</a:t>
            </a:r>
          </a:p>
          <a:p>
            <a:pPr marL="285750" indent="-285750">
              <a:buFont typeface="Arial" panose="020B0604020202020204" pitchFamily="34" charset="0"/>
              <a:buChar char="•"/>
            </a:pPr>
            <a:endParaRPr lang="en-IN" dirty="0"/>
          </a:p>
        </p:txBody>
      </p:sp>
      <p:sp>
        <p:nvSpPr>
          <p:cNvPr id="5" name="Text Placeholder 4">
            <a:extLst>
              <a:ext uri="{FF2B5EF4-FFF2-40B4-BE49-F238E27FC236}">
                <a16:creationId xmlns:a16="http://schemas.microsoft.com/office/drawing/2014/main" id="{46D79385-B790-4235-9C16-A69F32CB4005}"/>
              </a:ext>
            </a:extLst>
          </p:cNvPr>
          <p:cNvSpPr>
            <a:spLocks noGrp="1"/>
          </p:cNvSpPr>
          <p:nvPr>
            <p:ph type="body" sz="quarter" idx="3"/>
          </p:nvPr>
        </p:nvSpPr>
        <p:spPr>
          <a:xfrm>
            <a:off x="4512721" y="2603499"/>
            <a:ext cx="3147009" cy="576262"/>
          </a:xfrm>
        </p:spPr>
        <p:txBody>
          <a:bodyPr/>
          <a:lstStyle/>
          <a:p>
            <a:r>
              <a:rPr lang="en-US" dirty="0"/>
              <a:t>Back End:</a:t>
            </a:r>
            <a:endParaRPr lang="en-IN" dirty="0"/>
          </a:p>
        </p:txBody>
      </p:sp>
      <p:sp>
        <p:nvSpPr>
          <p:cNvPr id="6" name="Text Placeholder 5">
            <a:extLst>
              <a:ext uri="{FF2B5EF4-FFF2-40B4-BE49-F238E27FC236}">
                <a16:creationId xmlns:a16="http://schemas.microsoft.com/office/drawing/2014/main" id="{88B1A7BA-B1B3-4968-81D6-58B38CAB8D91}"/>
              </a:ext>
            </a:extLst>
          </p:cNvPr>
          <p:cNvSpPr>
            <a:spLocks noGrp="1"/>
          </p:cNvSpPr>
          <p:nvPr>
            <p:ph type="body" sz="half" idx="16"/>
          </p:nvPr>
        </p:nvSpPr>
        <p:spPr>
          <a:xfrm>
            <a:off x="4512721" y="3428999"/>
            <a:ext cx="3147009" cy="2598057"/>
          </a:xfrm>
        </p:spPr>
        <p:txBody>
          <a:bodyPr>
            <a:normAutofit fontScale="77500" lnSpcReduction="20000"/>
          </a:bodyPr>
          <a:lstStyle/>
          <a:p>
            <a:pPr marL="285750" indent="-285750">
              <a:buFont typeface="Wingdings" panose="05000000000000000000" pitchFamily="2" charset="2"/>
              <a:buChar char="v"/>
            </a:pPr>
            <a:r>
              <a:rPr lang="en-US" dirty="0"/>
              <a:t>Technology:</a:t>
            </a:r>
          </a:p>
          <a:p>
            <a:r>
              <a:rPr lang="en-US" dirty="0"/>
              <a:t>           </a:t>
            </a:r>
            <a:r>
              <a:rPr lang="en-US" sz="1200" dirty="0"/>
              <a:t>Deep learning, CNN</a:t>
            </a:r>
          </a:p>
          <a:p>
            <a:r>
              <a:rPr lang="en-US" sz="1200" dirty="0"/>
              <a:t>             python </a:t>
            </a:r>
            <a:r>
              <a:rPr lang="en-US" sz="1200" dirty="0">
                <a:sym typeface="Wingdings" panose="05000000000000000000" pitchFamily="2" charset="2"/>
              </a:rPr>
              <a:t> tensor flow </a:t>
            </a:r>
          </a:p>
          <a:p>
            <a:r>
              <a:rPr lang="en-US" sz="1200" dirty="0">
                <a:sym typeface="Wingdings" panose="05000000000000000000" pitchFamily="2" charset="2"/>
              </a:rPr>
              <a:t>             Teachable interface</a:t>
            </a:r>
          </a:p>
          <a:p>
            <a:pPr marL="171450" indent="-171450">
              <a:buFont typeface="Wingdings" panose="05000000000000000000" pitchFamily="2" charset="2"/>
              <a:buChar char="v"/>
            </a:pPr>
            <a:r>
              <a:rPr lang="en-IN" sz="1200" dirty="0"/>
              <a:t>    </a:t>
            </a:r>
            <a:r>
              <a:rPr lang="en-IN" dirty="0"/>
              <a:t>Dristhi-GS1 dataset.</a:t>
            </a:r>
          </a:p>
          <a:p>
            <a:r>
              <a:rPr lang="en-IN" dirty="0"/>
              <a:t>            101 images, size-2047*1760</a:t>
            </a:r>
          </a:p>
          <a:p>
            <a:pPr marL="171450" indent="-171450">
              <a:buFont typeface="Wingdings" panose="05000000000000000000" pitchFamily="2" charset="2"/>
              <a:buChar char="v"/>
            </a:pPr>
            <a:r>
              <a:rPr lang="en-IN" dirty="0"/>
              <a:t>   Kaggle fund images</a:t>
            </a:r>
          </a:p>
          <a:p>
            <a:r>
              <a:rPr lang="en-IN" dirty="0"/>
              <a:t>            1000 images</a:t>
            </a:r>
          </a:p>
          <a:p>
            <a:pPr marL="171450" indent="-171450">
              <a:buFont typeface="Wingdings" panose="05000000000000000000" pitchFamily="2" charset="2"/>
              <a:buChar char="v"/>
            </a:pPr>
            <a:r>
              <a:rPr lang="en-IN" dirty="0"/>
              <a:t>    Algorithm : </a:t>
            </a:r>
          </a:p>
          <a:p>
            <a:r>
              <a:rPr lang="en-IN" dirty="0"/>
              <a:t>            </a:t>
            </a:r>
            <a:r>
              <a:rPr lang="en-IN" sz="1200" dirty="0" err="1"/>
              <a:t>Keras</a:t>
            </a:r>
            <a:r>
              <a:rPr lang="en-IN" sz="1200" dirty="0"/>
              <a:t> </a:t>
            </a:r>
            <a:r>
              <a:rPr lang="en-IN" sz="1200" dirty="0">
                <a:sym typeface="Wingdings" panose="05000000000000000000" pitchFamily="2" charset="2"/>
              </a:rPr>
              <a:t> VGG19</a:t>
            </a:r>
            <a:endParaRPr lang="en-IN" sz="1200" dirty="0"/>
          </a:p>
          <a:p>
            <a:pPr marL="171450" indent="-171450">
              <a:buFont typeface="Wingdings" panose="05000000000000000000" pitchFamily="2" charset="2"/>
              <a:buChar char="v"/>
            </a:pPr>
            <a:endParaRPr lang="en-IN" sz="1200" dirty="0"/>
          </a:p>
        </p:txBody>
      </p:sp>
      <p:sp>
        <p:nvSpPr>
          <p:cNvPr id="7" name="Text Placeholder 6">
            <a:extLst>
              <a:ext uri="{FF2B5EF4-FFF2-40B4-BE49-F238E27FC236}">
                <a16:creationId xmlns:a16="http://schemas.microsoft.com/office/drawing/2014/main" id="{364733B6-A015-4F73-B2D6-B0A79DB2B84E}"/>
              </a:ext>
            </a:extLst>
          </p:cNvPr>
          <p:cNvSpPr>
            <a:spLocks noGrp="1"/>
          </p:cNvSpPr>
          <p:nvPr>
            <p:ph type="body" sz="quarter" idx="13"/>
          </p:nvPr>
        </p:nvSpPr>
        <p:spPr/>
        <p:txBody>
          <a:bodyPr/>
          <a:lstStyle/>
          <a:p>
            <a:r>
              <a:rPr lang="en-US" dirty="0"/>
              <a:t>Specifications:</a:t>
            </a:r>
            <a:endParaRPr lang="en-IN" dirty="0"/>
          </a:p>
        </p:txBody>
      </p:sp>
      <p:sp>
        <p:nvSpPr>
          <p:cNvPr id="8" name="Text Placeholder 7">
            <a:extLst>
              <a:ext uri="{FF2B5EF4-FFF2-40B4-BE49-F238E27FC236}">
                <a16:creationId xmlns:a16="http://schemas.microsoft.com/office/drawing/2014/main" id="{8772625B-6126-43C9-BFD1-75B5E167FBD5}"/>
              </a:ext>
            </a:extLst>
          </p:cNvPr>
          <p:cNvSpPr>
            <a:spLocks noGrp="1"/>
          </p:cNvSpPr>
          <p:nvPr>
            <p:ph type="body" sz="half" idx="17"/>
          </p:nvPr>
        </p:nvSpPr>
        <p:spPr>
          <a:xfrm>
            <a:off x="7895166" y="3428998"/>
            <a:ext cx="3885502" cy="2598057"/>
          </a:xfrm>
        </p:spPr>
        <p:txBody>
          <a:bodyPr>
            <a:normAutofit/>
          </a:bodyPr>
          <a:lstStyle/>
          <a:p>
            <a:pPr marL="285750" indent="-285750">
              <a:buFont typeface="Wingdings" panose="05000000000000000000" pitchFamily="2" charset="2"/>
              <a:buChar char="v"/>
            </a:pPr>
            <a:r>
              <a:rPr lang="en-US" i="1" dirty="0"/>
              <a:t>Hardware Specifications:</a:t>
            </a:r>
            <a:r>
              <a:rPr lang="en-IN" i="1" dirty="0"/>
              <a:t> </a:t>
            </a:r>
          </a:p>
          <a:p>
            <a:r>
              <a:rPr lang="en-US" i="1" dirty="0"/>
              <a:t>         </a:t>
            </a:r>
            <a:r>
              <a:rPr lang="en-US" sz="1200" i="1" dirty="0"/>
              <a:t>processor : Intel Pentium Dual Core 2.00GHz </a:t>
            </a:r>
          </a:p>
          <a:p>
            <a:r>
              <a:rPr lang="en-US" sz="1200" i="1" dirty="0"/>
              <a:t>          Hard Disk : 500 GB</a:t>
            </a:r>
          </a:p>
          <a:p>
            <a:r>
              <a:rPr lang="en-US" sz="1200" i="1" dirty="0"/>
              <a:t>          RAM : 8 GB</a:t>
            </a:r>
          </a:p>
          <a:p>
            <a:pPr marL="171450" indent="-171450">
              <a:buFont typeface="Wingdings" panose="05000000000000000000" pitchFamily="2" charset="2"/>
              <a:buChar char="v"/>
            </a:pPr>
            <a:r>
              <a:rPr lang="en-US" sz="1200" i="1" dirty="0"/>
              <a:t>   </a:t>
            </a:r>
            <a:r>
              <a:rPr lang="en-US" i="1" dirty="0"/>
              <a:t>Software Specifications:</a:t>
            </a:r>
          </a:p>
          <a:p>
            <a:r>
              <a:rPr lang="en-US" i="1" dirty="0"/>
              <a:t>           </a:t>
            </a:r>
            <a:r>
              <a:rPr lang="en-US" sz="1200" i="1" dirty="0"/>
              <a:t>Python 3.4.6</a:t>
            </a:r>
          </a:p>
        </p:txBody>
      </p:sp>
    </p:spTree>
    <p:extLst>
      <p:ext uri="{BB962C8B-B14F-4D97-AF65-F5344CB8AC3E}">
        <p14:creationId xmlns:p14="http://schemas.microsoft.com/office/powerpoint/2010/main" val="347024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2BC4-9E7E-4593-8F15-460C9CF898D3}"/>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518D030C-15D4-4018-88A4-F57BD4247B49}"/>
              </a:ext>
            </a:extLst>
          </p:cNvPr>
          <p:cNvSpPr>
            <a:spLocks noGrp="1"/>
          </p:cNvSpPr>
          <p:nvPr>
            <p:ph idx="1"/>
          </p:nvPr>
        </p:nvSpPr>
        <p:spPr/>
        <p:txBody>
          <a:bodyPr/>
          <a:lstStyle/>
          <a:p>
            <a:pPr marL="0" indent="0">
              <a:buNone/>
            </a:pPr>
            <a:endParaRPr lang="en-IN" dirty="0"/>
          </a:p>
        </p:txBody>
      </p:sp>
      <p:grpSp>
        <p:nvGrpSpPr>
          <p:cNvPr id="4" name="Group 3">
            <a:extLst>
              <a:ext uri="{FF2B5EF4-FFF2-40B4-BE49-F238E27FC236}">
                <a16:creationId xmlns:a16="http://schemas.microsoft.com/office/drawing/2014/main" id="{EAE54229-EA95-416C-BFF3-1BE6CCA2BB74}"/>
              </a:ext>
            </a:extLst>
          </p:cNvPr>
          <p:cNvGrpSpPr/>
          <p:nvPr/>
        </p:nvGrpSpPr>
        <p:grpSpPr>
          <a:xfrm>
            <a:off x="1104045" y="2458298"/>
            <a:ext cx="8371489" cy="4075005"/>
            <a:chOff x="2257535" y="2168266"/>
            <a:chExt cx="8371489" cy="4075005"/>
          </a:xfrm>
        </p:grpSpPr>
        <p:sp>
          <p:nvSpPr>
            <p:cNvPr id="5" name="TextBox 4">
              <a:extLst>
                <a:ext uri="{FF2B5EF4-FFF2-40B4-BE49-F238E27FC236}">
                  <a16:creationId xmlns:a16="http://schemas.microsoft.com/office/drawing/2014/main" id="{0A7F0080-AB77-4112-A8A7-33D7BA560A95}"/>
                </a:ext>
              </a:extLst>
            </p:cNvPr>
            <p:cNvSpPr txBox="1"/>
            <p:nvPr/>
          </p:nvSpPr>
          <p:spPr>
            <a:xfrm>
              <a:off x="4858845" y="2168266"/>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Input Image</a:t>
              </a:r>
            </a:p>
          </p:txBody>
        </p:sp>
        <p:sp>
          <p:nvSpPr>
            <p:cNvPr id="6" name="TextBox 5">
              <a:extLst>
                <a:ext uri="{FF2B5EF4-FFF2-40B4-BE49-F238E27FC236}">
                  <a16:creationId xmlns:a16="http://schemas.microsoft.com/office/drawing/2014/main" id="{91904DF2-EC6C-4C2D-9C83-DE007EAA6908}"/>
                </a:ext>
              </a:extLst>
            </p:cNvPr>
            <p:cNvSpPr txBox="1"/>
            <p:nvPr/>
          </p:nvSpPr>
          <p:spPr>
            <a:xfrm>
              <a:off x="4858845" y="2825163"/>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Pre-processing</a:t>
              </a:r>
            </a:p>
          </p:txBody>
        </p:sp>
        <p:grpSp>
          <p:nvGrpSpPr>
            <p:cNvPr id="7" name="Group 6">
              <a:extLst>
                <a:ext uri="{FF2B5EF4-FFF2-40B4-BE49-F238E27FC236}">
                  <a16:creationId xmlns:a16="http://schemas.microsoft.com/office/drawing/2014/main" id="{43164572-067E-4E3B-B69F-69AFDCBFCA29}"/>
                </a:ext>
              </a:extLst>
            </p:cNvPr>
            <p:cNvGrpSpPr/>
            <p:nvPr/>
          </p:nvGrpSpPr>
          <p:grpSpPr>
            <a:xfrm>
              <a:off x="8248430" y="2168266"/>
              <a:ext cx="2380594" cy="1171904"/>
              <a:chOff x="6321972" y="2438399"/>
              <a:chExt cx="2380594" cy="1171904"/>
            </a:xfrm>
          </p:grpSpPr>
          <p:sp>
            <p:nvSpPr>
              <p:cNvPr id="32" name="TextBox 6">
                <a:extLst>
                  <a:ext uri="{FF2B5EF4-FFF2-40B4-BE49-F238E27FC236}">
                    <a16:creationId xmlns:a16="http://schemas.microsoft.com/office/drawing/2014/main" id="{0929DF23-A3FB-4B16-9030-2E6892D54B1E}"/>
                  </a:ext>
                </a:extLst>
              </p:cNvPr>
              <p:cNvSpPr txBox="1"/>
              <p:nvPr/>
            </p:nvSpPr>
            <p:spPr>
              <a:xfrm>
                <a:off x="6460960" y="2538981"/>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Filtering</a:t>
                </a:r>
              </a:p>
            </p:txBody>
          </p:sp>
          <p:sp>
            <p:nvSpPr>
              <p:cNvPr id="33" name="TextBox 7">
                <a:extLst>
                  <a:ext uri="{FF2B5EF4-FFF2-40B4-BE49-F238E27FC236}">
                    <a16:creationId xmlns:a16="http://schemas.microsoft.com/office/drawing/2014/main" id="{475FB519-CF1A-438D-8919-F01CD96B7A38}"/>
                  </a:ext>
                </a:extLst>
              </p:cNvPr>
              <p:cNvSpPr txBox="1"/>
              <p:nvPr/>
            </p:nvSpPr>
            <p:spPr>
              <a:xfrm>
                <a:off x="6460960" y="3095296"/>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Normalization</a:t>
                </a:r>
              </a:p>
            </p:txBody>
          </p:sp>
          <p:sp>
            <p:nvSpPr>
              <p:cNvPr id="34" name="Rectangle 33">
                <a:extLst>
                  <a:ext uri="{FF2B5EF4-FFF2-40B4-BE49-F238E27FC236}">
                    <a16:creationId xmlns:a16="http://schemas.microsoft.com/office/drawing/2014/main" id="{2F2481D3-9E99-4CF6-9925-15B5713C08A5}"/>
                  </a:ext>
                </a:extLst>
              </p:cNvPr>
              <p:cNvSpPr/>
              <p:nvPr/>
            </p:nvSpPr>
            <p:spPr>
              <a:xfrm>
                <a:off x="6321972" y="2438399"/>
                <a:ext cx="2380594" cy="1171904"/>
              </a:xfrm>
              <a:prstGeom prst="rect">
                <a:avLst/>
              </a:prstGeom>
              <a:noFill/>
              <a:ln w="1270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Calibri"/>
                  <a:ea typeface="+mn-ea"/>
                  <a:cs typeface="+mn-cs"/>
                </a:endParaRPr>
              </a:p>
            </p:txBody>
          </p:sp>
        </p:grpSp>
        <p:cxnSp>
          <p:nvCxnSpPr>
            <p:cNvPr id="8" name="Elbow Connector 11">
              <a:extLst>
                <a:ext uri="{FF2B5EF4-FFF2-40B4-BE49-F238E27FC236}">
                  <a16:creationId xmlns:a16="http://schemas.microsoft.com/office/drawing/2014/main" id="{28C321BC-5325-4BB1-B5D8-F4FC49934D3A}"/>
                </a:ext>
              </a:extLst>
            </p:cNvPr>
            <p:cNvCxnSpPr>
              <a:stCxn id="34" idx="1"/>
              <a:endCxn id="6" idx="3"/>
            </p:cNvCxnSpPr>
            <p:nvPr/>
          </p:nvCxnSpPr>
          <p:spPr>
            <a:xfrm rot="10800000" flipV="1">
              <a:off x="6939894" y="2754217"/>
              <a:ext cx="1308537" cy="255611"/>
            </a:xfrm>
            <a:prstGeom prst="bentConnector3">
              <a:avLst/>
            </a:prstGeom>
            <a:noFill/>
            <a:ln w="6350" cap="flat" cmpd="sng" algn="ctr">
              <a:solidFill>
                <a:sysClr val="windowText" lastClr="000000"/>
              </a:solidFill>
              <a:prstDash val="solid"/>
              <a:miter lim="800000"/>
              <a:tailEnd type="triangle"/>
            </a:ln>
            <a:effectLst/>
          </p:spPr>
        </p:cxnSp>
        <p:cxnSp>
          <p:nvCxnSpPr>
            <p:cNvPr id="9" name="Straight Arrow Connector 8">
              <a:extLst>
                <a:ext uri="{FF2B5EF4-FFF2-40B4-BE49-F238E27FC236}">
                  <a16:creationId xmlns:a16="http://schemas.microsoft.com/office/drawing/2014/main" id="{2EE731CF-666B-4416-A84D-6064710E4B91}"/>
                </a:ext>
              </a:extLst>
            </p:cNvPr>
            <p:cNvCxnSpPr>
              <a:stCxn id="5" idx="2"/>
              <a:endCxn id="6" idx="0"/>
            </p:cNvCxnSpPr>
            <p:nvPr/>
          </p:nvCxnSpPr>
          <p:spPr>
            <a:xfrm>
              <a:off x="5899369" y="2537598"/>
              <a:ext cx="0" cy="287565"/>
            </a:xfrm>
            <a:prstGeom prst="straightConnector1">
              <a:avLst/>
            </a:prstGeom>
            <a:noFill/>
            <a:ln w="6350" cap="flat" cmpd="sng" algn="ctr">
              <a:solidFill>
                <a:sysClr val="windowText" lastClr="000000"/>
              </a:solidFill>
              <a:prstDash val="solid"/>
              <a:miter lim="800000"/>
              <a:tailEnd type="triangle"/>
            </a:ln>
            <a:effectLst/>
          </p:spPr>
        </p:cxnSp>
        <p:sp>
          <p:nvSpPr>
            <p:cNvPr id="10" name="TextBox 14">
              <a:extLst>
                <a:ext uri="{FF2B5EF4-FFF2-40B4-BE49-F238E27FC236}">
                  <a16:creationId xmlns:a16="http://schemas.microsoft.com/office/drawing/2014/main" id="{E5218233-4F1B-44E3-86D3-873E5D28D20E}"/>
                </a:ext>
              </a:extLst>
            </p:cNvPr>
            <p:cNvSpPr txBox="1"/>
            <p:nvPr/>
          </p:nvSpPr>
          <p:spPr>
            <a:xfrm>
              <a:off x="4858845" y="3482060"/>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Patch Extraction</a:t>
              </a:r>
            </a:p>
          </p:txBody>
        </p:sp>
        <p:cxnSp>
          <p:nvCxnSpPr>
            <p:cNvPr id="11" name="Straight Arrow Connector 10">
              <a:extLst>
                <a:ext uri="{FF2B5EF4-FFF2-40B4-BE49-F238E27FC236}">
                  <a16:creationId xmlns:a16="http://schemas.microsoft.com/office/drawing/2014/main" id="{74A45CE6-06B8-4D5E-9176-C7F0A4ED5113}"/>
                </a:ext>
              </a:extLst>
            </p:cNvPr>
            <p:cNvCxnSpPr>
              <a:stCxn id="6" idx="2"/>
              <a:endCxn id="10" idx="0"/>
            </p:cNvCxnSpPr>
            <p:nvPr/>
          </p:nvCxnSpPr>
          <p:spPr>
            <a:xfrm>
              <a:off x="5899369" y="3194495"/>
              <a:ext cx="0" cy="287565"/>
            </a:xfrm>
            <a:prstGeom prst="straightConnector1">
              <a:avLst/>
            </a:prstGeom>
            <a:noFill/>
            <a:ln w="6350" cap="flat" cmpd="sng" algn="ctr">
              <a:solidFill>
                <a:sysClr val="windowText" lastClr="000000"/>
              </a:solidFill>
              <a:prstDash val="solid"/>
              <a:miter lim="800000"/>
              <a:tailEnd type="triangle"/>
            </a:ln>
            <a:effectLst/>
          </p:spPr>
        </p:cxnSp>
        <p:sp>
          <p:nvSpPr>
            <p:cNvPr id="12" name="TextBox 17">
              <a:extLst>
                <a:ext uri="{FF2B5EF4-FFF2-40B4-BE49-F238E27FC236}">
                  <a16:creationId xmlns:a16="http://schemas.microsoft.com/office/drawing/2014/main" id="{B342767F-326A-4CC9-857F-20A888570969}"/>
                </a:ext>
              </a:extLst>
            </p:cNvPr>
            <p:cNvSpPr txBox="1"/>
            <p:nvPr/>
          </p:nvSpPr>
          <p:spPr>
            <a:xfrm>
              <a:off x="4858845" y="4138957"/>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Feature Extraction</a:t>
              </a:r>
            </a:p>
          </p:txBody>
        </p:sp>
        <p:cxnSp>
          <p:nvCxnSpPr>
            <p:cNvPr id="13" name="Straight Arrow Connector 12">
              <a:extLst>
                <a:ext uri="{FF2B5EF4-FFF2-40B4-BE49-F238E27FC236}">
                  <a16:creationId xmlns:a16="http://schemas.microsoft.com/office/drawing/2014/main" id="{CABD7ECC-43EA-4438-9BA5-00792DE4BEA1}"/>
                </a:ext>
              </a:extLst>
            </p:cNvPr>
            <p:cNvCxnSpPr>
              <a:stCxn id="10" idx="2"/>
              <a:endCxn id="12" idx="0"/>
            </p:cNvCxnSpPr>
            <p:nvPr/>
          </p:nvCxnSpPr>
          <p:spPr>
            <a:xfrm>
              <a:off x="5899369" y="3851392"/>
              <a:ext cx="0" cy="287565"/>
            </a:xfrm>
            <a:prstGeom prst="straightConnector1">
              <a:avLst/>
            </a:prstGeom>
            <a:noFill/>
            <a:ln w="6350" cap="flat" cmpd="sng" algn="ctr">
              <a:solidFill>
                <a:sysClr val="windowText" lastClr="000000"/>
              </a:solidFill>
              <a:prstDash val="solid"/>
              <a:miter lim="800000"/>
              <a:tailEnd type="triangle"/>
            </a:ln>
            <a:effectLst/>
          </p:spPr>
        </p:cxnSp>
        <p:sp>
          <p:nvSpPr>
            <p:cNvPr id="14" name="TextBox 21">
              <a:extLst>
                <a:ext uri="{FF2B5EF4-FFF2-40B4-BE49-F238E27FC236}">
                  <a16:creationId xmlns:a16="http://schemas.microsoft.com/office/drawing/2014/main" id="{6A7A9C32-26A6-43C0-B18C-8F63F750C3C3}"/>
                </a:ext>
              </a:extLst>
            </p:cNvPr>
            <p:cNvSpPr txBox="1"/>
            <p:nvPr/>
          </p:nvSpPr>
          <p:spPr>
            <a:xfrm>
              <a:off x="4858845" y="4792490"/>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CNN Classification</a:t>
              </a:r>
            </a:p>
          </p:txBody>
        </p:sp>
        <p:sp>
          <p:nvSpPr>
            <p:cNvPr id="15" name="TextBox 22">
              <a:extLst>
                <a:ext uri="{FF2B5EF4-FFF2-40B4-BE49-F238E27FC236}">
                  <a16:creationId xmlns:a16="http://schemas.microsoft.com/office/drawing/2014/main" id="{00D5E6B1-6E9B-43F5-8EA3-079654D9FB34}"/>
                </a:ext>
              </a:extLst>
            </p:cNvPr>
            <p:cNvSpPr txBox="1"/>
            <p:nvPr/>
          </p:nvSpPr>
          <p:spPr>
            <a:xfrm>
              <a:off x="4858845" y="5446023"/>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Estimation</a:t>
              </a:r>
            </a:p>
          </p:txBody>
        </p:sp>
        <p:cxnSp>
          <p:nvCxnSpPr>
            <p:cNvPr id="16" name="Straight Arrow Connector 15">
              <a:extLst>
                <a:ext uri="{FF2B5EF4-FFF2-40B4-BE49-F238E27FC236}">
                  <a16:creationId xmlns:a16="http://schemas.microsoft.com/office/drawing/2014/main" id="{18E47B6E-B0F8-46A1-A956-474073B1E2AC}"/>
                </a:ext>
              </a:extLst>
            </p:cNvPr>
            <p:cNvCxnSpPr>
              <a:stCxn id="14" idx="2"/>
              <a:endCxn id="15" idx="0"/>
            </p:cNvCxnSpPr>
            <p:nvPr/>
          </p:nvCxnSpPr>
          <p:spPr>
            <a:xfrm>
              <a:off x="5899369" y="5161822"/>
              <a:ext cx="0" cy="284201"/>
            </a:xfrm>
            <a:prstGeom prst="straightConnector1">
              <a:avLst/>
            </a:prstGeom>
            <a:noFill/>
            <a:ln w="6350" cap="flat" cmpd="sng" algn="ctr">
              <a:solidFill>
                <a:sysClr val="windowText" lastClr="000000"/>
              </a:solidFill>
              <a:prstDash val="solid"/>
              <a:miter lim="800000"/>
              <a:tailEnd type="triangle"/>
            </a:ln>
            <a:effectLst/>
          </p:spPr>
        </p:cxnSp>
        <p:sp>
          <p:nvSpPr>
            <p:cNvPr id="17" name="TextBox 27">
              <a:extLst>
                <a:ext uri="{FF2B5EF4-FFF2-40B4-BE49-F238E27FC236}">
                  <a16:creationId xmlns:a16="http://schemas.microsoft.com/office/drawing/2014/main" id="{38EA9535-84D9-4B36-9860-E9C782663888}"/>
                </a:ext>
              </a:extLst>
            </p:cNvPr>
            <p:cNvSpPr txBox="1"/>
            <p:nvPr/>
          </p:nvSpPr>
          <p:spPr>
            <a:xfrm>
              <a:off x="2257535" y="3482060"/>
              <a:ext cx="2081048" cy="646331"/>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Glaucoma Input Image</a:t>
              </a:r>
            </a:p>
          </p:txBody>
        </p:sp>
        <p:cxnSp>
          <p:nvCxnSpPr>
            <p:cNvPr id="18" name="Elbow Connector 29">
              <a:extLst>
                <a:ext uri="{FF2B5EF4-FFF2-40B4-BE49-F238E27FC236}">
                  <a16:creationId xmlns:a16="http://schemas.microsoft.com/office/drawing/2014/main" id="{D3A35791-57C0-4BEC-8127-105F5B78EE54}"/>
                </a:ext>
              </a:extLst>
            </p:cNvPr>
            <p:cNvCxnSpPr>
              <a:stCxn id="17" idx="3"/>
              <a:endCxn id="12" idx="1"/>
            </p:cNvCxnSpPr>
            <p:nvPr/>
          </p:nvCxnSpPr>
          <p:spPr>
            <a:xfrm>
              <a:off x="4338583" y="3805226"/>
              <a:ext cx="520262" cy="518397"/>
            </a:xfrm>
            <a:prstGeom prst="bentConnector3">
              <a:avLst>
                <a:gd name="adj1" fmla="val 50000"/>
              </a:avLst>
            </a:prstGeom>
            <a:noFill/>
            <a:ln w="6350" cap="flat" cmpd="sng" algn="ctr">
              <a:solidFill>
                <a:sysClr val="windowText" lastClr="000000"/>
              </a:solidFill>
              <a:prstDash val="solid"/>
              <a:miter lim="800000"/>
              <a:tailEnd type="triangle"/>
            </a:ln>
            <a:effectLst/>
          </p:spPr>
        </p:cxnSp>
        <p:sp>
          <p:nvSpPr>
            <p:cNvPr id="19" name="TextBox 30">
              <a:extLst>
                <a:ext uri="{FF2B5EF4-FFF2-40B4-BE49-F238E27FC236}">
                  <a16:creationId xmlns:a16="http://schemas.microsoft.com/office/drawing/2014/main" id="{004E688A-1E9E-4DD5-A085-4B4D5C16EB7A}"/>
                </a:ext>
              </a:extLst>
            </p:cNvPr>
            <p:cNvSpPr txBox="1"/>
            <p:nvPr/>
          </p:nvSpPr>
          <p:spPr>
            <a:xfrm>
              <a:off x="7594162" y="4138957"/>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Test feature</a:t>
              </a:r>
            </a:p>
          </p:txBody>
        </p:sp>
        <p:sp>
          <p:nvSpPr>
            <p:cNvPr id="20" name="TextBox 31">
              <a:extLst>
                <a:ext uri="{FF2B5EF4-FFF2-40B4-BE49-F238E27FC236}">
                  <a16:creationId xmlns:a16="http://schemas.microsoft.com/office/drawing/2014/main" id="{27ED3D39-48DB-4C10-9D8B-9A5FCC10E3B1}"/>
                </a:ext>
              </a:extLst>
            </p:cNvPr>
            <p:cNvSpPr txBox="1"/>
            <p:nvPr/>
          </p:nvSpPr>
          <p:spPr>
            <a:xfrm>
              <a:off x="2257535" y="4565022"/>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Train feature</a:t>
              </a:r>
            </a:p>
          </p:txBody>
        </p:sp>
        <p:sp>
          <p:nvSpPr>
            <p:cNvPr id="21" name="TextBox 32">
              <a:extLst>
                <a:ext uri="{FF2B5EF4-FFF2-40B4-BE49-F238E27FC236}">
                  <a16:creationId xmlns:a16="http://schemas.microsoft.com/office/drawing/2014/main" id="{3A042F5A-DC7B-42EB-AC38-7CAC07CFD5F3}"/>
                </a:ext>
              </a:extLst>
            </p:cNvPr>
            <p:cNvSpPr txBox="1"/>
            <p:nvPr/>
          </p:nvSpPr>
          <p:spPr>
            <a:xfrm>
              <a:off x="2257535" y="4978935"/>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Labels</a:t>
              </a:r>
            </a:p>
          </p:txBody>
        </p:sp>
        <p:cxnSp>
          <p:nvCxnSpPr>
            <p:cNvPr id="22" name="Elbow Connector 34">
              <a:extLst>
                <a:ext uri="{FF2B5EF4-FFF2-40B4-BE49-F238E27FC236}">
                  <a16:creationId xmlns:a16="http://schemas.microsoft.com/office/drawing/2014/main" id="{4342F36A-9681-4FC4-AFAC-A615065F45C3}"/>
                </a:ext>
              </a:extLst>
            </p:cNvPr>
            <p:cNvCxnSpPr>
              <a:stCxn id="20" idx="3"/>
              <a:endCxn id="14" idx="1"/>
            </p:cNvCxnSpPr>
            <p:nvPr/>
          </p:nvCxnSpPr>
          <p:spPr>
            <a:xfrm>
              <a:off x="4338583" y="4749688"/>
              <a:ext cx="520262" cy="227468"/>
            </a:xfrm>
            <a:prstGeom prst="bentConnector3">
              <a:avLst/>
            </a:prstGeom>
            <a:noFill/>
            <a:ln w="6350" cap="flat" cmpd="sng" algn="ctr">
              <a:solidFill>
                <a:sysClr val="windowText" lastClr="000000"/>
              </a:solidFill>
              <a:prstDash val="solid"/>
              <a:miter lim="800000"/>
              <a:tailEnd type="triangle"/>
            </a:ln>
            <a:effectLst/>
          </p:spPr>
        </p:cxnSp>
        <p:cxnSp>
          <p:nvCxnSpPr>
            <p:cNvPr id="23" name="Elbow Connector 36">
              <a:extLst>
                <a:ext uri="{FF2B5EF4-FFF2-40B4-BE49-F238E27FC236}">
                  <a16:creationId xmlns:a16="http://schemas.microsoft.com/office/drawing/2014/main" id="{19A6046A-E321-4B86-AB19-F00DDB09557D}"/>
                </a:ext>
              </a:extLst>
            </p:cNvPr>
            <p:cNvCxnSpPr>
              <a:stCxn id="21" idx="3"/>
              <a:endCxn id="14" idx="1"/>
            </p:cNvCxnSpPr>
            <p:nvPr/>
          </p:nvCxnSpPr>
          <p:spPr>
            <a:xfrm flipV="1">
              <a:off x="4338583" y="4977156"/>
              <a:ext cx="520262" cy="186445"/>
            </a:xfrm>
            <a:prstGeom prst="bentConnector3">
              <a:avLst/>
            </a:prstGeom>
            <a:noFill/>
            <a:ln w="6350" cap="flat" cmpd="sng" algn="ctr">
              <a:solidFill>
                <a:sysClr val="windowText" lastClr="000000"/>
              </a:solidFill>
              <a:prstDash val="solid"/>
              <a:miter lim="800000"/>
              <a:tailEnd type="triangle"/>
            </a:ln>
            <a:effectLst/>
          </p:spPr>
        </p:cxnSp>
        <p:cxnSp>
          <p:nvCxnSpPr>
            <p:cNvPr id="24" name="Elbow Connector 38">
              <a:extLst>
                <a:ext uri="{FF2B5EF4-FFF2-40B4-BE49-F238E27FC236}">
                  <a16:creationId xmlns:a16="http://schemas.microsoft.com/office/drawing/2014/main" id="{BF447BA8-4ED5-49B5-98FD-5DFC3DE9E36B}"/>
                </a:ext>
              </a:extLst>
            </p:cNvPr>
            <p:cNvCxnSpPr>
              <a:stCxn id="19" idx="2"/>
              <a:endCxn id="14" idx="3"/>
            </p:cNvCxnSpPr>
            <p:nvPr/>
          </p:nvCxnSpPr>
          <p:spPr>
            <a:xfrm rot="5400000">
              <a:off x="7552857" y="3895326"/>
              <a:ext cx="468867" cy="1694793"/>
            </a:xfrm>
            <a:prstGeom prst="bentConnector2">
              <a:avLst/>
            </a:prstGeom>
            <a:noFill/>
            <a:ln w="6350" cap="flat" cmpd="sng" algn="ctr">
              <a:solidFill>
                <a:sysClr val="windowText" lastClr="000000"/>
              </a:solidFill>
              <a:prstDash val="solid"/>
              <a:miter lim="800000"/>
              <a:tailEnd type="triangle"/>
            </a:ln>
            <a:effectLst/>
          </p:spPr>
        </p:cxnSp>
        <p:cxnSp>
          <p:nvCxnSpPr>
            <p:cNvPr id="25" name="Straight Arrow Connector 24">
              <a:extLst>
                <a:ext uri="{FF2B5EF4-FFF2-40B4-BE49-F238E27FC236}">
                  <a16:creationId xmlns:a16="http://schemas.microsoft.com/office/drawing/2014/main" id="{C0A9504A-A024-40A3-80A9-7E0230C4E765}"/>
                </a:ext>
              </a:extLst>
            </p:cNvPr>
            <p:cNvCxnSpPr>
              <a:stCxn id="12" idx="3"/>
              <a:endCxn id="19" idx="1"/>
            </p:cNvCxnSpPr>
            <p:nvPr/>
          </p:nvCxnSpPr>
          <p:spPr>
            <a:xfrm>
              <a:off x="6939893" y="4323623"/>
              <a:ext cx="654269" cy="0"/>
            </a:xfrm>
            <a:prstGeom prst="straightConnector1">
              <a:avLst/>
            </a:prstGeom>
            <a:noFill/>
            <a:ln w="6350" cap="flat" cmpd="sng" algn="ctr">
              <a:solidFill>
                <a:sysClr val="windowText" lastClr="000000"/>
              </a:solidFill>
              <a:prstDash val="solid"/>
              <a:miter lim="800000"/>
              <a:tailEnd type="triangle"/>
            </a:ln>
            <a:effectLst/>
          </p:spPr>
        </p:cxnSp>
        <p:sp>
          <p:nvSpPr>
            <p:cNvPr id="26" name="TextBox 41">
              <a:extLst>
                <a:ext uri="{FF2B5EF4-FFF2-40B4-BE49-F238E27FC236}">
                  <a16:creationId xmlns:a16="http://schemas.microsoft.com/office/drawing/2014/main" id="{6E5AD7C8-0F45-4273-819C-299750CA1210}"/>
                </a:ext>
              </a:extLst>
            </p:cNvPr>
            <p:cNvSpPr txBox="1"/>
            <p:nvPr/>
          </p:nvSpPr>
          <p:spPr>
            <a:xfrm>
              <a:off x="7743497" y="5492007"/>
              <a:ext cx="248115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Glaucoma Accuracy</a:t>
              </a:r>
            </a:p>
          </p:txBody>
        </p:sp>
        <p:sp>
          <p:nvSpPr>
            <p:cNvPr id="27" name="TextBox 42">
              <a:extLst>
                <a:ext uri="{FF2B5EF4-FFF2-40B4-BE49-F238E27FC236}">
                  <a16:creationId xmlns:a16="http://schemas.microsoft.com/office/drawing/2014/main" id="{B0AD09ED-A71B-4319-92D6-76F4CB2CCF3E}"/>
                </a:ext>
              </a:extLst>
            </p:cNvPr>
            <p:cNvSpPr txBox="1"/>
            <p:nvPr/>
          </p:nvSpPr>
          <p:spPr>
            <a:xfrm>
              <a:off x="7743497" y="5873939"/>
              <a:ext cx="2081048"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Sensitivity</a:t>
              </a:r>
            </a:p>
          </p:txBody>
        </p:sp>
        <p:sp>
          <p:nvSpPr>
            <p:cNvPr id="28" name="TextBox 43">
              <a:extLst>
                <a:ext uri="{FF2B5EF4-FFF2-40B4-BE49-F238E27FC236}">
                  <a16:creationId xmlns:a16="http://schemas.microsoft.com/office/drawing/2014/main" id="{5EAC1152-7B44-4E24-97C7-163B53E788E9}"/>
                </a:ext>
              </a:extLst>
            </p:cNvPr>
            <p:cNvSpPr txBox="1"/>
            <p:nvPr/>
          </p:nvSpPr>
          <p:spPr>
            <a:xfrm>
              <a:off x="7743496" y="5109027"/>
              <a:ext cx="2508867" cy="369332"/>
            </a:xfrm>
            <a:prstGeom prst="rect">
              <a:avLst/>
            </a:prstGeom>
            <a:noFill/>
            <a:ln w="12700" cap="flat" cmpd="sng" algn="ctr">
              <a:solidFill>
                <a:sysClr val="windowText" lastClr="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Glaucoma Specificity</a:t>
              </a:r>
            </a:p>
          </p:txBody>
        </p:sp>
        <p:cxnSp>
          <p:nvCxnSpPr>
            <p:cNvPr id="29" name="Elbow Connector 45">
              <a:extLst>
                <a:ext uri="{FF2B5EF4-FFF2-40B4-BE49-F238E27FC236}">
                  <a16:creationId xmlns:a16="http://schemas.microsoft.com/office/drawing/2014/main" id="{DDA86752-7B6B-42EA-8AE6-8E99F6127D0C}"/>
                </a:ext>
              </a:extLst>
            </p:cNvPr>
            <p:cNvCxnSpPr>
              <a:stCxn id="26" idx="1"/>
              <a:endCxn id="15" idx="3"/>
            </p:cNvCxnSpPr>
            <p:nvPr/>
          </p:nvCxnSpPr>
          <p:spPr>
            <a:xfrm rot="10800000">
              <a:off x="6939893" y="5630689"/>
              <a:ext cx="803604" cy="45984"/>
            </a:xfrm>
            <a:prstGeom prst="bentConnector3">
              <a:avLst>
                <a:gd name="adj1" fmla="val 50000"/>
              </a:avLst>
            </a:prstGeom>
            <a:noFill/>
            <a:ln w="6350" cap="flat" cmpd="sng" algn="ctr">
              <a:solidFill>
                <a:sysClr val="windowText" lastClr="000000"/>
              </a:solidFill>
              <a:prstDash val="solid"/>
              <a:miter lim="800000"/>
              <a:tailEnd type="triangle"/>
            </a:ln>
            <a:effectLst/>
          </p:spPr>
        </p:cxnSp>
        <p:cxnSp>
          <p:nvCxnSpPr>
            <p:cNvPr id="30" name="Elbow Connector 47">
              <a:extLst>
                <a:ext uri="{FF2B5EF4-FFF2-40B4-BE49-F238E27FC236}">
                  <a16:creationId xmlns:a16="http://schemas.microsoft.com/office/drawing/2014/main" id="{D4D8B0C9-39A2-42F4-BDC8-D226248A8538}"/>
                </a:ext>
              </a:extLst>
            </p:cNvPr>
            <p:cNvCxnSpPr>
              <a:stCxn id="27" idx="1"/>
              <a:endCxn id="15" idx="3"/>
            </p:cNvCxnSpPr>
            <p:nvPr/>
          </p:nvCxnSpPr>
          <p:spPr>
            <a:xfrm rot="10800000">
              <a:off x="6939893" y="5630689"/>
              <a:ext cx="803604" cy="427916"/>
            </a:xfrm>
            <a:prstGeom prst="bentConnector3">
              <a:avLst/>
            </a:prstGeom>
            <a:noFill/>
            <a:ln w="6350" cap="flat" cmpd="sng" algn="ctr">
              <a:solidFill>
                <a:sysClr val="windowText" lastClr="000000"/>
              </a:solidFill>
              <a:prstDash val="solid"/>
              <a:miter lim="800000"/>
              <a:tailEnd type="triangle"/>
            </a:ln>
            <a:effectLst/>
          </p:spPr>
        </p:cxnSp>
        <p:cxnSp>
          <p:nvCxnSpPr>
            <p:cNvPr id="31" name="Elbow Connector 50">
              <a:extLst>
                <a:ext uri="{FF2B5EF4-FFF2-40B4-BE49-F238E27FC236}">
                  <a16:creationId xmlns:a16="http://schemas.microsoft.com/office/drawing/2014/main" id="{2818699E-B5B7-4CBD-BE1C-F1E4CA487F38}"/>
                </a:ext>
              </a:extLst>
            </p:cNvPr>
            <p:cNvCxnSpPr>
              <a:stCxn id="28" idx="1"/>
              <a:endCxn id="15" idx="3"/>
            </p:cNvCxnSpPr>
            <p:nvPr/>
          </p:nvCxnSpPr>
          <p:spPr>
            <a:xfrm rot="10800000" flipV="1">
              <a:off x="6939894" y="5293693"/>
              <a:ext cx="803603" cy="336996"/>
            </a:xfrm>
            <a:prstGeom prst="bentConnector3">
              <a:avLst>
                <a:gd name="adj1" fmla="val 50000"/>
              </a:avLst>
            </a:prstGeom>
            <a:noFill/>
            <a:ln w="6350" cap="flat" cmpd="sng" algn="ctr">
              <a:solidFill>
                <a:sysClr val="windowText" lastClr="000000"/>
              </a:solidFill>
              <a:prstDash val="solid"/>
              <a:miter lim="800000"/>
              <a:tailEnd type="triangle"/>
            </a:ln>
            <a:effectLst/>
          </p:spPr>
        </p:cxnSp>
      </p:grpSp>
    </p:spTree>
    <p:extLst>
      <p:ext uri="{BB962C8B-B14F-4D97-AF65-F5344CB8AC3E}">
        <p14:creationId xmlns:p14="http://schemas.microsoft.com/office/powerpoint/2010/main" val="329079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6C7C-41FA-47B2-BE80-EC89D0AFE56A}"/>
              </a:ext>
            </a:extLst>
          </p:cNvPr>
          <p:cNvSpPr>
            <a:spLocks noGrp="1"/>
          </p:cNvSpPr>
          <p:nvPr>
            <p:ph type="title"/>
          </p:nvPr>
        </p:nvSpPr>
        <p:spPr>
          <a:xfrm>
            <a:off x="1112473" y="1157502"/>
            <a:ext cx="9507901" cy="551705"/>
          </a:xfrm>
        </p:spPr>
        <p:txBody>
          <a:bodyPr/>
          <a:lstStyle/>
          <a:p>
            <a:r>
              <a:rPr lang="en-US" dirty="0"/>
              <a:t>System Design : Work Flow Chart</a:t>
            </a:r>
            <a:endParaRPr lang="en-IN" dirty="0"/>
          </a:p>
        </p:txBody>
      </p:sp>
      <p:sp>
        <p:nvSpPr>
          <p:cNvPr id="44" name="Rectangle 43">
            <a:extLst>
              <a:ext uri="{FF2B5EF4-FFF2-40B4-BE49-F238E27FC236}">
                <a16:creationId xmlns:a16="http://schemas.microsoft.com/office/drawing/2014/main" id="{9C62F9FA-6545-4436-8D53-020E61250AB5}"/>
              </a:ext>
            </a:extLst>
          </p:cNvPr>
          <p:cNvSpPr/>
          <p:nvPr/>
        </p:nvSpPr>
        <p:spPr>
          <a:xfrm>
            <a:off x="2452772" y="2347177"/>
            <a:ext cx="2807134" cy="5803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DRISHTI GS1 dataset images</a:t>
            </a:r>
          </a:p>
        </p:txBody>
      </p:sp>
      <p:sp>
        <p:nvSpPr>
          <p:cNvPr id="45" name="Rectangle 44">
            <a:extLst>
              <a:ext uri="{FF2B5EF4-FFF2-40B4-BE49-F238E27FC236}">
                <a16:creationId xmlns:a16="http://schemas.microsoft.com/office/drawing/2014/main" id="{8EE970C6-9DF4-40E1-9DC5-7004B46F7608}"/>
              </a:ext>
            </a:extLst>
          </p:cNvPr>
          <p:cNvSpPr/>
          <p:nvPr/>
        </p:nvSpPr>
        <p:spPr>
          <a:xfrm>
            <a:off x="6096000" y="2347177"/>
            <a:ext cx="2863637" cy="5803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Kaggle  fund images</a:t>
            </a:r>
          </a:p>
        </p:txBody>
      </p:sp>
      <p:cxnSp>
        <p:nvCxnSpPr>
          <p:cNvPr id="51" name="Straight Arrow Connector 50">
            <a:extLst>
              <a:ext uri="{FF2B5EF4-FFF2-40B4-BE49-F238E27FC236}">
                <a16:creationId xmlns:a16="http://schemas.microsoft.com/office/drawing/2014/main" id="{6FE6CE7B-AFB4-49C3-85EC-3EE2C7E35B75}"/>
              </a:ext>
            </a:extLst>
          </p:cNvPr>
          <p:cNvCxnSpPr/>
          <p:nvPr/>
        </p:nvCxnSpPr>
        <p:spPr>
          <a:xfrm flipH="1">
            <a:off x="6587067" y="2938294"/>
            <a:ext cx="347133" cy="21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78038BB-748F-4346-A92D-E0C45BEB1D61}"/>
              </a:ext>
            </a:extLst>
          </p:cNvPr>
          <p:cNvCxnSpPr/>
          <p:nvPr/>
        </p:nvCxnSpPr>
        <p:spPr>
          <a:xfrm>
            <a:off x="4368800" y="2938294"/>
            <a:ext cx="524933" cy="21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B30A820-2AFE-4144-B56C-D1FCC77427CA}"/>
              </a:ext>
            </a:extLst>
          </p:cNvPr>
          <p:cNvSpPr/>
          <p:nvPr/>
        </p:nvSpPr>
        <p:spPr>
          <a:xfrm>
            <a:off x="4197346" y="3831786"/>
            <a:ext cx="3033186" cy="36045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Pre-processing image</a:t>
            </a:r>
          </a:p>
        </p:txBody>
      </p:sp>
      <p:sp>
        <p:nvSpPr>
          <p:cNvPr id="55" name="Rectangle 54">
            <a:extLst>
              <a:ext uri="{FF2B5EF4-FFF2-40B4-BE49-F238E27FC236}">
                <a16:creationId xmlns:a16="http://schemas.microsoft.com/office/drawing/2014/main" id="{4EBF20D7-89AB-4F0B-99B9-F07D55A31243}"/>
              </a:ext>
            </a:extLst>
          </p:cNvPr>
          <p:cNvSpPr/>
          <p:nvPr/>
        </p:nvSpPr>
        <p:spPr>
          <a:xfrm>
            <a:off x="4155013" y="3195031"/>
            <a:ext cx="3117853" cy="36045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classification</a:t>
            </a:r>
          </a:p>
        </p:txBody>
      </p:sp>
      <p:cxnSp>
        <p:nvCxnSpPr>
          <p:cNvPr id="62" name="Straight Arrow Connector 61">
            <a:extLst>
              <a:ext uri="{FF2B5EF4-FFF2-40B4-BE49-F238E27FC236}">
                <a16:creationId xmlns:a16="http://schemas.microsoft.com/office/drawing/2014/main" id="{5FA96440-5979-48C6-8621-E561F14A7434}"/>
              </a:ext>
            </a:extLst>
          </p:cNvPr>
          <p:cNvCxnSpPr>
            <a:cxnSpLocks/>
            <a:stCxn id="55" idx="2"/>
          </p:cNvCxnSpPr>
          <p:nvPr/>
        </p:nvCxnSpPr>
        <p:spPr>
          <a:xfrm flipH="1">
            <a:off x="5713939" y="3555484"/>
            <a:ext cx="1" cy="296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288C133-9F5D-4630-8403-565B0BD9D260}"/>
              </a:ext>
            </a:extLst>
          </p:cNvPr>
          <p:cNvSpPr/>
          <p:nvPr/>
        </p:nvSpPr>
        <p:spPr>
          <a:xfrm>
            <a:off x="3451214" y="4424967"/>
            <a:ext cx="4940309" cy="3604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Training model using Teachable Interface</a:t>
            </a:r>
          </a:p>
        </p:txBody>
      </p:sp>
      <p:cxnSp>
        <p:nvCxnSpPr>
          <p:cNvPr id="65" name="Straight Arrow Connector 64">
            <a:extLst>
              <a:ext uri="{FF2B5EF4-FFF2-40B4-BE49-F238E27FC236}">
                <a16:creationId xmlns:a16="http://schemas.microsoft.com/office/drawing/2014/main" id="{2092807C-C9F8-4002-A443-65731E246B18}"/>
              </a:ext>
            </a:extLst>
          </p:cNvPr>
          <p:cNvCxnSpPr>
            <a:cxnSpLocks/>
            <a:stCxn id="54" idx="2"/>
          </p:cNvCxnSpPr>
          <p:nvPr/>
        </p:nvCxnSpPr>
        <p:spPr>
          <a:xfrm>
            <a:off x="5713939" y="4192239"/>
            <a:ext cx="0" cy="243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6AF0B74-FCCF-4ED8-A502-CAAEE3830E9B}"/>
              </a:ext>
            </a:extLst>
          </p:cNvPr>
          <p:cNvSpPr/>
          <p:nvPr/>
        </p:nvSpPr>
        <p:spPr>
          <a:xfrm>
            <a:off x="3365489" y="5700498"/>
            <a:ext cx="4940309" cy="3604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 using </a:t>
            </a:r>
            <a:r>
              <a:rPr lang="en-IN" dirty="0" err="1"/>
              <a:t>Keras</a:t>
            </a:r>
            <a:r>
              <a:rPr lang="en-IN" dirty="0"/>
              <a:t> and TensorFlow</a:t>
            </a:r>
          </a:p>
        </p:txBody>
      </p:sp>
      <p:cxnSp>
        <p:nvCxnSpPr>
          <p:cNvPr id="70" name="Straight Arrow Connector 69">
            <a:extLst>
              <a:ext uri="{FF2B5EF4-FFF2-40B4-BE49-F238E27FC236}">
                <a16:creationId xmlns:a16="http://schemas.microsoft.com/office/drawing/2014/main" id="{8CFF196D-96BC-4E2B-A466-6D06F58084AD}"/>
              </a:ext>
            </a:extLst>
          </p:cNvPr>
          <p:cNvCxnSpPr/>
          <p:nvPr/>
        </p:nvCxnSpPr>
        <p:spPr>
          <a:xfrm>
            <a:off x="5713939" y="4796213"/>
            <a:ext cx="0" cy="238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121DF2C-F112-444F-A521-1524858BA865}"/>
              </a:ext>
            </a:extLst>
          </p:cNvPr>
          <p:cNvSpPr/>
          <p:nvPr/>
        </p:nvSpPr>
        <p:spPr>
          <a:xfrm>
            <a:off x="3365493" y="5052950"/>
            <a:ext cx="4940305" cy="3604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Hardware Interaction</a:t>
            </a:r>
          </a:p>
        </p:txBody>
      </p:sp>
      <p:cxnSp>
        <p:nvCxnSpPr>
          <p:cNvPr id="74" name="Straight Arrow Connector 73">
            <a:extLst>
              <a:ext uri="{FF2B5EF4-FFF2-40B4-BE49-F238E27FC236}">
                <a16:creationId xmlns:a16="http://schemas.microsoft.com/office/drawing/2014/main" id="{73EF8058-82D3-4703-9CAF-A207488644B5}"/>
              </a:ext>
            </a:extLst>
          </p:cNvPr>
          <p:cNvCxnSpPr/>
          <p:nvPr/>
        </p:nvCxnSpPr>
        <p:spPr>
          <a:xfrm>
            <a:off x="5703353" y="5444896"/>
            <a:ext cx="0" cy="255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D421186-97B5-44AE-8F15-E82EBD210DAC}"/>
              </a:ext>
            </a:extLst>
          </p:cNvPr>
          <p:cNvCxnSpPr/>
          <p:nvPr/>
        </p:nvCxnSpPr>
        <p:spPr>
          <a:xfrm>
            <a:off x="5703353" y="6060951"/>
            <a:ext cx="0" cy="244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83CE6DF-2DDE-4B15-8A46-E1B7C8E72827}"/>
              </a:ext>
            </a:extLst>
          </p:cNvPr>
          <p:cNvSpPr/>
          <p:nvPr/>
        </p:nvSpPr>
        <p:spPr>
          <a:xfrm>
            <a:off x="3992572" y="6348046"/>
            <a:ext cx="3686142"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 using User Interface</a:t>
            </a:r>
          </a:p>
        </p:txBody>
      </p:sp>
    </p:spTree>
    <p:extLst>
      <p:ext uri="{BB962C8B-B14F-4D97-AF65-F5344CB8AC3E}">
        <p14:creationId xmlns:p14="http://schemas.microsoft.com/office/powerpoint/2010/main" val="4370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E7D5-E93D-48F9-A6F2-72E030645E8B}"/>
              </a:ext>
            </a:extLst>
          </p:cNvPr>
          <p:cNvSpPr>
            <a:spLocks noGrp="1"/>
          </p:cNvSpPr>
          <p:nvPr>
            <p:ph type="title"/>
          </p:nvPr>
        </p:nvSpPr>
        <p:spPr/>
        <p:txBody>
          <a:bodyPr/>
          <a:lstStyle/>
          <a:p>
            <a:r>
              <a:rPr lang="en-IN" dirty="0" err="1"/>
              <a:t>UseCase</a:t>
            </a:r>
            <a:r>
              <a:rPr lang="en-IN" dirty="0"/>
              <a:t> Diagram</a:t>
            </a:r>
          </a:p>
        </p:txBody>
      </p:sp>
      <p:pic>
        <p:nvPicPr>
          <p:cNvPr id="3" name="Picture 2">
            <a:extLst>
              <a:ext uri="{FF2B5EF4-FFF2-40B4-BE49-F238E27FC236}">
                <a16:creationId xmlns:a16="http://schemas.microsoft.com/office/drawing/2014/main" id="{EA597F90-A5B4-4E25-9C1E-90B380562443}"/>
              </a:ext>
            </a:extLst>
          </p:cNvPr>
          <p:cNvPicPr/>
          <p:nvPr/>
        </p:nvPicPr>
        <p:blipFill>
          <a:blip r:embed="rId2"/>
          <a:srcRect/>
          <a:stretch>
            <a:fillRect/>
          </a:stretch>
        </p:blipFill>
        <p:spPr bwMode="auto">
          <a:xfrm>
            <a:off x="3105150" y="2324100"/>
            <a:ext cx="5181600" cy="4224019"/>
          </a:xfrm>
          <a:prstGeom prst="rect">
            <a:avLst/>
          </a:prstGeom>
          <a:noFill/>
          <a:ln w="9525">
            <a:noFill/>
            <a:miter lim="800000"/>
            <a:headEnd/>
            <a:tailEnd/>
          </a:ln>
        </p:spPr>
      </p:pic>
    </p:spTree>
    <p:extLst>
      <p:ext uri="{BB962C8B-B14F-4D97-AF65-F5344CB8AC3E}">
        <p14:creationId xmlns:p14="http://schemas.microsoft.com/office/powerpoint/2010/main" val="2068412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1309</TotalTime>
  <Words>1449</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Calibri</vt:lpstr>
      <vt:lpstr>Century Gothic</vt:lpstr>
      <vt:lpstr>High Tower Text</vt:lpstr>
      <vt:lpstr>Times New Roman</vt:lpstr>
      <vt:lpstr>Wingdings</vt:lpstr>
      <vt:lpstr>Wingdings 3</vt:lpstr>
      <vt:lpstr>Ion Boardroom</vt:lpstr>
      <vt:lpstr>Glaucoma Detection Using Convolutional    Neural Networks</vt:lpstr>
      <vt:lpstr>Abstract</vt:lpstr>
      <vt:lpstr>Introduction</vt:lpstr>
      <vt:lpstr>Literature Survey</vt:lpstr>
      <vt:lpstr>Problem Statement</vt:lpstr>
      <vt:lpstr>Technology Stack</vt:lpstr>
      <vt:lpstr>System Architecture</vt:lpstr>
      <vt:lpstr>System Design : Work Flow Chart</vt:lpstr>
      <vt:lpstr>UseCase Diagram</vt:lpstr>
      <vt:lpstr>Deployment Diagram</vt:lpstr>
      <vt:lpstr>Activity Diagram</vt:lpstr>
      <vt:lpstr>Proposed Solution</vt:lpstr>
      <vt:lpstr>WORKING OF THE PROPOSED SYSTEM</vt:lpstr>
      <vt:lpstr>Continued..</vt:lpstr>
      <vt:lpstr>Images </vt:lpstr>
      <vt:lpstr>Dataset without glaucoma</vt:lpstr>
      <vt:lpstr>Dataset with glaucoma</vt:lpstr>
      <vt:lpstr>OUTPUT</vt:lpstr>
      <vt:lpstr>Testing</vt:lpstr>
      <vt:lpstr>Future Enhancement And Conclusion</vt:lpstr>
      <vt:lpstr>References</vt:lpstr>
      <vt:lpstr>Continued..</vt:lpstr>
      <vt:lpstr>Journal Details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Glaucoma Detection Using Convolutional    Neural Networks</dc:title>
  <dc:creator>Nishant Bhushan</dc:creator>
  <cp:lastModifiedBy>Nishant Bhushan</cp:lastModifiedBy>
  <cp:revision>79</cp:revision>
  <dcterms:created xsi:type="dcterms:W3CDTF">2021-03-28T07:22:27Z</dcterms:created>
  <dcterms:modified xsi:type="dcterms:W3CDTF">2021-07-25T08:26:34Z</dcterms:modified>
</cp:coreProperties>
</file>