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imo Bold" panose="020B0604020202020204" charset="0"/>
      <p:regular r:id="rId9"/>
    </p:embeddedFont>
    <p:embeddedFont>
      <p:font typeface="Fredoka" panose="020B0604020202020204" charset="0"/>
      <p:regular r:id="rId10"/>
    </p:embeddedFont>
    <p:embeddedFont>
      <p:font typeface="Poppi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C925A-047C-42E9-B2C2-42E1EF371F76}" v="2" dt="2024-03-13T08:19:31.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652668" y="286188"/>
            <a:ext cx="2982665" cy="1045175"/>
          </a:xfrm>
          <a:custGeom>
            <a:avLst/>
            <a:gdLst/>
            <a:ahLst/>
            <a:cxnLst/>
            <a:rect l="l" t="t" r="r" b="b"/>
            <a:pathLst>
              <a:path w="2982665" h="1045175">
                <a:moveTo>
                  <a:pt x="0" y="0"/>
                </a:moveTo>
                <a:lnTo>
                  <a:pt x="2982664" y="0"/>
                </a:lnTo>
                <a:lnTo>
                  <a:pt x="2982664" y="1045175"/>
                </a:lnTo>
                <a:lnTo>
                  <a:pt x="0" y="1045175"/>
                </a:lnTo>
                <a:lnTo>
                  <a:pt x="0" y="0"/>
                </a:lnTo>
                <a:close/>
              </a:path>
            </a:pathLst>
          </a:custGeom>
          <a:blipFill>
            <a:blip r:embed="rId2"/>
            <a:stretch>
              <a:fillRect/>
            </a:stretch>
          </a:blipFill>
        </p:spPr>
      </p:sp>
      <p:grpSp>
        <p:nvGrpSpPr>
          <p:cNvPr id="3" name="Group 3"/>
          <p:cNvGrpSpPr/>
          <p:nvPr/>
        </p:nvGrpSpPr>
        <p:grpSpPr>
          <a:xfrm rot="-2623201">
            <a:off x="12514674" y="1516133"/>
            <a:ext cx="4323400" cy="7523745"/>
            <a:chOff x="0" y="0"/>
            <a:chExt cx="812800" cy="1414465"/>
          </a:xfrm>
        </p:grpSpPr>
        <p:sp>
          <p:nvSpPr>
            <p:cNvPr id="4" name="Freeform 4"/>
            <p:cNvSpPr/>
            <p:nvPr/>
          </p:nvSpPr>
          <p:spPr>
            <a:xfrm>
              <a:off x="0" y="0"/>
              <a:ext cx="812800" cy="1414466"/>
            </a:xfrm>
            <a:custGeom>
              <a:avLst/>
              <a:gdLst/>
              <a:ahLst/>
              <a:cxnLst/>
              <a:rect l="l" t="t" r="r" b="b"/>
              <a:pathLst>
                <a:path w="812800" h="1414466">
                  <a:moveTo>
                    <a:pt x="406400" y="0"/>
                  </a:moveTo>
                  <a:cubicBezTo>
                    <a:pt x="181951" y="0"/>
                    <a:pt x="0" y="316639"/>
                    <a:pt x="0" y="707233"/>
                  </a:cubicBezTo>
                  <a:cubicBezTo>
                    <a:pt x="0" y="1097827"/>
                    <a:pt x="181951" y="1414466"/>
                    <a:pt x="406400" y="1414466"/>
                  </a:cubicBezTo>
                  <a:cubicBezTo>
                    <a:pt x="630849" y="1414466"/>
                    <a:pt x="812800" y="1097827"/>
                    <a:pt x="812800" y="707233"/>
                  </a:cubicBezTo>
                  <a:cubicBezTo>
                    <a:pt x="812800" y="316639"/>
                    <a:pt x="630849" y="0"/>
                    <a:pt x="406400" y="0"/>
                  </a:cubicBezTo>
                  <a:close/>
                </a:path>
              </a:pathLst>
            </a:custGeom>
            <a:solidFill>
              <a:srgbClr val="000000">
                <a:alpha val="0"/>
              </a:srgbClr>
            </a:solidFill>
            <a:ln w="28575" cap="sq">
              <a:solidFill>
                <a:srgbClr val="EFEFEF">
                  <a:alpha val="19608"/>
                </a:srgbClr>
              </a:solidFill>
              <a:prstDash val="solid"/>
              <a:miter/>
            </a:ln>
          </p:spPr>
        </p:sp>
        <p:sp>
          <p:nvSpPr>
            <p:cNvPr id="5" name="TextBox 5"/>
            <p:cNvSpPr txBox="1"/>
            <p:nvPr/>
          </p:nvSpPr>
          <p:spPr>
            <a:xfrm>
              <a:off x="76200" y="94506"/>
              <a:ext cx="660400" cy="1187353"/>
            </a:xfrm>
            <a:prstGeom prst="rect">
              <a:avLst/>
            </a:prstGeom>
          </p:spPr>
          <p:txBody>
            <a:bodyPr lIns="46767" tIns="46767" rIns="46767" bIns="46767" rtlCol="0" anchor="ctr"/>
            <a:lstStyle/>
            <a:p>
              <a:pPr algn="ctr">
                <a:lnSpc>
                  <a:spcPts val="2660"/>
                </a:lnSpc>
              </a:pPr>
              <a:endParaRPr/>
            </a:p>
          </p:txBody>
        </p:sp>
      </p:grpSp>
      <p:grpSp>
        <p:nvGrpSpPr>
          <p:cNvPr id="6" name="Group 6"/>
          <p:cNvGrpSpPr/>
          <p:nvPr/>
        </p:nvGrpSpPr>
        <p:grpSpPr>
          <a:xfrm rot="-2913144">
            <a:off x="12247261" y="2075753"/>
            <a:ext cx="5027484" cy="6568473"/>
            <a:chOff x="0" y="0"/>
            <a:chExt cx="812800" cy="1061934"/>
          </a:xfrm>
        </p:grpSpPr>
        <p:sp>
          <p:nvSpPr>
            <p:cNvPr id="7" name="Freeform 7"/>
            <p:cNvSpPr/>
            <p:nvPr/>
          </p:nvSpPr>
          <p:spPr>
            <a:xfrm>
              <a:off x="0" y="0"/>
              <a:ext cx="812800" cy="1061934"/>
            </a:xfrm>
            <a:custGeom>
              <a:avLst/>
              <a:gdLst/>
              <a:ahLst/>
              <a:cxnLst/>
              <a:rect l="l" t="t" r="r" b="b"/>
              <a:pathLst>
                <a:path w="812800" h="1061934">
                  <a:moveTo>
                    <a:pt x="406400" y="0"/>
                  </a:moveTo>
                  <a:cubicBezTo>
                    <a:pt x="181951" y="0"/>
                    <a:pt x="0" y="237722"/>
                    <a:pt x="0" y="530967"/>
                  </a:cubicBezTo>
                  <a:cubicBezTo>
                    <a:pt x="0" y="824212"/>
                    <a:pt x="181951" y="1061934"/>
                    <a:pt x="406400" y="1061934"/>
                  </a:cubicBezTo>
                  <a:cubicBezTo>
                    <a:pt x="630849" y="1061934"/>
                    <a:pt x="812800" y="824212"/>
                    <a:pt x="812800" y="530967"/>
                  </a:cubicBezTo>
                  <a:cubicBezTo>
                    <a:pt x="812800" y="237722"/>
                    <a:pt x="630849" y="0"/>
                    <a:pt x="406400" y="0"/>
                  </a:cubicBezTo>
                  <a:close/>
                </a:path>
              </a:pathLst>
            </a:custGeom>
            <a:solidFill>
              <a:srgbClr val="3E00F1">
                <a:alpha val="51765"/>
              </a:srgbClr>
            </a:solidFill>
          </p:spPr>
        </p:sp>
        <p:sp>
          <p:nvSpPr>
            <p:cNvPr id="8" name="TextBox 8"/>
            <p:cNvSpPr txBox="1"/>
            <p:nvPr/>
          </p:nvSpPr>
          <p:spPr>
            <a:xfrm>
              <a:off x="76200" y="61456"/>
              <a:ext cx="660400" cy="900921"/>
            </a:xfrm>
            <a:prstGeom prst="rect">
              <a:avLst/>
            </a:prstGeom>
          </p:spPr>
          <p:txBody>
            <a:bodyPr lIns="46767" tIns="46767" rIns="46767" bIns="46767" rtlCol="0" anchor="ctr"/>
            <a:lstStyle/>
            <a:p>
              <a:pPr algn="ctr">
                <a:lnSpc>
                  <a:spcPts val="2660"/>
                </a:lnSpc>
                <a:spcBef>
                  <a:spcPct val="0"/>
                </a:spcBef>
              </a:pPr>
              <a:endParaRPr/>
            </a:p>
          </p:txBody>
        </p:sp>
      </p:grpSp>
      <p:sp>
        <p:nvSpPr>
          <p:cNvPr id="9" name="Freeform 9"/>
          <p:cNvSpPr/>
          <p:nvPr/>
        </p:nvSpPr>
        <p:spPr>
          <a:xfrm>
            <a:off x="12491022" y="4107400"/>
            <a:ext cx="4249207" cy="2932082"/>
          </a:xfrm>
          <a:custGeom>
            <a:avLst/>
            <a:gdLst/>
            <a:ahLst/>
            <a:cxnLst/>
            <a:rect l="l" t="t" r="r" b="b"/>
            <a:pathLst>
              <a:path w="4249207" h="2932082">
                <a:moveTo>
                  <a:pt x="0" y="0"/>
                </a:moveTo>
                <a:lnTo>
                  <a:pt x="4249207" y="0"/>
                </a:lnTo>
                <a:lnTo>
                  <a:pt x="4249207" y="2932082"/>
                </a:lnTo>
                <a:lnTo>
                  <a:pt x="0" y="29320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286453" y="314883"/>
            <a:ext cx="1484494" cy="1251304"/>
          </a:xfrm>
          <a:custGeom>
            <a:avLst/>
            <a:gdLst/>
            <a:ahLst/>
            <a:cxnLst/>
            <a:rect l="l" t="t" r="r" b="b"/>
            <a:pathLst>
              <a:path w="1484494" h="1251304">
                <a:moveTo>
                  <a:pt x="0" y="0"/>
                </a:moveTo>
                <a:lnTo>
                  <a:pt x="1484494" y="0"/>
                </a:lnTo>
                <a:lnTo>
                  <a:pt x="1484494" y="1251304"/>
                </a:lnTo>
                <a:lnTo>
                  <a:pt x="0" y="1251304"/>
                </a:lnTo>
                <a:lnTo>
                  <a:pt x="0" y="0"/>
                </a:lnTo>
                <a:close/>
              </a:path>
            </a:pathLst>
          </a:custGeom>
          <a:blipFill>
            <a:blip r:embed="rId5"/>
            <a:stretch>
              <a:fillRect/>
            </a:stretch>
          </a:blipFill>
        </p:spPr>
      </p:sp>
      <p:grpSp>
        <p:nvGrpSpPr>
          <p:cNvPr id="11" name="Group 11"/>
          <p:cNvGrpSpPr/>
          <p:nvPr/>
        </p:nvGrpSpPr>
        <p:grpSpPr>
          <a:xfrm>
            <a:off x="6236827" y="8750263"/>
            <a:ext cx="5814346" cy="959044"/>
            <a:chOff x="0" y="0"/>
            <a:chExt cx="1359349" cy="224217"/>
          </a:xfrm>
        </p:grpSpPr>
        <p:sp>
          <p:nvSpPr>
            <p:cNvPr id="12" name="Freeform 12"/>
            <p:cNvSpPr/>
            <p:nvPr/>
          </p:nvSpPr>
          <p:spPr>
            <a:xfrm>
              <a:off x="0" y="0"/>
              <a:ext cx="1359349" cy="224217"/>
            </a:xfrm>
            <a:custGeom>
              <a:avLst/>
              <a:gdLst/>
              <a:ahLst/>
              <a:cxnLst/>
              <a:rect l="l" t="t" r="r" b="b"/>
              <a:pathLst>
                <a:path w="1359349" h="224217">
                  <a:moveTo>
                    <a:pt x="1156149" y="0"/>
                  </a:moveTo>
                  <a:cubicBezTo>
                    <a:pt x="1268373" y="0"/>
                    <a:pt x="1359349" y="50193"/>
                    <a:pt x="1359349" y="112109"/>
                  </a:cubicBezTo>
                  <a:cubicBezTo>
                    <a:pt x="1359349" y="174024"/>
                    <a:pt x="1268373" y="224217"/>
                    <a:pt x="1156149" y="224217"/>
                  </a:cubicBezTo>
                  <a:lnTo>
                    <a:pt x="203200" y="224217"/>
                  </a:lnTo>
                  <a:cubicBezTo>
                    <a:pt x="90976" y="224217"/>
                    <a:pt x="0" y="174024"/>
                    <a:pt x="0" y="112109"/>
                  </a:cubicBezTo>
                  <a:cubicBezTo>
                    <a:pt x="0" y="50193"/>
                    <a:pt x="90976" y="0"/>
                    <a:pt x="203200" y="0"/>
                  </a:cubicBezTo>
                  <a:close/>
                </a:path>
              </a:pathLst>
            </a:custGeom>
            <a:solidFill>
              <a:srgbClr val="4E12FA">
                <a:alpha val="43922"/>
              </a:srgbClr>
            </a:solidFill>
          </p:spPr>
        </p:sp>
        <p:sp>
          <p:nvSpPr>
            <p:cNvPr id="13" name="TextBox 13"/>
            <p:cNvSpPr txBox="1"/>
            <p:nvPr/>
          </p:nvSpPr>
          <p:spPr>
            <a:xfrm>
              <a:off x="0" y="-38100"/>
              <a:ext cx="1359349" cy="262317"/>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007984" y="5928658"/>
            <a:ext cx="4644245" cy="959044"/>
            <a:chOff x="0" y="0"/>
            <a:chExt cx="1085789" cy="224217"/>
          </a:xfrm>
        </p:grpSpPr>
        <p:sp>
          <p:nvSpPr>
            <p:cNvPr id="15" name="Freeform 15"/>
            <p:cNvSpPr/>
            <p:nvPr/>
          </p:nvSpPr>
          <p:spPr>
            <a:xfrm>
              <a:off x="0" y="0"/>
              <a:ext cx="1085788" cy="224217"/>
            </a:xfrm>
            <a:custGeom>
              <a:avLst/>
              <a:gdLst/>
              <a:ahLst/>
              <a:cxnLst/>
              <a:rect l="l" t="t" r="r" b="b"/>
              <a:pathLst>
                <a:path w="1085788" h="224217">
                  <a:moveTo>
                    <a:pt x="882588" y="0"/>
                  </a:moveTo>
                  <a:cubicBezTo>
                    <a:pt x="994813" y="0"/>
                    <a:pt x="1085788" y="50193"/>
                    <a:pt x="1085788" y="112109"/>
                  </a:cubicBezTo>
                  <a:cubicBezTo>
                    <a:pt x="1085788" y="174024"/>
                    <a:pt x="994813" y="224217"/>
                    <a:pt x="882588" y="224217"/>
                  </a:cubicBezTo>
                  <a:lnTo>
                    <a:pt x="203200" y="224217"/>
                  </a:lnTo>
                  <a:cubicBezTo>
                    <a:pt x="90976" y="224217"/>
                    <a:pt x="0" y="174024"/>
                    <a:pt x="0" y="112109"/>
                  </a:cubicBezTo>
                  <a:cubicBezTo>
                    <a:pt x="0" y="50193"/>
                    <a:pt x="90976" y="0"/>
                    <a:pt x="203200" y="0"/>
                  </a:cubicBezTo>
                  <a:close/>
                </a:path>
              </a:pathLst>
            </a:custGeom>
            <a:solidFill>
              <a:srgbClr val="4E12FA">
                <a:alpha val="36863"/>
              </a:srgbClr>
            </a:solidFill>
          </p:spPr>
        </p:sp>
        <p:sp>
          <p:nvSpPr>
            <p:cNvPr id="16" name="TextBox 16"/>
            <p:cNvSpPr txBox="1"/>
            <p:nvPr/>
          </p:nvSpPr>
          <p:spPr>
            <a:xfrm>
              <a:off x="0" y="-38100"/>
              <a:ext cx="1085789" cy="262317"/>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5528177" y="6060359"/>
            <a:ext cx="593396" cy="593396"/>
          </a:xfrm>
          <a:custGeom>
            <a:avLst/>
            <a:gdLst/>
            <a:ahLst/>
            <a:cxnLst/>
            <a:rect l="l" t="t" r="r" b="b"/>
            <a:pathLst>
              <a:path w="593396" h="593396">
                <a:moveTo>
                  <a:pt x="0" y="0"/>
                </a:moveTo>
                <a:lnTo>
                  <a:pt x="593395" y="0"/>
                </a:lnTo>
                <a:lnTo>
                  <a:pt x="593395" y="593396"/>
                </a:lnTo>
                <a:lnTo>
                  <a:pt x="0" y="59339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8" name="TextBox 18"/>
          <p:cNvSpPr txBox="1"/>
          <p:nvPr/>
        </p:nvSpPr>
        <p:spPr>
          <a:xfrm>
            <a:off x="6382601" y="8856353"/>
            <a:ext cx="5475021" cy="619824"/>
          </a:xfrm>
          <a:prstGeom prst="rect">
            <a:avLst/>
          </a:prstGeom>
        </p:spPr>
        <p:txBody>
          <a:bodyPr lIns="0" tIns="0" rIns="0" bIns="0" rtlCol="0" anchor="t">
            <a:spAutoFit/>
          </a:bodyPr>
          <a:lstStyle/>
          <a:p>
            <a:pPr algn="ctr">
              <a:lnSpc>
                <a:spcPts val="4731"/>
              </a:lnSpc>
            </a:pPr>
            <a:r>
              <a:rPr lang="en-US" sz="3379">
                <a:solidFill>
                  <a:srgbClr val="FFFFFF"/>
                </a:solidFill>
                <a:latin typeface="Poppins Bold"/>
              </a:rPr>
              <a:t>Organised by - BVP ISTE</a:t>
            </a:r>
          </a:p>
        </p:txBody>
      </p:sp>
      <p:sp>
        <p:nvSpPr>
          <p:cNvPr id="19" name="TextBox 19"/>
          <p:cNvSpPr txBox="1"/>
          <p:nvPr/>
        </p:nvSpPr>
        <p:spPr>
          <a:xfrm>
            <a:off x="2177647" y="3264490"/>
            <a:ext cx="5475021" cy="2095500"/>
          </a:xfrm>
          <a:prstGeom prst="rect">
            <a:avLst/>
          </a:prstGeom>
        </p:spPr>
        <p:txBody>
          <a:bodyPr lIns="0" tIns="0" rIns="0" bIns="0" rtlCol="0" anchor="t">
            <a:spAutoFit/>
          </a:bodyPr>
          <a:lstStyle/>
          <a:p>
            <a:pPr algn="just">
              <a:lnSpc>
                <a:spcPts val="8400"/>
              </a:lnSpc>
            </a:pPr>
            <a:r>
              <a:rPr lang="en-US" sz="6000">
                <a:solidFill>
                  <a:srgbClr val="FFFFFF"/>
                </a:solidFill>
                <a:latin typeface="Fredoka"/>
              </a:rPr>
              <a:t>ROUND 1</a:t>
            </a:r>
          </a:p>
          <a:p>
            <a:pPr algn="just">
              <a:lnSpc>
                <a:spcPts val="8400"/>
              </a:lnSpc>
            </a:pPr>
            <a:r>
              <a:rPr lang="en-US" sz="6000">
                <a:solidFill>
                  <a:srgbClr val="FFFFFF"/>
                </a:solidFill>
                <a:latin typeface="Fredoka"/>
              </a:rPr>
              <a:t>SUBMISSION</a:t>
            </a:r>
          </a:p>
        </p:txBody>
      </p:sp>
      <p:sp>
        <p:nvSpPr>
          <p:cNvPr id="20" name="TextBox 20"/>
          <p:cNvSpPr txBox="1"/>
          <p:nvPr/>
        </p:nvSpPr>
        <p:spPr>
          <a:xfrm>
            <a:off x="2153758" y="6053798"/>
            <a:ext cx="3671116" cy="599957"/>
          </a:xfrm>
          <a:prstGeom prst="rect">
            <a:avLst/>
          </a:prstGeom>
        </p:spPr>
        <p:txBody>
          <a:bodyPr lIns="0" tIns="0" rIns="0" bIns="0" rtlCol="0" anchor="t">
            <a:spAutoFit/>
          </a:bodyPr>
          <a:lstStyle/>
          <a:p>
            <a:pPr algn="ctr">
              <a:lnSpc>
                <a:spcPts val="4731"/>
              </a:lnSpc>
            </a:pPr>
            <a:r>
              <a:rPr lang="en-US" sz="3379">
                <a:solidFill>
                  <a:srgbClr val="FFFFFF"/>
                </a:solidFill>
                <a:latin typeface="Arimo Bold"/>
              </a:rPr>
              <a:t>Let’s Start!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736658" y="651436"/>
            <a:ext cx="8814683" cy="1184276"/>
          </a:xfrm>
          <a:prstGeom prst="rect">
            <a:avLst/>
          </a:prstGeom>
        </p:spPr>
        <p:txBody>
          <a:bodyPr wrap="square" lIns="0" tIns="0" rIns="0" bIns="0" rtlCol="0" anchor="t">
            <a:spAutoFit/>
          </a:bodyPr>
          <a:lstStyle/>
          <a:p>
            <a:pPr algn="ctr">
              <a:lnSpc>
                <a:spcPts val="9799"/>
              </a:lnSpc>
            </a:pPr>
            <a:r>
              <a:rPr lang="en-US" sz="6999" dirty="0">
                <a:solidFill>
                  <a:srgbClr val="FFFFFF"/>
                </a:solidFill>
                <a:latin typeface="Fredoka"/>
              </a:rPr>
              <a:t>ABSTRACT</a:t>
            </a:r>
          </a:p>
        </p:txBody>
      </p:sp>
      <p:sp>
        <p:nvSpPr>
          <p:cNvPr id="4" name="TextBox 3">
            <a:extLst>
              <a:ext uri="{FF2B5EF4-FFF2-40B4-BE49-F238E27FC236}">
                <a16:creationId xmlns:a16="http://schemas.microsoft.com/office/drawing/2014/main" id="{6D657662-24D4-50B0-AEE3-84BE96539414}"/>
              </a:ext>
            </a:extLst>
          </p:cNvPr>
          <p:cNvSpPr txBox="1"/>
          <p:nvPr/>
        </p:nvSpPr>
        <p:spPr>
          <a:xfrm>
            <a:off x="0" y="1857486"/>
            <a:ext cx="9372600" cy="8402300"/>
          </a:xfrm>
          <a:prstGeom prst="rect">
            <a:avLst/>
          </a:prstGeom>
          <a:blipFill>
            <a:blip r:embed="rId2"/>
            <a:tile tx="0" ty="0" sx="100000" sy="100000" flip="none" algn="tl"/>
          </a:blipFill>
        </p:spPr>
        <p:txBody>
          <a:bodyPr wrap="square" rtlCol="0">
            <a:spAutoFit/>
          </a:bodyPr>
          <a:lstStyle/>
          <a:p>
            <a:r>
              <a:rPr lang="en-US" sz="5400" dirty="0">
                <a:solidFill>
                  <a:srgbClr val="FF0000"/>
                </a:solidFill>
              </a:rPr>
              <a:t>In present days, the patients belonging to rural and sub-urban communities do not maintain the diagnosis reports for which they frequently go for regular checkups wasting their valuable money. Thus, an automatic report maintaining system is to be developed to avoid repetitive diagnosis of the patients.</a:t>
            </a:r>
            <a:endParaRPr lang="en-IN" sz="5400" dirty="0">
              <a:solidFill>
                <a:srgbClr val="FF0000"/>
              </a:solidFill>
            </a:endParaRPr>
          </a:p>
        </p:txBody>
      </p:sp>
      <p:pic>
        <p:nvPicPr>
          <p:cNvPr id="8" name="Picture 7">
            <a:extLst>
              <a:ext uri="{FF2B5EF4-FFF2-40B4-BE49-F238E27FC236}">
                <a16:creationId xmlns:a16="http://schemas.microsoft.com/office/drawing/2014/main" id="{202E3B15-7ED6-C5DD-DFCE-EF3E40E02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1" y="1857484"/>
            <a:ext cx="8915400" cy="84023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E72C84-349F-339A-39D7-8FDAE6B205D1}"/>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8176181" cy="10306785"/>
          </a:xfrm>
          <a:prstGeom prst="rect">
            <a:avLst/>
          </a:prstGeom>
        </p:spPr>
      </p:pic>
      <p:sp>
        <p:nvSpPr>
          <p:cNvPr id="2" name="TextBox 2"/>
          <p:cNvSpPr txBox="1"/>
          <p:nvPr/>
        </p:nvSpPr>
        <p:spPr>
          <a:xfrm>
            <a:off x="4371585" y="904875"/>
            <a:ext cx="8814683" cy="1184276"/>
          </a:xfrm>
          <a:prstGeom prst="rect">
            <a:avLst/>
          </a:prstGeom>
        </p:spPr>
        <p:txBody>
          <a:bodyPr lIns="0" tIns="0" rIns="0" bIns="0" rtlCol="0" anchor="t">
            <a:spAutoFit/>
          </a:bodyPr>
          <a:lstStyle/>
          <a:p>
            <a:pPr algn="ctr">
              <a:lnSpc>
                <a:spcPts val="9799"/>
              </a:lnSpc>
            </a:pPr>
            <a:r>
              <a:rPr lang="en-US" sz="6999">
                <a:solidFill>
                  <a:srgbClr val="FFFFFF"/>
                </a:solidFill>
                <a:latin typeface="Fredoka"/>
              </a:rPr>
              <a:t>PROBLEM SOLVED</a:t>
            </a:r>
          </a:p>
        </p:txBody>
      </p:sp>
      <p:sp>
        <p:nvSpPr>
          <p:cNvPr id="4" name="TextBox 3">
            <a:extLst>
              <a:ext uri="{FF2B5EF4-FFF2-40B4-BE49-F238E27FC236}">
                <a16:creationId xmlns:a16="http://schemas.microsoft.com/office/drawing/2014/main" id="{85DA728B-CA05-E855-9ADD-B9F3A7BB4A9A}"/>
              </a:ext>
            </a:extLst>
          </p:cNvPr>
          <p:cNvSpPr txBox="1"/>
          <p:nvPr/>
        </p:nvSpPr>
        <p:spPr>
          <a:xfrm>
            <a:off x="914400" y="2089151"/>
            <a:ext cx="10439400" cy="821763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bg1"/>
                </a:solidFill>
              </a:rPr>
              <a:t>Mental Health Support Gap: Recognizing the prevalence of mental health challenges and the lack of accessible and personalized support systems for individuals facing such issues.</a:t>
            </a: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r>
              <a:rPr lang="en-US" sz="2400" b="1" dirty="0">
                <a:solidFill>
                  <a:schemeClr val="bg1"/>
                </a:solidFill>
              </a:rPr>
              <a:t>Isolation and Lack of Resources: Addressing the isolation and lack of resources experienced by individuals seeking mental health support, especially in remote areas or during times of crisis.</a:t>
            </a: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r>
              <a:rPr lang="en-US" sz="2400" b="1" dirty="0">
                <a:solidFill>
                  <a:schemeClr val="bg1"/>
                </a:solidFill>
              </a:rPr>
              <a:t>Holistic Well-being Approach: Providing a comprehensive platform that integrates mental health support with physical well-being, fostering a holistic approach to self-care and resilience.</a:t>
            </a: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r>
              <a:rPr lang="en-US" sz="2400" b="1" dirty="0">
                <a:solidFill>
                  <a:schemeClr val="bg1"/>
                </a:solidFill>
              </a:rPr>
              <a:t>Community Building and Support: Creating a supportive community environment where users can connect, share experiences, and access resources and expert guidance to navigate their mental health journey effectively.</a:t>
            </a: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r>
              <a:rPr lang="en-US" sz="2400" b="1" dirty="0">
                <a:solidFill>
                  <a:schemeClr val="bg1"/>
                </a:solidFill>
              </a:rPr>
              <a:t>A Digital Vault To Medico-HISTORY</a:t>
            </a: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endParaRPr lang="en-US" sz="2400" b="1" dirty="0">
              <a:solidFill>
                <a:schemeClr val="bg1"/>
              </a:solidFill>
            </a:endParaRPr>
          </a:p>
          <a:p>
            <a:pPr marL="342900" indent="-342900" algn="just">
              <a:buFont typeface="Wingdings" panose="05000000000000000000" pitchFamily="2" charset="2"/>
              <a:buChar char="q"/>
            </a:pPr>
            <a:endParaRPr lang="en-US" sz="2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E5BF1-CD01-FA51-2409-704A04F91E47}"/>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8229600" y="0"/>
            <a:ext cx="10058400" cy="10287000"/>
          </a:xfrm>
          <a:prstGeom prst="rect">
            <a:avLst/>
          </a:prstGeom>
        </p:spPr>
      </p:pic>
      <p:sp>
        <p:nvSpPr>
          <p:cNvPr id="2" name="TextBox 2"/>
          <p:cNvSpPr txBox="1"/>
          <p:nvPr/>
        </p:nvSpPr>
        <p:spPr>
          <a:xfrm>
            <a:off x="4078477" y="904875"/>
            <a:ext cx="10131046" cy="1184276"/>
          </a:xfrm>
          <a:prstGeom prst="rect">
            <a:avLst/>
          </a:prstGeom>
        </p:spPr>
        <p:txBody>
          <a:bodyPr lIns="0" tIns="0" rIns="0" bIns="0" rtlCol="0" anchor="t">
            <a:spAutoFit/>
          </a:bodyPr>
          <a:lstStyle/>
          <a:p>
            <a:pPr algn="ctr">
              <a:lnSpc>
                <a:spcPts val="9799"/>
              </a:lnSpc>
            </a:pPr>
            <a:r>
              <a:rPr lang="en-US" sz="6999">
                <a:solidFill>
                  <a:srgbClr val="FFFFFF"/>
                </a:solidFill>
                <a:latin typeface="Fredoka"/>
              </a:rPr>
              <a:t>PROPOSED SOLUTION</a:t>
            </a:r>
          </a:p>
        </p:txBody>
      </p:sp>
      <p:sp>
        <p:nvSpPr>
          <p:cNvPr id="6" name="TextBox 5">
            <a:extLst>
              <a:ext uri="{FF2B5EF4-FFF2-40B4-BE49-F238E27FC236}">
                <a16:creationId xmlns:a16="http://schemas.microsoft.com/office/drawing/2014/main" id="{F35A5E02-776F-F519-D3F9-251ACEB07EC2}"/>
              </a:ext>
            </a:extLst>
          </p:cNvPr>
          <p:cNvSpPr txBox="1"/>
          <p:nvPr/>
        </p:nvSpPr>
        <p:spPr>
          <a:xfrm>
            <a:off x="228600" y="2069194"/>
            <a:ext cx="7924800" cy="8402300"/>
          </a:xfrm>
          <a:prstGeom prst="rect">
            <a:avLst/>
          </a:prstGeom>
          <a:noFill/>
        </p:spPr>
        <p:txBody>
          <a:bodyPr wrap="square">
            <a:spAutoFit/>
          </a:bodyPr>
          <a:lstStyle/>
          <a:p>
            <a:pPr marL="742950" indent="-742950">
              <a:buFont typeface="+mj-lt"/>
              <a:buAutoNum type="arabicPeriod"/>
            </a:pPr>
            <a:r>
              <a:rPr lang="en-IN" sz="3600" dirty="0">
                <a:solidFill>
                  <a:schemeClr val="bg1"/>
                </a:solidFill>
              </a:rPr>
              <a:t> Mobile app offering personalized mental/physiological health support.</a:t>
            </a:r>
          </a:p>
          <a:p>
            <a:pPr marL="742950" indent="-742950">
              <a:buFont typeface="+mj-lt"/>
              <a:buAutoNum type="arabicPeriod"/>
            </a:pPr>
            <a:r>
              <a:rPr lang="en-IN" sz="3600" dirty="0">
                <a:solidFill>
                  <a:schemeClr val="bg1"/>
                </a:solidFill>
              </a:rPr>
              <a:t> Community forum for peer support and shared experiences.</a:t>
            </a:r>
          </a:p>
          <a:p>
            <a:pPr marL="742950" indent="-742950">
              <a:buFont typeface="+mj-lt"/>
              <a:buAutoNum type="arabicPeriod"/>
            </a:pPr>
            <a:r>
              <a:rPr lang="en-IN" sz="3600" dirty="0">
                <a:solidFill>
                  <a:schemeClr val="bg1"/>
                </a:solidFill>
              </a:rPr>
              <a:t>Access to telehealth consultations with mental health professionals.</a:t>
            </a:r>
          </a:p>
          <a:p>
            <a:pPr marL="742950" indent="-742950">
              <a:buFont typeface="+mj-lt"/>
              <a:buAutoNum type="arabicPeriod"/>
            </a:pPr>
            <a:r>
              <a:rPr lang="en-IN" sz="3600" dirty="0">
                <a:solidFill>
                  <a:schemeClr val="bg1"/>
                </a:solidFill>
              </a:rPr>
              <a:t> Gamification features to promote engagement and motivation.</a:t>
            </a:r>
          </a:p>
          <a:p>
            <a:pPr marL="742950" indent="-742950">
              <a:buFont typeface="+mj-lt"/>
              <a:buAutoNum type="arabicPeriod"/>
            </a:pPr>
            <a:r>
              <a:rPr lang="en-US" sz="3600" dirty="0">
                <a:solidFill>
                  <a:schemeClr val="bg1"/>
                </a:solidFill>
              </a:rPr>
              <a:t> Comprehensive health resources library for self-help and education</a:t>
            </a:r>
          </a:p>
          <a:p>
            <a:r>
              <a:rPr lang="en-US" sz="3600" dirty="0">
                <a:solidFill>
                  <a:schemeClr val="bg1"/>
                </a:solidFill>
              </a:rPr>
              <a:t>      and vault for recording health         checkups .</a:t>
            </a:r>
          </a:p>
          <a:p>
            <a:r>
              <a:rPr lang="en-US" sz="3600" dirty="0">
                <a:solidFill>
                  <a:schemeClr val="bg1"/>
                </a:solidFill>
              </a:rPr>
              <a:t>6. Integration of mood tracking and    journaling features for self-awareness and reflection.</a:t>
            </a:r>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835D61-FED5-7A6A-19AF-6C1B3A3DE0A4}"/>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296400" y="0"/>
            <a:ext cx="8991600" cy="10300207"/>
          </a:xfrm>
          <a:prstGeom prst="rect">
            <a:avLst/>
          </a:prstGeom>
        </p:spPr>
      </p:pic>
      <p:sp>
        <p:nvSpPr>
          <p:cNvPr id="2" name="TextBox 2"/>
          <p:cNvSpPr txBox="1"/>
          <p:nvPr/>
        </p:nvSpPr>
        <p:spPr>
          <a:xfrm>
            <a:off x="204132" y="514907"/>
            <a:ext cx="8814683" cy="2409442"/>
          </a:xfrm>
          <a:prstGeom prst="rect">
            <a:avLst/>
          </a:prstGeom>
        </p:spPr>
        <p:txBody>
          <a:bodyPr lIns="0" tIns="0" rIns="0" bIns="0" rtlCol="0" anchor="t">
            <a:spAutoFit/>
          </a:bodyPr>
          <a:lstStyle/>
          <a:p>
            <a:pPr algn="ctr">
              <a:lnSpc>
                <a:spcPts val="9799"/>
              </a:lnSpc>
            </a:pPr>
            <a:r>
              <a:rPr lang="en-US" sz="6999" dirty="0">
                <a:solidFill>
                  <a:schemeClr val="bg1"/>
                </a:solidFill>
                <a:latin typeface="Fredoka"/>
              </a:rPr>
              <a:t>TARGET AUDIENCE</a:t>
            </a:r>
          </a:p>
          <a:p>
            <a:pPr algn="ctr">
              <a:lnSpc>
                <a:spcPts val="9799"/>
              </a:lnSpc>
            </a:pPr>
            <a:endParaRPr lang="en-US" sz="6999" dirty="0">
              <a:solidFill>
                <a:schemeClr val="bg1"/>
              </a:solidFill>
              <a:latin typeface="Fredoka"/>
            </a:endParaRPr>
          </a:p>
        </p:txBody>
      </p:sp>
      <p:sp>
        <p:nvSpPr>
          <p:cNvPr id="5" name="TextBox 4">
            <a:extLst>
              <a:ext uri="{FF2B5EF4-FFF2-40B4-BE49-F238E27FC236}">
                <a16:creationId xmlns:a16="http://schemas.microsoft.com/office/drawing/2014/main" id="{BD2E304B-81BE-2F88-935B-62F2DC11EC0A}"/>
              </a:ext>
            </a:extLst>
          </p:cNvPr>
          <p:cNvSpPr txBox="1"/>
          <p:nvPr/>
        </p:nvSpPr>
        <p:spPr>
          <a:xfrm>
            <a:off x="381000" y="2061937"/>
            <a:ext cx="8915400" cy="7848302"/>
          </a:xfrm>
          <a:prstGeom prst="rect">
            <a:avLst/>
          </a:prstGeom>
          <a:noFill/>
        </p:spPr>
        <p:txBody>
          <a:bodyPr wrap="square">
            <a:spAutoFit/>
          </a:bodyPr>
          <a:lstStyle/>
          <a:p>
            <a:endParaRPr lang="en-US" sz="3600" b="1" dirty="0">
              <a:solidFill>
                <a:schemeClr val="bg1"/>
              </a:solidFill>
            </a:endParaRPr>
          </a:p>
          <a:p>
            <a:pPr marL="514350" indent="-514350">
              <a:buFont typeface="+mj-lt"/>
              <a:buAutoNum type="arabicPeriod"/>
            </a:pPr>
            <a:r>
              <a:rPr lang="en-US" sz="3600" b="1" dirty="0">
                <a:solidFill>
                  <a:schemeClr val="bg1"/>
                </a:solidFill>
              </a:rPr>
              <a:t>Individuals Facing Mental Health Challenges</a:t>
            </a:r>
          </a:p>
          <a:p>
            <a:pPr marL="514350" indent="-514350">
              <a:buFont typeface="+mj-lt"/>
              <a:buAutoNum type="arabicPeriod"/>
            </a:pPr>
            <a:endParaRPr lang="en-US" sz="3600" b="1" dirty="0">
              <a:solidFill>
                <a:schemeClr val="bg1"/>
              </a:solidFill>
            </a:endParaRPr>
          </a:p>
          <a:p>
            <a:pPr marL="514350" indent="-514350">
              <a:buFont typeface="+mj-lt"/>
              <a:buAutoNum type="arabicPeriod"/>
            </a:pPr>
            <a:r>
              <a:rPr lang="en-US" sz="3600" b="1" dirty="0">
                <a:solidFill>
                  <a:schemeClr val="bg1"/>
                </a:solidFill>
              </a:rPr>
              <a:t> Remote or Underserved Communities</a:t>
            </a:r>
          </a:p>
          <a:p>
            <a:pPr marL="514350" indent="-514350">
              <a:buFont typeface="+mj-lt"/>
              <a:buAutoNum type="arabicPeriod"/>
            </a:pPr>
            <a:endParaRPr lang="en-US" sz="3600" b="1" dirty="0">
              <a:solidFill>
                <a:schemeClr val="bg1"/>
              </a:solidFill>
            </a:endParaRPr>
          </a:p>
          <a:p>
            <a:pPr marL="514350" indent="-514350">
              <a:buFont typeface="+mj-lt"/>
              <a:buAutoNum type="arabicPeriod"/>
            </a:pPr>
            <a:r>
              <a:rPr lang="en-US" sz="3600" b="1" dirty="0">
                <a:solidFill>
                  <a:schemeClr val="bg1"/>
                </a:solidFill>
              </a:rPr>
              <a:t> Young Adults and Students</a:t>
            </a:r>
          </a:p>
          <a:p>
            <a:pPr marL="514350" indent="-514350">
              <a:buFont typeface="+mj-lt"/>
              <a:buAutoNum type="arabicPeriod"/>
            </a:pPr>
            <a:endParaRPr lang="en-US" sz="3600" b="1" dirty="0">
              <a:solidFill>
                <a:schemeClr val="bg1"/>
              </a:solidFill>
            </a:endParaRPr>
          </a:p>
          <a:p>
            <a:pPr marL="514350" indent="-514350">
              <a:buFont typeface="+mj-lt"/>
              <a:buAutoNum type="arabicPeriod"/>
            </a:pPr>
            <a:r>
              <a:rPr lang="en-US" sz="3600" b="1" dirty="0">
                <a:solidFill>
                  <a:schemeClr val="bg1"/>
                </a:solidFill>
              </a:rPr>
              <a:t> Working Professionals</a:t>
            </a:r>
          </a:p>
          <a:p>
            <a:pPr marL="514350" indent="-514350">
              <a:buFont typeface="+mj-lt"/>
              <a:buAutoNum type="arabicPeriod"/>
            </a:pPr>
            <a:endParaRPr lang="en-US" sz="3600" b="1" dirty="0">
              <a:solidFill>
                <a:schemeClr val="bg1"/>
              </a:solidFill>
            </a:endParaRPr>
          </a:p>
          <a:p>
            <a:pPr marL="514350" indent="-514350">
              <a:buFont typeface="+mj-lt"/>
              <a:buAutoNum type="arabicPeriod"/>
            </a:pPr>
            <a:r>
              <a:rPr lang="en-US" sz="3600" b="1" dirty="0">
                <a:solidFill>
                  <a:schemeClr val="bg1"/>
                </a:solidFill>
              </a:rPr>
              <a:t> Caregivers and Support Networks</a:t>
            </a:r>
          </a:p>
          <a:p>
            <a:pPr marL="514350" indent="-514350">
              <a:buFont typeface="+mj-lt"/>
              <a:buAutoNum type="arabicPeriod"/>
            </a:pPr>
            <a:endParaRPr lang="en-US" sz="3600" b="1" dirty="0">
              <a:solidFill>
                <a:schemeClr val="bg1"/>
              </a:solidFill>
            </a:endParaRPr>
          </a:p>
          <a:p>
            <a:pPr marL="514350" indent="-514350">
              <a:buFont typeface="+mj-lt"/>
              <a:buAutoNum type="arabicPeriod"/>
            </a:pPr>
            <a:r>
              <a:rPr lang="en-US" sz="3600" b="1" dirty="0">
                <a:solidFill>
                  <a:schemeClr val="bg1"/>
                </a:solidFill>
              </a:rPr>
              <a:t>Wellness Enthusiasts</a:t>
            </a:r>
          </a:p>
          <a:p>
            <a:endParaRPr lang="en-US" sz="3600" b="1" dirty="0">
              <a:solidFill>
                <a:schemeClr val="bg1"/>
              </a:solidFill>
            </a:endParaRPr>
          </a:p>
        </p:txBody>
      </p:sp>
      <p:sp>
        <p:nvSpPr>
          <p:cNvPr id="8" name="object 7" descr="Beige rectangle">
            <a:extLst>
              <a:ext uri="{FF2B5EF4-FFF2-40B4-BE49-F238E27FC236}">
                <a16:creationId xmlns:a16="http://schemas.microsoft.com/office/drawing/2014/main" id="{95A6814F-2621-08B1-A484-542BAF005D5C}"/>
              </a:ext>
            </a:extLst>
          </p:cNvPr>
          <p:cNvSpPr/>
          <p:nvPr/>
        </p:nvSpPr>
        <p:spPr bwMode="white">
          <a:xfrm>
            <a:off x="381001" y="1626249"/>
            <a:ext cx="863781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33ED46-CFEA-8185-F5D8-FFFDF83D5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30023"/>
          </a:xfrm>
          <a:prstGeom prst="rect">
            <a:avLst/>
          </a:prstGeom>
        </p:spPr>
      </p:pic>
      <p:sp>
        <p:nvSpPr>
          <p:cNvPr id="2" name="TextBox 2"/>
          <p:cNvSpPr txBox="1"/>
          <p:nvPr/>
        </p:nvSpPr>
        <p:spPr>
          <a:xfrm>
            <a:off x="4191000" y="78748"/>
            <a:ext cx="7315200" cy="1122680"/>
          </a:xfrm>
          <a:prstGeom prst="rect">
            <a:avLst/>
          </a:prstGeom>
        </p:spPr>
        <p:txBody>
          <a:bodyPr wrap="square" lIns="0" tIns="0" rIns="0" bIns="0" rtlCol="0" anchor="t">
            <a:spAutoFit/>
          </a:bodyPr>
          <a:lstStyle/>
          <a:p>
            <a:pPr algn="ctr">
              <a:lnSpc>
                <a:spcPts val="9799"/>
              </a:lnSpc>
            </a:pPr>
            <a:r>
              <a:rPr lang="en-US" sz="6000" dirty="0">
                <a:solidFill>
                  <a:srgbClr val="FF0000"/>
                </a:solidFill>
                <a:latin typeface="Fredoka"/>
              </a:rPr>
              <a:t>IMAGES (IF 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6F0E92">
                <a:alpha val="100000"/>
              </a:srgbClr>
            </a:gs>
            <a:gs pos="50000">
              <a:srgbClr val="4B175B">
                <a:alpha val="100000"/>
              </a:srgbClr>
            </a:gs>
            <a:gs pos="100000">
              <a:srgbClr val="571CC6">
                <a:alpha val="100000"/>
              </a:srgbClr>
            </a:gs>
          </a:gsLst>
          <a:lin ang="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DC11F6-F1E8-A76A-0FA5-A132881C3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7999" cy="10287000"/>
          </a:xfrm>
          <a:prstGeom prst="rect">
            <a:avLst/>
          </a:prstGeom>
        </p:spPr>
      </p:pic>
      <p:sp>
        <p:nvSpPr>
          <p:cNvPr id="2" name="TextBox 2"/>
          <p:cNvSpPr txBox="1"/>
          <p:nvPr/>
        </p:nvSpPr>
        <p:spPr>
          <a:xfrm>
            <a:off x="609600" y="611655"/>
            <a:ext cx="8814683" cy="1184276"/>
          </a:xfrm>
          <a:prstGeom prst="rect">
            <a:avLst/>
          </a:prstGeom>
        </p:spPr>
        <p:txBody>
          <a:bodyPr lIns="0" tIns="0" rIns="0" bIns="0" rtlCol="0" anchor="t">
            <a:spAutoFit/>
          </a:bodyPr>
          <a:lstStyle/>
          <a:p>
            <a:pPr algn="ctr">
              <a:lnSpc>
                <a:spcPts val="9799"/>
              </a:lnSpc>
            </a:pPr>
            <a:r>
              <a:rPr lang="en-US" sz="6999" dirty="0">
                <a:solidFill>
                  <a:schemeClr val="accent2"/>
                </a:solidFill>
                <a:latin typeface="Fredoka"/>
              </a:rPr>
              <a:t>FUTURE SCOPE</a:t>
            </a:r>
          </a:p>
        </p:txBody>
      </p:sp>
      <p:sp>
        <p:nvSpPr>
          <p:cNvPr id="9" name="TextBox 8">
            <a:extLst>
              <a:ext uri="{FF2B5EF4-FFF2-40B4-BE49-F238E27FC236}">
                <a16:creationId xmlns:a16="http://schemas.microsoft.com/office/drawing/2014/main" id="{B534144A-001F-8F88-6C1B-E5A489471702}"/>
              </a:ext>
            </a:extLst>
          </p:cNvPr>
          <p:cNvSpPr txBox="1"/>
          <p:nvPr/>
        </p:nvSpPr>
        <p:spPr>
          <a:xfrm>
            <a:off x="457200" y="1943100"/>
            <a:ext cx="11887200" cy="7478970"/>
          </a:xfrm>
          <a:prstGeom prst="rect">
            <a:avLst/>
          </a:prstGeom>
          <a:noFill/>
        </p:spPr>
        <p:txBody>
          <a:bodyPr wrap="square" rtlCol="0">
            <a:spAutoFit/>
          </a:bodyPr>
          <a:lstStyle/>
          <a:p>
            <a:r>
              <a:rPr lang="en-US" sz="3200" dirty="0"/>
              <a:t>1. Expansion of Features: Continuously enhance and expand the platform's features and capabilities to address evolving user needs and emerging trends in mental health and well-being.</a:t>
            </a:r>
          </a:p>
          <a:p>
            <a:endParaRPr lang="en-US" sz="3200" dirty="0"/>
          </a:p>
          <a:p>
            <a:r>
              <a:rPr lang="en-US" sz="3200" dirty="0"/>
              <a:t>2.Integration with Wearable Devices</a:t>
            </a:r>
          </a:p>
          <a:p>
            <a:endParaRPr lang="en-US" sz="3200" dirty="0"/>
          </a:p>
          <a:p>
            <a:r>
              <a:rPr lang="en-US" sz="3200" dirty="0"/>
              <a:t>3.AI-driven Personalization</a:t>
            </a:r>
          </a:p>
          <a:p>
            <a:endParaRPr lang="en-US" sz="3200" dirty="0"/>
          </a:p>
          <a:p>
            <a:r>
              <a:rPr lang="en-US" sz="3200" dirty="0"/>
              <a:t>4. Telehealth and Counseling Services</a:t>
            </a:r>
          </a:p>
          <a:p>
            <a:endParaRPr lang="en-US" sz="3200" dirty="0"/>
          </a:p>
          <a:p>
            <a:r>
              <a:rPr lang="en-US" sz="3200" dirty="0"/>
              <a:t>5. Gamification and Engagement</a:t>
            </a:r>
          </a:p>
          <a:p>
            <a:endParaRPr lang="en-US" sz="3200" dirty="0"/>
          </a:p>
          <a:p>
            <a:r>
              <a:rPr lang="en-US" sz="3200" dirty="0"/>
              <a:t>6. Data Analytics and Insights</a:t>
            </a:r>
          </a:p>
          <a:p>
            <a:endParaRPr lang="en-US" sz="3200" dirty="0"/>
          </a:p>
          <a:p>
            <a:r>
              <a:rPr lang="en-US" sz="3200" dirty="0"/>
              <a:t>7. Accessibility and Inclusivity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352</Words>
  <Application>Microsoft Office PowerPoint</Application>
  <PresentationFormat>Custom</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Fredoka</vt:lpstr>
      <vt:lpstr>Arimo Bold</vt:lpstr>
      <vt:lpstr>Wingdings</vt:lpstr>
      <vt:lpstr>Arial</vt:lpstr>
      <vt:lpstr>Poppins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Blue and Pink Professional Business Strategy Presentation</dc:title>
  <dc:creator>ASHUTOSH JHA</dc:creator>
  <cp:lastModifiedBy>ASHUTOSH JHA</cp:lastModifiedBy>
  <cp:revision>3</cp:revision>
  <dcterms:created xsi:type="dcterms:W3CDTF">2006-08-16T00:00:00Z</dcterms:created>
  <dcterms:modified xsi:type="dcterms:W3CDTF">2024-03-13T08:25:53Z</dcterms:modified>
  <dc:identifier>DAF_XgSGTgU</dc:identifier>
</cp:coreProperties>
</file>