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76" r:id="rId5"/>
    <p:sldId id="277" r:id="rId6"/>
    <p:sldId id="290" r:id="rId7"/>
    <p:sldId id="278" r:id="rId8"/>
    <p:sldId id="259" r:id="rId9"/>
    <p:sldId id="281" r:id="rId10"/>
    <p:sldId id="296" r:id="rId11"/>
    <p:sldId id="291" r:id="rId12"/>
    <p:sldId id="279" r:id="rId13"/>
    <p:sldId id="282" r:id="rId14"/>
    <p:sldId id="283" r:id="rId15"/>
    <p:sldId id="284" r:id="rId16"/>
    <p:sldId id="285" r:id="rId17"/>
    <p:sldId id="287" r:id="rId18"/>
    <p:sldId id="288" r:id="rId19"/>
    <p:sldId id="294" r:id="rId20"/>
    <p:sldId id="295" r:id="rId21"/>
    <p:sldId id="28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57"/>
    <a:srgbClr val="98A0AC"/>
    <a:srgbClr val="E4E4E4"/>
    <a:srgbClr val="000000"/>
    <a:srgbClr val="4F5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>
      <p:cViewPr varScale="1">
        <p:scale>
          <a:sx n="115" d="100"/>
          <a:sy n="115" d="100"/>
        </p:scale>
        <p:origin x="306" y="8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D70-7671-4AB9-A451-B81ED46C3C1D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DB4D-7916-4F7E-A120-A04E3895B083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816-DDDF-4E2E-B7F1-E8D311A5509D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FA2F-2F4F-41E2-88DA-D37F375C7F22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591F-6A7B-460F-8D51-9219408D3F93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A1B9-E08F-4F47-B686-D7074B5FFE16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F32A-9B23-44EB-B33A-49B2FD30E108}" type="datetime1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96A-2AAE-453E-876C-46F583F1919F}" type="datetime1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51DC-B00D-423C-8A5B-7F6C5CA9C637}" type="datetime1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D91-C129-4A9A-9DAF-51DEC3E749E4}" type="datetime1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D50B-D6FE-4CAD-B676-364806E7B86D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4D060-DF14-461B-92D7-A62E2FB4C87A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2248" y="4019033"/>
            <a:ext cx="2743198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F5E72"/>
                </a:solidFill>
              </a:rPr>
              <a:t>By Group 7</a:t>
            </a:r>
          </a:p>
          <a:p>
            <a:r>
              <a:rPr lang="en-US" dirty="0">
                <a:solidFill>
                  <a:srgbClr val="4F5E72"/>
                </a:solidFill>
              </a:rPr>
              <a:t>1.Nishant Sharma</a:t>
            </a:r>
            <a:br>
              <a:rPr lang="en-US" dirty="0">
                <a:solidFill>
                  <a:srgbClr val="4F5E72"/>
                </a:solidFill>
              </a:rPr>
            </a:br>
            <a:r>
              <a:rPr lang="en-US" dirty="0">
                <a:solidFill>
                  <a:srgbClr val="4F5E72"/>
                </a:solidFill>
              </a:rPr>
              <a:t>2.Karthik Raman</a:t>
            </a:r>
            <a:br>
              <a:rPr lang="en-US" dirty="0">
                <a:solidFill>
                  <a:srgbClr val="4F5E72"/>
                </a:solidFill>
              </a:rPr>
            </a:br>
            <a:r>
              <a:rPr lang="en-US" dirty="0">
                <a:solidFill>
                  <a:srgbClr val="4F5E72"/>
                </a:solidFill>
              </a:rPr>
              <a:t>3.Aditi Mukherjee</a:t>
            </a:r>
          </a:p>
          <a:p>
            <a:r>
              <a:rPr lang="en-US" dirty="0" smtClean="0">
                <a:solidFill>
                  <a:srgbClr val="4F5E72"/>
                </a:solidFill>
              </a:rPr>
              <a:t>4.Nandkishor </a:t>
            </a:r>
            <a:r>
              <a:rPr lang="en-US" dirty="0">
                <a:solidFill>
                  <a:srgbClr val="4F5E72"/>
                </a:solidFill>
              </a:rPr>
              <a:t>Patil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1135465"/>
            <a:ext cx="4827540" cy="81874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presidential Analysis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7613" y="3863975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590800"/>
            <a:ext cx="3856900" cy="33180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99" y="1820946"/>
            <a:ext cx="3599613" cy="1150854"/>
          </a:xfrm>
        </p:spPr>
        <p:txBody>
          <a:bodyPr/>
          <a:lstStyle/>
          <a:p>
            <a:r>
              <a:rPr lang="en-US" dirty="0"/>
              <a:t>2.)Applying Naïve Bayes Classifier:</a:t>
            </a:r>
          </a:p>
          <a:p>
            <a:r>
              <a:rPr lang="en-US" dirty="0">
                <a:sym typeface="Wingdings" panose="05000000000000000000" pitchFamily="2" charset="2"/>
              </a:rPr>
              <a:t>Using :winner ~ income + </a:t>
            </a:r>
            <a:r>
              <a:rPr lang="en-US" dirty="0" err="1">
                <a:sym typeface="Wingdings" panose="05000000000000000000" pitchFamily="2" charset="2"/>
              </a:rPr>
              <a:t>hispanic</a:t>
            </a:r>
            <a:r>
              <a:rPr lang="en-US" dirty="0">
                <a:sym typeface="Wingdings" panose="05000000000000000000" pitchFamily="2" charset="2"/>
              </a:rPr>
              <a:t> + white + college + density.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2" y="533400"/>
            <a:ext cx="3886200" cy="1219200"/>
          </a:xfrm>
        </p:spPr>
        <p:txBody>
          <a:bodyPr/>
          <a:lstStyle/>
          <a:p>
            <a:r>
              <a:rPr lang="en-US" b="1" dirty="0"/>
              <a:t>CLASSIFICATION ANALYSIS OF PRIMARIES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9076" y="31073"/>
            <a:ext cx="22719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Confusion matrix: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533400"/>
            <a:ext cx="662373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2" y="2819400"/>
            <a:ext cx="3886200" cy="2133600"/>
          </a:xfrm>
        </p:spPr>
        <p:txBody>
          <a:bodyPr/>
          <a:lstStyle/>
          <a:p>
            <a:r>
              <a:rPr lang="en-US" dirty="0"/>
              <a:t>1.)Applying Random forest:</a:t>
            </a:r>
          </a:p>
          <a:p>
            <a:r>
              <a:rPr lang="en-US" dirty="0">
                <a:sym typeface="Wingdings" panose="05000000000000000000" pitchFamily="2" charset="2"/>
              </a:rPr>
              <a:t>Using :winner ~ income + </a:t>
            </a:r>
            <a:r>
              <a:rPr lang="en-US" dirty="0" err="1">
                <a:sym typeface="Wingdings" panose="05000000000000000000" pitchFamily="2" charset="2"/>
              </a:rPr>
              <a:t>hispanic</a:t>
            </a:r>
            <a:r>
              <a:rPr lang="en-US" dirty="0">
                <a:sym typeface="Wingdings" panose="05000000000000000000" pitchFamily="2" charset="2"/>
              </a:rPr>
              <a:t> + white + college + density.</a:t>
            </a:r>
          </a:p>
          <a:p>
            <a:r>
              <a:rPr lang="en-US" dirty="0">
                <a:sym typeface="Wingdings" panose="05000000000000000000" pitchFamily="2" charset="2"/>
              </a:rPr>
              <a:t>it has </a:t>
            </a:r>
            <a:r>
              <a:rPr lang="en-US" dirty="0"/>
              <a:t>as roughly 70% accuracy.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blue line represent the error for Cruz, red is Trump and green is Rubio. Rubio’s errors are more erratic since we only have a few </a:t>
            </a:r>
            <a:r>
              <a:rPr lang="en-US" dirty="0" err="1"/>
              <a:t>datapoints</a:t>
            </a:r>
            <a:r>
              <a:rPr lang="en-US" dirty="0"/>
              <a:t> for him.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2" y="533400"/>
            <a:ext cx="3886200" cy="1219200"/>
          </a:xfrm>
        </p:spPr>
        <p:txBody>
          <a:bodyPr/>
          <a:lstStyle/>
          <a:p>
            <a:r>
              <a:rPr lang="en-US" b="1" dirty="0"/>
              <a:t>CLASSIFICATION ANALYSIS OF PRIMARIES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45283"/>
            <a:ext cx="6400800" cy="3957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4714877"/>
            <a:ext cx="6400800" cy="1733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4812" y="4477918"/>
            <a:ext cx="22719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461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1" y="609600"/>
            <a:ext cx="5105401" cy="762000"/>
          </a:xfrm>
        </p:spPr>
        <p:txBody>
          <a:bodyPr/>
          <a:lstStyle/>
          <a:p>
            <a:r>
              <a:rPr lang="en-US" b="1" dirty="0"/>
              <a:t>ANALYSIS INSIGHTS AND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84212" y="2362200"/>
            <a:ext cx="4876800" cy="990600"/>
          </a:xfrm>
        </p:spPr>
        <p:txBody>
          <a:bodyPr>
            <a:normAutofit/>
          </a:bodyPr>
          <a:lstStyle/>
          <a:p>
            <a:r>
              <a:rPr lang="en-US" dirty="0"/>
              <a:t>1.)Raw VS Adjusted Polls over time:</a:t>
            </a:r>
          </a:p>
          <a:p>
            <a:r>
              <a:rPr lang="en-US" dirty="0">
                <a:sym typeface="Wingdings" panose="05000000000000000000" pitchFamily="2" charset="2"/>
              </a:rPr>
              <a:t>     </a:t>
            </a:r>
            <a:r>
              <a:rPr lang="en-US" sz="1600" dirty="0">
                <a:sym typeface="Wingdings" panose="05000000000000000000" pitchFamily="2" charset="2"/>
              </a:rPr>
              <a:t>Clintons adjustments were much higher.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96" y="671415"/>
            <a:ext cx="6705600" cy="53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1" y="609600"/>
            <a:ext cx="5105401" cy="762000"/>
          </a:xfrm>
        </p:spPr>
        <p:txBody>
          <a:bodyPr/>
          <a:lstStyle/>
          <a:p>
            <a:r>
              <a:rPr lang="en-US" b="1" dirty="0"/>
              <a:t>ANALYSIS INSIGHTS AND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04800"/>
            <a:ext cx="6629400" cy="6019799"/>
          </a:xfrm>
          <a:prstGeom prst="rect">
            <a:avLst/>
          </a:prstGeom>
        </p:spPr>
      </p:pic>
      <p:sp>
        <p:nvSpPr>
          <p:cNvPr id="7" name="Text Placeholder 8"/>
          <p:cNvSpPr txBox="1">
            <a:spLocks/>
          </p:cNvSpPr>
          <p:nvPr/>
        </p:nvSpPr>
        <p:spPr>
          <a:xfrm>
            <a:off x="455612" y="2438400"/>
            <a:ext cx="4419601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2.) Polling with respect to surveyors(grade wise):</a:t>
            </a:r>
          </a:p>
          <a:p>
            <a:r>
              <a:rPr lang="en-US" dirty="0">
                <a:sym typeface="Wingdings" panose="05000000000000000000" pitchFamily="2" charset="2"/>
              </a:rPr>
              <a:t>     </a:t>
            </a:r>
            <a:r>
              <a:rPr lang="en-US" sz="1600" dirty="0">
                <a:sym typeface="Wingdings" panose="05000000000000000000" pitchFamily="2" charset="2"/>
              </a:rPr>
              <a:t>Lower grade pollsters were better at predicting, perhaps due to their lower adjustments.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3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1" y="609600"/>
            <a:ext cx="5105401" cy="762000"/>
          </a:xfrm>
        </p:spPr>
        <p:txBody>
          <a:bodyPr/>
          <a:lstStyle/>
          <a:p>
            <a:r>
              <a:rPr lang="en-US" b="1" dirty="0"/>
              <a:t>ANALYSIS INSIGHTS AND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84212" y="2362200"/>
            <a:ext cx="3886200" cy="10668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3.)Standard Deviation between polls:</a:t>
            </a:r>
          </a:p>
          <a:p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1500" dirty="0" smtClean="0"/>
              <a:t>High Standard deviation for both.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63" y="953278"/>
            <a:ext cx="669766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838200"/>
            <a:ext cx="4638773" cy="762000"/>
          </a:xfrm>
        </p:spPr>
        <p:txBody>
          <a:bodyPr/>
          <a:lstStyle/>
          <a:p>
            <a:r>
              <a:rPr lang="en-US" b="1" dirty="0"/>
              <a:t>Predictive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8012" y="1828800"/>
            <a:ext cx="4191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Here in order to predict whose winning from each pollster our dataset we used a simple formula: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089" y="3479328"/>
            <a:ext cx="4038600" cy="1421928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If(</a:t>
            </a:r>
            <a:r>
              <a:rPr lang="en-US" sz="2400" dirty="0" err="1"/>
              <a:t>adjClinton-adjTrump</a:t>
            </a:r>
            <a:r>
              <a:rPr lang="en-US" sz="2400" dirty="0"/>
              <a:t>)&gt;0 then make the “winner "column as Clinton, Else Trump.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91" y="381000"/>
            <a:ext cx="6396241" cy="46482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561012" y="535586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5942012" y="5257800"/>
            <a:ext cx="1371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Trump</a:t>
            </a:r>
          </a:p>
        </p:txBody>
      </p:sp>
      <p:sp>
        <p:nvSpPr>
          <p:cNvPr id="15" name="Oval 14"/>
          <p:cNvSpPr/>
          <p:nvPr/>
        </p:nvSpPr>
        <p:spPr>
          <a:xfrm>
            <a:off x="5561012" y="5796832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5942012" y="5698766"/>
            <a:ext cx="1371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Clinton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012" y="5181600"/>
            <a:ext cx="4191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Correctness of the formula is </a:t>
            </a:r>
            <a:r>
              <a:rPr lang="en-US" sz="2400" dirty="0" smtClean="0"/>
              <a:t>confirmed </a:t>
            </a:r>
            <a:r>
              <a:rPr lang="en-US" sz="2400" dirty="0"/>
              <a:t>by this map.</a:t>
            </a:r>
          </a:p>
        </p:txBody>
      </p:sp>
    </p:spTree>
    <p:extLst>
      <p:ext uri="{BB962C8B-B14F-4D97-AF65-F5344CB8AC3E}">
        <p14:creationId xmlns:p14="http://schemas.microsoft.com/office/powerpoint/2010/main" val="4809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838200"/>
            <a:ext cx="4638773" cy="762000"/>
          </a:xfrm>
        </p:spPr>
        <p:txBody>
          <a:bodyPr/>
          <a:lstStyle/>
          <a:p>
            <a:r>
              <a:rPr lang="en-US" b="1" dirty="0"/>
              <a:t>Predictive Analysis: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1" y="0"/>
            <a:ext cx="7008813" cy="3679717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half" idx="2"/>
          </p:nvPr>
        </p:nvSpPr>
        <p:spPr>
          <a:xfrm>
            <a:off x="746383" y="2733964"/>
            <a:ext cx="3886200" cy="1838036"/>
          </a:xfrm>
          <a:noFill/>
        </p:spPr>
        <p:txBody>
          <a:bodyPr>
            <a:normAutofit/>
          </a:bodyPr>
          <a:lstStyle/>
          <a:p>
            <a:r>
              <a:rPr lang="en-US" dirty="0"/>
              <a:t>1.) Applying Neural Networks to Presidential Data for our Formula:</a:t>
            </a:r>
          </a:p>
          <a:p>
            <a:r>
              <a:rPr lang="en-US" dirty="0">
                <a:sym typeface="Wingdings" panose="05000000000000000000" pitchFamily="2" charset="2"/>
              </a:rPr>
              <a:t>  Two input nodes,</a:t>
            </a:r>
          </a:p>
          <a:p>
            <a:r>
              <a:rPr lang="en-US" dirty="0">
                <a:sym typeface="Wingdings" panose="05000000000000000000" pitchFamily="2" charset="2"/>
              </a:rPr>
              <a:t>  stepmax to 1e9 </a:t>
            </a:r>
          </a:p>
          <a:p>
            <a:r>
              <a:rPr lang="en-US" dirty="0">
                <a:sym typeface="Wingdings" panose="05000000000000000000" pitchFamily="2" charset="2"/>
              </a:rPr>
              <a:t>  Single hidden layer(3 nodes).</a:t>
            </a:r>
          </a:p>
          <a:p>
            <a:r>
              <a:rPr lang="en-US" dirty="0">
                <a:sym typeface="Wingdings" panose="05000000000000000000" pitchFamily="2" charset="2"/>
              </a:rPr>
              <a:t>  Trainset(70% of data).</a:t>
            </a:r>
          </a:p>
          <a:p>
            <a:r>
              <a:rPr lang="en-US" dirty="0">
                <a:sym typeface="Wingdings" panose="05000000000000000000" pitchFamily="2" charset="2"/>
              </a:rPr>
              <a:t>   </a:t>
            </a:r>
            <a:r>
              <a:rPr lang="en-US" dirty="0" err="1">
                <a:sym typeface="Wingdings" panose="05000000000000000000" pitchFamily="2" charset="2"/>
              </a:rPr>
              <a:t>Testset</a:t>
            </a:r>
            <a:r>
              <a:rPr lang="en-US" dirty="0">
                <a:sym typeface="Wingdings" panose="05000000000000000000" pitchFamily="2" charset="2"/>
              </a:rPr>
              <a:t>(30% of data)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746383" y="1733140"/>
            <a:ext cx="34476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Finding the best model for classification ?</a:t>
            </a:r>
          </a:p>
        </p:txBody>
      </p:sp>
      <p:pic>
        <p:nvPicPr>
          <p:cNvPr id="19" name="Picture 18" descr="C:\Users\keerthi.mamidela\AppData\Local\Microsoft\Windows\INetCacheContent.Word\snip3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6144" b="-1670"/>
          <a:stretch/>
        </p:blipFill>
        <p:spPr bwMode="auto">
          <a:xfrm>
            <a:off x="5332412" y="3984517"/>
            <a:ext cx="2590800" cy="28734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:\Users\keerthi.mamidela\AppData\Local\Microsoft\Windows\INetCacheContent.Word\confusion matrix 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2" y="4778322"/>
            <a:ext cx="2476500" cy="5715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0412" y="4800600"/>
            <a:ext cx="3810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Result: Ann is not efficient for classification as it only predicts partially.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23041" y="4191000"/>
            <a:ext cx="22719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4353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838200"/>
            <a:ext cx="4638773" cy="762000"/>
          </a:xfrm>
        </p:spPr>
        <p:txBody>
          <a:bodyPr/>
          <a:lstStyle/>
          <a:p>
            <a:r>
              <a:rPr lang="en-US" b="1" dirty="0"/>
              <a:t>Predictive Analysis: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sp>
        <p:nvSpPr>
          <p:cNvPr id="18" name="Text Placeholder 8"/>
          <p:cNvSpPr>
            <a:spLocks noGrp="1"/>
          </p:cNvSpPr>
          <p:nvPr>
            <p:ph type="body" sz="half" idx="2"/>
          </p:nvPr>
        </p:nvSpPr>
        <p:spPr>
          <a:xfrm>
            <a:off x="646112" y="2642800"/>
            <a:ext cx="3886200" cy="945753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2.) Applying Naïve </a:t>
            </a:r>
            <a:r>
              <a:rPr lang="en-US" dirty="0" err="1"/>
              <a:t>Baye’s</a:t>
            </a:r>
            <a:r>
              <a:rPr lang="en-US" dirty="0"/>
              <a:t> to Presidential Data for our Formula:</a:t>
            </a:r>
          </a:p>
          <a:p>
            <a:r>
              <a:rPr lang="en-US" dirty="0">
                <a:sym typeface="Wingdings" panose="05000000000000000000" pitchFamily="2" charset="2"/>
              </a:rPr>
              <a:t>Folds=10,Trainset(90%),test(10</a:t>
            </a:r>
            <a:r>
              <a:rPr lang="en-US" dirty="0" smtClean="0">
                <a:sym typeface="Wingdings" panose="05000000000000000000" pitchFamily="2" charset="2"/>
              </a:rPr>
              <a:t>%).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82% accuracy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1646461"/>
            <a:ext cx="34476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Finding the best model for classification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12" y="655929"/>
            <a:ext cx="370688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Confusion </a:t>
            </a:r>
            <a:r>
              <a:rPr lang="en-US" sz="1600" dirty="0" smtClean="0"/>
              <a:t>matrix for naïve bayes:</a:t>
            </a:r>
            <a:endParaRPr lang="en-US" sz="1600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608012" y="3685400"/>
            <a:ext cx="3886200" cy="94575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.) Applying Support Vector Machine’s: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Folds=10,Trainset(90%),test(10</a:t>
            </a:r>
            <a:r>
              <a:rPr lang="en-US" dirty="0" smtClean="0">
                <a:sym typeface="Wingdings" panose="05000000000000000000" pitchFamily="2" charset="2"/>
              </a:rPr>
              <a:t>%).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84.5% accuracy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84" y="1146646"/>
            <a:ext cx="4504951" cy="2034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37" y="3810000"/>
            <a:ext cx="4580419" cy="23613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01618" y="3357522"/>
            <a:ext cx="3041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Confusion </a:t>
            </a:r>
            <a:r>
              <a:rPr lang="en-US" sz="1600" dirty="0" smtClean="0"/>
              <a:t>matrix for SVM’s: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0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1812" y="381000"/>
            <a:ext cx="67818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Predictive Analysis</a:t>
            </a:r>
            <a:r>
              <a:rPr lang="en-US" b="1" dirty="0" smtClean="0">
                <a:sym typeface="Wingdings" panose="05000000000000000000" pitchFamily="2" charset="2"/>
              </a:rPr>
              <a:t>: (extended)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15869" r="29437" b="-2723"/>
          <a:stretch/>
        </p:blipFill>
        <p:spPr>
          <a:xfrm>
            <a:off x="5256212" y="1676400"/>
            <a:ext cx="5943601" cy="440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1" y="2278857"/>
            <a:ext cx="5118521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3212" y="426720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Helvetica Neue"/>
              </a:rPr>
              <a:t> </a:t>
            </a:r>
            <a:r>
              <a:rPr lang="en-US" b="1" dirty="0" err="1" smtClean="0">
                <a:solidFill>
                  <a:srgbClr val="555555"/>
                </a:solidFill>
                <a:latin typeface="Helvetica Neue"/>
              </a:rPr>
              <a:t>Svm’s</a:t>
            </a:r>
            <a:r>
              <a:rPr lang="en-US" b="1" dirty="0" smtClean="0">
                <a:solidFill>
                  <a:srgbClr val="555555"/>
                </a:solidFill>
                <a:latin typeface="Helvetica Neue"/>
              </a:rPr>
              <a:t> have the highest mean </a:t>
            </a:r>
            <a:r>
              <a:rPr lang="en-US" b="1" dirty="0">
                <a:solidFill>
                  <a:srgbClr val="555555"/>
                </a:solidFill>
                <a:latin typeface="Helvetica Neue"/>
              </a:rPr>
              <a:t>accuracy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256212" y="123086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>
                <a:solidFill>
                  <a:srgbClr val="222222"/>
                </a:solidFill>
                <a:latin typeface="Helvetica Neue"/>
              </a:rPr>
              <a:t>Box and Whisker Plots</a:t>
            </a:r>
            <a:endParaRPr lang="en-US" b="1" i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79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1812" y="381000"/>
            <a:ext cx="67818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Predictive Analysis</a:t>
            </a:r>
            <a:r>
              <a:rPr lang="en-US" b="1" dirty="0" smtClean="0">
                <a:sym typeface="Wingdings" panose="05000000000000000000" pitchFamily="2" charset="2"/>
              </a:rPr>
              <a:t>: (extended)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1835" r="33515" b="3027"/>
          <a:stretch/>
        </p:blipFill>
        <p:spPr>
          <a:xfrm>
            <a:off x="527453" y="2208416"/>
            <a:ext cx="4114801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5873" y="48006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1.)</a:t>
            </a:r>
            <a:r>
              <a:rPr lang="en-US" dirty="0"/>
              <a:t> E</a:t>
            </a:r>
            <a:r>
              <a:rPr lang="en-US" dirty="0" smtClean="0"/>
              <a:t>ach </a:t>
            </a:r>
            <a:r>
              <a:rPr lang="en-US" dirty="0"/>
              <a:t>trial of each cross validation fold behaved for </a:t>
            </a:r>
            <a:r>
              <a:rPr lang="en-US" dirty="0" smtClean="0"/>
              <a:t>svm and naïve bayes in a random manner.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2.)Svm and naïve bayes are strongly correlated to a certain extent.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4285" y="183908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solidFill>
                  <a:srgbClr val="222222"/>
                </a:solidFill>
                <a:latin typeface="Helvetica Neue"/>
              </a:rPr>
              <a:t>Scatterplot Matrix</a:t>
            </a:r>
            <a:endParaRPr lang="en-US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533400"/>
            <a:ext cx="5593133" cy="36892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65812" y="21050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>
                <a:solidFill>
                  <a:srgbClr val="222222"/>
                </a:solidFill>
                <a:latin typeface="Helvetica Neue"/>
              </a:rPr>
              <a:t>Parallel Plots:</a:t>
            </a:r>
            <a:endParaRPr lang="en-US" b="1" dirty="0">
              <a:solidFill>
                <a:srgbClr val="22222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745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812" y="337291"/>
            <a:ext cx="3962400" cy="998296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6" t="3555" r="14953" b="7555"/>
          <a:stretch/>
        </p:blipFill>
        <p:spPr>
          <a:xfrm>
            <a:off x="1674812" y="2438400"/>
            <a:ext cx="1524000" cy="1905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03212" y="1607585"/>
            <a:ext cx="47342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primarily consists of three Datasets-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88539" y="2093638"/>
            <a:ext cx="200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1.Presidential Polls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385083" y="3276600"/>
            <a:ext cx="1652373" cy="152400"/>
          </a:xfrm>
          <a:prstGeom prst="rightArrow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789612" y="1996281"/>
            <a:ext cx="5486400" cy="3582519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dataset is a collection of state and national polls conducted from November 2015-November 2016 on the 2016 presidential election.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 on the raw and weighted poll results by state, date, pollster, and pollster ratings are included.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contains 27 relevant socio geographical survey variables.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original dataset is from the FiveThirtyEight 2016 Election Forecast. Poll results were aggregated from </a:t>
            </a:r>
            <a:r>
              <a:rPr lang="en-US" dirty="0" err="1"/>
              <a:t>HuffPost</a:t>
            </a:r>
            <a:r>
              <a:rPr lang="en-US" dirty="0"/>
              <a:t> Pollster, </a:t>
            </a:r>
            <a:r>
              <a:rPr lang="en-US" dirty="0" err="1"/>
              <a:t>RealClearPolitics</a:t>
            </a:r>
            <a:r>
              <a:rPr lang="en-US" dirty="0"/>
              <a:t>, polling firms and news reports.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9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981200"/>
            <a:ext cx="3856900" cy="33180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760412" y="228600"/>
            <a:ext cx="3200400" cy="132556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612" y="304800"/>
            <a:ext cx="6092825" cy="610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The Adjusted Poll was mostly influenced by the grade of the surveyor, population type, sample size and poll weightage apart from the raw poll counts.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Surprisingly lower grade surveyors and v type populations consistently predicted the actual winner in most cases.</a:t>
            </a:r>
          </a:p>
          <a:p>
            <a:endParaRPr lang="en-US" sz="1600" dirty="0"/>
          </a:p>
          <a:p>
            <a:r>
              <a:rPr lang="en-US" sz="1600" dirty="0"/>
              <a:t>3. We ran two classification models to see which variables are major contributors in primaries and the main takeaway however is, Donald Trump seems to have a much broader appeal than his two main rivals, at least among Republican primary  voters and he is most successful in counties that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median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college attainment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large(</a:t>
            </a:r>
            <a:r>
              <a:rPr lang="en-US" sz="1600" dirty="0" err="1"/>
              <a:t>er</a:t>
            </a:r>
            <a:r>
              <a:rPr lang="en-US" sz="1600" dirty="0"/>
              <a:t>) </a:t>
            </a:r>
            <a:r>
              <a:rPr lang="en-US" sz="1600" dirty="0" err="1"/>
              <a:t>hispanic</a:t>
            </a:r>
            <a:r>
              <a:rPr lang="en-US" sz="1600" dirty="0"/>
              <a:t> population.</a:t>
            </a:r>
          </a:p>
          <a:p>
            <a:endParaRPr lang="en-US" sz="1600" dirty="0"/>
          </a:p>
          <a:p>
            <a:r>
              <a:rPr lang="en-US" sz="1600" dirty="0"/>
              <a:t>4. Higher Adjustment in votes for Clinton than trump, perhaps due to media bias.</a:t>
            </a:r>
          </a:p>
          <a:p>
            <a:endParaRPr lang="en-US" sz="1600" dirty="0"/>
          </a:p>
          <a:p>
            <a:r>
              <a:rPr lang="en-US" sz="1600" dirty="0"/>
              <a:t>5. Formulation of class labels which match the final outcome of the 2016 election results, using adjusted votes.</a:t>
            </a:r>
          </a:p>
          <a:p>
            <a:endParaRPr lang="en-US" sz="1600" dirty="0"/>
          </a:p>
          <a:p>
            <a:r>
              <a:rPr lang="en-US" sz="1600" dirty="0"/>
              <a:t>6. Using the above prediction formula we used </a:t>
            </a:r>
            <a:r>
              <a:rPr lang="en-US" sz="1600" dirty="0" smtClean="0"/>
              <a:t>three </a:t>
            </a:r>
            <a:r>
              <a:rPr lang="en-US" sz="1600" dirty="0"/>
              <a:t>classifiers to find the best result, and concluded that naïve </a:t>
            </a:r>
            <a:r>
              <a:rPr lang="en-US" sz="1600" dirty="0" smtClean="0"/>
              <a:t>Bayes and SVM’s both works </a:t>
            </a:r>
            <a:r>
              <a:rPr lang="en-US" sz="1600" dirty="0"/>
              <a:t>quite efficiently in prediction on test set. </a:t>
            </a:r>
          </a:p>
        </p:txBody>
      </p:sp>
    </p:spTree>
    <p:extLst>
      <p:ext uri="{BB962C8B-B14F-4D97-AF65-F5344CB8AC3E}">
        <p14:creationId xmlns:p14="http://schemas.microsoft.com/office/powerpoint/2010/main" val="41645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69" y="384280"/>
            <a:ext cx="3962400" cy="868362"/>
          </a:xfrm>
        </p:spPr>
        <p:txBody>
          <a:bodyPr/>
          <a:lstStyle/>
          <a:p>
            <a:r>
              <a:rPr lang="en-US" dirty="0"/>
              <a:t>Data Overview: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6" t="3555" r="14953" b="7555"/>
          <a:stretch/>
        </p:blipFill>
        <p:spPr>
          <a:xfrm>
            <a:off x="1446212" y="1598959"/>
            <a:ext cx="1524000" cy="1905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1259939" y="1254197"/>
            <a:ext cx="204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dirty="0"/>
              <a:t> Primary Results-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156483" y="2437159"/>
            <a:ext cx="1652373" cy="152400"/>
          </a:xfrm>
          <a:prstGeom prst="rightArrow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4987319" y="1497187"/>
            <a:ext cx="5486400" cy="1920526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contains data relevant for the 2016 US Presidential Election, including up-to-date primary results of 8 variables. Each row contains the votes and fraction of votes that a candidate received in a given county's primary.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6" t="3555" r="14953" b="7555"/>
          <a:stretch/>
        </p:blipFill>
        <p:spPr>
          <a:xfrm>
            <a:off x="1336141" y="4343400"/>
            <a:ext cx="1524000" cy="1905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1149868" y="3998638"/>
            <a:ext cx="167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dirty="0"/>
              <a:t> County table-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46412" y="5181600"/>
            <a:ext cx="1652373" cy="152400"/>
          </a:xfrm>
          <a:prstGeom prst="rightArrow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5180012" y="4962334"/>
            <a:ext cx="5486400" cy="590931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contains categories such as population, age groups,race,gender,income,education by each county.</a:t>
            </a:r>
          </a:p>
        </p:txBody>
      </p:sp>
    </p:spTree>
    <p:extLst>
      <p:ext uri="{BB962C8B-B14F-4D97-AF65-F5344CB8AC3E}">
        <p14:creationId xmlns:p14="http://schemas.microsoft.com/office/powerpoint/2010/main" val="15015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98612" y="381000"/>
            <a:ext cx="9753600" cy="1325562"/>
          </a:xfrm>
        </p:spPr>
        <p:txBody>
          <a:bodyPr/>
          <a:lstStyle/>
          <a:p>
            <a:r>
              <a:rPr lang="en-US" b="1" dirty="0"/>
              <a:t>PROBLEM STATEMENTS AND 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5212" y="2057400"/>
            <a:ext cx="10439400" cy="3308598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Which are the major contributors towards the Adjusted Poll Prediction of the winner of Presidential Election 2016?</a:t>
            </a: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Checking non variance and biasness of the survey.</a:t>
            </a: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Which variables are major contributors towards a county voting for a particular party?</a:t>
            </a: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Predicting and selecting best model for who will win a county based on demographics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Forest.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err="1"/>
              <a:t>Baye’s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correct prediction from the big-name surveys from simple mathematics (Surprise Analysis?)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Which model classifies best the winner class for Presidential Polls Survey?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  <a:r>
              <a:rPr lang="en-US" dirty="0" err="1"/>
              <a:t>Baye’s</a:t>
            </a:r>
            <a:r>
              <a:rPr lang="en-US" dirty="0"/>
              <a:t>.</a:t>
            </a:r>
            <a:endParaRPr lang="en-US" sz="1100" dirty="0"/>
          </a:p>
          <a:p>
            <a:pPr lvl="0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2" y="2324102"/>
            <a:ext cx="3886200" cy="2133600"/>
          </a:xfrm>
        </p:spPr>
        <p:txBody>
          <a:bodyPr/>
          <a:lstStyle/>
          <a:p>
            <a:r>
              <a:rPr lang="en-US" dirty="0"/>
              <a:t>5 Number summary for Primary Results dataset-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2" y="533400"/>
            <a:ext cx="3886200" cy="1219200"/>
          </a:xfrm>
        </p:spPr>
        <p:txBody>
          <a:bodyPr/>
          <a:lstStyle/>
          <a:p>
            <a:r>
              <a:rPr lang="en-US" b="1" dirty="0"/>
              <a:t>STATISTICAL INTERPRETATION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33377"/>
            <a:ext cx="61722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2" y="2502161"/>
            <a:ext cx="3886200" cy="914399"/>
          </a:xfrm>
        </p:spPr>
        <p:txBody>
          <a:bodyPr/>
          <a:lstStyle/>
          <a:p>
            <a:r>
              <a:rPr lang="en-US" dirty="0"/>
              <a:t>Best Fit Regression model for Surveyor’s opinion on Adjusted Trump Poll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2" y="533400"/>
            <a:ext cx="3886200" cy="1219200"/>
          </a:xfrm>
        </p:spPr>
        <p:txBody>
          <a:bodyPr/>
          <a:lstStyle/>
          <a:p>
            <a:r>
              <a:rPr lang="en-US" b="1" dirty="0"/>
              <a:t>STATISTICAL INTERPRETATION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16160"/>
            <a:ext cx="5958358" cy="4889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5257800"/>
            <a:ext cx="5882158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1" y="609600"/>
            <a:ext cx="4191001" cy="762000"/>
          </a:xfrm>
        </p:spPr>
        <p:txBody>
          <a:bodyPr/>
          <a:lstStyle/>
          <a:p>
            <a:r>
              <a:rPr lang="en-US" b="1" dirty="0"/>
              <a:t>STATISTICAL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84212" y="2362200"/>
            <a:ext cx="3886200" cy="990600"/>
          </a:xfrm>
        </p:spPr>
        <p:txBody>
          <a:bodyPr/>
          <a:lstStyle/>
          <a:p>
            <a:r>
              <a:rPr lang="en-US" dirty="0"/>
              <a:t>Residue Fitted Plot for our model: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152401"/>
            <a:ext cx="6553201" cy="3276600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1" y="3810487"/>
            <a:ext cx="6515101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1" y="609600"/>
            <a:ext cx="4191001" cy="762000"/>
          </a:xfrm>
        </p:spPr>
        <p:txBody>
          <a:bodyPr/>
          <a:lstStyle/>
          <a:p>
            <a:r>
              <a:rPr lang="en-US" b="1" dirty="0"/>
              <a:t>STATISTICAL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84212" y="2362200"/>
            <a:ext cx="38862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Detecting Outliers in the dataset:</a:t>
            </a:r>
          </a:p>
          <a:p>
            <a:endParaRPr lang="en-US" dirty="0"/>
          </a:p>
          <a:p>
            <a:r>
              <a:rPr lang="en-US" dirty="0"/>
              <a:t>--With respect to prior grades of surveyors</a:t>
            </a:r>
          </a:p>
          <a:p>
            <a:r>
              <a:rPr lang="en-US" dirty="0"/>
              <a:t>--With respect to population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76200"/>
            <a:ext cx="5562600" cy="3505200"/>
          </a:xfrm>
          <a:prstGeom prst="rect">
            <a:avLst/>
          </a:prstGeom>
          <a:gradFill>
            <a:gsLst>
              <a:gs pos="0">
                <a:schemeClr val="bg1">
                  <a:tint val="80000"/>
                  <a:satMod val="3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893880"/>
            <a:ext cx="5654384" cy="27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599" y="1820946"/>
            <a:ext cx="3599613" cy="1150854"/>
          </a:xfrm>
        </p:spPr>
        <p:txBody>
          <a:bodyPr/>
          <a:lstStyle/>
          <a:p>
            <a:r>
              <a:rPr lang="en-US" dirty="0"/>
              <a:t>2.)Applying Naïve </a:t>
            </a:r>
            <a:r>
              <a:rPr lang="en-US" dirty="0" smtClean="0"/>
              <a:t>Bayes </a:t>
            </a:r>
            <a:r>
              <a:rPr lang="en-US" dirty="0"/>
              <a:t>Classifier:</a:t>
            </a:r>
          </a:p>
          <a:p>
            <a:r>
              <a:rPr lang="en-US" dirty="0">
                <a:sym typeface="Wingdings" panose="05000000000000000000" pitchFamily="2" charset="2"/>
              </a:rPr>
              <a:t>Using :winner ~ income + </a:t>
            </a:r>
            <a:r>
              <a:rPr lang="en-US" dirty="0" err="1">
                <a:sym typeface="Wingdings" panose="05000000000000000000" pitchFamily="2" charset="2"/>
              </a:rPr>
              <a:t>hispanic</a:t>
            </a:r>
            <a:r>
              <a:rPr lang="en-US" dirty="0">
                <a:sym typeface="Wingdings" panose="05000000000000000000" pitchFamily="2" charset="2"/>
              </a:rPr>
              <a:t> + white + college + density.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2" y="533400"/>
            <a:ext cx="3886200" cy="1219200"/>
          </a:xfrm>
        </p:spPr>
        <p:txBody>
          <a:bodyPr/>
          <a:lstStyle/>
          <a:p>
            <a:r>
              <a:rPr lang="en-US" b="1" dirty="0"/>
              <a:t>CLASSIFICATION ANALYSIS OF PRIMARIES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3429000"/>
            <a:ext cx="5486401" cy="3200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59" y="81891"/>
            <a:ext cx="5316154" cy="30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936</Words>
  <Application>Microsoft Office PowerPoint</Application>
  <PresentationFormat>Custom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Times New Roman</vt:lpstr>
      <vt:lpstr>Wingdings</vt:lpstr>
      <vt:lpstr>State history report presentation</vt:lpstr>
      <vt:lpstr>The presidential Analysis</vt:lpstr>
      <vt:lpstr>Data Overview</vt:lpstr>
      <vt:lpstr>Data Overview:</vt:lpstr>
      <vt:lpstr>PROBLEM STATEMENTS AND OBJECTIVES </vt:lpstr>
      <vt:lpstr>STATISTICAL INTERPRETATION</vt:lpstr>
      <vt:lpstr>STATISTICAL INTERPRETATION</vt:lpstr>
      <vt:lpstr>STATISTICAL INTERPRETATION</vt:lpstr>
      <vt:lpstr>STATISTICAL INTERPRETATION</vt:lpstr>
      <vt:lpstr>CLASSIFICATION ANALYSIS OF PRIMARIES</vt:lpstr>
      <vt:lpstr>CLASSIFICATION ANALYSIS OF PRIMARIES</vt:lpstr>
      <vt:lpstr>CLASSIFICATION ANALYSIS OF PRIMARIES</vt:lpstr>
      <vt:lpstr>ANALYSIS INSIGHTS AND GRAPHS</vt:lpstr>
      <vt:lpstr>ANALYSIS INSIGHTS AND GRAPHS</vt:lpstr>
      <vt:lpstr>ANALYSIS INSIGHTS AND GRAPHS</vt:lpstr>
      <vt:lpstr>Predictive Analysis</vt:lpstr>
      <vt:lpstr>Predictive Analysis:</vt:lpstr>
      <vt:lpstr>Predictive Analysis:</vt:lpstr>
      <vt:lpstr>PowerPoint Presentation</vt:lpstr>
      <vt:lpstr>PowerPoint Presentation</vt:lpstr>
      <vt:lpstr>Conclusion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2016-12-15T19:30:02Z</dcterms:created>
  <dcterms:modified xsi:type="dcterms:W3CDTF">2016-12-16T22:53:52Z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