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Bebas Neue" panose="020B0606020202050201" pitchFamily="34" charset="77"/>
      <p:regular r:id="rId21"/>
    </p:embeddedFont>
    <p:embeddedFont>
      <p:font typeface="Fira Code" panose="020B0809050000020004" pitchFamily="49" charset="0"/>
      <p:regular r:id="rId22"/>
      <p:bold r:id="rId23"/>
    </p:embeddedFont>
    <p:embeddedFont>
      <p:font typeface="Fira Code Light" panose="020B0809050000020004" pitchFamily="49" charset="0"/>
      <p:regular r:id="rId24"/>
      <p:bold r:id="rId25"/>
    </p:embeddedFont>
    <p:embeddedFont>
      <p:font typeface="Open Sans" panose="020B0606030504020204" pitchFamily="34" charset="0"/>
      <p:regular r:id="rId26"/>
      <p:bold r:id="rId27"/>
      <p:italic r:id="rId28"/>
      <p:boldItalic r:id="rId29"/>
    </p:embeddedFont>
    <p:embeddedFont>
      <p:font typeface="Oswald" pitchFamily="2" charset="77"/>
      <p:regular r:id="rId30"/>
      <p:bold r:id="rId31"/>
    </p:embeddedFont>
    <p:embeddedFont>
      <p:font typeface="Roboto Condensed Light" panose="020F0302020204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8"/>
  </p:normalViewPr>
  <p:slideViewPr>
    <p:cSldViewPr snapToGrid="0" snapToObjects="1">
      <p:cViewPr>
        <p:scale>
          <a:sx n="176" d="100"/>
          <a:sy n="176" d="100"/>
        </p:scale>
        <p:origin x="-536"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f9d68ab4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22f4392d7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22f4392d7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22f4392d7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22f4392d7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22f4392d7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22f4392d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22f4392d7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22f4392d7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22f4392d7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22f4392d7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22f4392d7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22f4392d7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22f4392d7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22f4392d7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22f4392d71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22f4392d7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22f4392d7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22f4392d7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f65840171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f658401715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22f4392d7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122f4392d7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22f4392d71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22f4392d7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22f4392d7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22f4392d7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22f4392d7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2f4392d7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22f4392d7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22f4392d7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11"/>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a:spLocks noGrp="1"/>
          </p:cNvSpPr>
          <p:nvPr>
            <p:ph type="title" hasCustomPrompt="1"/>
          </p:nvPr>
        </p:nvSpPr>
        <p:spPr>
          <a:xfrm>
            <a:off x="1728163" y="1390038"/>
            <a:ext cx="5382000" cy="14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2959222" y="2998425"/>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3" name="Google Shape;103;p11"/>
          <p:cNvGrpSpPr/>
          <p:nvPr/>
        </p:nvGrpSpPr>
        <p:grpSpPr>
          <a:xfrm>
            <a:off x="8424000" y="209250"/>
            <a:ext cx="433550" cy="78899"/>
            <a:chOff x="8424000" y="285450"/>
            <a:chExt cx="433550" cy="78899"/>
          </a:xfrm>
        </p:grpSpPr>
        <p:cxnSp>
          <p:nvCxnSpPr>
            <p:cNvPr id="104" name="Google Shape;104;p1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05" name="Google Shape;105;p1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1"/>
            <p:cNvGrpSpPr/>
            <p:nvPr/>
          </p:nvGrpSpPr>
          <p:grpSpPr>
            <a:xfrm>
              <a:off x="8785929" y="285450"/>
              <a:ext cx="71621" cy="78899"/>
              <a:chOff x="3621700" y="273825"/>
              <a:chExt cx="100875" cy="111125"/>
            </a:xfrm>
          </p:grpSpPr>
          <p:cxnSp>
            <p:nvCxnSpPr>
              <p:cNvPr id="107" name="Google Shape;107;p1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08" name="Google Shape;108;p1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31"/>
        <p:cNvGrpSpPr/>
        <p:nvPr/>
      </p:nvGrpSpPr>
      <p:grpSpPr>
        <a:xfrm>
          <a:off x="0" y="0"/>
          <a:ext cx="0" cy="0"/>
          <a:chOff x="0" y="0"/>
          <a:chExt cx="0" cy="0"/>
        </a:xfrm>
      </p:grpSpPr>
      <p:sp>
        <p:nvSpPr>
          <p:cNvPr id="132" name="Google Shape;132;p1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txBox="1">
            <a:spLocks noGrp="1"/>
          </p:cNvSpPr>
          <p:nvPr>
            <p:ph type="title"/>
          </p:nvPr>
        </p:nvSpPr>
        <p:spPr>
          <a:xfrm>
            <a:off x="2143500" y="3457200"/>
            <a:ext cx="48570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4" name="Google Shape;134;p14"/>
          <p:cNvSpPr txBox="1">
            <a:spLocks noGrp="1"/>
          </p:cNvSpPr>
          <p:nvPr>
            <p:ph type="subTitle" idx="1"/>
          </p:nvPr>
        </p:nvSpPr>
        <p:spPr>
          <a:xfrm>
            <a:off x="2143500" y="1743588"/>
            <a:ext cx="48570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35" name="Google Shape;135;p14"/>
          <p:cNvGrpSpPr/>
          <p:nvPr/>
        </p:nvGrpSpPr>
        <p:grpSpPr>
          <a:xfrm>
            <a:off x="8424000" y="209250"/>
            <a:ext cx="433550" cy="78899"/>
            <a:chOff x="8424000" y="285450"/>
            <a:chExt cx="433550" cy="78899"/>
          </a:xfrm>
        </p:grpSpPr>
        <p:cxnSp>
          <p:nvCxnSpPr>
            <p:cNvPr id="136" name="Google Shape;136;p1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37" name="Google Shape;137;p1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4"/>
            <p:cNvGrpSpPr/>
            <p:nvPr/>
          </p:nvGrpSpPr>
          <p:grpSpPr>
            <a:xfrm>
              <a:off x="8785929" y="285450"/>
              <a:ext cx="71621" cy="78899"/>
              <a:chOff x="3621700" y="273825"/>
              <a:chExt cx="100875" cy="111125"/>
            </a:xfrm>
          </p:grpSpPr>
          <p:cxnSp>
            <p:nvCxnSpPr>
              <p:cNvPr id="139" name="Google Shape;139;p1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40" name="Google Shape;140;p1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
        <p:cNvGrpSpPr/>
        <p:nvPr/>
      </p:nvGrpSpPr>
      <p:grpSpPr>
        <a:xfrm>
          <a:off x="0" y="0"/>
          <a:ext cx="0" cy="0"/>
          <a:chOff x="0" y="0"/>
          <a:chExt cx="0" cy="0"/>
        </a:xfrm>
      </p:grpSpPr>
      <p:sp>
        <p:nvSpPr>
          <p:cNvPr id="142" name="Google Shape;142;p15"/>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txBox="1">
            <a:spLocks noGrp="1"/>
          </p:cNvSpPr>
          <p:nvPr>
            <p:ph type="subTitle" idx="1"/>
          </p:nvPr>
        </p:nvSpPr>
        <p:spPr>
          <a:xfrm>
            <a:off x="1308288" y="3356450"/>
            <a:ext cx="36015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5"/>
          <p:cNvSpPr txBox="1">
            <a:spLocks noGrp="1"/>
          </p:cNvSpPr>
          <p:nvPr>
            <p:ph type="title"/>
          </p:nvPr>
        </p:nvSpPr>
        <p:spPr>
          <a:xfrm>
            <a:off x="1308288" y="768350"/>
            <a:ext cx="3601500" cy="2588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5" name="Google Shape;145;p15"/>
          <p:cNvGrpSpPr/>
          <p:nvPr/>
        </p:nvGrpSpPr>
        <p:grpSpPr>
          <a:xfrm>
            <a:off x="8424000" y="209250"/>
            <a:ext cx="433550" cy="78899"/>
            <a:chOff x="8424000" y="285450"/>
            <a:chExt cx="433550" cy="78899"/>
          </a:xfrm>
        </p:grpSpPr>
        <p:cxnSp>
          <p:nvCxnSpPr>
            <p:cNvPr id="146" name="Google Shape;146;p1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7" name="Google Shape;147;p1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5"/>
            <p:cNvGrpSpPr/>
            <p:nvPr/>
          </p:nvGrpSpPr>
          <p:grpSpPr>
            <a:xfrm>
              <a:off x="8785929" y="285450"/>
              <a:ext cx="71621" cy="78899"/>
              <a:chOff x="3621700" y="273825"/>
              <a:chExt cx="100875" cy="111125"/>
            </a:xfrm>
          </p:grpSpPr>
          <p:cxnSp>
            <p:nvCxnSpPr>
              <p:cNvPr id="149" name="Google Shape;149;p1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50" name="Google Shape;150;p1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151"/>
        <p:cNvGrpSpPr/>
        <p:nvPr/>
      </p:nvGrpSpPr>
      <p:grpSpPr>
        <a:xfrm>
          <a:off x="0" y="0"/>
          <a:ext cx="0" cy="0"/>
          <a:chOff x="0" y="0"/>
          <a:chExt cx="0" cy="0"/>
        </a:xfrm>
      </p:grpSpPr>
      <p:sp>
        <p:nvSpPr>
          <p:cNvPr id="152" name="Google Shape;152;p16"/>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txBox="1">
            <a:spLocks noGrp="1"/>
          </p:cNvSpPr>
          <p:nvPr>
            <p:ph type="subTitle" idx="1"/>
          </p:nvPr>
        </p:nvSpPr>
        <p:spPr>
          <a:xfrm>
            <a:off x="4512026" y="2815650"/>
            <a:ext cx="37920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6"/>
          <p:cNvSpPr txBox="1">
            <a:spLocks noGrp="1"/>
          </p:cNvSpPr>
          <p:nvPr>
            <p:ph type="title"/>
          </p:nvPr>
        </p:nvSpPr>
        <p:spPr>
          <a:xfrm>
            <a:off x="4512025" y="1294325"/>
            <a:ext cx="3792000" cy="1521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5" name="Google Shape;155;p16"/>
          <p:cNvGrpSpPr/>
          <p:nvPr/>
        </p:nvGrpSpPr>
        <p:grpSpPr>
          <a:xfrm>
            <a:off x="8424000" y="209250"/>
            <a:ext cx="433550" cy="78899"/>
            <a:chOff x="8424000" y="285450"/>
            <a:chExt cx="433550" cy="78899"/>
          </a:xfrm>
        </p:grpSpPr>
        <p:cxnSp>
          <p:nvCxnSpPr>
            <p:cNvPr id="156" name="Google Shape;156;p1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57" name="Google Shape;157;p1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6"/>
            <p:cNvGrpSpPr/>
            <p:nvPr/>
          </p:nvGrpSpPr>
          <p:grpSpPr>
            <a:xfrm>
              <a:off x="8785929" y="285450"/>
              <a:ext cx="71621" cy="78899"/>
              <a:chOff x="3621700" y="273825"/>
              <a:chExt cx="100875" cy="111125"/>
            </a:xfrm>
          </p:grpSpPr>
          <p:cxnSp>
            <p:nvCxnSpPr>
              <p:cNvPr id="159" name="Google Shape;159;p1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60" name="Google Shape;160;p1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7"/>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7" name="Google Shape;167;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0" name="Google Shape;170;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171"/>
        <p:cNvGrpSpPr/>
        <p:nvPr/>
      </p:nvGrpSpPr>
      <p:grpSpPr>
        <a:xfrm>
          <a:off x="0" y="0"/>
          <a:ext cx="0" cy="0"/>
          <a:chOff x="0" y="0"/>
          <a:chExt cx="0" cy="0"/>
        </a:xfrm>
      </p:grpSpPr>
      <p:sp>
        <p:nvSpPr>
          <p:cNvPr id="172" name="Google Shape;172;p18"/>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txBox="1">
            <a:spLocks noGrp="1"/>
          </p:cNvSpPr>
          <p:nvPr>
            <p:ph type="subTitle" idx="1"/>
          </p:nvPr>
        </p:nvSpPr>
        <p:spPr>
          <a:xfrm>
            <a:off x="720000" y="1265088"/>
            <a:ext cx="49662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4" name="Google Shape;174;p18"/>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5" name="Google Shape;175;p18"/>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6" name="Google Shape;176;p18"/>
          <p:cNvSpPr txBox="1">
            <a:spLocks noGrp="1"/>
          </p:cNvSpPr>
          <p:nvPr>
            <p:ph type="subTitle" idx="3"/>
          </p:nvPr>
        </p:nvSpPr>
        <p:spPr>
          <a:xfrm>
            <a:off x="719975" y="2497429"/>
            <a:ext cx="4966200" cy="8520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77" name="Google Shape;177;p18"/>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8" name="Google Shape;178;p18"/>
          <p:cNvSpPr txBox="1">
            <a:spLocks noGrp="1"/>
          </p:cNvSpPr>
          <p:nvPr>
            <p:ph type="subTitle" idx="5"/>
          </p:nvPr>
        </p:nvSpPr>
        <p:spPr>
          <a:xfrm>
            <a:off x="719963"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79" name="Google Shape;179;p18"/>
          <p:cNvSpPr txBox="1">
            <a:spLocks noGrp="1"/>
          </p:cNvSpPr>
          <p:nvPr>
            <p:ph type="subTitle" idx="6"/>
          </p:nvPr>
        </p:nvSpPr>
        <p:spPr>
          <a:xfrm>
            <a:off x="5686250" y="2080938"/>
            <a:ext cx="27381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0" name="Google Shape;180;p18"/>
          <p:cNvSpPr txBox="1">
            <a:spLocks noGrp="1"/>
          </p:cNvSpPr>
          <p:nvPr>
            <p:ph type="subTitle" idx="7"/>
          </p:nvPr>
        </p:nvSpPr>
        <p:spPr>
          <a:xfrm>
            <a:off x="5686200" y="2497412"/>
            <a:ext cx="2738100" cy="60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181" name="Google Shape;181;p18"/>
          <p:cNvGrpSpPr/>
          <p:nvPr/>
        </p:nvGrpSpPr>
        <p:grpSpPr>
          <a:xfrm>
            <a:off x="8424000" y="209250"/>
            <a:ext cx="433550" cy="78899"/>
            <a:chOff x="8424000" y="285450"/>
            <a:chExt cx="433550" cy="78899"/>
          </a:xfrm>
        </p:grpSpPr>
        <p:cxnSp>
          <p:nvCxnSpPr>
            <p:cNvPr id="182" name="Google Shape;182;p1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83" name="Google Shape;183;p1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8"/>
            <p:cNvGrpSpPr/>
            <p:nvPr/>
          </p:nvGrpSpPr>
          <p:grpSpPr>
            <a:xfrm>
              <a:off x="8785929" y="285450"/>
              <a:ext cx="71621" cy="78899"/>
              <a:chOff x="3621700" y="273825"/>
              <a:chExt cx="100875" cy="111125"/>
            </a:xfrm>
          </p:grpSpPr>
          <p:cxnSp>
            <p:nvCxnSpPr>
              <p:cNvPr id="185" name="Google Shape;185;p1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86" name="Google Shape;186;p1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2_1_1_1_1">
    <p:spTree>
      <p:nvGrpSpPr>
        <p:cNvPr id="1" name="Shape 187"/>
        <p:cNvGrpSpPr/>
        <p:nvPr/>
      </p:nvGrpSpPr>
      <p:grpSpPr>
        <a:xfrm>
          <a:off x="0" y="0"/>
          <a:ext cx="0" cy="0"/>
          <a:chOff x="0" y="0"/>
          <a:chExt cx="0" cy="0"/>
        </a:xfrm>
      </p:grpSpPr>
      <p:sp>
        <p:nvSpPr>
          <p:cNvPr id="188" name="Google Shape;188;p19"/>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txBox="1">
            <a:spLocks noGrp="1"/>
          </p:cNvSpPr>
          <p:nvPr>
            <p:ph type="subTitle" idx="1"/>
          </p:nvPr>
        </p:nvSpPr>
        <p:spPr>
          <a:xfrm>
            <a:off x="720000" y="1265100"/>
            <a:ext cx="51471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0" name="Google Shape;190;p19"/>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1" name="Google Shape;191;p19"/>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19"/>
          <p:cNvSpPr txBox="1">
            <a:spLocks noGrp="1"/>
          </p:cNvSpPr>
          <p:nvPr>
            <p:ph type="subTitle" idx="3"/>
          </p:nvPr>
        </p:nvSpPr>
        <p:spPr>
          <a:xfrm>
            <a:off x="719988" y="2497413"/>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93" name="Google Shape;193;p19"/>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19"/>
          <p:cNvSpPr txBox="1">
            <a:spLocks noGrp="1"/>
          </p:cNvSpPr>
          <p:nvPr>
            <p:ph type="subTitle" idx="5"/>
          </p:nvPr>
        </p:nvSpPr>
        <p:spPr>
          <a:xfrm>
            <a:off x="719988"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195" name="Google Shape;195;p19"/>
          <p:cNvGrpSpPr/>
          <p:nvPr/>
        </p:nvGrpSpPr>
        <p:grpSpPr>
          <a:xfrm>
            <a:off x="8424000" y="209250"/>
            <a:ext cx="433550" cy="78899"/>
            <a:chOff x="8424000" y="285450"/>
            <a:chExt cx="433550" cy="78899"/>
          </a:xfrm>
        </p:grpSpPr>
        <p:cxnSp>
          <p:nvCxnSpPr>
            <p:cNvPr id="196" name="Google Shape;196;p1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97" name="Google Shape;197;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9"/>
            <p:cNvGrpSpPr/>
            <p:nvPr/>
          </p:nvGrpSpPr>
          <p:grpSpPr>
            <a:xfrm>
              <a:off x="8785929" y="285450"/>
              <a:ext cx="71621" cy="78899"/>
              <a:chOff x="3621700" y="273825"/>
              <a:chExt cx="100875" cy="111125"/>
            </a:xfrm>
          </p:grpSpPr>
          <p:cxnSp>
            <p:nvCxnSpPr>
              <p:cNvPr id="199" name="Google Shape;199;p1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0" name="Google Shape;200;p1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01"/>
        <p:cNvGrpSpPr/>
        <p:nvPr/>
      </p:nvGrpSpPr>
      <p:grpSpPr>
        <a:xfrm>
          <a:off x="0" y="0"/>
          <a:ext cx="0" cy="0"/>
          <a:chOff x="0" y="0"/>
          <a:chExt cx="0" cy="0"/>
        </a:xfrm>
      </p:grpSpPr>
      <p:sp>
        <p:nvSpPr>
          <p:cNvPr id="202" name="Google Shape;202;p20"/>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0"/>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0"/>
          <p:cNvSpPr txBox="1">
            <a:spLocks noGrp="1"/>
          </p:cNvSpPr>
          <p:nvPr>
            <p:ph type="title" idx="2"/>
          </p:nvPr>
        </p:nvSpPr>
        <p:spPr>
          <a:xfrm>
            <a:off x="3483900"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0"/>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0"/>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0"/>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0"/>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2" name="Google Shape;212;p20"/>
          <p:cNvGrpSpPr/>
          <p:nvPr/>
        </p:nvGrpSpPr>
        <p:grpSpPr>
          <a:xfrm>
            <a:off x="8424000" y="209250"/>
            <a:ext cx="433550" cy="78899"/>
            <a:chOff x="8424000" y="285450"/>
            <a:chExt cx="433550" cy="78899"/>
          </a:xfrm>
        </p:grpSpPr>
        <p:cxnSp>
          <p:nvCxnSpPr>
            <p:cNvPr id="213" name="Google Shape;213;p2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14" name="Google Shape;214;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0"/>
            <p:cNvGrpSpPr/>
            <p:nvPr/>
          </p:nvGrpSpPr>
          <p:grpSpPr>
            <a:xfrm>
              <a:off x="8785929" y="285450"/>
              <a:ext cx="71621" cy="78899"/>
              <a:chOff x="3621700" y="273825"/>
              <a:chExt cx="100875" cy="111125"/>
            </a:xfrm>
          </p:grpSpPr>
          <p:cxnSp>
            <p:nvCxnSpPr>
              <p:cNvPr id="216" name="Google Shape;216;p2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17" name="Google Shape;217;p2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 name="Google Shape;25;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 name="Google Shape;28;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218"/>
        <p:cNvGrpSpPr/>
        <p:nvPr/>
      </p:nvGrpSpPr>
      <p:grpSpPr>
        <a:xfrm>
          <a:off x="0" y="0"/>
          <a:ext cx="0" cy="0"/>
          <a:chOff x="0" y="0"/>
          <a:chExt cx="0" cy="0"/>
        </a:xfrm>
      </p:grpSpPr>
      <p:sp>
        <p:nvSpPr>
          <p:cNvPr id="219" name="Google Shape;219;p21"/>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txBox="1">
            <a:spLocks noGrp="1"/>
          </p:cNvSpPr>
          <p:nvPr>
            <p:ph type="title"/>
          </p:nvPr>
        </p:nvSpPr>
        <p:spPr>
          <a:xfrm>
            <a:off x="2027700" y="167130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1" name="Google Shape;221;p21"/>
          <p:cNvSpPr txBox="1">
            <a:spLocks noGrp="1"/>
          </p:cNvSpPr>
          <p:nvPr>
            <p:ph type="subTitle" idx="1"/>
          </p:nvPr>
        </p:nvSpPr>
        <p:spPr>
          <a:xfrm>
            <a:off x="20277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21"/>
          <p:cNvSpPr txBox="1">
            <a:spLocks noGrp="1"/>
          </p:cNvSpPr>
          <p:nvPr>
            <p:ph type="title" idx="2"/>
          </p:nvPr>
        </p:nvSpPr>
        <p:spPr>
          <a:xfrm>
            <a:off x="5546300" y="1654912"/>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21"/>
          <p:cNvSpPr txBox="1">
            <a:spLocks noGrp="1"/>
          </p:cNvSpPr>
          <p:nvPr>
            <p:ph type="subTitle" idx="3"/>
          </p:nvPr>
        </p:nvSpPr>
        <p:spPr>
          <a:xfrm>
            <a:off x="55463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21"/>
          <p:cNvSpPr txBox="1">
            <a:spLocks noGrp="1"/>
          </p:cNvSpPr>
          <p:nvPr>
            <p:ph type="title" idx="4"/>
          </p:nvPr>
        </p:nvSpPr>
        <p:spPr>
          <a:xfrm>
            <a:off x="2027700" y="3214335"/>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21"/>
          <p:cNvSpPr txBox="1">
            <a:spLocks noGrp="1"/>
          </p:cNvSpPr>
          <p:nvPr>
            <p:ph type="subTitle" idx="5"/>
          </p:nvPr>
        </p:nvSpPr>
        <p:spPr>
          <a:xfrm>
            <a:off x="20277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1"/>
          <p:cNvSpPr txBox="1">
            <a:spLocks noGrp="1"/>
          </p:cNvSpPr>
          <p:nvPr>
            <p:ph type="title" idx="6"/>
          </p:nvPr>
        </p:nvSpPr>
        <p:spPr>
          <a:xfrm>
            <a:off x="5546300" y="3214347"/>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21"/>
          <p:cNvSpPr txBox="1">
            <a:spLocks noGrp="1"/>
          </p:cNvSpPr>
          <p:nvPr>
            <p:ph type="subTitle" idx="7"/>
          </p:nvPr>
        </p:nvSpPr>
        <p:spPr>
          <a:xfrm>
            <a:off x="55463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1"/>
          <p:cNvSpPr txBox="1">
            <a:spLocks noGrp="1"/>
          </p:cNvSpPr>
          <p:nvPr>
            <p:ph type="title" idx="8"/>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9" name="Google Shape;229;p21"/>
          <p:cNvGrpSpPr/>
          <p:nvPr/>
        </p:nvGrpSpPr>
        <p:grpSpPr>
          <a:xfrm>
            <a:off x="8424000" y="209250"/>
            <a:ext cx="433550" cy="78899"/>
            <a:chOff x="8424000" y="285450"/>
            <a:chExt cx="433550" cy="78899"/>
          </a:xfrm>
        </p:grpSpPr>
        <p:cxnSp>
          <p:nvCxnSpPr>
            <p:cNvPr id="230" name="Google Shape;230;p2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31" name="Google Shape;231;p2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1"/>
            <p:cNvGrpSpPr/>
            <p:nvPr/>
          </p:nvGrpSpPr>
          <p:grpSpPr>
            <a:xfrm>
              <a:off x="8785929" y="285450"/>
              <a:ext cx="71621" cy="78899"/>
              <a:chOff x="3621700" y="273825"/>
              <a:chExt cx="100875" cy="111125"/>
            </a:xfrm>
          </p:grpSpPr>
          <p:cxnSp>
            <p:nvCxnSpPr>
              <p:cNvPr id="233" name="Google Shape;233;p2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34" name="Google Shape;234;p2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35"/>
        <p:cNvGrpSpPr/>
        <p:nvPr/>
      </p:nvGrpSpPr>
      <p:grpSpPr>
        <a:xfrm>
          <a:off x="0" y="0"/>
          <a:ext cx="0" cy="0"/>
          <a:chOff x="0" y="0"/>
          <a:chExt cx="0" cy="0"/>
        </a:xfrm>
      </p:grpSpPr>
      <p:sp>
        <p:nvSpPr>
          <p:cNvPr id="236" name="Google Shape;236;p22"/>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txBox="1">
            <a:spLocks noGrp="1"/>
          </p:cNvSpPr>
          <p:nvPr>
            <p:ph type="title"/>
          </p:nvPr>
        </p:nvSpPr>
        <p:spPr>
          <a:xfrm>
            <a:off x="1257538"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8" name="Google Shape;238;p22"/>
          <p:cNvSpPr txBox="1">
            <a:spLocks noGrp="1"/>
          </p:cNvSpPr>
          <p:nvPr>
            <p:ph type="subTitle" idx="1"/>
          </p:nvPr>
        </p:nvSpPr>
        <p:spPr>
          <a:xfrm>
            <a:off x="1257513"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22"/>
          <p:cNvSpPr txBox="1">
            <a:spLocks noGrp="1"/>
          </p:cNvSpPr>
          <p:nvPr>
            <p:ph type="title" idx="2"/>
          </p:nvPr>
        </p:nvSpPr>
        <p:spPr>
          <a:xfrm>
            <a:off x="3755775"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22"/>
          <p:cNvSpPr txBox="1">
            <a:spLocks noGrp="1"/>
          </p:cNvSpPr>
          <p:nvPr>
            <p:ph type="subTitle" idx="3"/>
          </p:nvPr>
        </p:nvSpPr>
        <p:spPr>
          <a:xfrm>
            <a:off x="3755782"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2"/>
          <p:cNvSpPr txBox="1">
            <a:spLocks noGrp="1"/>
          </p:cNvSpPr>
          <p:nvPr>
            <p:ph type="title" idx="4"/>
          </p:nvPr>
        </p:nvSpPr>
        <p:spPr>
          <a:xfrm>
            <a:off x="1257538"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22"/>
          <p:cNvSpPr txBox="1">
            <a:spLocks noGrp="1"/>
          </p:cNvSpPr>
          <p:nvPr>
            <p:ph type="subTitle" idx="5"/>
          </p:nvPr>
        </p:nvSpPr>
        <p:spPr>
          <a:xfrm>
            <a:off x="1257513"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2"/>
          <p:cNvSpPr txBox="1">
            <a:spLocks noGrp="1"/>
          </p:cNvSpPr>
          <p:nvPr>
            <p:ph type="title" idx="6"/>
          </p:nvPr>
        </p:nvSpPr>
        <p:spPr>
          <a:xfrm>
            <a:off x="3755775"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22"/>
          <p:cNvSpPr txBox="1">
            <a:spLocks noGrp="1"/>
          </p:cNvSpPr>
          <p:nvPr>
            <p:ph type="subTitle" idx="7"/>
          </p:nvPr>
        </p:nvSpPr>
        <p:spPr>
          <a:xfrm>
            <a:off x="3755741"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2"/>
          <p:cNvSpPr txBox="1">
            <a:spLocks noGrp="1"/>
          </p:cNvSpPr>
          <p:nvPr>
            <p:ph type="title" idx="8"/>
          </p:nvPr>
        </p:nvSpPr>
        <p:spPr>
          <a:xfrm>
            <a:off x="6254050"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22"/>
          <p:cNvSpPr txBox="1">
            <a:spLocks noGrp="1"/>
          </p:cNvSpPr>
          <p:nvPr>
            <p:ph type="subTitle" idx="9"/>
          </p:nvPr>
        </p:nvSpPr>
        <p:spPr>
          <a:xfrm>
            <a:off x="6254051"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2"/>
          <p:cNvSpPr txBox="1">
            <a:spLocks noGrp="1"/>
          </p:cNvSpPr>
          <p:nvPr>
            <p:ph type="title" idx="13"/>
          </p:nvPr>
        </p:nvSpPr>
        <p:spPr>
          <a:xfrm>
            <a:off x="6254050"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8" name="Google Shape;248;p22"/>
          <p:cNvSpPr txBox="1">
            <a:spLocks noGrp="1"/>
          </p:cNvSpPr>
          <p:nvPr>
            <p:ph type="subTitle" idx="14"/>
          </p:nvPr>
        </p:nvSpPr>
        <p:spPr>
          <a:xfrm>
            <a:off x="6254006"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2"/>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50" name="Google Shape;250;p22"/>
          <p:cNvGrpSpPr/>
          <p:nvPr/>
        </p:nvGrpSpPr>
        <p:grpSpPr>
          <a:xfrm>
            <a:off x="8424000" y="209250"/>
            <a:ext cx="433550" cy="78899"/>
            <a:chOff x="8424000" y="285450"/>
            <a:chExt cx="433550" cy="78899"/>
          </a:xfrm>
        </p:grpSpPr>
        <p:cxnSp>
          <p:nvCxnSpPr>
            <p:cNvPr id="251" name="Google Shape;251;p2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2" name="Google Shape;252;p2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2"/>
            <p:cNvGrpSpPr/>
            <p:nvPr/>
          </p:nvGrpSpPr>
          <p:grpSpPr>
            <a:xfrm>
              <a:off x="8785929" y="285450"/>
              <a:ext cx="71621" cy="78899"/>
              <a:chOff x="3621700" y="273825"/>
              <a:chExt cx="100875" cy="111125"/>
            </a:xfrm>
          </p:grpSpPr>
          <p:cxnSp>
            <p:nvCxnSpPr>
              <p:cNvPr id="254" name="Google Shape;254;p2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55" name="Google Shape;255;p2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56"/>
        <p:cNvGrpSpPr/>
        <p:nvPr/>
      </p:nvGrpSpPr>
      <p:grpSpPr>
        <a:xfrm>
          <a:off x="0" y="0"/>
          <a:ext cx="0" cy="0"/>
          <a:chOff x="0" y="0"/>
          <a:chExt cx="0" cy="0"/>
        </a:xfrm>
      </p:grpSpPr>
      <p:sp>
        <p:nvSpPr>
          <p:cNvPr id="257" name="Google Shape;257;p2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txBox="1">
            <a:spLocks noGrp="1"/>
          </p:cNvSpPr>
          <p:nvPr>
            <p:ph type="title" hasCustomPrompt="1"/>
          </p:nvPr>
        </p:nvSpPr>
        <p:spPr>
          <a:xfrm>
            <a:off x="1024800" y="976100"/>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59" name="Google Shape;259;p23"/>
          <p:cNvSpPr txBox="1">
            <a:spLocks noGrp="1"/>
          </p:cNvSpPr>
          <p:nvPr>
            <p:ph type="subTitle" idx="1"/>
          </p:nvPr>
        </p:nvSpPr>
        <p:spPr>
          <a:xfrm>
            <a:off x="1024800" y="1627026"/>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0" name="Google Shape;260;p23"/>
          <p:cNvSpPr txBox="1">
            <a:spLocks noGrp="1"/>
          </p:cNvSpPr>
          <p:nvPr>
            <p:ph type="title" idx="2" hasCustomPrompt="1"/>
          </p:nvPr>
        </p:nvSpPr>
        <p:spPr>
          <a:xfrm>
            <a:off x="2138250" y="2114836"/>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1" name="Google Shape;261;p23"/>
          <p:cNvSpPr txBox="1">
            <a:spLocks noGrp="1"/>
          </p:cNvSpPr>
          <p:nvPr>
            <p:ph type="subTitle" idx="3"/>
          </p:nvPr>
        </p:nvSpPr>
        <p:spPr>
          <a:xfrm>
            <a:off x="2138250" y="2765660"/>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3"/>
          <p:cNvSpPr txBox="1">
            <a:spLocks noGrp="1"/>
          </p:cNvSpPr>
          <p:nvPr>
            <p:ph type="title" idx="4" hasCustomPrompt="1"/>
          </p:nvPr>
        </p:nvSpPr>
        <p:spPr>
          <a:xfrm>
            <a:off x="3251700" y="3278901"/>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3" name="Google Shape;263;p23"/>
          <p:cNvSpPr txBox="1">
            <a:spLocks noGrp="1"/>
          </p:cNvSpPr>
          <p:nvPr>
            <p:ph type="subTitle" idx="5"/>
          </p:nvPr>
        </p:nvSpPr>
        <p:spPr>
          <a:xfrm>
            <a:off x="3251700" y="3929725"/>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4" name="Google Shape;264;p23"/>
          <p:cNvGrpSpPr/>
          <p:nvPr/>
        </p:nvGrpSpPr>
        <p:grpSpPr>
          <a:xfrm>
            <a:off x="8424000" y="209250"/>
            <a:ext cx="433550" cy="78899"/>
            <a:chOff x="8424000" y="285450"/>
            <a:chExt cx="433550" cy="78899"/>
          </a:xfrm>
        </p:grpSpPr>
        <p:cxnSp>
          <p:nvCxnSpPr>
            <p:cNvPr id="265" name="Google Shape;265;p2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66" name="Google Shape;266;p2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3"/>
            <p:cNvGrpSpPr/>
            <p:nvPr/>
          </p:nvGrpSpPr>
          <p:grpSpPr>
            <a:xfrm>
              <a:off x="8785929" y="285450"/>
              <a:ext cx="71621" cy="78899"/>
              <a:chOff x="3621700" y="273825"/>
              <a:chExt cx="100875" cy="111125"/>
            </a:xfrm>
          </p:grpSpPr>
          <p:cxnSp>
            <p:nvCxnSpPr>
              <p:cNvPr id="268" name="Google Shape;268;p2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69" name="Google Shape;269;p2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70"/>
        <p:cNvGrpSpPr/>
        <p:nvPr/>
      </p:nvGrpSpPr>
      <p:grpSpPr>
        <a:xfrm>
          <a:off x="0" y="0"/>
          <a:ext cx="0" cy="0"/>
          <a:chOff x="0" y="0"/>
          <a:chExt cx="0" cy="0"/>
        </a:xfrm>
      </p:grpSpPr>
      <p:sp>
        <p:nvSpPr>
          <p:cNvPr id="271" name="Google Shape;271;p2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3" name="Google Shape;273;p24"/>
          <p:cNvSpPr txBox="1">
            <a:spLocks noGrp="1"/>
          </p:cNvSpPr>
          <p:nvPr>
            <p:ph type="subTitle" idx="1"/>
          </p:nvPr>
        </p:nvSpPr>
        <p:spPr>
          <a:xfrm>
            <a:off x="948600" y="1806966"/>
            <a:ext cx="4293900" cy="45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74" name="Google Shape;274;p24"/>
          <p:cNvSpPr txBox="1">
            <a:spLocks noGrp="1"/>
          </p:cNvSpPr>
          <p:nvPr>
            <p:ph type="subTitle" idx="2"/>
          </p:nvPr>
        </p:nvSpPr>
        <p:spPr>
          <a:xfrm>
            <a:off x="948600" y="2264775"/>
            <a:ext cx="2698800" cy="606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75" name="Google Shape;275;p24"/>
          <p:cNvSpPr txBox="1"/>
          <p:nvPr/>
        </p:nvSpPr>
        <p:spPr>
          <a:xfrm>
            <a:off x="948600" y="3511225"/>
            <a:ext cx="6139500" cy="5541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2"/>
                </a:solidFill>
                <a:latin typeface="Fira Code"/>
                <a:ea typeface="Fira Code"/>
                <a:cs typeface="Fira Code"/>
                <a:sym typeface="Fira Code"/>
              </a:rPr>
              <a:t>CREDITS: This presentation template was created by </a:t>
            </a:r>
            <a:r>
              <a:rPr lang="en" sz="1200" b="1">
                <a:solidFill>
                  <a:schemeClr val="dk2"/>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b="1">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including icons by </a:t>
            </a:r>
            <a:r>
              <a:rPr lang="en" sz="1200" b="1">
                <a:solidFill>
                  <a:schemeClr val="dk2"/>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b="1">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and infographics &amp; images by </a:t>
            </a:r>
            <a:r>
              <a:rPr lang="en" sz="1200" b="1">
                <a:solidFill>
                  <a:schemeClr val="dk2"/>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a:solidFill>
                <a:schemeClr val="dk2"/>
              </a:solidFill>
              <a:latin typeface="Fira Code"/>
              <a:ea typeface="Fira Code"/>
              <a:cs typeface="Fira Code"/>
              <a:sym typeface="Fira Code"/>
            </a:endParaRPr>
          </a:p>
        </p:txBody>
      </p:sp>
      <p:grpSp>
        <p:nvGrpSpPr>
          <p:cNvPr id="276" name="Google Shape;276;p24"/>
          <p:cNvGrpSpPr/>
          <p:nvPr/>
        </p:nvGrpSpPr>
        <p:grpSpPr>
          <a:xfrm>
            <a:off x="8424000" y="209250"/>
            <a:ext cx="433550" cy="78899"/>
            <a:chOff x="8424000" y="285450"/>
            <a:chExt cx="433550" cy="78899"/>
          </a:xfrm>
        </p:grpSpPr>
        <p:cxnSp>
          <p:nvCxnSpPr>
            <p:cNvPr id="277" name="Google Shape;277;p2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78" name="Google Shape;278;p2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4"/>
            <p:cNvGrpSpPr/>
            <p:nvPr/>
          </p:nvGrpSpPr>
          <p:grpSpPr>
            <a:xfrm>
              <a:off x="8785929" y="285450"/>
              <a:ext cx="71621" cy="78899"/>
              <a:chOff x="3621700" y="273825"/>
              <a:chExt cx="100875" cy="111125"/>
            </a:xfrm>
          </p:grpSpPr>
          <p:cxnSp>
            <p:nvCxnSpPr>
              <p:cNvPr id="280" name="Google Shape;280;p2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1" name="Google Shape;281;p2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3" name="Google Shape;43;p5"/>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4" name="Google Shape;44;p5"/>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 name="Google Shape;49;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2" name="Google Shape;52;p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8" name="Google Shape;58;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 name="Google Shape;61;p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7"/>
          <p:cNvSpPr txBox="1">
            <a:spLocks noGrp="1"/>
          </p:cNvSpPr>
          <p:nvPr>
            <p:ph type="body" idx="1"/>
          </p:nvPr>
        </p:nvSpPr>
        <p:spPr>
          <a:xfrm>
            <a:off x="1056600" y="1598400"/>
            <a:ext cx="3492000" cy="2595600"/>
          </a:xfrm>
          <a:prstGeom prst="rect">
            <a:avLst/>
          </a:prstGeom>
        </p:spPr>
        <p:txBody>
          <a:bodyPr spcFirstLastPara="1" wrap="square" lIns="91425" tIns="91425" rIns="91425" bIns="91425" anchor="ctr" anchorCtr="0">
            <a:noAutofit/>
          </a:bodyPr>
          <a:lstStyle>
            <a:lvl1pPr marL="457200" lvl="0" indent="-279400" rtl="0">
              <a:lnSpc>
                <a:spcPct val="100000"/>
              </a:lnSpc>
              <a:spcBef>
                <a:spcPts val="0"/>
              </a:spcBef>
              <a:spcAft>
                <a:spcPts val="0"/>
              </a:spcAft>
              <a:buSzPts val="800"/>
              <a:buFont typeface="Open Sans"/>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8" name="Google Shape;68;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71" name="Google Shape;71;p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title"/>
          </p:nvPr>
        </p:nvSpPr>
        <p:spPr>
          <a:xfrm>
            <a:off x="948600" y="1214800"/>
            <a:ext cx="5883600" cy="272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77" name="Google Shape;77;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80" name="Google Shape;80;p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7" name="Google Shape;87;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0" name="Google Shape;90;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1342450" y="1242525"/>
            <a:ext cx="2920800" cy="265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93" name="Google Shape;93;p10"/>
          <p:cNvGrpSpPr/>
          <p:nvPr/>
        </p:nvGrpSpPr>
        <p:grpSpPr>
          <a:xfrm>
            <a:off x="8424000" y="209250"/>
            <a:ext cx="433550" cy="78899"/>
            <a:chOff x="8424000" y="285450"/>
            <a:chExt cx="433550" cy="78899"/>
          </a:xfrm>
        </p:grpSpPr>
        <p:cxnSp>
          <p:nvCxnSpPr>
            <p:cNvPr id="94" name="Google Shape;94;p1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95" name="Google Shape;95;p1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0"/>
            <p:cNvGrpSpPr/>
            <p:nvPr/>
          </p:nvGrpSpPr>
          <p:grpSpPr>
            <a:xfrm>
              <a:off x="8785929" y="285450"/>
              <a:ext cx="71621" cy="78899"/>
              <a:chOff x="3621700" y="273825"/>
              <a:chExt cx="100875" cy="111125"/>
            </a:xfrm>
          </p:grpSpPr>
          <p:cxnSp>
            <p:nvCxnSpPr>
              <p:cNvPr id="97" name="Google Shape;97;p1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8" name="Google Shape;98;p1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2C"/>
        </a:solidFill>
        <a:effectLst/>
      </p:bgPr>
    </p:bg>
    <p:spTree>
      <p:nvGrpSpPr>
        <p:cNvPr id="1" name="Shape 390"/>
        <p:cNvGrpSpPr/>
        <p:nvPr/>
      </p:nvGrpSpPr>
      <p:grpSpPr>
        <a:xfrm>
          <a:off x="0" y="0"/>
          <a:ext cx="0" cy="0"/>
          <a:chOff x="0" y="0"/>
          <a:chExt cx="0" cy="0"/>
        </a:xfrm>
      </p:grpSpPr>
      <p:sp>
        <p:nvSpPr>
          <p:cNvPr id="391" name="Google Shape;391;p28"/>
          <p:cNvSpPr txBox="1">
            <a:spLocks noGrp="1"/>
          </p:cNvSpPr>
          <p:nvPr>
            <p:ph type="ctrTitle"/>
          </p:nvPr>
        </p:nvSpPr>
        <p:spPr>
          <a:xfrm>
            <a:off x="926425" y="1768188"/>
            <a:ext cx="4087800"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 Search Engine</a:t>
            </a:r>
            <a:endParaRPr dirty="0"/>
          </a:p>
        </p:txBody>
      </p:sp>
      <p:grpSp>
        <p:nvGrpSpPr>
          <p:cNvPr id="392" name="Google Shape;392;p28"/>
          <p:cNvGrpSpPr/>
          <p:nvPr/>
        </p:nvGrpSpPr>
        <p:grpSpPr>
          <a:xfrm>
            <a:off x="5375029" y="1818088"/>
            <a:ext cx="2224161" cy="1884607"/>
            <a:chOff x="5375029" y="1818088"/>
            <a:chExt cx="2224161" cy="1884607"/>
          </a:xfrm>
        </p:grpSpPr>
        <p:sp>
          <p:nvSpPr>
            <p:cNvPr id="393" name="Google Shape;393;p28"/>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8"/>
          <p:cNvGrpSpPr/>
          <p:nvPr/>
        </p:nvGrpSpPr>
        <p:grpSpPr>
          <a:xfrm>
            <a:off x="7118242" y="1435741"/>
            <a:ext cx="795392" cy="626115"/>
            <a:chOff x="7542675" y="1392460"/>
            <a:chExt cx="879178" cy="692069"/>
          </a:xfrm>
        </p:grpSpPr>
        <p:sp>
          <p:nvSpPr>
            <p:cNvPr id="405" name="Google Shape;405;p28"/>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28"/>
            <p:cNvGrpSpPr/>
            <p:nvPr/>
          </p:nvGrpSpPr>
          <p:grpSpPr>
            <a:xfrm>
              <a:off x="7603656" y="1520706"/>
              <a:ext cx="657046" cy="305943"/>
              <a:chOff x="7603656" y="1520706"/>
              <a:chExt cx="657046" cy="305943"/>
            </a:xfrm>
          </p:grpSpPr>
          <p:sp>
            <p:nvSpPr>
              <p:cNvPr id="407" name="Google Shape;407;p28"/>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1" name="Google Shape;411;p28"/>
          <p:cNvGrpSpPr/>
          <p:nvPr/>
        </p:nvGrpSpPr>
        <p:grpSpPr>
          <a:xfrm>
            <a:off x="299286" y="189025"/>
            <a:ext cx="133205" cy="119344"/>
            <a:chOff x="222150" y="185025"/>
            <a:chExt cx="170100" cy="152400"/>
          </a:xfrm>
        </p:grpSpPr>
        <p:cxnSp>
          <p:nvCxnSpPr>
            <p:cNvPr id="412" name="Google Shape;412;p2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13" name="Google Shape;413;p2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14" name="Google Shape;414;p2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15" name="Google Shape;415;p28"/>
          <p:cNvGrpSpPr/>
          <p:nvPr/>
        </p:nvGrpSpPr>
        <p:grpSpPr>
          <a:xfrm>
            <a:off x="5055410" y="2845326"/>
            <a:ext cx="633471" cy="733893"/>
            <a:chOff x="5055410" y="2845326"/>
            <a:chExt cx="633471" cy="733893"/>
          </a:xfrm>
        </p:grpSpPr>
        <p:grpSp>
          <p:nvGrpSpPr>
            <p:cNvPr id="416" name="Google Shape;416;p28"/>
            <p:cNvGrpSpPr/>
            <p:nvPr/>
          </p:nvGrpSpPr>
          <p:grpSpPr>
            <a:xfrm>
              <a:off x="5055410" y="2845326"/>
              <a:ext cx="633471" cy="733893"/>
              <a:chOff x="5418807" y="2497285"/>
              <a:chExt cx="700200" cy="811200"/>
            </a:xfrm>
          </p:grpSpPr>
          <p:sp>
            <p:nvSpPr>
              <p:cNvPr id="417" name="Google Shape;417;p28"/>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8"/>
              <p:cNvGrpSpPr/>
              <p:nvPr/>
            </p:nvGrpSpPr>
            <p:grpSpPr>
              <a:xfrm>
                <a:off x="5600579" y="2592573"/>
                <a:ext cx="336576" cy="344118"/>
                <a:chOff x="3409000" y="1026975"/>
                <a:chExt cx="355075" cy="363032"/>
              </a:xfrm>
            </p:grpSpPr>
            <p:sp>
              <p:nvSpPr>
                <p:cNvPr id="419" name="Google Shape;419;p28"/>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2" name="Google Shape;422;p28"/>
            <p:cNvGrpSpPr/>
            <p:nvPr/>
          </p:nvGrpSpPr>
          <p:grpSpPr>
            <a:xfrm>
              <a:off x="5195602" y="3311831"/>
              <a:ext cx="352067" cy="169406"/>
              <a:chOff x="5528432" y="2979624"/>
              <a:chExt cx="480900" cy="187251"/>
            </a:xfrm>
          </p:grpSpPr>
          <p:sp>
            <p:nvSpPr>
              <p:cNvPr id="423" name="Google Shape;423;p28"/>
              <p:cNvSpPr/>
              <p:nvPr/>
            </p:nvSpPr>
            <p:spPr>
              <a:xfrm>
                <a:off x="5528432" y="2979624"/>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528432" y="3052849"/>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610449" y="3126075"/>
                <a:ext cx="3168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6" name="Google Shape;426;p28"/>
          <p:cNvGrpSpPr/>
          <p:nvPr/>
        </p:nvGrpSpPr>
        <p:grpSpPr>
          <a:xfrm>
            <a:off x="7427195" y="2464693"/>
            <a:ext cx="694832" cy="494692"/>
            <a:chOff x="3336290" y="764021"/>
            <a:chExt cx="810300" cy="576900"/>
          </a:xfrm>
        </p:grpSpPr>
        <p:sp>
          <p:nvSpPr>
            <p:cNvPr id="427" name="Google Shape;427;p28"/>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8"/>
          <p:cNvGrpSpPr/>
          <p:nvPr/>
        </p:nvGrpSpPr>
        <p:grpSpPr>
          <a:xfrm>
            <a:off x="5159411" y="1731360"/>
            <a:ext cx="999286" cy="251306"/>
            <a:chOff x="6394932" y="2541500"/>
            <a:chExt cx="959100" cy="241200"/>
          </a:xfrm>
        </p:grpSpPr>
        <p:sp>
          <p:nvSpPr>
            <p:cNvPr id="431" name="Google Shape;431;p28"/>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8"/>
          <p:cNvGrpSpPr/>
          <p:nvPr/>
        </p:nvGrpSpPr>
        <p:grpSpPr>
          <a:xfrm>
            <a:off x="286617" y="3999999"/>
            <a:ext cx="145867" cy="958251"/>
            <a:chOff x="286625" y="3923799"/>
            <a:chExt cx="145867" cy="958251"/>
          </a:xfrm>
        </p:grpSpPr>
        <p:sp>
          <p:nvSpPr>
            <p:cNvPr id="437" name="Google Shape;437;p2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28"/>
            <p:cNvGrpSpPr/>
            <p:nvPr/>
          </p:nvGrpSpPr>
          <p:grpSpPr>
            <a:xfrm>
              <a:off x="298112" y="4342643"/>
              <a:ext cx="110182" cy="126862"/>
              <a:chOff x="281100" y="2027800"/>
              <a:chExt cx="140700" cy="162000"/>
            </a:xfrm>
          </p:grpSpPr>
          <p:sp>
            <p:nvSpPr>
              <p:cNvPr id="439" name="Google Shape;439;p2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28"/>
              <p:cNvGrpSpPr/>
              <p:nvPr/>
            </p:nvGrpSpPr>
            <p:grpSpPr>
              <a:xfrm>
                <a:off x="308875" y="2088450"/>
                <a:ext cx="85200" cy="40700"/>
                <a:chOff x="308875" y="2087000"/>
                <a:chExt cx="85200" cy="40700"/>
              </a:xfrm>
            </p:grpSpPr>
            <p:cxnSp>
              <p:nvCxnSpPr>
                <p:cNvPr id="441" name="Google Shape;441;p2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42" name="Google Shape;442;p2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43" name="Google Shape;443;p28"/>
            <p:cNvGrpSpPr/>
            <p:nvPr/>
          </p:nvGrpSpPr>
          <p:grpSpPr>
            <a:xfrm>
              <a:off x="286625" y="3923799"/>
              <a:ext cx="133200" cy="133200"/>
              <a:chOff x="286625" y="3648899"/>
              <a:chExt cx="133200" cy="133200"/>
            </a:xfrm>
          </p:grpSpPr>
          <p:sp>
            <p:nvSpPr>
              <p:cNvPr id="444" name="Google Shape;444;p2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46" name="Google Shape;446;p28">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47" name="Google Shape;447;p28"/>
          <p:cNvSpPr txBox="1">
            <a:spLocks noGrp="1"/>
          </p:cNvSpPr>
          <p:nvPr>
            <p:ph type="subTitle" idx="1"/>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48" name="Google Shape;448;p28">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7"/>
          <p:cNvSpPr txBox="1">
            <a:spLocks noGrp="1"/>
          </p:cNvSpPr>
          <p:nvPr>
            <p:ph type="title"/>
          </p:nvPr>
        </p:nvSpPr>
        <p:spPr>
          <a:xfrm>
            <a:off x="1421400" y="217305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Pattern Searching</a:t>
            </a:r>
            <a:endParaRPr dirty="0"/>
          </a:p>
        </p:txBody>
      </p:sp>
      <p:sp>
        <p:nvSpPr>
          <p:cNvPr id="602" name="Google Shape;602;p37"/>
          <p:cNvSpPr txBox="1"/>
          <p:nvPr/>
        </p:nvSpPr>
        <p:spPr>
          <a:xfrm>
            <a:off x="4809475" y="1127050"/>
            <a:ext cx="3347400" cy="3561457"/>
          </a:xfrm>
          <a:prstGeom prst="rect">
            <a:avLst/>
          </a:prstGeom>
          <a:noFill/>
          <a:ln>
            <a:noFill/>
          </a:ln>
        </p:spPr>
        <p:txBody>
          <a:bodyPr spcFirstLastPara="1" wrap="square" lIns="91425" tIns="91425" rIns="91425" bIns="91425" anchor="t" anchorCtr="0">
            <a:spAutoFit/>
          </a:bodyPr>
          <a:lstStyle/>
          <a:p>
            <a:pPr marL="165100" lvl="0" indent="-139700" algn="l" rtl="0">
              <a:lnSpc>
                <a:spcPct val="120000"/>
              </a:lnSpc>
              <a:spcBef>
                <a:spcPts val="0"/>
              </a:spcBef>
              <a:spcAft>
                <a:spcPts val="0"/>
              </a:spcAft>
              <a:buClr>
                <a:srgbClr val="DDDDDD"/>
              </a:buClr>
              <a:buSzPts val="1200"/>
              <a:buFont typeface="Fira Code"/>
              <a:buChar char="•"/>
            </a:pPr>
            <a:r>
              <a:rPr lang="en" sz="1200" dirty="0">
                <a:solidFill>
                  <a:schemeClr val="lt1"/>
                </a:solidFill>
                <a:latin typeface="Fira Code"/>
                <a:ea typeface="Fira Code"/>
                <a:cs typeface="Fira Code"/>
                <a:sym typeface="Fira Code"/>
              </a:rPr>
              <a:t>Pattern Searching feature searches the text files for the specified user input.</a:t>
            </a:r>
            <a:endParaRPr sz="1200" dirty="0">
              <a:solidFill>
                <a:schemeClr val="lt1"/>
              </a:solidFill>
              <a:latin typeface="Fira Code"/>
              <a:ea typeface="Fira Code"/>
              <a:cs typeface="Fira Code"/>
              <a:sym typeface="Fira Code"/>
            </a:endParaRPr>
          </a:p>
          <a:p>
            <a:pPr marL="165100" lvl="0" indent="-139700" algn="l" rtl="0">
              <a:lnSpc>
                <a:spcPct val="120000"/>
              </a:lnSpc>
              <a:spcBef>
                <a:spcPts val="0"/>
              </a:spcBef>
              <a:spcAft>
                <a:spcPts val="0"/>
              </a:spcAft>
              <a:buClr>
                <a:srgbClr val="DDDDDD"/>
              </a:buClr>
              <a:buSzPts val="1200"/>
              <a:buFont typeface="Fira Code"/>
              <a:buChar char="•"/>
            </a:pPr>
            <a:r>
              <a:rPr lang="en" sz="1200" dirty="0">
                <a:solidFill>
                  <a:schemeClr val="lt1"/>
                </a:solidFill>
                <a:latin typeface="Fira Code"/>
                <a:ea typeface="Fira Code"/>
                <a:cs typeface="Fira Code"/>
                <a:sym typeface="Fira Code"/>
              </a:rPr>
              <a:t>It uses Boyer-Moore Algorithm, which is best for pattern searching, in order to find the given pattern by the user.</a:t>
            </a:r>
          </a:p>
          <a:p>
            <a:pPr marL="165100" lvl="0" indent="-139700" algn="l" rtl="0">
              <a:lnSpc>
                <a:spcPct val="120000"/>
              </a:lnSpc>
              <a:spcBef>
                <a:spcPts val="0"/>
              </a:spcBef>
              <a:spcAft>
                <a:spcPts val="0"/>
              </a:spcAft>
              <a:buClr>
                <a:srgbClr val="DDDDDD"/>
              </a:buClr>
              <a:buSzPts val="1200"/>
              <a:buFont typeface="Fira Code"/>
              <a:buChar char="•"/>
            </a:pPr>
            <a:r>
              <a:rPr lang="en" sz="1200" dirty="0">
                <a:solidFill>
                  <a:schemeClr val="lt1"/>
                </a:solidFill>
                <a:latin typeface="Fira Code"/>
                <a:ea typeface="Fira Code"/>
                <a:cs typeface="Fira Code"/>
                <a:sym typeface="Fira Code"/>
              </a:rPr>
              <a:t>It has 2 heuristics </a:t>
            </a:r>
            <a:r>
              <a:rPr lang="en" sz="1200" dirty="0" err="1">
                <a:solidFill>
                  <a:schemeClr val="lt1"/>
                </a:solidFill>
                <a:latin typeface="Fira Code"/>
                <a:ea typeface="Fira Code"/>
                <a:cs typeface="Fira Code"/>
                <a:sym typeface="Fira Code"/>
              </a:rPr>
              <a:t>i.e</a:t>
            </a:r>
            <a:r>
              <a:rPr lang="en" sz="1200" dirty="0">
                <a:solidFill>
                  <a:schemeClr val="lt1"/>
                </a:solidFill>
                <a:latin typeface="Fira Code"/>
                <a:ea typeface="Fira Code"/>
                <a:cs typeface="Fira Code"/>
                <a:sym typeface="Fira Code"/>
              </a:rPr>
              <a:t> Looking-glass heuristic and Character-jump heuristic.</a:t>
            </a:r>
            <a:endParaRPr sz="1200" dirty="0">
              <a:solidFill>
                <a:schemeClr val="lt1"/>
              </a:solidFill>
              <a:latin typeface="Fira Code"/>
              <a:ea typeface="Fira Code"/>
              <a:cs typeface="Fira Code"/>
              <a:sym typeface="Fira Code"/>
            </a:endParaRPr>
          </a:p>
          <a:p>
            <a:pPr marL="177800" lvl="0" indent="-146050" algn="l" rtl="0">
              <a:lnSpc>
                <a:spcPct val="120000"/>
              </a:lnSpc>
              <a:spcBef>
                <a:spcPts val="0"/>
              </a:spcBef>
              <a:spcAft>
                <a:spcPts val="0"/>
              </a:spcAft>
              <a:buClr>
                <a:srgbClr val="DDDDDD"/>
              </a:buClr>
              <a:buSzPts val="900"/>
              <a:buFont typeface="Fira Code"/>
              <a:buChar char="•"/>
            </a:pPr>
            <a:r>
              <a:rPr lang="en" sz="1200" dirty="0">
                <a:solidFill>
                  <a:schemeClr val="lt1"/>
                </a:solidFill>
                <a:latin typeface="Fira Code"/>
                <a:ea typeface="Fira Code"/>
                <a:cs typeface="Fira Code"/>
                <a:sym typeface="Fira Code"/>
              </a:rPr>
              <a:t>It reads the entire file and compare the given user pattern.</a:t>
            </a:r>
            <a:endParaRPr sz="900" dirty="0">
              <a:solidFill>
                <a:schemeClr val="lt1"/>
              </a:solidFill>
              <a:latin typeface="Fira Code"/>
              <a:ea typeface="Fira Code"/>
              <a:cs typeface="Fira Code"/>
              <a:sym typeface="Fira Code"/>
            </a:endParaRPr>
          </a:p>
          <a:p>
            <a:pPr marL="165100" lvl="0" indent="-139700" algn="l" rtl="0">
              <a:lnSpc>
                <a:spcPct val="120000"/>
              </a:lnSpc>
              <a:spcBef>
                <a:spcPts val="0"/>
              </a:spcBef>
              <a:spcAft>
                <a:spcPts val="0"/>
              </a:spcAft>
              <a:buClr>
                <a:srgbClr val="DDDDDD"/>
              </a:buClr>
              <a:buSzPts val="1200"/>
              <a:buFont typeface="Fira Code"/>
              <a:buChar char="•"/>
            </a:pPr>
            <a:r>
              <a:rPr lang="en" sz="1200" dirty="0">
                <a:solidFill>
                  <a:schemeClr val="lt1"/>
                </a:solidFill>
                <a:latin typeface="Fira Code"/>
                <a:ea typeface="Fira Code"/>
                <a:cs typeface="Fira Code"/>
                <a:sym typeface="Fira Code"/>
              </a:rPr>
              <a:t>Finally, it returns the position of found pattern, if exists.</a:t>
            </a:r>
            <a:endParaRPr sz="1200" dirty="0">
              <a:solidFill>
                <a:schemeClr val="lt1"/>
              </a:solidFill>
              <a:latin typeface="Fira Code"/>
              <a:ea typeface="Fira Code"/>
              <a:cs typeface="Fira Code"/>
              <a:sym typeface="Fira Code"/>
            </a:endParaRPr>
          </a:p>
          <a:p>
            <a:pPr marL="0" lvl="0" indent="0" algn="l" rtl="0">
              <a:spcBef>
                <a:spcPts val="700"/>
              </a:spcBef>
              <a:spcAft>
                <a:spcPts val="0"/>
              </a:spcAft>
              <a:buNone/>
            </a:pPr>
            <a:endParaRPr sz="1200" dirty="0">
              <a:solidFill>
                <a:schemeClr val="lt1"/>
              </a:solidFill>
              <a:latin typeface="Fira Code"/>
              <a:ea typeface="Fira Code"/>
              <a:cs typeface="Fira Code"/>
              <a:sym typeface="Fir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8"/>
          <p:cNvSpPr txBox="1">
            <a:spLocks noGrp="1"/>
          </p:cNvSpPr>
          <p:nvPr>
            <p:ph type="title"/>
          </p:nvPr>
        </p:nvSpPr>
        <p:spPr>
          <a:xfrm>
            <a:off x="1421400" y="217305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Frequency Count</a:t>
            </a:r>
            <a:endParaRPr/>
          </a:p>
        </p:txBody>
      </p:sp>
      <p:sp>
        <p:nvSpPr>
          <p:cNvPr id="608" name="Google Shape;608;p38"/>
          <p:cNvSpPr txBox="1"/>
          <p:nvPr/>
        </p:nvSpPr>
        <p:spPr>
          <a:xfrm>
            <a:off x="4816900" y="1008300"/>
            <a:ext cx="3347400" cy="3783900"/>
          </a:xfrm>
          <a:prstGeom prst="rect">
            <a:avLst/>
          </a:prstGeom>
          <a:noFill/>
          <a:ln>
            <a:noFill/>
          </a:ln>
        </p:spPr>
        <p:txBody>
          <a:bodyPr spcFirstLastPara="1" wrap="square" lIns="91425" tIns="91425" rIns="91425" bIns="91425" anchor="t" anchorCtr="0">
            <a:spAutoFit/>
          </a:bodyPr>
          <a:lstStyle/>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latin typeface="Fira Code"/>
                <a:ea typeface="Fira Code"/>
                <a:cs typeface="Fira Code"/>
                <a:sym typeface="Fira Code"/>
              </a:rPr>
              <a:t>Frequency count feature counts the number of matched pattern.</a:t>
            </a:r>
            <a:endParaRPr sz="1200">
              <a:solidFill>
                <a:schemeClr val="lt1"/>
              </a:solidFill>
              <a:latin typeface="Fira Code"/>
              <a:ea typeface="Fira Code"/>
              <a:cs typeface="Fira Code"/>
              <a:sym typeface="Fira Code"/>
            </a:endParaRPr>
          </a:p>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latin typeface="Fira Code"/>
                <a:ea typeface="Fira Code"/>
                <a:cs typeface="Fira Code"/>
                <a:sym typeface="Fira Code"/>
              </a:rPr>
              <a:t>It displays the frequency of given word in each file.</a:t>
            </a:r>
            <a:endParaRPr sz="1200">
              <a:solidFill>
                <a:schemeClr val="lt1"/>
              </a:solidFill>
              <a:latin typeface="Fira Code"/>
              <a:ea typeface="Fira Code"/>
              <a:cs typeface="Fira Code"/>
              <a:sym typeface="Fira Code"/>
            </a:endParaRPr>
          </a:p>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latin typeface="Fira Code"/>
                <a:ea typeface="Fira Code"/>
                <a:cs typeface="Fira Code"/>
                <a:sym typeface="Fira Code"/>
              </a:rPr>
              <a:t>In order to find the count of matched patterns, we have used pattern matching technique.</a:t>
            </a:r>
            <a:endParaRPr sz="1200">
              <a:solidFill>
                <a:schemeClr val="lt1"/>
              </a:solidFill>
              <a:latin typeface="Fira Code"/>
              <a:ea typeface="Fira Code"/>
              <a:cs typeface="Fira Code"/>
              <a:sym typeface="Fira Code"/>
            </a:endParaRPr>
          </a:p>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latin typeface="Fira Code"/>
                <a:ea typeface="Fira Code"/>
                <a:cs typeface="Fira Code"/>
                <a:sym typeface="Fira Code"/>
              </a:rPr>
              <a:t>First, it scan the entire file and creates the matcher object.</a:t>
            </a:r>
            <a:endParaRPr sz="1200">
              <a:solidFill>
                <a:schemeClr val="lt1"/>
              </a:solidFill>
              <a:latin typeface="Fira Code"/>
              <a:ea typeface="Fira Code"/>
              <a:cs typeface="Fira Code"/>
              <a:sym typeface="Fira Code"/>
            </a:endParaRPr>
          </a:p>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latin typeface="Fira Code"/>
                <a:ea typeface="Fira Code"/>
                <a:cs typeface="Fira Code"/>
                <a:sym typeface="Fira Code"/>
              </a:rPr>
              <a:t>Every time when the given pattern matches with the matcher objects , the count is increased by one  and the final count is returned.</a:t>
            </a:r>
            <a:endParaRPr sz="1200">
              <a:solidFill>
                <a:schemeClr val="lt1"/>
              </a:solidFill>
              <a:latin typeface="Fira Code"/>
              <a:ea typeface="Fira Code"/>
              <a:cs typeface="Fira Code"/>
              <a:sym typeface="Fira Code"/>
            </a:endParaRPr>
          </a:p>
          <a:p>
            <a:pPr marL="177800" lvl="0" indent="0" algn="l" rtl="0">
              <a:lnSpc>
                <a:spcPct val="120000"/>
              </a:lnSpc>
              <a:spcBef>
                <a:spcPts val="0"/>
              </a:spcBef>
              <a:spcAft>
                <a:spcPts val="0"/>
              </a:spcAft>
              <a:buNone/>
            </a:pPr>
            <a:endParaRPr sz="1200">
              <a:solidFill>
                <a:schemeClr val="lt1"/>
              </a:solidFill>
              <a:latin typeface="Fira Code"/>
              <a:ea typeface="Fira Code"/>
              <a:cs typeface="Fira Code"/>
              <a:sym typeface="Fira Code"/>
            </a:endParaRPr>
          </a:p>
          <a:p>
            <a:pPr marL="0" lvl="0" indent="0" algn="l" rtl="0">
              <a:spcBef>
                <a:spcPts val="700"/>
              </a:spcBef>
              <a:spcAft>
                <a:spcPts val="0"/>
              </a:spcAft>
              <a:buNone/>
            </a:pPr>
            <a:endParaRPr sz="1200">
              <a:solidFill>
                <a:schemeClr val="lt1"/>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39"/>
          <p:cNvSpPr txBox="1">
            <a:spLocks noGrp="1"/>
          </p:cNvSpPr>
          <p:nvPr>
            <p:ph type="title"/>
          </p:nvPr>
        </p:nvSpPr>
        <p:spPr>
          <a:xfrm>
            <a:off x="1131950" y="1294225"/>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Spell Checker</a:t>
            </a:r>
            <a:endParaRPr/>
          </a:p>
        </p:txBody>
      </p:sp>
      <p:sp>
        <p:nvSpPr>
          <p:cNvPr id="614" name="Google Shape;614;p39"/>
          <p:cNvSpPr txBox="1"/>
          <p:nvPr/>
        </p:nvSpPr>
        <p:spPr>
          <a:xfrm>
            <a:off x="4972800" y="1294225"/>
            <a:ext cx="3160200" cy="2807400"/>
          </a:xfrm>
          <a:prstGeom prst="rect">
            <a:avLst/>
          </a:prstGeom>
          <a:noFill/>
          <a:ln>
            <a:noFill/>
          </a:ln>
        </p:spPr>
        <p:txBody>
          <a:bodyPr spcFirstLastPara="1" wrap="square" lIns="91425" tIns="91425" rIns="91425" bIns="91425" anchor="t" anchorCtr="0">
            <a:spAutoFit/>
          </a:bodyPr>
          <a:lstStyle/>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latin typeface="Fira Code"/>
                <a:ea typeface="Fira Code"/>
                <a:cs typeface="Fira Code"/>
                <a:sym typeface="Fira Code"/>
              </a:rPr>
              <a:t>Spell checker simply checks if the input’s spelling is correct or not.</a:t>
            </a:r>
            <a:endParaRPr sz="1200">
              <a:solidFill>
                <a:schemeClr val="lt1"/>
              </a:solidFill>
              <a:latin typeface="Fira Code"/>
              <a:ea typeface="Fira Code"/>
              <a:cs typeface="Fira Code"/>
              <a:sym typeface="Fira Code"/>
            </a:endParaRPr>
          </a:p>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latin typeface="Fira Code"/>
                <a:ea typeface="Fira Code"/>
                <a:cs typeface="Fira Code"/>
                <a:sym typeface="Fira Code"/>
              </a:rPr>
              <a:t>It also checks if the word is outside the scope of dictionary</a:t>
            </a:r>
            <a:endParaRPr sz="1200">
              <a:solidFill>
                <a:schemeClr val="lt1"/>
              </a:solidFill>
              <a:latin typeface="Fira Code"/>
              <a:ea typeface="Fira Code"/>
              <a:cs typeface="Fira Code"/>
              <a:sym typeface="Fira Code"/>
            </a:endParaRPr>
          </a:p>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latin typeface="Fira Code"/>
                <a:ea typeface="Fira Code"/>
                <a:cs typeface="Fira Code"/>
                <a:sym typeface="Fira Code"/>
              </a:rPr>
              <a:t>When user gives an input, it compares it with the dictionary file and if it doesn't find a match, it runs a suggestion function.</a:t>
            </a:r>
            <a:endParaRPr sz="1200">
              <a:solidFill>
                <a:schemeClr val="lt1"/>
              </a:solidFill>
              <a:latin typeface="Fira Code"/>
              <a:ea typeface="Fira Code"/>
              <a:cs typeface="Fira Code"/>
              <a:sym typeface="Fira Code"/>
            </a:endParaRPr>
          </a:p>
          <a:p>
            <a:pPr marL="177800" lvl="0" indent="0" algn="l" rtl="0">
              <a:lnSpc>
                <a:spcPct val="120000"/>
              </a:lnSpc>
              <a:spcBef>
                <a:spcPts val="0"/>
              </a:spcBef>
              <a:spcAft>
                <a:spcPts val="0"/>
              </a:spcAft>
              <a:buNone/>
            </a:pPr>
            <a:endParaRPr sz="1200">
              <a:solidFill>
                <a:schemeClr val="lt1"/>
              </a:solidFill>
              <a:latin typeface="Fira Code"/>
              <a:ea typeface="Fira Code"/>
              <a:cs typeface="Fira Code"/>
              <a:sym typeface="Fira Code"/>
            </a:endParaRPr>
          </a:p>
        </p:txBody>
      </p:sp>
      <p:pic>
        <p:nvPicPr>
          <p:cNvPr id="615" name="Google Shape;615;p39"/>
          <p:cNvPicPr preferRelativeResize="0"/>
          <p:nvPr/>
        </p:nvPicPr>
        <p:blipFill rotWithShape="1">
          <a:blip r:embed="rId3">
            <a:alphaModFix/>
          </a:blip>
          <a:srcRect l="-16480" r="16480"/>
          <a:stretch/>
        </p:blipFill>
        <p:spPr>
          <a:xfrm>
            <a:off x="790525" y="2318762"/>
            <a:ext cx="3160225" cy="169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0"/>
          <p:cNvSpPr txBox="1">
            <a:spLocks noGrp="1"/>
          </p:cNvSpPr>
          <p:nvPr>
            <p:ph type="title"/>
          </p:nvPr>
        </p:nvSpPr>
        <p:spPr>
          <a:xfrm>
            <a:off x="1421400" y="217305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Word Suggestion</a:t>
            </a:r>
            <a:endParaRPr/>
          </a:p>
        </p:txBody>
      </p:sp>
      <p:sp>
        <p:nvSpPr>
          <p:cNvPr id="621" name="Google Shape;621;p40"/>
          <p:cNvSpPr txBox="1">
            <a:spLocks noGrp="1"/>
          </p:cNvSpPr>
          <p:nvPr>
            <p:ph type="subTitle" idx="1"/>
          </p:nvPr>
        </p:nvSpPr>
        <p:spPr>
          <a:xfrm>
            <a:off x="4876325" y="1558650"/>
            <a:ext cx="3310200" cy="2249100"/>
          </a:xfrm>
          <a:prstGeom prst="rect">
            <a:avLst/>
          </a:prstGeom>
        </p:spPr>
        <p:txBody>
          <a:bodyPr spcFirstLastPara="1" wrap="square" lIns="91425" tIns="91425" rIns="91425" bIns="91425" anchor="ctr" anchorCtr="0">
            <a:noAutofit/>
          </a:bodyPr>
          <a:lstStyle/>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rPr>
              <a:t>It uses Edit Distance method to find the alternate word suggestions.</a:t>
            </a:r>
            <a:endParaRPr sz="1200">
              <a:solidFill>
                <a:schemeClr val="lt1"/>
              </a:solidFill>
            </a:endParaRPr>
          </a:p>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rPr>
              <a:t>It calculates the edit distance of input string with every string present in dictionary and finds the string with the minimum edit distance.</a:t>
            </a:r>
            <a:endParaRPr sz="1200">
              <a:solidFill>
                <a:schemeClr val="lt1"/>
              </a:solidFill>
            </a:endParaRPr>
          </a:p>
          <a:p>
            <a:pPr marL="165100" lvl="0" indent="-139700" algn="l" rtl="0">
              <a:lnSpc>
                <a:spcPct val="120000"/>
              </a:lnSpc>
              <a:spcBef>
                <a:spcPts val="0"/>
              </a:spcBef>
              <a:spcAft>
                <a:spcPts val="0"/>
              </a:spcAft>
              <a:buClr>
                <a:srgbClr val="DDDDDD"/>
              </a:buClr>
              <a:buSzPts val="1200"/>
              <a:buFont typeface="Fira Code"/>
              <a:buChar char="•"/>
            </a:pPr>
            <a:r>
              <a:rPr lang="en" sz="1200">
                <a:solidFill>
                  <a:schemeClr val="lt1"/>
                </a:solidFill>
              </a:rPr>
              <a:t>Then it shows the final word as alternate word to the input word.</a:t>
            </a:r>
            <a:endParaRPr sz="1200">
              <a:solidFill>
                <a:schemeClr val="lt1"/>
              </a:solidFill>
            </a:endParaRPr>
          </a:p>
          <a:p>
            <a:pPr marL="0" lvl="0" indent="0" algn="l" rtl="0">
              <a:lnSpc>
                <a:spcPct val="100000"/>
              </a:lnSpc>
              <a:spcBef>
                <a:spcPts val="700"/>
              </a:spcBef>
              <a:spcAft>
                <a:spcPts val="0"/>
              </a:spcAft>
              <a:buNone/>
            </a:pPr>
            <a:endParaRPr sz="12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1"/>
          <p:cNvSpPr txBox="1">
            <a:spLocks noGrp="1"/>
          </p:cNvSpPr>
          <p:nvPr>
            <p:ph type="title"/>
          </p:nvPr>
        </p:nvSpPr>
        <p:spPr>
          <a:xfrm>
            <a:off x="1167903" y="1331078"/>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Dictionary</a:t>
            </a:r>
            <a:endParaRPr dirty="0"/>
          </a:p>
        </p:txBody>
      </p:sp>
      <p:sp>
        <p:nvSpPr>
          <p:cNvPr id="627" name="Google Shape;627;p41"/>
          <p:cNvSpPr txBox="1">
            <a:spLocks noGrp="1"/>
          </p:cNvSpPr>
          <p:nvPr>
            <p:ph type="subTitle" idx="1"/>
          </p:nvPr>
        </p:nvSpPr>
        <p:spPr>
          <a:xfrm>
            <a:off x="4898575" y="1655125"/>
            <a:ext cx="3288000" cy="2249100"/>
          </a:xfrm>
          <a:prstGeom prst="rect">
            <a:avLst/>
          </a:prstGeom>
        </p:spPr>
        <p:txBody>
          <a:bodyPr spcFirstLastPara="1" wrap="square" lIns="91425" tIns="91425" rIns="91425" bIns="91425" anchor="ctr" anchorCtr="0">
            <a:noAutofit/>
          </a:bodyPr>
          <a:lstStyle/>
          <a:p>
            <a:pPr marL="177800" lvl="0" indent="-165100" algn="l" rtl="0">
              <a:lnSpc>
                <a:spcPct val="120000"/>
              </a:lnSpc>
              <a:spcBef>
                <a:spcPts val="1000"/>
              </a:spcBef>
              <a:spcAft>
                <a:spcPts val="0"/>
              </a:spcAft>
              <a:buClr>
                <a:srgbClr val="DDDDDD"/>
              </a:buClr>
              <a:buSzPts val="1200"/>
              <a:buFont typeface="Fira Code"/>
              <a:buChar char="•"/>
            </a:pPr>
            <a:r>
              <a:rPr lang="en" sz="1200">
                <a:solidFill>
                  <a:schemeClr val="lt1"/>
                </a:solidFill>
              </a:rPr>
              <a:t>Dictionary is generated from the text files, which are converted from HTML files. It stores all the unique words present in the files.</a:t>
            </a:r>
            <a:endParaRPr sz="1200">
              <a:solidFill>
                <a:schemeClr val="lt1"/>
              </a:solidFill>
            </a:endParaRPr>
          </a:p>
          <a:p>
            <a:pPr marL="177800" lvl="0" indent="-165100" algn="l" rtl="0">
              <a:lnSpc>
                <a:spcPct val="120000"/>
              </a:lnSpc>
              <a:spcBef>
                <a:spcPts val="0"/>
              </a:spcBef>
              <a:spcAft>
                <a:spcPts val="0"/>
              </a:spcAft>
              <a:buClr>
                <a:schemeClr val="lt1"/>
              </a:buClr>
              <a:buSzPts val="1200"/>
              <a:buFont typeface="Fira Code"/>
              <a:buChar char="•"/>
            </a:pPr>
            <a:r>
              <a:rPr lang="en" sz="1200">
                <a:solidFill>
                  <a:schemeClr val="lt1"/>
                </a:solidFill>
              </a:rPr>
              <a:t>Java uses classes such as HashSet, HashMap, which implements a (key, value) pair interface.</a:t>
            </a:r>
            <a:endParaRPr sz="1200">
              <a:solidFill>
                <a:schemeClr val="lt1"/>
              </a:solidFill>
            </a:endParaRPr>
          </a:p>
          <a:p>
            <a:pPr marL="177800" lvl="0" indent="-165100" algn="l" rtl="0">
              <a:lnSpc>
                <a:spcPct val="120000"/>
              </a:lnSpc>
              <a:spcBef>
                <a:spcPts val="0"/>
              </a:spcBef>
              <a:spcAft>
                <a:spcPts val="0"/>
              </a:spcAft>
              <a:buClr>
                <a:srgbClr val="DDDDDD"/>
              </a:buClr>
              <a:buSzPts val="1200"/>
              <a:buFont typeface="Fira Code"/>
              <a:buChar char="•"/>
            </a:pPr>
            <a:r>
              <a:rPr lang="en" sz="1200">
                <a:solidFill>
                  <a:schemeClr val="lt1"/>
                </a:solidFill>
              </a:rPr>
              <a:t>It uses sorting method that can sort the elements of Array, linked list, and many more data structures.  </a:t>
            </a:r>
            <a:endParaRPr sz="1200">
              <a:solidFill>
                <a:schemeClr val="lt1"/>
              </a:solidFill>
            </a:endParaRPr>
          </a:p>
          <a:p>
            <a:pPr marL="177800" lvl="0" indent="0" algn="l" rtl="0">
              <a:lnSpc>
                <a:spcPct val="120000"/>
              </a:lnSpc>
              <a:spcBef>
                <a:spcPts val="0"/>
              </a:spcBef>
              <a:spcAft>
                <a:spcPts val="0"/>
              </a:spcAft>
              <a:buNone/>
            </a:pPr>
            <a:endParaRPr sz="1200">
              <a:solidFill>
                <a:schemeClr val="lt1"/>
              </a:solidFill>
            </a:endParaRPr>
          </a:p>
          <a:p>
            <a:pPr marL="0" lvl="0" indent="0" algn="l" rtl="0">
              <a:lnSpc>
                <a:spcPct val="100000"/>
              </a:lnSpc>
              <a:spcBef>
                <a:spcPts val="700"/>
              </a:spcBef>
              <a:spcAft>
                <a:spcPts val="0"/>
              </a:spcAft>
              <a:buNone/>
            </a:pPr>
            <a:endParaRPr sz="1200">
              <a:solidFill>
                <a:schemeClr val="lt1"/>
              </a:solidFill>
            </a:endParaRPr>
          </a:p>
        </p:txBody>
      </p:sp>
      <p:pic>
        <p:nvPicPr>
          <p:cNvPr id="2" name="Picture 1">
            <a:extLst>
              <a:ext uri="{FF2B5EF4-FFF2-40B4-BE49-F238E27FC236}">
                <a16:creationId xmlns:a16="http://schemas.microsoft.com/office/drawing/2014/main" id="{3A959EFC-3821-3845-9259-753CE688652D}"/>
              </a:ext>
            </a:extLst>
          </p:cNvPr>
          <p:cNvPicPr>
            <a:picLocks noChangeAspect="1"/>
          </p:cNvPicPr>
          <p:nvPr/>
        </p:nvPicPr>
        <p:blipFill>
          <a:blip r:embed="rId3"/>
          <a:stretch>
            <a:fillRect/>
          </a:stretch>
        </p:blipFill>
        <p:spPr>
          <a:xfrm>
            <a:off x="1303700" y="2406313"/>
            <a:ext cx="2144790" cy="16056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2"/>
          <p:cNvSpPr txBox="1">
            <a:spLocks noGrp="1"/>
          </p:cNvSpPr>
          <p:nvPr>
            <p:ph type="title"/>
          </p:nvPr>
        </p:nvSpPr>
        <p:spPr>
          <a:xfrm>
            <a:off x="1421400" y="217305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Page Ranking</a:t>
            </a:r>
            <a:endParaRPr/>
          </a:p>
        </p:txBody>
      </p:sp>
      <p:sp>
        <p:nvSpPr>
          <p:cNvPr id="633" name="Google Shape;633;p42"/>
          <p:cNvSpPr txBox="1">
            <a:spLocks noGrp="1"/>
          </p:cNvSpPr>
          <p:nvPr>
            <p:ph type="subTitle" idx="1"/>
          </p:nvPr>
        </p:nvSpPr>
        <p:spPr>
          <a:xfrm>
            <a:off x="4898575" y="1647700"/>
            <a:ext cx="3288000" cy="2249100"/>
          </a:xfrm>
          <a:prstGeom prst="rect">
            <a:avLst/>
          </a:prstGeom>
        </p:spPr>
        <p:txBody>
          <a:bodyPr spcFirstLastPara="1" wrap="square" lIns="91425" tIns="91425" rIns="91425" bIns="91425" anchor="ctr" anchorCtr="0">
            <a:noAutofit/>
          </a:bodyPr>
          <a:lstStyle/>
          <a:p>
            <a:pPr marL="177800" lvl="0" indent="-165100" algn="l" rtl="0">
              <a:lnSpc>
                <a:spcPct val="120000"/>
              </a:lnSpc>
              <a:spcBef>
                <a:spcPts val="1000"/>
              </a:spcBef>
              <a:spcAft>
                <a:spcPts val="0"/>
              </a:spcAft>
              <a:buClr>
                <a:srgbClr val="DDDDDD"/>
              </a:buClr>
              <a:buSzPts val="1200"/>
              <a:buFont typeface="Fira Code"/>
              <a:buChar char="•"/>
            </a:pPr>
            <a:r>
              <a:rPr lang="en" sz="1200">
                <a:solidFill>
                  <a:schemeClr val="lt1"/>
                </a:solidFill>
              </a:rPr>
              <a:t>Page ranking is the priority that is given to the different links on the result of the Web Search Engine.</a:t>
            </a:r>
            <a:endParaRPr sz="1200">
              <a:solidFill>
                <a:schemeClr val="lt1"/>
              </a:solidFill>
            </a:endParaRPr>
          </a:p>
          <a:p>
            <a:pPr marL="177800" lvl="0" indent="-165100" algn="l" rtl="0">
              <a:lnSpc>
                <a:spcPct val="120000"/>
              </a:lnSpc>
              <a:spcBef>
                <a:spcPts val="0"/>
              </a:spcBef>
              <a:spcAft>
                <a:spcPts val="0"/>
              </a:spcAft>
              <a:buClr>
                <a:srgbClr val="DDDDDD"/>
              </a:buClr>
              <a:buSzPts val="1200"/>
              <a:buFont typeface="Fira Code"/>
              <a:buChar char="•"/>
            </a:pPr>
            <a:r>
              <a:rPr lang="en" sz="1200">
                <a:solidFill>
                  <a:schemeClr val="lt1"/>
                </a:solidFill>
              </a:rPr>
              <a:t>Page ranking can be created by any customized algorithms. For example, Google has PageRank algorithm.</a:t>
            </a:r>
            <a:endParaRPr sz="1200">
              <a:solidFill>
                <a:schemeClr val="lt1"/>
              </a:solidFill>
            </a:endParaRPr>
          </a:p>
          <a:p>
            <a:pPr marL="177800" lvl="0" indent="-165100" algn="l" rtl="0">
              <a:lnSpc>
                <a:spcPct val="120000"/>
              </a:lnSpc>
              <a:spcBef>
                <a:spcPts val="0"/>
              </a:spcBef>
              <a:spcAft>
                <a:spcPts val="0"/>
              </a:spcAft>
              <a:buClr>
                <a:srgbClr val="DDDDDD"/>
              </a:buClr>
              <a:buSzPts val="1200"/>
              <a:buFont typeface="Fira Code"/>
              <a:buChar char="•"/>
            </a:pPr>
            <a:r>
              <a:rPr lang="en" sz="1200">
                <a:solidFill>
                  <a:schemeClr val="lt1"/>
                </a:solidFill>
              </a:rPr>
              <a:t>One may get different results of same query in two different web search engines. High ranking pages will be displayed on top of the result page. So, it is essential feature of any search engine.</a:t>
            </a:r>
            <a:endParaRPr sz="1200">
              <a:solidFill>
                <a:schemeClr val="lt1"/>
              </a:solidFill>
            </a:endParaRPr>
          </a:p>
          <a:p>
            <a:pPr marL="177800" lvl="0" indent="0" algn="l" rtl="0">
              <a:lnSpc>
                <a:spcPct val="120000"/>
              </a:lnSpc>
              <a:spcBef>
                <a:spcPts val="0"/>
              </a:spcBef>
              <a:spcAft>
                <a:spcPts val="0"/>
              </a:spcAft>
              <a:buNone/>
            </a:pPr>
            <a:endParaRPr sz="1200">
              <a:solidFill>
                <a:schemeClr val="lt1"/>
              </a:solidFill>
            </a:endParaRPr>
          </a:p>
          <a:p>
            <a:pPr marL="0" lvl="0" indent="0" algn="l" rtl="0">
              <a:lnSpc>
                <a:spcPct val="100000"/>
              </a:lnSpc>
              <a:spcBef>
                <a:spcPts val="700"/>
              </a:spcBef>
              <a:spcAft>
                <a:spcPts val="0"/>
              </a:spcAft>
              <a:buNone/>
            </a:pP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3"/>
          <p:cNvSpPr txBox="1">
            <a:spLocks noGrp="1"/>
          </p:cNvSpPr>
          <p:nvPr>
            <p:ph type="title"/>
          </p:nvPr>
        </p:nvSpPr>
        <p:spPr>
          <a:xfrm>
            <a:off x="2921700" y="2173050"/>
            <a:ext cx="33006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Demo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4"/>
          <p:cNvSpPr txBox="1">
            <a:spLocks noGrp="1"/>
          </p:cNvSpPr>
          <p:nvPr>
            <p:ph type="title"/>
          </p:nvPr>
        </p:nvSpPr>
        <p:spPr>
          <a:xfrm>
            <a:off x="3180425" y="217305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DBAE-5C5D-1A44-A055-1CAAF75121B7}"/>
              </a:ext>
            </a:extLst>
          </p:cNvPr>
          <p:cNvSpPr>
            <a:spLocks noGrp="1"/>
          </p:cNvSpPr>
          <p:nvPr>
            <p:ph type="title"/>
          </p:nvPr>
        </p:nvSpPr>
        <p:spPr>
          <a:xfrm>
            <a:off x="2763150" y="1313843"/>
            <a:ext cx="3617700" cy="797400"/>
          </a:xfrm>
        </p:spPr>
        <p:txBody>
          <a:bodyPr/>
          <a:lstStyle/>
          <a:p>
            <a:r>
              <a:rPr lang="en-US" dirty="0"/>
              <a:t>Future Works</a:t>
            </a:r>
          </a:p>
        </p:txBody>
      </p:sp>
      <p:sp>
        <p:nvSpPr>
          <p:cNvPr id="3" name="Subtitle 2">
            <a:extLst>
              <a:ext uri="{FF2B5EF4-FFF2-40B4-BE49-F238E27FC236}">
                <a16:creationId xmlns:a16="http://schemas.microsoft.com/office/drawing/2014/main" id="{BEA9F5E5-9A58-4541-9B4F-1657FF4FDEC1}"/>
              </a:ext>
            </a:extLst>
          </p:cNvPr>
          <p:cNvSpPr>
            <a:spLocks noGrp="1"/>
          </p:cNvSpPr>
          <p:nvPr>
            <p:ph type="subTitle" idx="1"/>
          </p:nvPr>
        </p:nvSpPr>
        <p:spPr>
          <a:xfrm>
            <a:off x="870857" y="2238007"/>
            <a:ext cx="7271657" cy="2087249"/>
          </a:xfrm>
        </p:spPr>
        <p:txBody>
          <a:bodyPr/>
          <a:lstStyle/>
          <a:p>
            <a:pPr>
              <a:buFont typeface="Arial" panose="020B0604020202020204" pitchFamily="34" charset="0"/>
              <a:buChar char="•"/>
            </a:pPr>
            <a:r>
              <a:rPr lang="en-US" dirty="0"/>
              <a:t>We can add multiple page ranking factors to improve search accuracy.</a:t>
            </a:r>
          </a:p>
          <a:p>
            <a:pPr>
              <a:buFont typeface="Arial" panose="020B0604020202020204" pitchFamily="34" charset="0"/>
              <a:buChar char="•"/>
            </a:pPr>
            <a:r>
              <a:rPr lang="en-US" dirty="0"/>
              <a:t>We can add web and mobile based UI to make it more user-friendly.</a:t>
            </a:r>
          </a:p>
          <a:p>
            <a:pPr>
              <a:buFont typeface="Arial" panose="020B0604020202020204" pitchFamily="34" charset="0"/>
              <a:buChar char="•"/>
            </a:pPr>
            <a:r>
              <a:rPr lang="en-US" dirty="0"/>
              <a:t>We can store search history to Database and show results based on most searched queries.</a:t>
            </a:r>
          </a:p>
        </p:txBody>
      </p:sp>
    </p:spTree>
    <p:extLst>
      <p:ext uri="{BB962C8B-B14F-4D97-AF65-F5344CB8AC3E}">
        <p14:creationId xmlns:p14="http://schemas.microsoft.com/office/powerpoint/2010/main" val="36576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9"/>
          <p:cNvSpPr txBox="1">
            <a:spLocks noGrp="1"/>
          </p:cNvSpPr>
          <p:nvPr>
            <p:ph type="ctrTitle"/>
          </p:nvPr>
        </p:nvSpPr>
        <p:spPr>
          <a:xfrm>
            <a:off x="1432450" y="1027875"/>
            <a:ext cx="6213000" cy="783000"/>
          </a:xfrm>
          <a:prstGeom prst="rect">
            <a:avLst/>
          </a:prstGeom>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endParaRPr sz="2400" b="0">
              <a:solidFill>
                <a:schemeClr val="lt1"/>
              </a:solidFill>
            </a:endParaRPr>
          </a:p>
          <a:p>
            <a:pPr marL="0" lvl="0" indent="0" algn="l" rtl="0">
              <a:lnSpc>
                <a:spcPct val="110000"/>
              </a:lnSpc>
              <a:spcBef>
                <a:spcPts val="0"/>
              </a:spcBef>
              <a:spcAft>
                <a:spcPts val="0"/>
              </a:spcAft>
              <a:buClr>
                <a:srgbClr val="000000"/>
              </a:buClr>
              <a:buSzPts val="1400"/>
              <a:buFont typeface="Arial"/>
              <a:buNone/>
            </a:pPr>
            <a:r>
              <a:rPr lang="en" sz="2400" b="0">
                <a:solidFill>
                  <a:schemeClr val="lt1"/>
                </a:solidFill>
              </a:rPr>
              <a:t>Advanced Computing Concepts (COMP – 8547)	</a:t>
            </a:r>
            <a:endParaRPr sz="2100" b="0">
              <a:solidFill>
                <a:schemeClr val="lt1"/>
              </a:solidFill>
            </a:endParaRPr>
          </a:p>
          <a:p>
            <a:pPr marL="0" lvl="0" indent="0" algn="l" rtl="0">
              <a:spcBef>
                <a:spcPts val="0"/>
              </a:spcBef>
              <a:spcAft>
                <a:spcPts val="0"/>
              </a:spcAft>
              <a:buNone/>
            </a:pPr>
            <a:endParaRPr sz="5700"/>
          </a:p>
        </p:txBody>
      </p:sp>
      <p:sp>
        <p:nvSpPr>
          <p:cNvPr id="457" name="Google Shape;457;p29"/>
          <p:cNvSpPr txBox="1">
            <a:spLocks noGrp="1"/>
          </p:cNvSpPr>
          <p:nvPr>
            <p:ph type="subTitle" idx="1"/>
          </p:nvPr>
        </p:nvSpPr>
        <p:spPr>
          <a:xfrm>
            <a:off x="938250" y="1447300"/>
            <a:ext cx="7267500" cy="2835300"/>
          </a:xfrm>
          <a:prstGeom prst="rect">
            <a:avLst/>
          </a:prstGeom>
        </p:spPr>
        <p:txBody>
          <a:bodyPr spcFirstLastPara="1" wrap="square" lIns="91425" tIns="91425" rIns="91425" bIns="91425" anchor="ctr" anchorCtr="0">
            <a:noAutofit/>
          </a:bodyPr>
          <a:lstStyle/>
          <a:p>
            <a:pPr marL="0" lvl="0" indent="457200" algn="l" rtl="0">
              <a:lnSpc>
                <a:spcPct val="110000"/>
              </a:lnSpc>
              <a:spcBef>
                <a:spcPts val="1200"/>
              </a:spcBef>
              <a:spcAft>
                <a:spcPts val="0"/>
              </a:spcAft>
              <a:buNone/>
            </a:pPr>
            <a:r>
              <a:rPr lang="en" sz="1200" dirty="0">
                <a:solidFill>
                  <a:schemeClr val="lt1"/>
                </a:solidFill>
                <a:latin typeface="Fira Code"/>
                <a:ea typeface="Fira Code"/>
                <a:cs typeface="Fira Code"/>
                <a:sym typeface="Fira Code"/>
              </a:rPr>
              <a:t>Team members :  Avadh Patel (110074366)</a:t>
            </a:r>
            <a:endParaRPr sz="1200" dirty="0">
              <a:solidFill>
                <a:schemeClr val="lt1"/>
              </a:solidFill>
              <a:latin typeface="Fira Code"/>
              <a:ea typeface="Fira Code"/>
              <a:cs typeface="Fira Code"/>
              <a:sym typeface="Fira Code"/>
            </a:endParaRPr>
          </a:p>
          <a:p>
            <a:pPr marL="457200" lvl="0" indent="0" algn="l" rtl="0">
              <a:lnSpc>
                <a:spcPct val="110000"/>
              </a:lnSpc>
              <a:spcBef>
                <a:spcPts val="1200"/>
              </a:spcBef>
              <a:spcAft>
                <a:spcPts val="0"/>
              </a:spcAft>
              <a:buNone/>
            </a:pPr>
            <a:r>
              <a:rPr lang="en" sz="1200" dirty="0">
                <a:solidFill>
                  <a:schemeClr val="lt1"/>
                </a:solidFill>
                <a:latin typeface="Fira Code"/>
                <a:ea typeface="Fira Code"/>
                <a:cs typeface="Fira Code"/>
                <a:sym typeface="Fira Code"/>
              </a:rPr>
              <a:t>		 Jay Paresh Patel (110074516)</a:t>
            </a:r>
            <a:endParaRPr sz="1200" dirty="0">
              <a:solidFill>
                <a:schemeClr val="lt1"/>
              </a:solidFill>
              <a:latin typeface="Fira Code"/>
              <a:ea typeface="Fira Code"/>
              <a:cs typeface="Fira Code"/>
              <a:sym typeface="Fira Code"/>
            </a:endParaRPr>
          </a:p>
          <a:p>
            <a:pPr marL="457200" lvl="0" indent="0" algn="l" rtl="0">
              <a:lnSpc>
                <a:spcPct val="110000"/>
              </a:lnSpc>
              <a:spcBef>
                <a:spcPts val="1200"/>
              </a:spcBef>
              <a:spcAft>
                <a:spcPts val="0"/>
              </a:spcAft>
              <a:buNone/>
            </a:pPr>
            <a:r>
              <a:rPr lang="en" sz="1200" dirty="0">
                <a:solidFill>
                  <a:schemeClr val="lt1"/>
                </a:solidFill>
                <a:latin typeface="Fira Code"/>
                <a:ea typeface="Fira Code"/>
                <a:cs typeface="Fira Code"/>
                <a:sym typeface="Fira Code"/>
              </a:rPr>
              <a:t>		 Nishant </a:t>
            </a:r>
            <a:r>
              <a:rPr lang="en" sz="1200" dirty="0" err="1">
                <a:solidFill>
                  <a:schemeClr val="lt1"/>
                </a:solidFill>
                <a:latin typeface="Fira Code"/>
                <a:ea typeface="Fira Code"/>
                <a:cs typeface="Fira Code"/>
                <a:sym typeface="Fira Code"/>
              </a:rPr>
              <a:t>Chandubhai</a:t>
            </a:r>
            <a:r>
              <a:rPr lang="en" sz="1200" dirty="0">
                <a:solidFill>
                  <a:schemeClr val="lt1"/>
                </a:solidFill>
                <a:latin typeface="Fira Code"/>
                <a:ea typeface="Fira Code"/>
                <a:cs typeface="Fira Code"/>
                <a:sym typeface="Fira Code"/>
              </a:rPr>
              <a:t> </a:t>
            </a:r>
            <a:r>
              <a:rPr lang="en" sz="1200" dirty="0" err="1">
                <a:solidFill>
                  <a:schemeClr val="lt1"/>
                </a:solidFill>
                <a:latin typeface="Fira Code"/>
                <a:ea typeface="Fira Code"/>
                <a:cs typeface="Fira Code"/>
                <a:sym typeface="Fira Code"/>
              </a:rPr>
              <a:t>Pansuriya</a:t>
            </a:r>
            <a:r>
              <a:rPr lang="en" sz="1200" dirty="0">
                <a:solidFill>
                  <a:schemeClr val="lt1"/>
                </a:solidFill>
                <a:latin typeface="Fira Code"/>
                <a:ea typeface="Fira Code"/>
                <a:cs typeface="Fira Code"/>
                <a:sym typeface="Fira Code"/>
              </a:rPr>
              <a:t> (110074312)</a:t>
            </a:r>
            <a:endParaRPr sz="1200" dirty="0">
              <a:solidFill>
                <a:schemeClr val="lt1"/>
              </a:solidFill>
              <a:latin typeface="Fira Code"/>
              <a:ea typeface="Fira Code"/>
              <a:cs typeface="Fira Code"/>
              <a:sym typeface="Fira Code"/>
            </a:endParaRPr>
          </a:p>
          <a:p>
            <a:pPr marL="457200" lvl="0" indent="0" algn="l" rtl="0">
              <a:lnSpc>
                <a:spcPct val="110000"/>
              </a:lnSpc>
              <a:spcBef>
                <a:spcPts val="1200"/>
              </a:spcBef>
              <a:spcAft>
                <a:spcPts val="0"/>
              </a:spcAft>
              <a:buNone/>
            </a:pPr>
            <a:r>
              <a:rPr lang="en" sz="1200" dirty="0">
                <a:solidFill>
                  <a:schemeClr val="lt1"/>
                </a:solidFill>
                <a:latin typeface="Fira Code"/>
                <a:ea typeface="Fira Code"/>
                <a:cs typeface="Fira Code"/>
                <a:sym typeface="Fira Code"/>
              </a:rPr>
              <a:t>		 </a:t>
            </a:r>
            <a:r>
              <a:rPr lang="en" sz="1200" dirty="0" err="1">
                <a:solidFill>
                  <a:schemeClr val="lt1"/>
                </a:solidFill>
                <a:latin typeface="Fira Code"/>
                <a:ea typeface="Fira Code"/>
                <a:cs typeface="Fira Code"/>
                <a:sym typeface="Fira Code"/>
              </a:rPr>
              <a:t>Sanket</a:t>
            </a:r>
            <a:r>
              <a:rPr lang="en" sz="1200" dirty="0">
                <a:solidFill>
                  <a:schemeClr val="lt1"/>
                </a:solidFill>
                <a:latin typeface="Fira Code"/>
                <a:ea typeface="Fira Code"/>
                <a:cs typeface="Fira Code"/>
                <a:sym typeface="Fira Code"/>
              </a:rPr>
              <a:t> </a:t>
            </a:r>
            <a:r>
              <a:rPr lang="en" sz="1200" dirty="0" err="1">
                <a:solidFill>
                  <a:schemeClr val="lt1"/>
                </a:solidFill>
                <a:latin typeface="Fira Code"/>
                <a:ea typeface="Fira Code"/>
                <a:cs typeface="Fira Code"/>
                <a:sym typeface="Fira Code"/>
              </a:rPr>
              <a:t>Pravinkumar</a:t>
            </a:r>
            <a:r>
              <a:rPr lang="en" sz="1200" dirty="0">
                <a:solidFill>
                  <a:schemeClr val="lt1"/>
                </a:solidFill>
                <a:latin typeface="Fira Code"/>
                <a:ea typeface="Fira Code"/>
                <a:cs typeface="Fira Code"/>
                <a:sym typeface="Fira Code"/>
              </a:rPr>
              <a:t> Patel (110074218)</a:t>
            </a:r>
            <a:endParaRPr sz="1200" dirty="0">
              <a:solidFill>
                <a:schemeClr val="lt1"/>
              </a:solidFill>
              <a:latin typeface="Fira Code"/>
              <a:ea typeface="Fira Code"/>
              <a:cs typeface="Fira Code"/>
              <a:sym typeface="Fira Code"/>
            </a:endParaRPr>
          </a:p>
          <a:p>
            <a:pPr marL="457200" lvl="0" indent="0" algn="l" rtl="0">
              <a:lnSpc>
                <a:spcPct val="110000"/>
              </a:lnSpc>
              <a:spcBef>
                <a:spcPts val="1200"/>
              </a:spcBef>
              <a:spcAft>
                <a:spcPts val="0"/>
              </a:spcAft>
              <a:buNone/>
            </a:pPr>
            <a:r>
              <a:rPr lang="en" sz="1200" dirty="0">
                <a:solidFill>
                  <a:schemeClr val="lt1"/>
                </a:solidFill>
                <a:latin typeface="Fira Code"/>
                <a:ea typeface="Fira Code"/>
                <a:cs typeface="Fira Code"/>
                <a:sym typeface="Fira Code"/>
              </a:rPr>
              <a:t>Guided By :     Dr. Olena </a:t>
            </a:r>
            <a:r>
              <a:rPr lang="en" sz="1200" dirty="0" err="1">
                <a:solidFill>
                  <a:schemeClr val="lt1"/>
                </a:solidFill>
                <a:latin typeface="Fira Code"/>
                <a:ea typeface="Fira Code"/>
                <a:cs typeface="Fira Code"/>
                <a:sym typeface="Fira Code"/>
              </a:rPr>
              <a:t>Syrotkina</a:t>
            </a:r>
            <a:endParaRPr sz="1200" dirty="0">
              <a:solidFill>
                <a:schemeClr val="lt1"/>
              </a:solidFill>
              <a:latin typeface="Fira Code"/>
              <a:ea typeface="Fira Code"/>
              <a:cs typeface="Fira Code"/>
              <a:sym typeface="Fira Code"/>
            </a:endParaRPr>
          </a:p>
          <a:p>
            <a:pPr marL="914400" lvl="0" indent="0" algn="l" rtl="0">
              <a:spcBef>
                <a:spcPts val="0"/>
              </a:spcBef>
              <a:spcAft>
                <a:spcPts val="0"/>
              </a:spcAft>
              <a:buNone/>
            </a:pPr>
            <a:endParaRPr sz="1200" dirty="0"/>
          </a:p>
          <a:p>
            <a:pPr marL="0" lvl="0" indent="457200" algn="l" rtl="0">
              <a:lnSpc>
                <a:spcPct val="110000"/>
              </a:lnSpc>
              <a:spcBef>
                <a:spcPts val="1200"/>
              </a:spcBef>
              <a:spcAft>
                <a:spcPts val="0"/>
              </a:spcAft>
              <a:buClr>
                <a:srgbClr val="000000"/>
              </a:buClr>
              <a:buSzPts val="1700"/>
              <a:buFont typeface="Arial"/>
              <a:buNone/>
            </a:pPr>
            <a:r>
              <a:rPr lang="en" sz="1500" b="1" dirty="0">
                <a:solidFill>
                  <a:schemeClr val="lt1"/>
                </a:solidFill>
                <a:latin typeface="Fira Code"/>
                <a:ea typeface="Fira Code"/>
                <a:cs typeface="Fira Code"/>
                <a:sym typeface="Fira Code"/>
              </a:rPr>
              <a:t>Presented By: ACC(Winter 2022)_Section3_Group5</a:t>
            </a:r>
            <a:endParaRPr sz="1000" b="1" dirty="0">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0"/>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463" name="Google Shape;463;p30"/>
          <p:cNvSpPr txBox="1">
            <a:spLocks noGrp="1"/>
          </p:cNvSpPr>
          <p:nvPr>
            <p:ph type="title" idx="2"/>
          </p:nvPr>
        </p:nvSpPr>
        <p:spPr>
          <a:xfrm>
            <a:off x="123562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4" name="Google Shape;464;p30"/>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Role of Members</a:t>
            </a:r>
            <a:endParaRPr/>
          </a:p>
        </p:txBody>
      </p:sp>
      <p:sp>
        <p:nvSpPr>
          <p:cNvPr id="465" name="Google Shape;465;p30"/>
          <p:cNvSpPr txBox="1">
            <a:spLocks noGrp="1"/>
          </p:cNvSpPr>
          <p:nvPr>
            <p:ph type="title" idx="4"/>
          </p:nvPr>
        </p:nvSpPr>
        <p:spPr>
          <a:xfrm>
            <a:off x="473557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66" name="Google Shape;466;p30"/>
          <p:cNvSpPr txBox="1">
            <a:spLocks noGrp="1"/>
          </p:cNvSpPr>
          <p:nvPr>
            <p:ph type="title" idx="6"/>
          </p:nvPr>
        </p:nvSpPr>
        <p:spPr>
          <a:xfrm>
            <a:off x="2138625" y="2559688"/>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Workflow</a:t>
            </a:r>
            <a:endParaRPr/>
          </a:p>
        </p:txBody>
      </p:sp>
      <p:sp>
        <p:nvSpPr>
          <p:cNvPr id="467" name="Google Shape;467;p30"/>
          <p:cNvSpPr txBox="1">
            <a:spLocks noGrp="1"/>
          </p:cNvSpPr>
          <p:nvPr>
            <p:ph type="title" idx="7"/>
          </p:nvPr>
        </p:nvSpPr>
        <p:spPr>
          <a:xfrm>
            <a:off x="1235625" y="2559675"/>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68" name="Google Shape;468;p30"/>
          <p:cNvSpPr txBox="1">
            <a:spLocks noGrp="1"/>
          </p:cNvSpPr>
          <p:nvPr>
            <p:ph type="title" idx="9"/>
          </p:nvPr>
        </p:nvSpPr>
        <p:spPr>
          <a:xfrm>
            <a:off x="5571975" y="257287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Key Features</a:t>
            </a:r>
            <a:endParaRPr/>
          </a:p>
        </p:txBody>
      </p:sp>
      <p:sp>
        <p:nvSpPr>
          <p:cNvPr id="469" name="Google Shape;469;p30"/>
          <p:cNvSpPr txBox="1">
            <a:spLocks noGrp="1"/>
          </p:cNvSpPr>
          <p:nvPr>
            <p:ph type="title" idx="13"/>
          </p:nvPr>
        </p:nvSpPr>
        <p:spPr>
          <a:xfrm>
            <a:off x="4735575" y="25728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0" name="Google Shape;470;p30"/>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grpSp>
        <p:nvGrpSpPr>
          <p:cNvPr id="471" name="Google Shape;471;p30"/>
          <p:cNvGrpSpPr/>
          <p:nvPr/>
        </p:nvGrpSpPr>
        <p:grpSpPr>
          <a:xfrm>
            <a:off x="299286" y="189025"/>
            <a:ext cx="133205" cy="119344"/>
            <a:chOff x="222150" y="185025"/>
            <a:chExt cx="170100" cy="152400"/>
          </a:xfrm>
        </p:grpSpPr>
        <p:cxnSp>
          <p:nvCxnSpPr>
            <p:cNvPr id="472" name="Google Shape;472;p3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73" name="Google Shape;473;p3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74" name="Google Shape;474;p3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75" name="Google Shape;475;p30"/>
          <p:cNvGrpSpPr/>
          <p:nvPr/>
        </p:nvGrpSpPr>
        <p:grpSpPr>
          <a:xfrm>
            <a:off x="286625" y="3999999"/>
            <a:ext cx="145867" cy="958251"/>
            <a:chOff x="286625" y="3923799"/>
            <a:chExt cx="145867" cy="958251"/>
          </a:xfrm>
        </p:grpSpPr>
        <p:sp>
          <p:nvSpPr>
            <p:cNvPr id="476" name="Google Shape;476;p3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30"/>
            <p:cNvGrpSpPr/>
            <p:nvPr/>
          </p:nvGrpSpPr>
          <p:grpSpPr>
            <a:xfrm>
              <a:off x="298112" y="4342643"/>
              <a:ext cx="110182" cy="126862"/>
              <a:chOff x="281100" y="2027800"/>
              <a:chExt cx="140700" cy="162000"/>
            </a:xfrm>
          </p:grpSpPr>
          <p:sp>
            <p:nvSpPr>
              <p:cNvPr id="478" name="Google Shape;478;p3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30"/>
              <p:cNvGrpSpPr/>
              <p:nvPr/>
            </p:nvGrpSpPr>
            <p:grpSpPr>
              <a:xfrm>
                <a:off x="308875" y="2088450"/>
                <a:ext cx="85200" cy="40700"/>
                <a:chOff x="308875" y="2087000"/>
                <a:chExt cx="85200" cy="40700"/>
              </a:xfrm>
            </p:grpSpPr>
            <p:cxnSp>
              <p:nvCxnSpPr>
                <p:cNvPr id="480" name="Google Shape;480;p3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81" name="Google Shape;481;p3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82" name="Google Shape;482;p30"/>
            <p:cNvGrpSpPr/>
            <p:nvPr/>
          </p:nvGrpSpPr>
          <p:grpSpPr>
            <a:xfrm>
              <a:off x="286625" y="3923799"/>
              <a:ext cx="133200" cy="133200"/>
              <a:chOff x="286625" y="3648899"/>
              <a:chExt cx="133200" cy="133200"/>
            </a:xfrm>
          </p:grpSpPr>
          <p:sp>
            <p:nvSpPr>
              <p:cNvPr id="483" name="Google Shape;483;p3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5" name="Google Shape;485;p30">
            <a:hlinkClick r:id="rId3" action="ppaction://hlinksldjump"/>
          </p:cNvPr>
          <p:cNvSpPr txBox="1">
            <a:spLocks noGrp="1"/>
          </p:cNvSpPr>
          <p:nvPr>
            <p:ph type="subTitle" id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cxnSp>
        <p:nvCxnSpPr>
          <p:cNvPr id="486" name="Google Shape;486;p30"/>
          <p:cNvCxnSpPr/>
          <p:nvPr/>
        </p:nvCxnSpPr>
        <p:spPr>
          <a:xfrm>
            <a:off x="8176575" y="3529013"/>
            <a:ext cx="0" cy="740100"/>
          </a:xfrm>
          <a:prstGeom prst="straightConnector1">
            <a:avLst/>
          </a:prstGeom>
          <a:noFill/>
          <a:ln w="9525" cap="flat" cmpd="sng">
            <a:solidFill>
              <a:schemeClr val="dk2"/>
            </a:solidFill>
            <a:prstDash val="solid"/>
            <a:round/>
            <a:headEnd type="none" w="med" len="med"/>
            <a:tailEnd type="stealth" w="med" len="med"/>
          </a:ln>
        </p:spPr>
      </p:cxnSp>
      <p:sp>
        <p:nvSpPr>
          <p:cNvPr id="487" name="Google Shape;487;p30">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30"/>
          <p:cNvGrpSpPr/>
          <p:nvPr/>
        </p:nvGrpSpPr>
        <p:grpSpPr>
          <a:xfrm>
            <a:off x="7819199" y="752550"/>
            <a:ext cx="604800" cy="147600"/>
            <a:chOff x="7688649" y="828750"/>
            <a:chExt cx="604800" cy="147600"/>
          </a:xfrm>
        </p:grpSpPr>
        <p:sp>
          <p:nvSpPr>
            <p:cNvPr id="492" name="Google Shape;492;p30"/>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30"/>
          <p:cNvSpPr txBox="1">
            <a:spLocks noGrp="1"/>
          </p:cNvSpPr>
          <p:nvPr>
            <p:ph type="title" idx="6"/>
          </p:nvPr>
        </p:nvSpPr>
        <p:spPr>
          <a:xfrm>
            <a:off x="2138625" y="3596138"/>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Demo</a:t>
            </a:r>
            <a:endParaRPr/>
          </a:p>
        </p:txBody>
      </p:sp>
      <p:sp>
        <p:nvSpPr>
          <p:cNvPr id="496" name="Google Shape;496;p30"/>
          <p:cNvSpPr txBox="1">
            <a:spLocks noGrp="1"/>
          </p:cNvSpPr>
          <p:nvPr>
            <p:ph type="title" idx="7"/>
          </p:nvPr>
        </p:nvSpPr>
        <p:spPr>
          <a:xfrm>
            <a:off x="1235625" y="3596125"/>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2"/>
              </a:solidFill>
            </a:endParaRPr>
          </a:p>
          <a:p>
            <a:pPr marL="0" lvl="0" indent="0" algn="ctr" rtl="0">
              <a:spcBef>
                <a:spcPts val="0"/>
              </a:spcBef>
              <a:spcAft>
                <a:spcPts val="0"/>
              </a:spcAft>
              <a:buNone/>
            </a:pPr>
            <a:r>
              <a:rPr lang="en">
                <a:solidFill>
                  <a:schemeClr val="lt2"/>
                </a:solidFill>
              </a:rPr>
              <a:t>/05</a:t>
            </a:r>
            <a:endParaRPr>
              <a:solidFill>
                <a:schemeClr val="lt2"/>
              </a:solidFill>
            </a:endParaRPr>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grpSp>
        <p:nvGrpSpPr>
          <p:cNvPr id="501" name="Google Shape;501;p31"/>
          <p:cNvGrpSpPr/>
          <p:nvPr/>
        </p:nvGrpSpPr>
        <p:grpSpPr>
          <a:xfrm rot="5400000">
            <a:off x="1275562" y="1942197"/>
            <a:ext cx="2148326" cy="1663145"/>
            <a:chOff x="6007752" y="1813287"/>
            <a:chExt cx="2279633" cy="1173460"/>
          </a:xfrm>
        </p:grpSpPr>
        <p:sp>
          <p:nvSpPr>
            <p:cNvPr id="502" name="Google Shape;502;p31"/>
            <p:cNvSpPr/>
            <p:nvPr/>
          </p:nvSpPr>
          <p:spPr>
            <a:xfrm>
              <a:off x="6007752" y="1813287"/>
              <a:ext cx="790000" cy="555800"/>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6007752" y="2430831"/>
              <a:ext cx="1641713" cy="555916"/>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6859503" y="1813287"/>
              <a:ext cx="789971" cy="555800"/>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7728138" y="1813287"/>
              <a:ext cx="559247" cy="258120"/>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7728138" y="2131674"/>
              <a:ext cx="559247" cy="855073"/>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31"/>
          <p:cNvSpPr/>
          <p:nvPr/>
        </p:nvSpPr>
        <p:spPr>
          <a:xfrm>
            <a:off x="1040525" y="1807681"/>
            <a:ext cx="1166100" cy="613800"/>
          </a:xfrm>
          <a:prstGeom prst="roundRect">
            <a:avLst>
              <a:gd name="adj" fmla="val 8585"/>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1"/>
          <p:cNvGrpSpPr/>
          <p:nvPr/>
        </p:nvGrpSpPr>
        <p:grpSpPr>
          <a:xfrm>
            <a:off x="299286" y="189025"/>
            <a:ext cx="133205" cy="119344"/>
            <a:chOff x="222150" y="185025"/>
            <a:chExt cx="170100" cy="152400"/>
          </a:xfrm>
        </p:grpSpPr>
        <p:cxnSp>
          <p:nvCxnSpPr>
            <p:cNvPr id="509" name="Google Shape;509;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10" name="Google Shape;510;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11" name="Google Shape;511;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12" name="Google Shape;512;p31"/>
          <p:cNvGrpSpPr/>
          <p:nvPr/>
        </p:nvGrpSpPr>
        <p:grpSpPr>
          <a:xfrm>
            <a:off x="286625" y="3999999"/>
            <a:ext cx="145867" cy="958251"/>
            <a:chOff x="286625" y="3923799"/>
            <a:chExt cx="145867" cy="958251"/>
          </a:xfrm>
        </p:grpSpPr>
        <p:sp>
          <p:nvSpPr>
            <p:cNvPr id="513" name="Google Shape;513;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1"/>
            <p:cNvGrpSpPr/>
            <p:nvPr/>
          </p:nvGrpSpPr>
          <p:grpSpPr>
            <a:xfrm>
              <a:off x="298112" y="4342643"/>
              <a:ext cx="110182" cy="126862"/>
              <a:chOff x="281100" y="2027800"/>
              <a:chExt cx="140700" cy="162000"/>
            </a:xfrm>
          </p:grpSpPr>
          <p:sp>
            <p:nvSpPr>
              <p:cNvPr id="515" name="Google Shape;515;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1"/>
              <p:cNvGrpSpPr/>
              <p:nvPr/>
            </p:nvGrpSpPr>
            <p:grpSpPr>
              <a:xfrm>
                <a:off x="308875" y="2088450"/>
                <a:ext cx="85200" cy="40700"/>
                <a:chOff x="308875" y="2087000"/>
                <a:chExt cx="85200" cy="40700"/>
              </a:xfrm>
            </p:grpSpPr>
            <p:cxnSp>
              <p:nvCxnSpPr>
                <p:cNvPr id="517" name="Google Shape;517;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19" name="Google Shape;519;p31"/>
            <p:cNvGrpSpPr/>
            <p:nvPr/>
          </p:nvGrpSpPr>
          <p:grpSpPr>
            <a:xfrm>
              <a:off x="286625" y="3923799"/>
              <a:ext cx="133200" cy="133200"/>
              <a:chOff x="286625" y="3648899"/>
              <a:chExt cx="133200" cy="133200"/>
            </a:xfrm>
          </p:grpSpPr>
          <p:sp>
            <p:nvSpPr>
              <p:cNvPr id="520" name="Google Shape;520;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2" name="Google Shape;522;p31">
            <a:hlinkClick r:id="rId3" action="ppaction://hlinksldjump"/>
          </p:cNvPr>
          <p:cNvSpPr txBox="1">
            <a:spLocks noGrp="1"/>
          </p:cNvSpPr>
          <p:nvPr>
            <p:ph type="subTitle" id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23" name="Google Shape;523;p31"/>
          <p:cNvSpPr txBox="1">
            <a:spLocks noGrp="1"/>
          </p:cNvSpPr>
          <p:nvPr>
            <p:ph type="title"/>
          </p:nvPr>
        </p:nvSpPr>
        <p:spPr>
          <a:xfrm>
            <a:off x="4111550" y="90220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524" name="Google Shape;524;p31"/>
          <p:cNvSpPr txBox="1">
            <a:spLocks noGrp="1"/>
          </p:cNvSpPr>
          <p:nvPr>
            <p:ph type="subTitle" idx="1"/>
          </p:nvPr>
        </p:nvSpPr>
        <p:spPr>
          <a:xfrm>
            <a:off x="4111550" y="1580625"/>
            <a:ext cx="4164300" cy="257040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endParaRPr sz="1100">
              <a:solidFill>
                <a:schemeClr val="lt1"/>
              </a:solidFill>
            </a:endParaRPr>
          </a:p>
          <a:p>
            <a:pPr marL="0" lvl="0" indent="0" algn="l" rtl="0">
              <a:lnSpc>
                <a:spcPct val="120000"/>
              </a:lnSpc>
              <a:spcBef>
                <a:spcPts val="0"/>
              </a:spcBef>
              <a:spcAft>
                <a:spcPts val="0"/>
              </a:spcAft>
              <a:buClr>
                <a:srgbClr val="000000"/>
              </a:buClr>
              <a:buSzPts val="1400"/>
              <a:buFont typeface="Arial"/>
              <a:buNone/>
            </a:pPr>
            <a:r>
              <a:rPr lang="en" sz="1100">
                <a:solidFill>
                  <a:schemeClr val="lt1"/>
                </a:solidFill>
              </a:rPr>
              <a:t>Web Search Engine is the web system that allows users to search for information on the World Wide Web. </a:t>
            </a:r>
            <a:endParaRPr sz="1100">
              <a:solidFill>
                <a:schemeClr val="lt1"/>
              </a:solidFill>
            </a:endParaRPr>
          </a:p>
          <a:p>
            <a:pPr marL="0" lvl="0" indent="0" algn="l" rtl="0">
              <a:lnSpc>
                <a:spcPct val="120000"/>
              </a:lnSpc>
              <a:spcBef>
                <a:spcPts val="800"/>
              </a:spcBef>
              <a:spcAft>
                <a:spcPts val="0"/>
              </a:spcAft>
              <a:buClr>
                <a:srgbClr val="000000"/>
              </a:buClr>
              <a:buSzPts val="1400"/>
              <a:buFont typeface="Arial"/>
              <a:buNone/>
            </a:pPr>
            <a:r>
              <a:rPr lang="en" sz="1100">
                <a:solidFill>
                  <a:schemeClr val="lt1"/>
                </a:solidFill>
              </a:rPr>
              <a:t>By scanning and indexing information on several different websites, the search engine can present relevant pages to the user when they submit a search query. </a:t>
            </a:r>
            <a:endParaRPr sz="1100">
              <a:solidFill>
                <a:schemeClr val="lt1"/>
              </a:solidFill>
            </a:endParaRPr>
          </a:p>
          <a:p>
            <a:pPr marL="0" lvl="0" indent="0" algn="l" rtl="0">
              <a:lnSpc>
                <a:spcPct val="120000"/>
              </a:lnSpc>
              <a:spcBef>
                <a:spcPts val="800"/>
              </a:spcBef>
              <a:spcAft>
                <a:spcPts val="0"/>
              </a:spcAft>
              <a:buClr>
                <a:srgbClr val="000000"/>
              </a:buClr>
              <a:buSzPts val="1400"/>
              <a:buFont typeface="Arial"/>
              <a:buNone/>
            </a:pPr>
            <a:r>
              <a:rPr lang="en" sz="1100">
                <a:solidFill>
                  <a:schemeClr val="lt1"/>
                </a:solidFill>
              </a:rPr>
              <a:t>Search Engines can be used to find different kinds of information, and they find this information and rank the pages they feel are relevant according to defined algorithms.</a:t>
            </a:r>
            <a:endParaRPr sz="1100"/>
          </a:p>
        </p:txBody>
      </p:sp>
      <p:sp>
        <p:nvSpPr>
          <p:cNvPr id="525" name="Google Shape;525;p31"/>
          <p:cNvSpPr/>
          <p:nvPr/>
        </p:nvSpPr>
        <p:spPr>
          <a:xfrm>
            <a:off x="1190290" y="1889335"/>
            <a:ext cx="279939" cy="294594"/>
          </a:xfrm>
          <a:custGeom>
            <a:avLst/>
            <a:gdLst/>
            <a:ahLst/>
            <a:cxnLst/>
            <a:rect l="l" t="t" r="r" b="b"/>
            <a:pathLst>
              <a:path w="7589" h="7599" extrusionOk="0">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284386" y="1932329"/>
            <a:ext cx="91739" cy="96570"/>
          </a:xfrm>
          <a:custGeom>
            <a:avLst/>
            <a:gdLst/>
            <a:ahLst/>
            <a:cxnLst/>
            <a:rect l="l" t="t" r="r" b="b"/>
            <a:pathLst>
              <a:path w="2487" h="2491" extrusionOk="0">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233631" y="2065189"/>
            <a:ext cx="193217" cy="118745"/>
          </a:xfrm>
          <a:custGeom>
            <a:avLst/>
            <a:gdLst/>
            <a:ahLst/>
            <a:cxnLst/>
            <a:rect l="l" t="t" r="r" b="b"/>
            <a:pathLst>
              <a:path w="5238" h="3063" extrusionOk="0">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31"/>
          <p:cNvGrpSpPr/>
          <p:nvPr/>
        </p:nvGrpSpPr>
        <p:grpSpPr>
          <a:xfrm>
            <a:off x="1190334" y="2221012"/>
            <a:ext cx="866822" cy="118751"/>
            <a:chOff x="1397158" y="2606681"/>
            <a:chExt cx="1007698" cy="131347"/>
          </a:xfrm>
        </p:grpSpPr>
        <p:sp>
          <p:nvSpPr>
            <p:cNvPr id="529" name="Google Shape;529;p31"/>
            <p:cNvSpPr/>
            <p:nvPr/>
          </p:nvSpPr>
          <p:spPr>
            <a:xfrm>
              <a:off x="1397158" y="2606681"/>
              <a:ext cx="144062" cy="131347"/>
            </a:xfrm>
            <a:custGeom>
              <a:avLst/>
              <a:gdLst/>
              <a:ahLst/>
              <a:cxnLst/>
              <a:rect l="l" t="t" r="r" b="b"/>
              <a:pathLst>
                <a:path w="3923" h="3577" extrusionOk="0">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613003" y="2606681"/>
              <a:ext cx="144062" cy="131347"/>
            </a:xfrm>
            <a:custGeom>
              <a:avLst/>
              <a:gdLst/>
              <a:ahLst/>
              <a:cxnLst/>
              <a:rect l="l" t="t" r="r" b="b"/>
              <a:pathLst>
                <a:path w="3923" h="3577" extrusionOk="0">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828847" y="2606681"/>
              <a:ext cx="144062" cy="131347"/>
            </a:xfrm>
            <a:custGeom>
              <a:avLst/>
              <a:gdLst/>
              <a:ahLst/>
              <a:cxnLst/>
              <a:rect l="l" t="t" r="r" b="b"/>
              <a:pathLst>
                <a:path w="3923" h="3577" extrusionOk="0">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2044692" y="2606681"/>
              <a:ext cx="144283" cy="131347"/>
            </a:xfrm>
            <a:custGeom>
              <a:avLst/>
              <a:gdLst/>
              <a:ahLst/>
              <a:cxnLst/>
              <a:rect l="l" t="t" r="r" b="b"/>
              <a:pathLst>
                <a:path w="3929" h="3577" extrusionOk="0">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2260757" y="2606681"/>
              <a:ext cx="144099" cy="131347"/>
            </a:xfrm>
            <a:custGeom>
              <a:avLst/>
              <a:gdLst/>
              <a:ahLst/>
              <a:cxnLst/>
              <a:rect l="l" t="t" r="r" b="b"/>
              <a:pathLst>
                <a:path w="3924" h="3577" extrusionOk="0">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31"/>
          <p:cNvSpPr/>
          <p:nvPr/>
        </p:nvSpPr>
        <p:spPr>
          <a:xfrm>
            <a:off x="1561614" y="1939243"/>
            <a:ext cx="495476" cy="35192"/>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561614" y="2019169"/>
            <a:ext cx="495476" cy="35137"/>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561614" y="2098877"/>
            <a:ext cx="414158" cy="35164"/>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1"/>
          <p:cNvGrpSpPr/>
          <p:nvPr/>
        </p:nvGrpSpPr>
        <p:grpSpPr>
          <a:xfrm>
            <a:off x="1766741" y="2842185"/>
            <a:ext cx="1166173" cy="237326"/>
            <a:chOff x="1884725" y="2724775"/>
            <a:chExt cx="1355700" cy="262500"/>
          </a:xfrm>
        </p:grpSpPr>
        <p:sp>
          <p:nvSpPr>
            <p:cNvPr id="538" name="Google Shape;538;p31"/>
            <p:cNvSpPr/>
            <p:nvPr/>
          </p:nvSpPr>
          <p:spPr>
            <a:xfrm>
              <a:off x="1884725" y="2724775"/>
              <a:ext cx="1355700" cy="262500"/>
            </a:xfrm>
            <a:prstGeom prst="roundRect">
              <a:avLst>
                <a:gd name="adj" fmla="val 23686"/>
              </a:avLst>
            </a:prstGeom>
            <a:gradFill>
              <a:gsLst>
                <a:gs pos="0">
                  <a:schemeClr val="lt1"/>
                </a:gs>
                <a:gs pos="100000">
                  <a:schemeClr val="dk2"/>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2176700" y="2836550"/>
              <a:ext cx="964615"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2176700" y="2836550"/>
              <a:ext cx="463839"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983825" y="2792040"/>
              <a:ext cx="133214" cy="127937"/>
            </a:xfrm>
            <a:custGeom>
              <a:avLst/>
              <a:gdLst/>
              <a:ahLst/>
              <a:cxnLst/>
              <a:rect l="l" t="t" r="r" b="b"/>
              <a:pathLst>
                <a:path w="9517" h="9140" extrusionOk="0">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1"/>
          <p:cNvGrpSpPr/>
          <p:nvPr/>
        </p:nvGrpSpPr>
        <p:grpSpPr>
          <a:xfrm>
            <a:off x="1222384" y="3499972"/>
            <a:ext cx="597677" cy="447213"/>
            <a:chOff x="3336290" y="764021"/>
            <a:chExt cx="810300" cy="576900"/>
          </a:xfrm>
        </p:grpSpPr>
        <p:sp>
          <p:nvSpPr>
            <p:cNvPr id="543" name="Google Shape;543;p31"/>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1"/>
          <p:cNvGrpSpPr/>
          <p:nvPr/>
        </p:nvGrpSpPr>
        <p:grpSpPr>
          <a:xfrm>
            <a:off x="2635638" y="3499913"/>
            <a:ext cx="660320" cy="227186"/>
            <a:chOff x="6394925" y="2541508"/>
            <a:chExt cx="736800" cy="241200"/>
          </a:xfrm>
        </p:grpSpPr>
        <p:sp>
          <p:nvSpPr>
            <p:cNvPr id="547" name="Google Shape;547;p31"/>
            <p:cNvSpPr/>
            <p:nvPr/>
          </p:nvSpPr>
          <p:spPr>
            <a:xfrm rot="-5400000">
              <a:off x="6642725" y="2293708"/>
              <a:ext cx="241200" cy="736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rot="-5400000">
              <a:off x="6465199"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rot="-5400000">
              <a:off x="6686966"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rot="-5400000">
              <a:off x="6908732"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31"/>
          <p:cNvSpPr/>
          <p:nvPr/>
        </p:nvSpPr>
        <p:spPr>
          <a:xfrm>
            <a:off x="3012691" y="1915197"/>
            <a:ext cx="379220" cy="398740"/>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3100508" y="2017195"/>
            <a:ext cx="203588" cy="194743"/>
          </a:xfrm>
          <a:custGeom>
            <a:avLst/>
            <a:gdLst/>
            <a:ahLst/>
            <a:cxnLst/>
            <a:rect l="l" t="t" r="r" b="b"/>
            <a:pathLst>
              <a:path w="9467" h="8616" extrusionOk="0">
                <a:moveTo>
                  <a:pt x="4733" y="1"/>
                </a:moveTo>
                <a:cubicBezTo>
                  <a:pt x="4606" y="1"/>
                  <a:pt x="4480" y="48"/>
                  <a:pt x="4383" y="142"/>
                </a:cubicBezTo>
                <a:lnTo>
                  <a:pt x="210" y="4131"/>
                </a:lnTo>
                <a:cubicBezTo>
                  <a:pt x="10" y="4325"/>
                  <a:pt x="0" y="4648"/>
                  <a:pt x="194" y="4847"/>
                </a:cubicBezTo>
                <a:cubicBezTo>
                  <a:pt x="295" y="4952"/>
                  <a:pt x="429" y="5005"/>
                  <a:pt x="564" y="5005"/>
                </a:cubicBezTo>
                <a:cubicBezTo>
                  <a:pt x="690" y="5005"/>
                  <a:pt x="817" y="4959"/>
                  <a:pt x="916" y="4867"/>
                </a:cubicBezTo>
                <a:lnTo>
                  <a:pt x="4730" y="1211"/>
                </a:lnTo>
                <a:lnTo>
                  <a:pt x="8551" y="4867"/>
                </a:lnTo>
                <a:cubicBezTo>
                  <a:pt x="8648" y="4959"/>
                  <a:pt x="8776" y="5005"/>
                  <a:pt x="8903" y="5005"/>
                </a:cubicBezTo>
                <a:cubicBezTo>
                  <a:pt x="9037" y="5005"/>
                  <a:pt x="9170" y="4955"/>
                  <a:pt x="9271" y="4847"/>
                </a:cubicBezTo>
                <a:cubicBezTo>
                  <a:pt x="9467" y="4648"/>
                  <a:pt x="9456" y="4325"/>
                  <a:pt x="9257" y="4131"/>
                </a:cubicBezTo>
                <a:lnTo>
                  <a:pt x="5084" y="142"/>
                </a:lnTo>
                <a:cubicBezTo>
                  <a:pt x="4986" y="48"/>
                  <a:pt x="4860" y="1"/>
                  <a:pt x="4733" y="1"/>
                </a:cubicBezTo>
                <a:close/>
                <a:moveTo>
                  <a:pt x="4730" y="2203"/>
                </a:moveTo>
                <a:lnTo>
                  <a:pt x="1355" y="5434"/>
                </a:lnTo>
                <a:lnTo>
                  <a:pt x="1355" y="8616"/>
                </a:lnTo>
                <a:lnTo>
                  <a:pt x="3928" y="8616"/>
                </a:lnTo>
                <a:lnTo>
                  <a:pt x="3928" y="6529"/>
                </a:lnTo>
                <a:lnTo>
                  <a:pt x="5539" y="6529"/>
                </a:lnTo>
                <a:lnTo>
                  <a:pt x="5539" y="8616"/>
                </a:lnTo>
                <a:lnTo>
                  <a:pt x="8106" y="8616"/>
                </a:lnTo>
                <a:lnTo>
                  <a:pt x="8106" y="5434"/>
                </a:lnTo>
                <a:lnTo>
                  <a:pt x="4730" y="2203"/>
                </a:ln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2828258" y="2054035"/>
            <a:ext cx="115115" cy="1210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2643831" y="2054035"/>
            <a:ext cx="115115" cy="1210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4"/>
          <p:cNvSpPr txBox="1">
            <a:spLocks noGrp="1"/>
          </p:cNvSpPr>
          <p:nvPr>
            <p:ph type="title"/>
          </p:nvPr>
        </p:nvSpPr>
        <p:spPr>
          <a:xfrm>
            <a:off x="1421400" y="217305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Key Features</a:t>
            </a:r>
            <a:endParaRPr/>
          </a:p>
        </p:txBody>
      </p:sp>
      <p:sp>
        <p:nvSpPr>
          <p:cNvPr id="584" name="Google Shape;584;p34"/>
          <p:cNvSpPr txBox="1">
            <a:spLocks noGrp="1"/>
          </p:cNvSpPr>
          <p:nvPr>
            <p:ph type="subTitle" idx="1"/>
          </p:nvPr>
        </p:nvSpPr>
        <p:spPr>
          <a:xfrm>
            <a:off x="5084125" y="1528950"/>
            <a:ext cx="2924400" cy="2249100"/>
          </a:xfrm>
          <a:prstGeom prst="rect">
            <a:avLst/>
          </a:prstGeom>
        </p:spPr>
        <p:txBody>
          <a:bodyPr spcFirstLastPara="1" wrap="square" lIns="91425" tIns="91425" rIns="91425" bIns="91425" anchor="ctr" anchorCtr="0">
            <a:noAutofit/>
          </a:bodyPr>
          <a:lstStyle/>
          <a:p>
            <a:pPr marL="165100" lvl="0" indent="-139700" algn="l" rtl="0">
              <a:lnSpc>
                <a:spcPct val="100000"/>
              </a:lnSpc>
              <a:spcBef>
                <a:spcPts val="0"/>
              </a:spcBef>
              <a:spcAft>
                <a:spcPts val="0"/>
              </a:spcAft>
              <a:buClr>
                <a:srgbClr val="DDDDDD"/>
              </a:buClr>
              <a:buSzPts val="1200"/>
              <a:buFont typeface="Fira Code"/>
              <a:buChar char="•"/>
            </a:pPr>
            <a:r>
              <a:rPr lang="en" sz="1200">
                <a:solidFill>
                  <a:schemeClr val="lt1"/>
                </a:solidFill>
              </a:rPr>
              <a:t>Web Crawler</a:t>
            </a:r>
            <a:endParaRPr sz="1100">
              <a:solidFill>
                <a:schemeClr val="lt1"/>
              </a:solidFill>
            </a:endParaRPr>
          </a:p>
          <a:p>
            <a:pPr marL="165100" lvl="0" indent="-139700" algn="l" rtl="0">
              <a:lnSpc>
                <a:spcPct val="100000"/>
              </a:lnSpc>
              <a:spcBef>
                <a:spcPts val="700"/>
              </a:spcBef>
              <a:spcAft>
                <a:spcPts val="0"/>
              </a:spcAft>
              <a:buClr>
                <a:srgbClr val="DDDDDD"/>
              </a:buClr>
              <a:buSzPts val="1200"/>
              <a:buFont typeface="Fira Code"/>
              <a:buChar char="•"/>
            </a:pPr>
            <a:r>
              <a:rPr lang="en" sz="1200">
                <a:solidFill>
                  <a:schemeClr val="lt1"/>
                </a:solidFill>
              </a:rPr>
              <a:t>HTML to Text</a:t>
            </a:r>
            <a:endParaRPr sz="1100">
              <a:solidFill>
                <a:schemeClr val="lt1"/>
              </a:solidFill>
            </a:endParaRPr>
          </a:p>
          <a:p>
            <a:pPr marL="165100" lvl="0" indent="-139700" algn="l" rtl="0">
              <a:lnSpc>
                <a:spcPct val="100000"/>
              </a:lnSpc>
              <a:spcBef>
                <a:spcPts val="700"/>
              </a:spcBef>
              <a:spcAft>
                <a:spcPts val="0"/>
              </a:spcAft>
              <a:buClr>
                <a:srgbClr val="DDDDDD"/>
              </a:buClr>
              <a:buSzPts val="1200"/>
              <a:buFont typeface="Fira Code"/>
              <a:buChar char="•"/>
            </a:pPr>
            <a:r>
              <a:rPr lang="en" sz="1200">
                <a:solidFill>
                  <a:schemeClr val="lt1"/>
                </a:solidFill>
              </a:rPr>
              <a:t>Pattern Searching</a:t>
            </a:r>
            <a:endParaRPr sz="1100">
              <a:solidFill>
                <a:schemeClr val="lt1"/>
              </a:solidFill>
            </a:endParaRPr>
          </a:p>
          <a:p>
            <a:pPr marL="165100" lvl="0" indent="-139700" algn="l" rtl="0">
              <a:lnSpc>
                <a:spcPct val="100000"/>
              </a:lnSpc>
              <a:spcBef>
                <a:spcPts val="700"/>
              </a:spcBef>
              <a:spcAft>
                <a:spcPts val="0"/>
              </a:spcAft>
              <a:buClr>
                <a:srgbClr val="DDDDDD"/>
              </a:buClr>
              <a:buSzPts val="1200"/>
              <a:buFont typeface="Fira Code"/>
              <a:buChar char="•"/>
            </a:pPr>
            <a:r>
              <a:rPr lang="en" sz="1200">
                <a:solidFill>
                  <a:schemeClr val="lt1"/>
                </a:solidFill>
              </a:rPr>
              <a:t>Frequency Count</a:t>
            </a:r>
            <a:endParaRPr sz="1100">
              <a:solidFill>
                <a:schemeClr val="lt1"/>
              </a:solidFill>
            </a:endParaRPr>
          </a:p>
          <a:p>
            <a:pPr marL="165100" lvl="0" indent="-139700" algn="l" rtl="0">
              <a:lnSpc>
                <a:spcPct val="100000"/>
              </a:lnSpc>
              <a:spcBef>
                <a:spcPts val="700"/>
              </a:spcBef>
              <a:spcAft>
                <a:spcPts val="0"/>
              </a:spcAft>
              <a:buClr>
                <a:srgbClr val="DDDDDD"/>
              </a:buClr>
              <a:buSzPts val="1200"/>
              <a:buFont typeface="Fira Code"/>
              <a:buChar char="•"/>
            </a:pPr>
            <a:r>
              <a:rPr lang="en" sz="1200">
                <a:solidFill>
                  <a:schemeClr val="lt1"/>
                </a:solidFill>
              </a:rPr>
              <a:t>Spell Checker</a:t>
            </a:r>
            <a:endParaRPr sz="1200">
              <a:solidFill>
                <a:schemeClr val="lt1"/>
              </a:solidFill>
            </a:endParaRPr>
          </a:p>
          <a:p>
            <a:pPr marL="165100" lvl="0" indent="-139700" algn="l" rtl="0">
              <a:lnSpc>
                <a:spcPct val="100000"/>
              </a:lnSpc>
              <a:spcBef>
                <a:spcPts val="700"/>
              </a:spcBef>
              <a:spcAft>
                <a:spcPts val="0"/>
              </a:spcAft>
              <a:buClr>
                <a:srgbClr val="DDDDDD"/>
              </a:buClr>
              <a:buSzPts val="1200"/>
              <a:buFont typeface="Fira Code"/>
              <a:buChar char="•"/>
            </a:pPr>
            <a:r>
              <a:rPr lang="en" sz="1200">
                <a:solidFill>
                  <a:schemeClr val="lt1"/>
                </a:solidFill>
              </a:rPr>
              <a:t>Word Suggestion</a:t>
            </a:r>
            <a:endParaRPr sz="1200">
              <a:solidFill>
                <a:schemeClr val="lt1"/>
              </a:solidFill>
            </a:endParaRPr>
          </a:p>
          <a:p>
            <a:pPr marL="165100" lvl="0" indent="-139700" algn="l" rtl="0">
              <a:lnSpc>
                <a:spcPct val="100000"/>
              </a:lnSpc>
              <a:spcBef>
                <a:spcPts val="700"/>
              </a:spcBef>
              <a:spcAft>
                <a:spcPts val="0"/>
              </a:spcAft>
              <a:buClr>
                <a:srgbClr val="DDDDDD"/>
              </a:buClr>
              <a:buSzPts val="1200"/>
              <a:buFont typeface="Fira Code"/>
              <a:buChar char="•"/>
            </a:pPr>
            <a:r>
              <a:rPr lang="en" sz="1200">
                <a:solidFill>
                  <a:schemeClr val="lt1"/>
                </a:solidFill>
              </a:rPr>
              <a:t>Dictionary</a:t>
            </a:r>
            <a:endParaRPr sz="1100">
              <a:solidFill>
                <a:schemeClr val="lt1"/>
              </a:solidFill>
            </a:endParaRPr>
          </a:p>
          <a:p>
            <a:pPr marL="165100" lvl="0" indent="-139700" algn="l" rtl="0">
              <a:lnSpc>
                <a:spcPct val="100000"/>
              </a:lnSpc>
              <a:spcBef>
                <a:spcPts val="700"/>
              </a:spcBef>
              <a:spcAft>
                <a:spcPts val="0"/>
              </a:spcAft>
              <a:buClr>
                <a:srgbClr val="DDDDDD"/>
              </a:buClr>
              <a:buSzPts val="1200"/>
              <a:buFont typeface="Fira Code"/>
              <a:buChar char="•"/>
            </a:pPr>
            <a:r>
              <a:rPr lang="en" sz="1200">
                <a:solidFill>
                  <a:schemeClr val="lt1"/>
                </a:solidFill>
              </a:rPr>
              <a:t>Page Ranking</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2"/>
          <p:cNvSpPr txBox="1">
            <a:spLocks noGrp="1"/>
          </p:cNvSpPr>
          <p:nvPr>
            <p:ph type="title" idx="8"/>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Role of Members</a:t>
            </a:r>
            <a:endParaRPr/>
          </a:p>
        </p:txBody>
      </p:sp>
      <p:sp>
        <p:nvSpPr>
          <p:cNvPr id="564" name="Google Shape;564;p32"/>
          <p:cNvSpPr txBox="1"/>
          <p:nvPr/>
        </p:nvSpPr>
        <p:spPr>
          <a:xfrm>
            <a:off x="1580900" y="2167250"/>
            <a:ext cx="449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65" name="Google Shape;565;p32"/>
          <p:cNvSpPr txBox="1">
            <a:spLocks noGrp="1"/>
          </p:cNvSpPr>
          <p:nvPr>
            <p:ph type="title"/>
          </p:nvPr>
        </p:nvSpPr>
        <p:spPr>
          <a:xfrm>
            <a:off x="5449300" y="3111129"/>
            <a:ext cx="2500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Avadh Patel</a:t>
            </a:r>
            <a:endParaRPr/>
          </a:p>
        </p:txBody>
      </p:sp>
      <p:sp>
        <p:nvSpPr>
          <p:cNvPr id="566" name="Google Shape;566;p32"/>
          <p:cNvSpPr txBox="1">
            <a:spLocks noGrp="1"/>
          </p:cNvSpPr>
          <p:nvPr>
            <p:ph type="subTitle" idx="1"/>
          </p:nvPr>
        </p:nvSpPr>
        <p:spPr>
          <a:xfrm>
            <a:off x="5449300" y="3540500"/>
            <a:ext cx="2500500" cy="50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Dictionary</a:t>
            </a:r>
            <a:endParaRPr/>
          </a:p>
          <a:p>
            <a:pPr marL="0" lvl="0" indent="0" algn="l" rtl="0">
              <a:spcBef>
                <a:spcPts val="0"/>
              </a:spcBef>
              <a:spcAft>
                <a:spcPts val="0"/>
              </a:spcAft>
              <a:buNone/>
            </a:pPr>
            <a:r>
              <a:rPr lang="en"/>
              <a:t>Page Ranking</a:t>
            </a:r>
            <a:endParaRPr/>
          </a:p>
        </p:txBody>
      </p:sp>
      <p:sp>
        <p:nvSpPr>
          <p:cNvPr id="567" name="Google Shape;567;p32"/>
          <p:cNvSpPr txBox="1">
            <a:spLocks noGrp="1"/>
          </p:cNvSpPr>
          <p:nvPr>
            <p:ph type="title" idx="2"/>
          </p:nvPr>
        </p:nvSpPr>
        <p:spPr>
          <a:xfrm>
            <a:off x="1709075" y="1597862"/>
            <a:ext cx="2500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Jay patel</a:t>
            </a:r>
            <a:endParaRPr/>
          </a:p>
        </p:txBody>
      </p:sp>
      <p:sp>
        <p:nvSpPr>
          <p:cNvPr id="568" name="Google Shape;568;p32"/>
          <p:cNvSpPr txBox="1">
            <a:spLocks noGrp="1"/>
          </p:cNvSpPr>
          <p:nvPr>
            <p:ph type="subTitle" idx="3"/>
          </p:nvPr>
        </p:nvSpPr>
        <p:spPr>
          <a:xfrm>
            <a:off x="1709075" y="2014475"/>
            <a:ext cx="2500500" cy="50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Web Crawler</a:t>
            </a:r>
            <a:endParaRPr/>
          </a:p>
          <a:p>
            <a:pPr marL="0" lvl="0" indent="0" algn="l" rtl="0">
              <a:spcBef>
                <a:spcPts val="0"/>
              </a:spcBef>
              <a:spcAft>
                <a:spcPts val="0"/>
              </a:spcAft>
              <a:buNone/>
            </a:pPr>
            <a:r>
              <a:rPr lang="en"/>
              <a:t>HTML to Text</a:t>
            </a:r>
            <a:endParaRPr/>
          </a:p>
        </p:txBody>
      </p:sp>
      <p:sp>
        <p:nvSpPr>
          <p:cNvPr id="569" name="Google Shape;569;p32"/>
          <p:cNvSpPr txBox="1">
            <a:spLocks noGrp="1"/>
          </p:cNvSpPr>
          <p:nvPr>
            <p:ph type="title" idx="4"/>
          </p:nvPr>
        </p:nvSpPr>
        <p:spPr>
          <a:xfrm>
            <a:off x="1709075" y="3078060"/>
            <a:ext cx="2500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Nishant Pansuriya</a:t>
            </a:r>
            <a:endParaRPr/>
          </a:p>
        </p:txBody>
      </p:sp>
      <p:sp>
        <p:nvSpPr>
          <p:cNvPr id="570" name="Google Shape;570;p32"/>
          <p:cNvSpPr txBox="1">
            <a:spLocks noGrp="1"/>
          </p:cNvSpPr>
          <p:nvPr>
            <p:ph type="subTitle" idx="5"/>
          </p:nvPr>
        </p:nvSpPr>
        <p:spPr>
          <a:xfrm>
            <a:off x="1709075" y="3540489"/>
            <a:ext cx="2500500" cy="50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Spell Checker</a:t>
            </a:r>
            <a:endParaRPr/>
          </a:p>
          <a:p>
            <a:pPr marL="0" lvl="0" indent="0" algn="l" rtl="0">
              <a:spcBef>
                <a:spcPts val="0"/>
              </a:spcBef>
              <a:spcAft>
                <a:spcPts val="0"/>
              </a:spcAft>
              <a:buNone/>
            </a:pPr>
            <a:r>
              <a:rPr lang="en"/>
              <a:t>Word Suggestion</a:t>
            </a:r>
            <a:endParaRPr/>
          </a:p>
        </p:txBody>
      </p:sp>
      <p:sp>
        <p:nvSpPr>
          <p:cNvPr id="571" name="Google Shape;571;p32"/>
          <p:cNvSpPr txBox="1">
            <a:spLocks noGrp="1"/>
          </p:cNvSpPr>
          <p:nvPr>
            <p:ph type="title" idx="6"/>
          </p:nvPr>
        </p:nvSpPr>
        <p:spPr>
          <a:xfrm>
            <a:off x="5390450" y="1597847"/>
            <a:ext cx="2500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Sanket Patel</a:t>
            </a:r>
            <a:endParaRPr/>
          </a:p>
        </p:txBody>
      </p:sp>
      <p:sp>
        <p:nvSpPr>
          <p:cNvPr id="572" name="Google Shape;572;p32"/>
          <p:cNvSpPr txBox="1">
            <a:spLocks noGrp="1"/>
          </p:cNvSpPr>
          <p:nvPr>
            <p:ph type="subTitle" idx="7"/>
          </p:nvPr>
        </p:nvSpPr>
        <p:spPr>
          <a:xfrm>
            <a:off x="5390450" y="2014464"/>
            <a:ext cx="2500500" cy="50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Pattern Searching</a:t>
            </a:r>
            <a:endParaRPr/>
          </a:p>
          <a:p>
            <a:pPr marL="0" lvl="0" indent="0" algn="l" rtl="0">
              <a:spcBef>
                <a:spcPts val="0"/>
              </a:spcBef>
              <a:spcAft>
                <a:spcPts val="0"/>
              </a:spcAft>
              <a:buNone/>
            </a:pPr>
            <a:r>
              <a:rPr lang="en"/>
              <a:t>Frequency Count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3"/>
          <p:cNvSpPr txBox="1">
            <a:spLocks noGrp="1"/>
          </p:cNvSpPr>
          <p:nvPr>
            <p:ph type="title"/>
          </p:nvPr>
        </p:nvSpPr>
        <p:spPr>
          <a:xfrm>
            <a:off x="1302375" y="2135950"/>
            <a:ext cx="22716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Workflow</a:t>
            </a:r>
            <a:endParaRPr/>
          </a:p>
        </p:txBody>
      </p:sp>
      <p:pic>
        <p:nvPicPr>
          <p:cNvPr id="3" name="Picture 2">
            <a:extLst>
              <a:ext uri="{FF2B5EF4-FFF2-40B4-BE49-F238E27FC236}">
                <a16:creationId xmlns:a16="http://schemas.microsoft.com/office/drawing/2014/main" id="{9DACEE2C-274A-7641-910F-C8FE0443B4BC}"/>
              </a:ext>
            </a:extLst>
          </p:cNvPr>
          <p:cNvPicPr>
            <a:picLocks noChangeAspect="1"/>
          </p:cNvPicPr>
          <p:nvPr/>
        </p:nvPicPr>
        <p:blipFill>
          <a:blip r:embed="rId3"/>
          <a:stretch>
            <a:fillRect/>
          </a:stretch>
        </p:blipFill>
        <p:spPr>
          <a:xfrm>
            <a:off x="3940628" y="1038570"/>
            <a:ext cx="4265385" cy="3066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5"/>
          <p:cNvSpPr txBox="1">
            <a:spLocks noGrp="1"/>
          </p:cNvSpPr>
          <p:nvPr>
            <p:ph type="title"/>
          </p:nvPr>
        </p:nvSpPr>
        <p:spPr>
          <a:xfrm>
            <a:off x="1421400" y="217305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Web Crawler</a:t>
            </a:r>
            <a:endParaRPr/>
          </a:p>
        </p:txBody>
      </p:sp>
      <p:sp>
        <p:nvSpPr>
          <p:cNvPr id="590" name="Google Shape;590;p35"/>
          <p:cNvSpPr txBox="1">
            <a:spLocks noGrp="1"/>
          </p:cNvSpPr>
          <p:nvPr>
            <p:ph type="subTitle" idx="1"/>
          </p:nvPr>
        </p:nvSpPr>
        <p:spPr>
          <a:xfrm>
            <a:off x="4309425" y="1367650"/>
            <a:ext cx="3993300" cy="3042900"/>
          </a:xfrm>
          <a:prstGeom prst="rect">
            <a:avLst/>
          </a:prstGeom>
        </p:spPr>
        <p:txBody>
          <a:bodyPr spcFirstLastPara="1" wrap="square" lIns="91425" tIns="91425" rIns="91425" bIns="91425" anchor="ctr" anchorCtr="0">
            <a:noAutofit/>
          </a:bodyPr>
          <a:lstStyle/>
          <a:p>
            <a:pPr marL="254000" lvl="0" indent="-228600" algn="l" rtl="0">
              <a:lnSpc>
                <a:spcPct val="120000"/>
              </a:lnSpc>
              <a:spcBef>
                <a:spcPts val="0"/>
              </a:spcBef>
              <a:spcAft>
                <a:spcPts val="0"/>
              </a:spcAft>
              <a:buClr>
                <a:schemeClr val="lt1"/>
              </a:buClr>
              <a:buSzPts val="1200"/>
              <a:buFont typeface="Fira Code"/>
              <a:buChar char="•"/>
            </a:pPr>
            <a:r>
              <a:rPr lang="en" sz="1200">
                <a:solidFill>
                  <a:schemeClr val="lt1"/>
                </a:solidFill>
              </a:rPr>
              <a:t>A web crawler, often known as a spider, is a bot  that downloads and indexes content from all over the internet.</a:t>
            </a:r>
            <a:endParaRPr sz="1100">
              <a:solidFill>
                <a:schemeClr val="lt1"/>
              </a:solidFill>
            </a:endParaRPr>
          </a:p>
          <a:p>
            <a:pPr marL="254000" lvl="0" indent="-228600" algn="l" rtl="0">
              <a:lnSpc>
                <a:spcPct val="120000"/>
              </a:lnSpc>
              <a:spcBef>
                <a:spcPts val="800"/>
              </a:spcBef>
              <a:spcAft>
                <a:spcPts val="0"/>
              </a:spcAft>
              <a:buClr>
                <a:schemeClr val="lt1"/>
              </a:buClr>
              <a:buSzPts val="1200"/>
              <a:buFont typeface="Fira Code"/>
              <a:buChar char="•"/>
            </a:pPr>
            <a:r>
              <a:rPr lang="en" sz="1200">
                <a:solidFill>
                  <a:schemeClr val="lt1"/>
                </a:solidFill>
              </a:rPr>
              <a:t>In this project, we have created a robust web crawler which will traverse through all the hyperlinks in a HTML document until a certain depth &amp; save all the documents in local directory.</a:t>
            </a:r>
            <a:endParaRPr sz="1200">
              <a:solidFill>
                <a:schemeClr val="lt1"/>
              </a:solidFill>
            </a:endParaRPr>
          </a:p>
          <a:p>
            <a:pPr marL="254000" lvl="0" indent="-228600" algn="l" rtl="0">
              <a:lnSpc>
                <a:spcPct val="120000"/>
              </a:lnSpc>
              <a:spcBef>
                <a:spcPts val="800"/>
              </a:spcBef>
              <a:spcAft>
                <a:spcPts val="0"/>
              </a:spcAft>
              <a:buClr>
                <a:schemeClr val="lt1"/>
              </a:buClr>
              <a:buSzPts val="1200"/>
              <a:buChar char="•"/>
            </a:pPr>
            <a:r>
              <a:rPr lang="en" sz="1200">
                <a:solidFill>
                  <a:schemeClr val="lt1"/>
                </a:solidFill>
              </a:rPr>
              <a:t>We have used the hashset data structure in the web crawler to track how many times a specific URL was visited.</a:t>
            </a:r>
            <a:endParaRPr sz="1200">
              <a:solidFill>
                <a:schemeClr val="lt1"/>
              </a:solidFill>
            </a:endParaRPr>
          </a:p>
          <a:p>
            <a:pPr marL="0" lvl="0" indent="0" algn="l" rtl="0">
              <a:lnSpc>
                <a:spcPct val="120000"/>
              </a:lnSpc>
              <a:spcBef>
                <a:spcPts val="800"/>
              </a:spcBef>
              <a:spcAft>
                <a:spcPts val="0"/>
              </a:spcAft>
              <a:buClr>
                <a:srgbClr val="000000"/>
              </a:buClr>
              <a:buSzPts val="1400"/>
              <a:buFont typeface="Arial"/>
              <a:buNone/>
            </a:pPr>
            <a:endParaRPr sz="1100">
              <a:solidFill>
                <a:schemeClr val="lt1"/>
              </a:solidFill>
            </a:endParaRPr>
          </a:p>
          <a:p>
            <a:pPr marL="0" lvl="0" indent="0" algn="l" rtl="0">
              <a:lnSpc>
                <a:spcPct val="100000"/>
              </a:lnSpc>
              <a:spcBef>
                <a:spcPts val="700"/>
              </a:spcBef>
              <a:spcAft>
                <a:spcPts val="0"/>
              </a:spcAft>
              <a:buNone/>
            </a:pPr>
            <a:endParaRPr sz="9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6"/>
          <p:cNvSpPr txBox="1">
            <a:spLocks noGrp="1"/>
          </p:cNvSpPr>
          <p:nvPr>
            <p:ph type="title"/>
          </p:nvPr>
        </p:nvSpPr>
        <p:spPr>
          <a:xfrm>
            <a:off x="1421400" y="217305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HTML to Text</a:t>
            </a:r>
            <a:endParaRPr/>
          </a:p>
        </p:txBody>
      </p:sp>
      <p:sp>
        <p:nvSpPr>
          <p:cNvPr id="596" name="Google Shape;596;p36"/>
          <p:cNvSpPr txBox="1">
            <a:spLocks noGrp="1"/>
          </p:cNvSpPr>
          <p:nvPr>
            <p:ph type="subTitle" idx="1"/>
          </p:nvPr>
        </p:nvSpPr>
        <p:spPr>
          <a:xfrm>
            <a:off x="4891150" y="1528950"/>
            <a:ext cx="3250800" cy="2249100"/>
          </a:xfrm>
          <a:prstGeom prst="rect">
            <a:avLst/>
          </a:prstGeom>
        </p:spPr>
        <p:txBody>
          <a:bodyPr spcFirstLastPara="1" wrap="square" lIns="91425" tIns="91425" rIns="91425" bIns="91425" anchor="ctr" anchorCtr="0">
            <a:noAutofit/>
          </a:bodyPr>
          <a:lstStyle/>
          <a:p>
            <a:pPr marL="165100" lvl="0" indent="-165100" algn="l" rtl="0">
              <a:lnSpc>
                <a:spcPct val="120000"/>
              </a:lnSpc>
              <a:spcBef>
                <a:spcPts val="0"/>
              </a:spcBef>
              <a:spcAft>
                <a:spcPts val="0"/>
              </a:spcAft>
              <a:buClr>
                <a:srgbClr val="DDDDDD"/>
              </a:buClr>
              <a:buSzPts val="1200"/>
              <a:buFont typeface="Fira Code"/>
              <a:buChar char="•"/>
            </a:pPr>
            <a:r>
              <a:rPr lang="en" sz="1200">
                <a:solidFill>
                  <a:schemeClr val="lt1"/>
                </a:solidFill>
              </a:rPr>
              <a:t>Jsoup Library is used in this project to parse HTML documents &amp; convert them to text documents.</a:t>
            </a:r>
            <a:endParaRPr sz="1200">
              <a:solidFill>
                <a:schemeClr val="lt1"/>
              </a:solidFill>
            </a:endParaRPr>
          </a:p>
          <a:p>
            <a:pPr marL="165100" lvl="0" indent="-165100" algn="l" rtl="0">
              <a:lnSpc>
                <a:spcPct val="120000"/>
              </a:lnSpc>
              <a:spcBef>
                <a:spcPts val="0"/>
              </a:spcBef>
              <a:spcAft>
                <a:spcPts val="0"/>
              </a:spcAft>
              <a:buClr>
                <a:srgbClr val="DDDDDD"/>
              </a:buClr>
              <a:buSzPts val="1200"/>
              <a:buFont typeface="Fira Code"/>
              <a:buChar char="•"/>
            </a:pPr>
            <a:r>
              <a:rPr lang="en" sz="1200">
                <a:solidFill>
                  <a:schemeClr val="lt1"/>
                </a:solidFill>
              </a:rPr>
              <a:t>Jsoup provides DOM (Document Object Model) like methods to find, extract &amp; edit HTML documents.</a:t>
            </a:r>
            <a:endParaRPr sz="1200">
              <a:solidFill>
                <a:schemeClr val="lt1"/>
              </a:solidFill>
            </a:endParaRPr>
          </a:p>
          <a:p>
            <a:pPr marL="165100" lvl="0" indent="-165100" algn="l" rtl="0">
              <a:lnSpc>
                <a:spcPct val="120000"/>
              </a:lnSpc>
              <a:spcBef>
                <a:spcPts val="0"/>
              </a:spcBef>
              <a:spcAft>
                <a:spcPts val="0"/>
              </a:spcAft>
              <a:buClr>
                <a:srgbClr val="DDDDDD"/>
              </a:buClr>
              <a:buSzPts val="1200"/>
              <a:buFont typeface="Fira Code"/>
              <a:buChar char="•"/>
            </a:pPr>
            <a:r>
              <a:rPr lang="en" sz="1200">
                <a:solidFill>
                  <a:schemeClr val="lt1"/>
                </a:solidFill>
              </a:rPr>
              <a:t>The Jsoup parser parses all HTML files retrieved by the web crawler, extracting text data and removing unnecessary characters and HTML tags.</a:t>
            </a:r>
            <a:endParaRPr sz="1200">
              <a:solidFill>
                <a:schemeClr val="lt1"/>
              </a:solidFill>
            </a:endParaRPr>
          </a:p>
        </p:txBody>
      </p:sp>
    </p:spTree>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825</Words>
  <Application>Microsoft Macintosh PowerPoint</Application>
  <PresentationFormat>On-screen Show (16:9)</PresentationFormat>
  <Paragraphs>95</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Fira Code Light</vt:lpstr>
      <vt:lpstr>Open Sans</vt:lpstr>
      <vt:lpstr>Arial</vt:lpstr>
      <vt:lpstr>Roboto Condensed Light</vt:lpstr>
      <vt:lpstr>Oswald</vt:lpstr>
      <vt:lpstr>Bebas Neue</vt:lpstr>
      <vt:lpstr>Fira Code</vt:lpstr>
      <vt:lpstr>How to Code Workshop by Slidesgo</vt:lpstr>
      <vt:lpstr>Web Search Engine</vt:lpstr>
      <vt:lpstr> Advanced Computing Concepts (COMP – 8547)  </vt:lpstr>
      <vt:lpstr>Introduction</vt:lpstr>
      <vt:lpstr>/INTRODUCTION</vt:lpstr>
      <vt:lpstr>Key Features</vt:lpstr>
      <vt:lpstr>Role of Members</vt:lpstr>
      <vt:lpstr>Workflow</vt:lpstr>
      <vt:lpstr>Web Crawler</vt:lpstr>
      <vt:lpstr>HTML to Text</vt:lpstr>
      <vt:lpstr>Pattern Searching</vt:lpstr>
      <vt:lpstr>Frequency Count</vt:lpstr>
      <vt:lpstr>Spell Checker</vt:lpstr>
      <vt:lpstr>Word Suggestion</vt:lpstr>
      <vt:lpstr>Dictionary</vt:lpstr>
      <vt:lpstr>Page Ranking</vt:lpstr>
      <vt:lpstr>Project Demo</vt:lpstr>
      <vt:lpstr>Thank You</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Search Engine</dc:title>
  <cp:lastModifiedBy>NISHANT CHANDUBHAI PANSURIYA</cp:lastModifiedBy>
  <cp:revision>4</cp:revision>
  <dcterms:modified xsi:type="dcterms:W3CDTF">2022-04-04T15:07:46Z</dcterms:modified>
</cp:coreProperties>
</file>