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1" r:id="rId3"/>
    <p:sldId id="273" r:id="rId4"/>
    <p:sldId id="262" r:id="rId5"/>
    <p:sldId id="263"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nt" initials="N" lastIdx="1" clrIdx="0">
    <p:extLst>
      <p:ext uri="{19B8F6BF-5375-455C-9EA6-DF929625EA0E}">
        <p15:presenceInfo xmlns:p15="http://schemas.microsoft.com/office/powerpoint/2012/main" userId="ee38993a0acd0c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Model</a:t>
            </a:r>
            <a:r>
              <a:rPr lang="en-IN" baseline="0" dirty="0"/>
              <a:t> Size vs Model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7062554680664919E-2"/>
          <c:y val="9.166547551721782E-2"/>
          <c:w val="0.59844249582438558"/>
          <c:h val="0.79029210761472246"/>
        </c:manualLayout>
      </c:layout>
      <c:barChart>
        <c:barDir val="col"/>
        <c:grouping val="clustered"/>
        <c:varyColors val="0"/>
        <c:ser>
          <c:idx val="0"/>
          <c:order val="0"/>
          <c:tx>
            <c:strRef>
              <c:f>Sheet1!$B$1</c:f>
              <c:strCache>
                <c:ptCount val="1"/>
                <c:pt idx="0">
                  <c:v>float32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MobileNet</c:v>
                </c:pt>
                <c:pt idx="1">
                  <c:v>Resnet50</c:v>
                </c:pt>
                <c:pt idx="2">
                  <c:v>Vgg16</c:v>
                </c:pt>
                <c:pt idx="3">
                  <c:v>Emotion Model</c:v>
                </c:pt>
              </c:strCache>
            </c:strRef>
          </c:cat>
          <c:val>
            <c:numRef>
              <c:f>Sheet1!$B$2:$B$5</c:f>
              <c:numCache>
                <c:formatCode>General</c:formatCode>
                <c:ptCount val="4"/>
                <c:pt idx="0">
                  <c:v>6.4690000000000003</c:v>
                </c:pt>
                <c:pt idx="1">
                  <c:v>98.525999999999996</c:v>
                </c:pt>
                <c:pt idx="2">
                  <c:v>57.738999999999997</c:v>
                </c:pt>
                <c:pt idx="3">
                  <c:v>8.9779999999999998</c:v>
                </c:pt>
              </c:numCache>
            </c:numRef>
          </c:val>
          <c:extLst>
            <c:ext xmlns:c16="http://schemas.microsoft.com/office/drawing/2014/chart" uri="{C3380CC4-5D6E-409C-BE32-E72D297353CC}">
              <c16:uniqueId val="{00000000-907F-47FD-B89E-04F39E5135FC}"/>
            </c:ext>
          </c:extLst>
        </c:ser>
        <c:ser>
          <c:idx val="1"/>
          <c:order val="1"/>
          <c:tx>
            <c:strRef>
              <c:f>Sheet1!$C$1</c:f>
              <c:strCache>
                <c:ptCount val="1"/>
                <c:pt idx="0">
                  <c:v>float16</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MobileNet</c:v>
                </c:pt>
                <c:pt idx="1">
                  <c:v>Resnet50</c:v>
                </c:pt>
                <c:pt idx="2">
                  <c:v>Vgg16</c:v>
                </c:pt>
                <c:pt idx="3">
                  <c:v>Emotion Model</c:v>
                </c:pt>
              </c:strCache>
            </c:strRef>
          </c:cat>
          <c:val>
            <c:numRef>
              <c:f>Sheet1!$C$2:$C$5</c:f>
              <c:numCache>
                <c:formatCode>General</c:formatCode>
                <c:ptCount val="4"/>
              </c:numCache>
            </c:numRef>
          </c:val>
          <c:extLst>
            <c:ext xmlns:c16="http://schemas.microsoft.com/office/drawing/2014/chart" uri="{C3380CC4-5D6E-409C-BE32-E72D297353CC}">
              <c16:uniqueId val="{00000001-907F-47FD-B89E-04F39E5135FC}"/>
            </c:ext>
          </c:extLst>
        </c:ser>
        <c:ser>
          <c:idx val="2"/>
          <c:order val="2"/>
          <c:tx>
            <c:strRef>
              <c:f>Sheet1!$D$1</c:f>
              <c:strCache>
                <c:ptCount val="1"/>
                <c:pt idx="0">
                  <c:v>int8</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MobileNet</c:v>
                </c:pt>
                <c:pt idx="1">
                  <c:v>Resnet50</c:v>
                </c:pt>
                <c:pt idx="2">
                  <c:v>Vgg16</c:v>
                </c:pt>
                <c:pt idx="3">
                  <c:v>Emotion Model</c:v>
                </c:pt>
              </c:strCache>
            </c:strRef>
          </c:cat>
          <c:val>
            <c:numRef>
              <c:f>Sheet1!$D$2:$D$5</c:f>
              <c:numCache>
                <c:formatCode>General</c:formatCode>
                <c:ptCount val="4"/>
              </c:numCache>
            </c:numRef>
          </c:val>
          <c:extLst>
            <c:ext xmlns:c16="http://schemas.microsoft.com/office/drawing/2014/chart" uri="{C3380CC4-5D6E-409C-BE32-E72D297353CC}">
              <c16:uniqueId val="{00000002-907F-47FD-B89E-04F39E5135FC}"/>
            </c:ext>
          </c:extLst>
        </c:ser>
        <c:dLbls>
          <c:dLblPos val="outEnd"/>
          <c:showLegendKey val="0"/>
          <c:showVal val="1"/>
          <c:showCatName val="0"/>
          <c:showSerName val="0"/>
          <c:showPercent val="0"/>
          <c:showBubbleSize val="0"/>
        </c:dLbls>
        <c:gapWidth val="219"/>
        <c:overlap val="-27"/>
        <c:axId val="18953391"/>
        <c:axId val="18950479"/>
      </c:barChart>
      <c:catAx>
        <c:axId val="1895339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Model</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50479"/>
        <c:crosses val="autoZero"/>
        <c:auto val="1"/>
        <c:lblAlgn val="ctr"/>
        <c:lblOffset val="100"/>
        <c:noMultiLvlLbl val="0"/>
      </c:catAx>
      <c:valAx>
        <c:axId val="18950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Model Size(Mb)</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53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Model</a:t>
            </a:r>
            <a:r>
              <a:rPr lang="en-IN" baseline="0" dirty="0"/>
              <a:t> size vs Model</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68040824738055"/>
          <c:y val="0.1390214344753867"/>
          <c:w val="0.81872113164674398"/>
          <c:h val="0.60713247860592012"/>
        </c:manualLayout>
      </c:layout>
      <c:barChart>
        <c:barDir val="col"/>
        <c:grouping val="clustered"/>
        <c:varyColors val="0"/>
        <c:ser>
          <c:idx val="0"/>
          <c:order val="0"/>
          <c:tx>
            <c:strRef>
              <c:f>Sheet1!$B$1</c:f>
              <c:strCache>
                <c:ptCount val="1"/>
                <c:pt idx="0">
                  <c:v>float32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MobileNet</c:v>
                </c:pt>
                <c:pt idx="1">
                  <c:v>Resnet50</c:v>
                </c:pt>
                <c:pt idx="2">
                  <c:v>Vgg16</c:v>
                </c:pt>
              </c:strCache>
            </c:strRef>
          </c:cat>
          <c:val>
            <c:numRef>
              <c:f>Sheet1!$B$2:$B$5</c:f>
              <c:numCache>
                <c:formatCode>General</c:formatCode>
                <c:ptCount val="4"/>
                <c:pt idx="0">
                  <c:v>6.4690000000000003</c:v>
                </c:pt>
                <c:pt idx="1">
                  <c:v>98.525999999999996</c:v>
                </c:pt>
                <c:pt idx="2">
                  <c:v>57.738999999999997</c:v>
                </c:pt>
              </c:numCache>
            </c:numRef>
          </c:val>
          <c:extLst>
            <c:ext xmlns:c16="http://schemas.microsoft.com/office/drawing/2014/chart" uri="{C3380CC4-5D6E-409C-BE32-E72D297353CC}">
              <c16:uniqueId val="{00000000-B28D-468E-833B-0CE78535ADED}"/>
            </c:ext>
          </c:extLst>
        </c:ser>
        <c:ser>
          <c:idx val="1"/>
          <c:order val="1"/>
          <c:tx>
            <c:strRef>
              <c:f>Sheet1!$C$1</c:f>
              <c:strCache>
                <c:ptCount val="1"/>
                <c:pt idx="0">
                  <c:v>float16</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MobileNet</c:v>
                </c:pt>
                <c:pt idx="1">
                  <c:v>Resnet50</c:v>
                </c:pt>
                <c:pt idx="2">
                  <c:v>Vgg16</c:v>
                </c:pt>
              </c:strCache>
            </c:strRef>
          </c:cat>
          <c:val>
            <c:numRef>
              <c:f>Sheet1!$C$2:$C$5</c:f>
              <c:numCache>
                <c:formatCode>General</c:formatCode>
                <c:ptCount val="4"/>
                <c:pt idx="0">
                  <c:v>3.09</c:v>
                </c:pt>
                <c:pt idx="1">
                  <c:v>46.182000000000002</c:v>
                </c:pt>
                <c:pt idx="2">
                  <c:v>28.33</c:v>
                </c:pt>
              </c:numCache>
            </c:numRef>
          </c:val>
          <c:extLst>
            <c:ext xmlns:c16="http://schemas.microsoft.com/office/drawing/2014/chart" uri="{C3380CC4-5D6E-409C-BE32-E72D297353CC}">
              <c16:uniqueId val="{00000001-B28D-468E-833B-0CE78535ADED}"/>
            </c:ext>
          </c:extLst>
        </c:ser>
        <c:ser>
          <c:idx val="2"/>
          <c:order val="2"/>
          <c:tx>
            <c:strRef>
              <c:f>Sheet1!$D$1</c:f>
              <c:strCache>
                <c:ptCount val="1"/>
                <c:pt idx="0">
                  <c:v>int8</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MobileNet</c:v>
                </c:pt>
                <c:pt idx="1">
                  <c:v>Resnet50</c:v>
                </c:pt>
                <c:pt idx="2">
                  <c:v>Vgg16</c:v>
                </c:pt>
              </c:strCache>
            </c:strRef>
          </c:cat>
          <c:val>
            <c:numRef>
              <c:f>Sheet1!$D$2:$D$5</c:f>
              <c:numCache>
                <c:formatCode>General</c:formatCode>
                <c:ptCount val="4"/>
              </c:numCache>
            </c:numRef>
          </c:val>
          <c:extLst>
            <c:ext xmlns:c16="http://schemas.microsoft.com/office/drawing/2014/chart" uri="{C3380CC4-5D6E-409C-BE32-E72D297353CC}">
              <c16:uniqueId val="{00000002-B28D-468E-833B-0CE78535ADED}"/>
            </c:ext>
          </c:extLst>
        </c:ser>
        <c:dLbls>
          <c:dLblPos val="outEnd"/>
          <c:showLegendKey val="0"/>
          <c:showVal val="1"/>
          <c:showCatName val="0"/>
          <c:showSerName val="0"/>
          <c:showPercent val="0"/>
          <c:showBubbleSize val="0"/>
        </c:dLbls>
        <c:gapWidth val="219"/>
        <c:overlap val="-27"/>
        <c:axId val="16918447"/>
        <c:axId val="16920527"/>
      </c:barChart>
      <c:catAx>
        <c:axId val="1691844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Model</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20527"/>
        <c:crosses val="autoZero"/>
        <c:auto val="1"/>
        <c:lblAlgn val="ctr"/>
        <c:lblOffset val="100"/>
        <c:noMultiLvlLbl val="0"/>
      </c:catAx>
      <c:valAx>
        <c:axId val="16920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Model size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8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Model</a:t>
            </a:r>
            <a:r>
              <a:rPr lang="en-IN" baseline="0" dirty="0"/>
              <a:t> Size vs Model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float32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MobileNet</c:v>
                </c:pt>
                <c:pt idx="1">
                  <c:v>Resnet50</c:v>
                </c:pt>
                <c:pt idx="2">
                  <c:v>vgg16</c:v>
                </c:pt>
              </c:strCache>
            </c:strRef>
          </c:cat>
          <c:val>
            <c:numRef>
              <c:f>Sheet1!$B$2:$B$5</c:f>
              <c:numCache>
                <c:formatCode>General</c:formatCode>
                <c:ptCount val="4"/>
                <c:pt idx="0">
                  <c:v>6.4690000000000003</c:v>
                </c:pt>
                <c:pt idx="1">
                  <c:v>98.525999999999996</c:v>
                </c:pt>
                <c:pt idx="2">
                  <c:v>57.738999999999997</c:v>
                </c:pt>
              </c:numCache>
            </c:numRef>
          </c:val>
          <c:extLst>
            <c:ext xmlns:c16="http://schemas.microsoft.com/office/drawing/2014/chart" uri="{C3380CC4-5D6E-409C-BE32-E72D297353CC}">
              <c16:uniqueId val="{00000000-9AE4-4CA2-93E4-C980971C23D4}"/>
            </c:ext>
          </c:extLst>
        </c:ser>
        <c:ser>
          <c:idx val="1"/>
          <c:order val="1"/>
          <c:tx>
            <c:strRef>
              <c:f>Sheet1!$C$1</c:f>
              <c:strCache>
                <c:ptCount val="1"/>
                <c:pt idx="0">
                  <c:v>float16</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MobileNet</c:v>
                </c:pt>
                <c:pt idx="1">
                  <c:v>Resnet50</c:v>
                </c:pt>
                <c:pt idx="2">
                  <c:v>vgg16</c:v>
                </c:pt>
              </c:strCache>
            </c:strRef>
          </c:cat>
          <c:val>
            <c:numRef>
              <c:f>Sheet1!$C$2:$C$5</c:f>
              <c:numCache>
                <c:formatCode>General</c:formatCode>
                <c:ptCount val="4"/>
                <c:pt idx="0">
                  <c:v>3.4</c:v>
                </c:pt>
                <c:pt idx="1">
                  <c:v>46.182000000000002</c:v>
                </c:pt>
                <c:pt idx="2">
                  <c:v>28.33</c:v>
                </c:pt>
              </c:numCache>
            </c:numRef>
          </c:val>
          <c:extLst>
            <c:ext xmlns:c16="http://schemas.microsoft.com/office/drawing/2014/chart" uri="{C3380CC4-5D6E-409C-BE32-E72D297353CC}">
              <c16:uniqueId val="{00000001-9AE4-4CA2-93E4-C980971C23D4}"/>
            </c:ext>
          </c:extLst>
        </c:ser>
        <c:ser>
          <c:idx val="2"/>
          <c:order val="2"/>
          <c:tx>
            <c:strRef>
              <c:f>Sheet1!$D$1</c:f>
              <c:strCache>
                <c:ptCount val="1"/>
                <c:pt idx="0">
                  <c:v>int8</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MobileNet</c:v>
                </c:pt>
                <c:pt idx="1">
                  <c:v>Resnet50</c:v>
                </c:pt>
                <c:pt idx="2">
                  <c:v>vgg16</c:v>
                </c:pt>
              </c:strCache>
            </c:strRef>
          </c:cat>
          <c:val>
            <c:numRef>
              <c:f>Sheet1!$D$2:$D$5</c:f>
              <c:numCache>
                <c:formatCode>General</c:formatCode>
                <c:ptCount val="4"/>
                <c:pt idx="0">
                  <c:v>1.74</c:v>
                </c:pt>
                <c:pt idx="1">
                  <c:v>23.791</c:v>
                </c:pt>
                <c:pt idx="2">
                  <c:v>14.28</c:v>
                </c:pt>
              </c:numCache>
            </c:numRef>
          </c:val>
          <c:extLst>
            <c:ext xmlns:c16="http://schemas.microsoft.com/office/drawing/2014/chart" uri="{C3380CC4-5D6E-409C-BE32-E72D297353CC}">
              <c16:uniqueId val="{00000002-9AE4-4CA2-93E4-C980971C23D4}"/>
            </c:ext>
          </c:extLst>
        </c:ser>
        <c:dLbls>
          <c:dLblPos val="outEnd"/>
          <c:showLegendKey val="0"/>
          <c:showVal val="1"/>
          <c:showCatName val="0"/>
          <c:showSerName val="0"/>
          <c:showPercent val="0"/>
          <c:showBubbleSize val="0"/>
        </c:dLbls>
        <c:gapWidth val="219"/>
        <c:overlap val="-27"/>
        <c:axId val="124737247"/>
        <c:axId val="124773279"/>
      </c:barChart>
      <c:catAx>
        <c:axId val="12473724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Model</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773279"/>
        <c:crosses val="autoZero"/>
        <c:auto val="1"/>
        <c:lblAlgn val="ctr"/>
        <c:lblOffset val="100"/>
        <c:noMultiLvlLbl val="0"/>
      </c:catAx>
      <c:valAx>
        <c:axId val="124773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Model</a:t>
                </a:r>
                <a:r>
                  <a:rPr lang="en-IN" baseline="0" dirty="0"/>
                  <a:t> Size(Mb)</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737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2B5F5-EC10-4530-991C-B562F7B7E0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42AE1-86C6-464A-B12E-FC0BD8604C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79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2B5F5-EC10-4530-991C-B562F7B7E0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236003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2B5F5-EC10-4530-991C-B562F7B7E0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409913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2B5F5-EC10-4530-991C-B562F7B7E0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158844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E2B5F5-EC10-4530-991C-B562F7B7E03D}"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442AE1-86C6-464A-B12E-FC0BD8604C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4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2B5F5-EC10-4530-991C-B562F7B7E0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120144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2B5F5-EC10-4530-991C-B562F7B7E03D}"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373971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2B5F5-EC10-4530-991C-B562F7B7E03D}"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151676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E2B5F5-EC10-4530-991C-B562F7B7E03D}" type="datetimeFigureOut">
              <a:rPr lang="en-IN" smtClean="0"/>
              <a:t>29-09-2022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21773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E2B5F5-EC10-4530-991C-B562F7B7E03D}" type="datetimeFigureOut">
              <a:rPr lang="en-IN" smtClean="0"/>
              <a:t>29-09-2022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442AE1-86C6-464A-B12E-FC0BD8604C8E}" type="slidenum">
              <a:rPr lang="en-IN" smtClean="0"/>
              <a:t>‹#›</a:t>
            </a:fld>
            <a:endParaRPr lang="en-IN"/>
          </a:p>
        </p:txBody>
      </p:sp>
    </p:spTree>
    <p:extLst>
      <p:ext uri="{BB962C8B-B14F-4D97-AF65-F5344CB8AC3E}">
        <p14:creationId xmlns:p14="http://schemas.microsoft.com/office/powerpoint/2010/main" val="197711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2B5F5-EC10-4530-991C-B562F7B7E03D}"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442AE1-86C6-464A-B12E-FC0BD8604C8E}" type="slidenum">
              <a:rPr lang="en-IN" smtClean="0"/>
              <a:t>‹#›</a:t>
            </a:fld>
            <a:endParaRPr lang="en-IN"/>
          </a:p>
        </p:txBody>
      </p:sp>
    </p:spTree>
    <p:extLst>
      <p:ext uri="{BB962C8B-B14F-4D97-AF65-F5344CB8AC3E}">
        <p14:creationId xmlns:p14="http://schemas.microsoft.com/office/powerpoint/2010/main" val="180183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E2B5F5-EC10-4530-991C-B562F7B7E03D}" type="datetimeFigureOut">
              <a:rPr lang="en-IN" smtClean="0"/>
              <a:t>29-09-2022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442AE1-86C6-464A-B12E-FC0BD8604C8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6378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104.11274" TargetMode="External"/><Relationship Id="rId2" Type="http://schemas.openxmlformats.org/officeDocument/2006/relationships/hyperlink" Target="https://www.kaggle.com/datasets/shawon10/ckplus" TargetMode="External"/><Relationship Id="rId1" Type="http://schemas.openxmlformats.org/officeDocument/2006/relationships/slideLayout" Target="../slideLayouts/slideLayout2.xml"/><Relationship Id="rId6" Type="http://schemas.openxmlformats.org/officeDocument/2006/relationships/hyperlink" Target="https://towardsdatascience.com/how-to-accelerate-and-compress-neural-networks-with-quantization-edfbbabb6af7" TargetMode="External"/><Relationship Id="rId5" Type="http://schemas.openxmlformats.org/officeDocument/2006/relationships/hyperlink" Target="https://www.tensorflow.org/lite/performance/posttrainingquantization" TargetMode="External"/><Relationship Id="rId4" Type="http://schemas.openxmlformats.org/officeDocument/2006/relationships/hyperlink" Target="https://arxiv.org/abs/1804.08348"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27FD-C05D-4E7A-97E4-431C50B6DA0B}"/>
              </a:ext>
            </a:extLst>
          </p:cNvPr>
          <p:cNvSpPr>
            <a:spLocks noGrp="1"/>
          </p:cNvSpPr>
          <p:nvPr>
            <p:ph type="title"/>
          </p:nvPr>
        </p:nvSpPr>
        <p:spPr/>
        <p:txBody>
          <a:bodyPr>
            <a:normAutofit/>
          </a:bodyPr>
          <a:lstStyle/>
          <a:p>
            <a:pPr algn="ctr"/>
            <a:r>
              <a:rPr lang="en-IN" dirty="0"/>
              <a:t>Dynamic Human Emotion Recognition</a:t>
            </a:r>
          </a:p>
        </p:txBody>
      </p:sp>
      <p:sp>
        <p:nvSpPr>
          <p:cNvPr id="3" name="Content Placeholder 2">
            <a:extLst>
              <a:ext uri="{FF2B5EF4-FFF2-40B4-BE49-F238E27FC236}">
                <a16:creationId xmlns:a16="http://schemas.microsoft.com/office/drawing/2014/main" id="{6B25F433-6D42-4531-BB99-578AA791731D}"/>
              </a:ext>
            </a:extLst>
          </p:cNvPr>
          <p:cNvSpPr>
            <a:spLocks noGrp="1"/>
          </p:cNvSpPr>
          <p:nvPr>
            <p:ph sz="half" idx="1"/>
          </p:nvPr>
        </p:nvSpPr>
        <p:spPr>
          <a:xfrm>
            <a:off x="1097279" y="2454442"/>
            <a:ext cx="2902099" cy="3414652"/>
          </a:xfrm>
        </p:spPr>
        <p:txBody>
          <a:bodyPr>
            <a:normAutofit fontScale="85000" lnSpcReduction="20000"/>
          </a:bodyPr>
          <a:lstStyle/>
          <a:p>
            <a:endParaRPr lang="en-IN" dirty="0"/>
          </a:p>
          <a:p>
            <a:endParaRPr lang="en-IN" dirty="0"/>
          </a:p>
          <a:p>
            <a:endParaRPr lang="en-IN" dirty="0"/>
          </a:p>
          <a:p>
            <a:endParaRPr lang="en-IN" dirty="0"/>
          </a:p>
          <a:p>
            <a:endParaRPr lang="en-IN" dirty="0"/>
          </a:p>
          <a:p>
            <a:pPr marL="0" indent="0">
              <a:buNone/>
            </a:pPr>
            <a:r>
              <a:rPr lang="en-IN" dirty="0"/>
              <a:t>  Submitted by:</a:t>
            </a:r>
          </a:p>
          <a:p>
            <a:r>
              <a:rPr lang="en-IN" dirty="0"/>
              <a:t>Nishant Chauhan</a:t>
            </a:r>
          </a:p>
          <a:p>
            <a:r>
              <a:rPr lang="en-IN" dirty="0"/>
              <a:t>2021EET2377</a:t>
            </a:r>
          </a:p>
          <a:p>
            <a:endParaRPr lang="en-IN" dirty="0"/>
          </a:p>
        </p:txBody>
      </p:sp>
      <p:sp>
        <p:nvSpPr>
          <p:cNvPr id="4" name="Content Placeholder 3">
            <a:extLst>
              <a:ext uri="{FF2B5EF4-FFF2-40B4-BE49-F238E27FC236}">
                <a16:creationId xmlns:a16="http://schemas.microsoft.com/office/drawing/2014/main" id="{AB996016-CF4B-4C4E-A5C6-F34638406CC0}"/>
              </a:ext>
            </a:extLst>
          </p:cNvPr>
          <p:cNvSpPr>
            <a:spLocks noGrp="1"/>
          </p:cNvSpPr>
          <p:nvPr>
            <p:ph sz="half" idx="2"/>
          </p:nvPr>
        </p:nvSpPr>
        <p:spPr>
          <a:xfrm>
            <a:off x="7921592" y="2454442"/>
            <a:ext cx="3234088" cy="3523026"/>
          </a:xfrm>
        </p:spPr>
        <p:txBody>
          <a:bodyPr>
            <a:normAutofit fontScale="85000" lnSpcReduction="20000"/>
          </a:bodyPr>
          <a:lstStyle/>
          <a:p>
            <a:endParaRPr lang="en-IN" dirty="0"/>
          </a:p>
          <a:p>
            <a:endParaRPr lang="en-IN" dirty="0"/>
          </a:p>
          <a:p>
            <a:endParaRPr lang="en-IN" dirty="0"/>
          </a:p>
          <a:p>
            <a:endParaRPr lang="en-IN" dirty="0"/>
          </a:p>
          <a:p>
            <a:pPr marL="0" indent="0">
              <a:buNone/>
            </a:pPr>
            <a:r>
              <a:rPr lang="en-IN" dirty="0"/>
              <a:t>  </a:t>
            </a:r>
          </a:p>
          <a:p>
            <a:pPr marL="0" indent="0">
              <a:buNone/>
            </a:pPr>
            <a:r>
              <a:rPr lang="en-IN" dirty="0"/>
              <a:t>  Under the guidance of:</a:t>
            </a:r>
          </a:p>
          <a:p>
            <a:r>
              <a:rPr lang="en-IN" dirty="0"/>
              <a:t>Prof. </a:t>
            </a:r>
            <a:r>
              <a:rPr lang="en-IN" dirty="0" err="1"/>
              <a:t>Tapan</a:t>
            </a:r>
            <a:r>
              <a:rPr lang="en-IN" dirty="0"/>
              <a:t> Kumar Gandhi</a:t>
            </a:r>
          </a:p>
          <a:p>
            <a:r>
              <a:rPr lang="en-IN" dirty="0"/>
              <a:t>Department of Electrical Engineering</a:t>
            </a:r>
          </a:p>
          <a:p>
            <a:r>
              <a:rPr lang="en-IN" dirty="0"/>
              <a:t>IIT Delhi</a:t>
            </a:r>
          </a:p>
          <a:p>
            <a:endParaRPr lang="en-IN" dirty="0"/>
          </a:p>
        </p:txBody>
      </p:sp>
      <p:pic>
        <p:nvPicPr>
          <p:cNvPr id="6" name="Picture 5">
            <a:extLst>
              <a:ext uri="{FF2B5EF4-FFF2-40B4-BE49-F238E27FC236}">
                <a16:creationId xmlns:a16="http://schemas.microsoft.com/office/drawing/2014/main" id="{DABDB921-E11A-4C84-8510-2457B4201403}"/>
              </a:ext>
            </a:extLst>
          </p:cNvPr>
          <p:cNvPicPr>
            <a:picLocks noChangeAspect="1"/>
          </p:cNvPicPr>
          <p:nvPr/>
        </p:nvPicPr>
        <p:blipFill>
          <a:blip r:embed="rId2"/>
          <a:stretch>
            <a:fillRect/>
          </a:stretch>
        </p:blipFill>
        <p:spPr>
          <a:xfrm>
            <a:off x="4519825" y="1870424"/>
            <a:ext cx="2902099" cy="2635385"/>
          </a:xfrm>
          <a:prstGeom prst="rect">
            <a:avLst/>
          </a:prstGeom>
        </p:spPr>
      </p:pic>
    </p:spTree>
    <p:extLst>
      <p:ext uri="{BB962C8B-B14F-4D97-AF65-F5344CB8AC3E}">
        <p14:creationId xmlns:p14="http://schemas.microsoft.com/office/powerpoint/2010/main" val="283959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DC7E-9ACB-4C8E-B1AD-9F7A8E74D297}"/>
              </a:ext>
            </a:extLst>
          </p:cNvPr>
          <p:cNvSpPr>
            <a:spLocks noGrp="1"/>
          </p:cNvSpPr>
          <p:nvPr>
            <p:ph type="title"/>
          </p:nvPr>
        </p:nvSpPr>
        <p:spPr/>
        <p:txBody>
          <a:bodyPr/>
          <a:lstStyle/>
          <a:p>
            <a:pPr algn="ctr"/>
            <a:r>
              <a:rPr lang="en-IN" dirty="0"/>
              <a:t>Results for float16 quantized model</a:t>
            </a:r>
          </a:p>
        </p:txBody>
      </p:sp>
      <p:graphicFrame>
        <p:nvGraphicFramePr>
          <p:cNvPr id="4" name="Content Placeholder 5">
            <a:extLst>
              <a:ext uri="{FF2B5EF4-FFF2-40B4-BE49-F238E27FC236}">
                <a16:creationId xmlns:a16="http://schemas.microsoft.com/office/drawing/2014/main" id="{1BBCABE3-5C1A-4FCD-B4E9-80DD432B8C6A}"/>
              </a:ext>
            </a:extLst>
          </p:cNvPr>
          <p:cNvGraphicFramePr>
            <a:graphicFrameLocks noGrp="1"/>
          </p:cNvGraphicFramePr>
          <p:nvPr>
            <p:ph idx="1"/>
            <p:extLst>
              <p:ext uri="{D42A27DB-BD31-4B8C-83A1-F6EECF244321}">
                <p14:modId xmlns:p14="http://schemas.microsoft.com/office/powerpoint/2010/main" val="1446967782"/>
              </p:ext>
            </p:extLst>
          </p:nvPr>
        </p:nvGraphicFramePr>
        <p:xfrm>
          <a:off x="-76200" y="1846263"/>
          <a:ext cx="7340601"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5">
            <a:extLst>
              <a:ext uri="{FF2B5EF4-FFF2-40B4-BE49-F238E27FC236}">
                <a16:creationId xmlns:a16="http://schemas.microsoft.com/office/drawing/2014/main" id="{D4B87480-CA48-4DF8-8726-B4F4B5366150}"/>
              </a:ext>
            </a:extLst>
          </p:cNvPr>
          <p:cNvGraphicFramePr>
            <a:graphicFrameLocks noGrp="1"/>
          </p:cNvGraphicFramePr>
          <p:nvPr>
            <p:extLst>
              <p:ext uri="{D42A27DB-BD31-4B8C-83A1-F6EECF244321}">
                <p14:modId xmlns:p14="http://schemas.microsoft.com/office/powerpoint/2010/main" val="1389923399"/>
              </p:ext>
            </p:extLst>
          </p:nvPr>
        </p:nvGraphicFramePr>
        <p:xfrm>
          <a:off x="6942667" y="2689860"/>
          <a:ext cx="5249332" cy="1478280"/>
        </p:xfrm>
        <a:graphic>
          <a:graphicData uri="http://schemas.openxmlformats.org/drawingml/2006/table">
            <a:tbl>
              <a:tblPr firstRow="1" bandRow="1">
                <a:tableStyleId>{5C22544A-7EE6-4342-B048-85BDC9FD1C3A}</a:tableStyleId>
              </a:tblPr>
              <a:tblGrid>
                <a:gridCol w="1303866">
                  <a:extLst>
                    <a:ext uri="{9D8B030D-6E8A-4147-A177-3AD203B41FA5}">
                      <a16:colId xmlns:a16="http://schemas.microsoft.com/office/drawing/2014/main" val="339851931"/>
                    </a:ext>
                  </a:extLst>
                </a:gridCol>
                <a:gridCol w="2023534">
                  <a:extLst>
                    <a:ext uri="{9D8B030D-6E8A-4147-A177-3AD203B41FA5}">
                      <a16:colId xmlns:a16="http://schemas.microsoft.com/office/drawing/2014/main" val="1019992430"/>
                    </a:ext>
                  </a:extLst>
                </a:gridCol>
                <a:gridCol w="1921932">
                  <a:extLst>
                    <a:ext uri="{9D8B030D-6E8A-4147-A177-3AD203B41FA5}">
                      <a16:colId xmlns:a16="http://schemas.microsoft.com/office/drawing/2014/main" val="2071035371"/>
                    </a:ext>
                  </a:extLst>
                </a:gridCol>
              </a:tblGrid>
              <a:tr h="0">
                <a:tc>
                  <a:txBody>
                    <a:bodyPr/>
                    <a:lstStyle/>
                    <a:p>
                      <a:pPr algn="ctr"/>
                      <a:r>
                        <a:rPr lang="en-IN" dirty="0"/>
                        <a:t>Model</a:t>
                      </a:r>
                    </a:p>
                  </a:txBody>
                  <a:tcPr/>
                </a:tc>
                <a:tc>
                  <a:txBody>
                    <a:bodyPr/>
                    <a:lstStyle/>
                    <a:p>
                      <a:pPr algn="ctr"/>
                      <a:r>
                        <a:rPr lang="en-IN" dirty="0"/>
                        <a:t>Accuracy(float32)</a:t>
                      </a:r>
                    </a:p>
                  </a:txBody>
                  <a:tcPr/>
                </a:tc>
                <a:tc>
                  <a:txBody>
                    <a:bodyPr/>
                    <a:lstStyle/>
                    <a:p>
                      <a:pPr algn="ctr"/>
                      <a:r>
                        <a:rPr lang="en-IN" dirty="0"/>
                        <a:t>Accuracy(float16)</a:t>
                      </a:r>
                    </a:p>
                  </a:txBody>
                  <a:tcPr/>
                </a:tc>
                <a:extLst>
                  <a:ext uri="{0D108BD9-81ED-4DB2-BD59-A6C34878D82A}">
                    <a16:rowId xmlns:a16="http://schemas.microsoft.com/office/drawing/2014/main" val="457618658"/>
                  </a:ext>
                </a:extLst>
              </a:tr>
              <a:tr h="370840">
                <a:tc>
                  <a:txBody>
                    <a:bodyPr/>
                    <a:lstStyle/>
                    <a:p>
                      <a:pPr algn="ctr"/>
                      <a:r>
                        <a:rPr lang="en-IN" dirty="0" err="1"/>
                        <a:t>MobileNet</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t>63.51%</a:t>
                      </a:r>
                      <a:endParaRPr lang="en-IN" dirty="0"/>
                    </a:p>
                  </a:txBody>
                  <a:tcPr/>
                </a:tc>
                <a:tc>
                  <a:txBody>
                    <a:bodyPr/>
                    <a:lstStyle/>
                    <a:p>
                      <a:pPr algn="ctr"/>
                      <a:r>
                        <a:rPr lang="en-IN"/>
                        <a:t>63.51%</a:t>
                      </a:r>
                      <a:endParaRPr lang="en-IN" dirty="0"/>
                    </a:p>
                  </a:txBody>
                  <a:tcPr/>
                </a:tc>
                <a:extLst>
                  <a:ext uri="{0D108BD9-81ED-4DB2-BD59-A6C34878D82A}">
                    <a16:rowId xmlns:a16="http://schemas.microsoft.com/office/drawing/2014/main" val="1793102562"/>
                  </a:ext>
                </a:extLst>
              </a:tr>
              <a:tr h="370840">
                <a:tc>
                  <a:txBody>
                    <a:bodyPr/>
                    <a:lstStyle/>
                    <a:p>
                      <a:pPr algn="ctr"/>
                      <a:r>
                        <a:rPr lang="en-IN" dirty="0"/>
                        <a:t>Resnet50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t>72.29%</a:t>
                      </a:r>
                      <a:endParaRPr lang="en-IN" dirty="0"/>
                    </a:p>
                  </a:txBody>
                  <a:tcPr/>
                </a:tc>
                <a:tc>
                  <a:txBody>
                    <a:bodyPr/>
                    <a:lstStyle/>
                    <a:p>
                      <a:pPr algn="ctr"/>
                      <a:r>
                        <a:rPr lang="en-IN"/>
                        <a:t>72.29%</a:t>
                      </a:r>
                      <a:endParaRPr lang="en-IN" dirty="0"/>
                    </a:p>
                  </a:txBody>
                  <a:tcPr/>
                </a:tc>
                <a:extLst>
                  <a:ext uri="{0D108BD9-81ED-4DB2-BD59-A6C34878D82A}">
                    <a16:rowId xmlns:a16="http://schemas.microsoft.com/office/drawing/2014/main" val="1305034677"/>
                  </a:ext>
                </a:extLst>
              </a:tr>
              <a:tr h="370840">
                <a:tc>
                  <a:txBody>
                    <a:bodyPr/>
                    <a:lstStyle/>
                    <a:p>
                      <a:pPr algn="ctr"/>
                      <a:r>
                        <a:rPr lang="en-IN" dirty="0"/>
                        <a:t>Vgg16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65.54%</a:t>
                      </a:r>
                    </a:p>
                  </a:txBody>
                  <a:tcPr/>
                </a:tc>
                <a:tc>
                  <a:txBody>
                    <a:bodyPr/>
                    <a:lstStyle/>
                    <a:p>
                      <a:pPr algn="ctr"/>
                      <a:r>
                        <a:rPr lang="en-IN" dirty="0"/>
                        <a:t>65.54%</a:t>
                      </a:r>
                    </a:p>
                  </a:txBody>
                  <a:tcPr/>
                </a:tc>
                <a:extLst>
                  <a:ext uri="{0D108BD9-81ED-4DB2-BD59-A6C34878D82A}">
                    <a16:rowId xmlns:a16="http://schemas.microsoft.com/office/drawing/2014/main" val="3738683831"/>
                  </a:ext>
                </a:extLst>
              </a:tr>
            </a:tbl>
          </a:graphicData>
        </a:graphic>
      </p:graphicFrame>
    </p:spTree>
    <p:extLst>
      <p:ext uri="{BB962C8B-B14F-4D97-AF65-F5344CB8AC3E}">
        <p14:creationId xmlns:p14="http://schemas.microsoft.com/office/powerpoint/2010/main" val="387714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44EE-A52A-488F-9E3C-AA3A3178982B}"/>
              </a:ext>
            </a:extLst>
          </p:cNvPr>
          <p:cNvSpPr>
            <a:spLocks noGrp="1"/>
          </p:cNvSpPr>
          <p:nvPr>
            <p:ph type="title"/>
          </p:nvPr>
        </p:nvSpPr>
        <p:spPr/>
        <p:txBody>
          <a:bodyPr/>
          <a:lstStyle/>
          <a:p>
            <a:pPr algn="ctr"/>
            <a:r>
              <a:rPr lang="en-IN" dirty="0"/>
              <a:t>Results for int8 quantized model</a:t>
            </a:r>
          </a:p>
        </p:txBody>
      </p:sp>
      <p:graphicFrame>
        <p:nvGraphicFramePr>
          <p:cNvPr id="11" name="Content Placeholder 10">
            <a:extLst>
              <a:ext uri="{FF2B5EF4-FFF2-40B4-BE49-F238E27FC236}">
                <a16:creationId xmlns:a16="http://schemas.microsoft.com/office/drawing/2014/main" id="{CB8F0E53-1BD4-48BE-9342-A505A2E17C29}"/>
              </a:ext>
            </a:extLst>
          </p:cNvPr>
          <p:cNvGraphicFramePr>
            <a:graphicFrameLocks noGrp="1"/>
          </p:cNvGraphicFramePr>
          <p:nvPr>
            <p:ph idx="1"/>
            <p:extLst>
              <p:ext uri="{D42A27DB-BD31-4B8C-83A1-F6EECF244321}">
                <p14:modId xmlns:p14="http://schemas.microsoft.com/office/powerpoint/2010/main" val="2384293796"/>
              </p:ext>
            </p:extLst>
          </p:nvPr>
        </p:nvGraphicFramePr>
        <p:xfrm>
          <a:off x="-177800" y="1853037"/>
          <a:ext cx="6739468"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2">
            <a:extLst>
              <a:ext uri="{FF2B5EF4-FFF2-40B4-BE49-F238E27FC236}">
                <a16:creationId xmlns:a16="http://schemas.microsoft.com/office/drawing/2014/main" id="{632FB6B8-67A6-4535-953A-EADACAB40E3F}"/>
              </a:ext>
            </a:extLst>
          </p:cNvPr>
          <p:cNvGraphicFramePr>
            <a:graphicFrameLocks noGrp="1"/>
          </p:cNvGraphicFramePr>
          <p:nvPr>
            <p:extLst>
              <p:ext uri="{D42A27DB-BD31-4B8C-83A1-F6EECF244321}">
                <p14:modId xmlns:p14="http://schemas.microsoft.com/office/powerpoint/2010/main" val="1160202580"/>
              </p:ext>
            </p:extLst>
          </p:nvPr>
        </p:nvGraphicFramePr>
        <p:xfrm>
          <a:off x="6126479" y="2381039"/>
          <a:ext cx="5972388" cy="1483360"/>
        </p:xfrm>
        <a:graphic>
          <a:graphicData uri="http://schemas.openxmlformats.org/drawingml/2006/table">
            <a:tbl>
              <a:tblPr firstRow="1" bandRow="1">
                <a:tableStyleId>{5C22544A-7EE6-4342-B048-85BDC9FD1C3A}</a:tableStyleId>
              </a:tblPr>
              <a:tblGrid>
                <a:gridCol w="1493097">
                  <a:extLst>
                    <a:ext uri="{9D8B030D-6E8A-4147-A177-3AD203B41FA5}">
                      <a16:colId xmlns:a16="http://schemas.microsoft.com/office/drawing/2014/main" val="3344338537"/>
                    </a:ext>
                  </a:extLst>
                </a:gridCol>
                <a:gridCol w="1493097">
                  <a:extLst>
                    <a:ext uri="{9D8B030D-6E8A-4147-A177-3AD203B41FA5}">
                      <a16:colId xmlns:a16="http://schemas.microsoft.com/office/drawing/2014/main" val="1399320631"/>
                    </a:ext>
                  </a:extLst>
                </a:gridCol>
                <a:gridCol w="1493097">
                  <a:extLst>
                    <a:ext uri="{9D8B030D-6E8A-4147-A177-3AD203B41FA5}">
                      <a16:colId xmlns:a16="http://schemas.microsoft.com/office/drawing/2014/main" val="3458008009"/>
                    </a:ext>
                  </a:extLst>
                </a:gridCol>
                <a:gridCol w="1493097">
                  <a:extLst>
                    <a:ext uri="{9D8B030D-6E8A-4147-A177-3AD203B41FA5}">
                      <a16:colId xmlns:a16="http://schemas.microsoft.com/office/drawing/2014/main" val="2713352712"/>
                    </a:ext>
                  </a:extLst>
                </a:gridCol>
              </a:tblGrid>
              <a:tr h="370840">
                <a:tc>
                  <a:txBody>
                    <a:bodyPr/>
                    <a:lstStyle/>
                    <a:p>
                      <a:pPr algn="ctr"/>
                      <a:r>
                        <a:rPr lang="en-IN" dirty="0"/>
                        <a:t>Model</a:t>
                      </a:r>
                    </a:p>
                  </a:txBody>
                  <a:tcPr/>
                </a:tc>
                <a:tc>
                  <a:txBody>
                    <a:bodyPr/>
                    <a:lstStyle/>
                    <a:p>
                      <a:pPr algn="ctr"/>
                      <a:r>
                        <a:rPr lang="en-IN" dirty="0"/>
                        <a:t>Float32</a:t>
                      </a:r>
                    </a:p>
                  </a:txBody>
                  <a:tcPr/>
                </a:tc>
                <a:tc>
                  <a:txBody>
                    <a:bodyPr/>
                    <a:lstStyle/>
                    <a:p>
                      <a:pPr algn="ctr"/>
                      <a:r>
                        <a:rPr lang="en-IN" dirty="0"/>
                        <a:t>Float16</a:t>
                      </a:r>
                    </a:p>
                  </a:txBody>
                  <a:tcPr/>
                </a:tc>
                <a:tc>
                  <a:txBody>
                    <a:bodyPr/>
                    <a:lstStyle/>
                    <a:p>
                      <a:pPr algn="ctr"/>
                      <a:r>
                        <a:rPr lang="en-IN" dirty="0"/>
                        <a:t>int8</a:t>
                      </a:r>
                    </a:p>
                  </a:txBody>
                  <a:tcPr/>
                </a:tc>
                <a:extLst>
                  <a:ext uri="{0D108BD9-81ED-4DB2-BD59-A6C34878D82A}">
                    <a16:rowId xmlns:a16="http://schemas.microsoft.com/office/drawing/2014/main" val="3071886792"/>
                  </a:ext>
                </a:extLst>
              </a:tr>
              <a:tr h="370840">
                <a:tc>
                  <a:txBody>
                    <a:bodyPr/>
                    <a:lstStyle/>
                    <a:p>
                      <a:pPr algn="ctr"/>
                      <a:r>
                        <a:rPr lang="en-IN" dirty="0" err="1"/>
                        <a:t>MobileNet</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t>63.51%</a:t>
                      </a:r>
                      <a:endParaRPr lang="en-IN" dirty="0"/>
                    </a:p>
                  </a:txBody>
                  <a:tcPr/>
                </a:tc>
                <a:tc>
                  <a:txBody>
                    <a:bodyPr/>
                    <a:lstStyle/>
                    <a:p>
                      <a:pPr algn="ctr"/>
                      <a:r>
                        <a:rPr lang="en-IN"/>
                        <a:t>63.51%</a:t>
                      </a:r>
                      <a:endParaRPr lang="en-IN" dirty="0"/>
                    </a:p>
                  </a:txBody>
                  <a:tcPr/>
                </a:tc>
                <a:tc>
                  <a:txBody>
                    <a:bodyPr/>
                    <a:lstStyle/>
                    <a:p>
                      <a:pPr algn="ctr"/>
                      <a:r>
                        <a:rPr lang="en-IN" dirty="0"/>
                        <a:t>57.43%</a:t>
                      </a:r>
                    </a:p>
                  </a:txBody>
                  <a:tcPr/>
                </a:tc>
                <a:extLst>
                  <a:ext uri="{0D108BD9-81ED-4DB2-BD59-A6C34878D82A}">
                    <a16:rowId xmlns:a16="http://schemas.microsoft.com/office/drawing/2014/main" val="4277637534"/>
                  </a:ext>
                </a:extLst>
              </a:tr>
              <a:tr h="370840">
                <a:tc>
                  <a:txBody>
                    <a:bodyPr/>
                    <a:lstStyle/>
                    <a:p>
                      <a:pPr algn="ctr"/>
                      <a:r>
                        <a:rPr lang="en-IN" dirty="0"/>
                        <a:t>Resnet50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a:t>72.29%</a:t>
                      </a:r>
                      <a:endParaRPr lang="en-IN" dirty="0"/>
                    </a:p>
                  </a:txBody>
                  <a:tcPr/>
                </a:tc>
                <a:tc>
                  <a:txBody>
                    <a:bodyPr/>
                    <a:lstStyle/>
                    <a:p>
                      <a:pPr algn="ctr"/>
                      <a:r>
                        <a:rPr lang="en-IN"/>
                        <a:t>72.29%</a:t>
                      </a:r>
                      <a:endParaRPr lang="en-IN" dirty="0"/>
                    </a:p>
                  </a:txBody>
                  <a:tcPr/>
                </a:tc>
                <a:tc>
                  <a:txBody>
                    <a:bodyPr/>
                    <a:lstStyle/>
                    <a:p>
                      <a:pPr algn="ctr"/>
                      <a:r>
                        <a:rPr lang="en-IN" dirty="0"/>
                        <a:t>70.34%</a:t>
                      </a:r>
                    </a:p>
                  </a:txBody>
                  <a:tcPr/>
                </a:tc>
                <a:extLst>
                  <a:ext uri="{0D108BD9-81ED-4DB2-BD59-A6C34878D82A}">
                    <a16:rowId xmlns:a16="http://schemas.microsoft.com/office/drawing/2014/main" val="209121253"/>
                  </a:ext>
                </a:extLst>
              </a:tr>
              <a:tr h="370840">
                <a:tc>
                  <a:txBody>
                    <a:bodyPr/>
                    <a:lstStyle/>
                    <a:p>
                      <a:pPr algn="ctr"/>
                      <a:r>
                        <a:rPr lang="en-IN" dirty="0"/>
                        <a:t>Vgg16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65.54%</a:t>
                      </a:r>
                    </a:p>
                  </a:txBody>
                  <a:tcPr/>
                </a:tc>
                <a:tc>
                  <a:txBody>
                    <a:bodyPr/>
                    <a:lstStyle/>
                    <a:p>
                      <a:pPr algn="ctr"/>
                      <a:r>
                        <a:rPr lang="en-IN" dirty="0"/>
                        <a:t>65.54%</a:t>
                      </a:r>
                    </a:p>
                  </a:txBody>
                  <a:tcPr/>
                </a:tc>
                <a:tc>
                  <a:txBody>
                    <a:bodyPr/>
                    <a:lstStyle/>
                    <a:p>
                      <a:pPr algn="ctr"/>
                      <a:r>
                        <a:rPr lang="en-IN" dirty="0"/>
                        <a:t>64.864%</a:t>
                      </a:r>
                    </a:p>
                  </a:txBody>
                  <a:tcPr/>
                </a:tc>
                <a:extLst>
                  <a:ext uri="{0D108BD9-81ED-4DB2-BD59-A6C34878D82A}">
                    <a16:rowId xmlns:a16="http://schemas.microsoft.com/office/drawing/2014/main" val="3137750871"/>
                  </a:ext>
                </a:extLst>
              </a:tr>
            </a:tbl>
          </a:graphicData>
        </a:graphic>
      </p:graphicFrame>
    </p:spTree>
    <p:extLst>
      <p:ext uri="{BB962C8B-B14F-4D97-AF65-F5344CB8AC3E}">
        <p14:creationId xmlns:p14="http://schemas.microsoft.com/office/powerpoint/2010/main" val="322890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D815-F368-4FDC-90F1-E40E4B9C1330}"/>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EF412010-283B-48F9-9CF9-D03F9B23E233}"/>
              </a:ext>
            </a:extLst>
          </p:cNvPr>
          <p:cNvSpPr>
            <a:spLocks noGrp="1"/>
          </p:cNvSpPr>
          <p:nvPr>
            <p:ph idx="1"/>
          </p:nvPr>
        </p:nvSpPr>
        <p:spPr/>
        <p:txBody>
          <a:bodyPr/>
          <a:lstStyle/>
          <a:p>
            <a:pPr>
              <a:buFont typeface="Arial" panose="020B0604020202020204" pitchFamily="34" charset="0"/>
              <a:buChar char="•"/>
            </a:pPr>
            <a:r>
              <a:rPr lang="en-IN" dirty="0"/>
              <a:t>The first task will be to improve the accuracy.</a:t>
            </a:r>
          </a:p>
          <a:p>
            <a:pPr>
              <a:buFont typeface="Arial" panose="020B0604020202020204" pitchFamily="34" charset="0"/>
              <a:buChar char="•"/>
            </a:pPr>
            <a:r>
              <a:rPr lang="en-IN" dirty="0"/>
              <a:t>Implement on other dataset like </a:t>
            </a:r>
            <a:r>
              <a:rPr lang="en-IN" dirty="0" err="1"/>
              <a:t>jaffe</a:t>
            </a:r>
            <a:r>
              <a:rPr lang="en-IN" dirty="0"/>
              <a:t> and </a:t>
            </a:r>
            <a:r>
              <a:rPr lang="en-IN"/>
              <a:t>FER2013.</a:t>
            </a:r>
            <a:endParaRPr lang="en-IN" dirty="0"/>
          </a:p>
        </p:txBody>
      </p:sp>
    </p:spTree>
    <p:extLst>
      <p:ext uri="{BB962C8B-B14F-4D97-AF65-F5344CB8AC3E}">
        <p14:creationId xmlns:p14="http://schemas.microsoft.com/office/powerpoint/2010/main" val="422717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02B7-FB47-4008-891F-7107997C0CB6}"/>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579013C5-0BB6-4384-AA8C-8F3A8C4B4CF2}"/>
              </a:ext>
            </a:extLst>
          </p:cNvPr>
          <p:cNvSpPr>
            <a:spLocks noGrp="1"/>
          </p:cNvSpPr>
          <p:nvPr>
            <p:ph idx="1"/>
          </p:nvPr>
        </p:nvSpPr>
        <p:spPr/>
        <p:txBody>
          <a:bodyPr/>
          <a:lstStyle/>
          <a:p>
            <a:pPr>
              <a:buFont typeface="Arial" panose="020B0604020202020204" pitchFamily="34" charset="0"/>
              <a:buChar char="•"/>
            </a:pPr>
            <a:r>
              <a:rPr lang="en-IN" dirty="0">
                <a:hlinkClick r:id="rId2"/>
              </a:rPr>
              <a:t>https://www.kaggle.com/datasets/shawon10/ckplus</a:t>
            </a:r>
            <a:endParaRPr lang="en-IN" dirty="0"/>
          </a:p>
          <a:p>
            <a:pPr>
              <a:buFont typeface="Arial" panose="020B0604020202020204" pitchFamily="34" charset="0"/>
              <a:buChar char="•"/>
            </a:pPr>
            <a:r>
              <a:rPr lang="en-IN" dirty="0">
                <a:hlinkClick r:id="rId3"/>
              </a:rPr>
              <a:t>https://arxiv.org/abs/2104.11274</a:t>
            </a:r>
            <a:endParaRPr lang="en-IN" dirty="0"/>
          </a:p>
          <a:p>
            <a:pPr>
              <a:buFont typeface="Arial" panose="020B0604020202020204" pitchFamily="34" charset="0"/>
              <a:buChar char="•"/>
            </a:pPr>
            <a:r>
              <a:rPr lang="en-IN" dirty="0">
                <a:hlinkClick r:id="rId4"/>
              </a:rPr>
              <a:t>https://arxiv.org/abs/1804.08348</a:t>
            </a:r>
            <a:endParaRPr lang="en-IN" dirty="0"/>
          </a:p>
          <a:p>
            <a:pPr>
              <a:buFont typeface="Arial" panose="020B0604020202020204" pitchFamily="34" charset="0"/>
              <a:buChar char="•"/>
            </a:pPr>
            <a:r>
              <a:rPr lang="en-IN" dirty="0">
                <a:hlinkClick r:id="rId5"/>
              </a:rPr>
              <a:t>https://www.tensorflow.org/lite/performance/posttrainingquantization</a:t>
            </a:r>
            <a:endParaRPr lang="en-IN" dirty="0"/>
          </a:p>
          <a:p>
            <a:pPr>
              <a:buFont typeface="Arial" panose="020B0604020202020204" pitchFamily="34" charset="0"/>
              <a:buChar char="•"/>
            </a:pPr>
            <a:r>
              <a:rPr lang="en-IN" dirty="0">
                <a:hlinkClick r:id="rId6"/>
              </a:rPr>
              <a:t>https://towardsdatascience.com/how-to-accelerate-and-compress-neural-networks-with-quantization-edfbbabb6af7</a:t>
            </a:r>
            <a:endParaRPr lang="en-IN" dirty="0"/>
          </a:p>
          <a:p>
            <a:endParaRPr lang="en-IN" dirty="0"/>
          </a:p>
        </p:txBody>
      </p:sp>
    </p:spTree>
    <p:extLst>
      <p:ext uri="{BB962C8B-B14F-4D97-AF65-F5344CB8AC3E}">
        <p14:creationId xmlns:p14="http://schemas.microsoft.com/office/powerpoint/2010/main" val="137506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Orange Speech Bubble Stock Vector - Illustration of button,  peeler: 88343175">
            <a:extLst>
              <a:ext uri="{FF2B5EF4-FFF2-40B4-BE49-F238E27FC236}">
                <a16:creationId xmlns:a16="http://schemas.microsoft.com/office/drawing/2014/main" id="{C2BD9D72-A34E-455E-B44F-BEA2572C5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975" y="2136809"/>
            <a:ext cx="3757713" cy="216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2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D259-E8F0-41CA-BE79-629B664F9CCB}"/>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4608409B-3688-43F8-8027-443289546E7B}"/>
              </a:ext>
            </a:extLst>
          </p:cNvPr>
          <p:cNvSpPr>
            <a:spLocks noGrp="1"/>
          </p:cNvSpPr>
          <p:nvPr>
            <p:ph idx="1"/>
          </p:nvPr>
        </p:nvSpPr>
        <p:spPr/>
        <p:txBody>
          <a:bodyPr/>
          <a:lstStyle/>
          <a:p>
            <a:pPr>
              <a:buFont typeface="Arial" panose="020B0604020202020204" pitchFamily="34" charset="0"/>
              <a:buChar char="•"/>
            </a:pPr>
            <a:r>
              <a:rPr lang="en-IN" dirty="0"/>
              <a:t>Facial expression recognition from static images is a challenging computer vision problem.</a:t>
            </a:r>
          </a:p>
          <a:p>
            <a:pPr>
              <a:buFont typeface="Arial" panose="020B0604020202020204" pitchFamily="34" charset="0"/>
              <a:buChar char="•"/>
            </a:pPr>
            <a:r>
              <a:rPr lang="en-IN" dirty="0"/>
              <a:t>Facial expression has a lot of real world application in real world.</a:t>
            </a:r>
          </a:p>
          <a:p>
            <a:pPr>
              <a:buFont typeface="Arial" panose="020B0604020202020204" pitchFamily="34" charset="0"/>
              <a:buChar char="•"/>
            </a:pPr>
            <a:r>
              <a:rPr lang="en-IN" dirty="0"/>
              <a:t>In this project, we have used transfer learning technique and a sequential CNN model in order to create a model capable of recognizing the human facial expression.</a:t>
            </a:r>
          </a:p>
          <a:p>
            <a:pPr>
              <a:buFont typeface="Arial" panose="020B0604020202020204" pitchFamily="34" charset="0"/>
              <a:buChar char="•"/>
            </a:pPr>
            <a:r>
              <a:rPr lang="en-IN" dirty="0"/>
              <a:t>Finally we use the trained model, and create a quantized model from this and compare the results.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74421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03AA-DED4-4196-80CA-7375E5BB1B36}"/>
              </a:ext>
            </a:extLst>
          </p:cNvPr>
          <p:cNvSpPr>
            <a:spLocks noGrp="1"/>
          </p:cNvSpPr>
          <p:nvPr>
            <p:ph type="title"/>
          </p:nvPr>
        </p:nvSpPr>
        <p:spPr/>
        <p:txBody>
          <a:bodyPr/>
          <a:lstStyle/>
          <a:p>
            <a:pPr algn="ctr"/>
            <a:r>
              <a:rPr lang="en-IN" dirty="0"/>
              <a:t>Dataset</a:t>
            </a:r>
          </a:p>
        </p:txBody>
      </p:sp>
      <p:sp>
        <p:nvSpPr>
          <p:cNvPr id="3" name="Content Placeholder 2">
            <a:extLst>
              <a:ext uri="{FF2B5EF4-FFF2-40B4-BE49-F238E27FC236}">
                <a16:creationId xmlns:a16="http://schemas.microsoft.com/office/drawing/2014/main" id="{781B8981-53D5-4638-A011-16573E7E291E}"/>
              </a:ext>
            </a:extLst>
          </p:cNvPr>
          <p:cNvSpPr>
            <a:spLocks noGrp="1"/>
          </p:cNvSpPr>
          <p:nvPr>
            <p:ph idx="1"/>
          </p:nvPr>
        </p:nvSpPr>
        <p:spPr/>
        <p:txBody>
          <a:bodyPr/>
          <a:lstStyle/>
          <a:p>
            <a:r>
              <a:rPr lang="en-IN" dirty="0"/>
              <a:t>The dataset that we have used is: Ck+ dataset(981 images)</a:t>
            </a:r>
          </a:p>
          <a:p>
            <a:r>
              <a:rPr lang="en-US" b="0" i="0" dirty="0">
                <a:solidFill>
                  <a:srgbClr val="333333"/>
                </a:solidFill>
                <a:effectLst/>
              </a:rPr>
              <a:t>In 2000, the Cohn-</a:t>
            </a:r>
            <a:r>
              <a:rPr lang="en-US" b="0" i="0" dirty="0" err="1">
                <a:solidFill>
                  <a:srgbClr val="333333"/>
                </a:solidFill>
                <a:effectLst/>
              </a:rPr>
              <a:t>Kanade</a:t>
            </a:r>
            <a:r>
              <a:rPr lang="en-US" b="0" i="0" dirty="0">
                <a:solidFill>
                  <a:srgbClr val="333333"/>
                </a:solidFill>
                <a:effectLst/>
              </a:rPr>
              <a:t> (CK) database was released for the purpose of promoting research into automatically detecting individual facial expressions.</a:t>
            </a:r>
          </a:p>
          <a:p>
            <a:endParaRPr lang="en-US" b="0" i="0" dirty="0">
              <a:solidFill>
                <a:srgbClr val="333333"/>
              </a:solidFill>
              <a:effectLst/>
            </a:endParaRPr>
          </a:p>
          <a:p>
            <a:r>
              <a:rPr lang="en-IN" dirty="0"/>
              <a:t>                   </a:t>
            </a:r>
          </a:p>
          <a:p>
            <a:endParaRPr lang="en-IN" dirty="0"/>
          </a:p>
          <a:p>
            <a:pPr marL="201168" lvl="1" indent="0">
              <a:buNone/>
            </a:pPr>
            <a:r>
              <a:rPr lang="en-IN" dirty="0"/>
              <a:t>                         Angry         Neutral        Disgust       Fear             Happy           Sad          Surprise             </a:t>
            </a:r>
          </a:p>
        </p:txBody>
      </p:sp>
      <p:pic>
        <p:nvPicPr>
          <p:cNvPr id="26" name="Picture 25">
            <a:extLst>
              <a:ext uri="{FF2B5EF4-FFF2-40B4-BE49-F238E27FC236}">
                <a16:creationId xmlns:a16="http://schemas.microsoft.com/office/drawing/2014/main" id="{DF63183C-8493-426F-8B68-8C1F68943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666" y="3352800"/>
            <a:ext cx="795528" cy="736600"/>
          </a:xfrm>
          <a:prstGeom prst="rect">
            <a:avLst/>
          </a:prstGeom>
        </p:spPr>
      </p:pic>
      <p:pic>
        <p:nvPicPr>
          <p:cNvPr id="27" name="Picture 26">
            <a:extLst>
              <a:ext uri="{FF2B5EF4-FFF2-40B4-BE49-F238E27FC236}">
                <a16:creationId xmlns:a16="http://schemas.microsoft.com/office/drawing/2014/main" id="{799DE0A5-710D-4E4A-9C61-14F426B9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8" y="3352800"/>
            <a:ext cx="719668" cy="716281"/>
          </a:xfrm>
          <a:prstGeom prst="rect">
            <a:avLst/>
          </a:prstGeom>
        </p:spPr>
      </p:pic>
      <p:pic>
        <p:nvPicPr>
          <p:cNvPr id="28" name="Picture 27">
            <a:extLst>
              <a:ext uri="{FF2B5EF4-FFF2-40B4-BE49-F238E27FC236}">
                <a16:creationId xmlns:a16="http://schemas.microsoft.com/office/drawing/2014/main" id="{6BF9EBFB-9503-44E8-8E94-5E7689BD4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669" y="3373119"/>
            <a:ext cx="660063" cy="716281"/>
          </a:xfrm>
          <a:prstGeom prst="rect">
            <a:avLst/>
          </a:prstGeom>
        </p:spPr>
      </p:pic>
      <p:pic>
        <p:nvPicPr>
          <p:cNvPr id="29" name="Picture 28">
            <a:extLst>
              <a:ext uri="{FF2B5EF4-FFF2-40B4-BE49-F238E27FC236}">
                <a16:creationId xmlns:a16="http://schemas.microsoft.com/office/drawing/2014/main" id="{6FAED6B8-F973-491A-8DA1-88E03F1D5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6134" y="3373119"/>
            <a:ext cx="660063" cy="716281"/>
          </a:xfrm>
          <a:prstGeom prst="rect">
            <a:avLst/>
          </a:prstGeom>
        </p:spPr>
      </p:pic>
      <p:pic>
        <p:nvPicPr>
          <p:cNvPr id="30" name="Picture 29">
            <a:extLst>
              <a:ext uri="{FF2B5EF4-FFF2-40B4-BE49-F238E27FC236}">
                <a16:creationId xmlns:a16="http://schemas.microsoft.com/office/drawing/2014/main" id="{7CC44D8F-C6C2-419E-B60F-E2610DDCAD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0598" y="3352800"/>
            <a:ext cx="719667" cy="716281"/>
          </a:xfrm>
          <a:prstGeom prst="rect">
            <a:avLst/>
          </a:prstGeom>
        </p:spPr>
      </p:pic>
      <p:pic>
        <p:nvPicPr>
          <p:cNvPr id="31" name="Picture 30">
            <a:extLst>
              <a:ext uri="{FF2B5EF4-FFF2-40B4-BE49-F238E27FC236}">
                <a16:creationId xmlns:a16="http://schemas.microsoft.com/office/drawing/2014/main" id="{FF59C120-352C-4324-B9E5-94F46F61E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666" y="3381586"/>
            <a:ext cx="660062" cy="716281"/>
          </a:xfrm>
          <a:prstGeom prst="rect">
            <a:avLst/>
          </a:prstGeom>
        </p:spPr>
      </p:pic>
      <p:pic>
        <p:nvPicPr>
          <p:cNvPr id="32" name="Picture 31">
            <a:extLst>
              <a:ext uri="{FF2B5EF4-FFF2-40B4-BE49-F238E27FC236}">
                <a16:creationId xmlns:a16="http://schemas.microsoft.com/office/drawing/2014/main" id="{90B59F7C-C3F5-4F18-AC81-DEA430FE08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99129" y="3373118"/>
            <a:ext cx="660062" cy="716281"/>
          </a:xfrm>
          <a:prstGeom prst="rect">
            <a:avLst/>
          </a:prstGeom>
        </p:spPr>
      </p:pic>
    </p:spTree>
    <p:extLst>
      <p:ext uri="{BB962C8B-B14F-4D97-AF65-F5344CB8AC3E}">
        <p14:creationId xmlns:p14="http://schemas.microsoft.com/office/powerpoint/2010/main" val="106287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DCD0-7D69-4C98-BB37-FDEF9AE0FAB4}"/>
              </a:ext>
            </a:extLst>
          </p:cNvPr>
          <p:cNvSpPr>
            <a:spLocks noGrp="1"/>
          </p:cNvSpPr>
          <p:nvPr>
            <p:ph type="title"/>
          </p:nvPr>
        </p:nvSpPr>
        <p:spPr/>
        <p:txBody>
          <a:bodyPr>
            <a:normAutofit/>
          </a:bodyPr>
          <a:lstStyle/>
          <a:p>
            <a:pPr algn="ctr"/>
            <a:r>
              <a:rPr lang="en-IN" dirty="0">
                <a:solidFill>
                  <a:schemeClr val="tx1"/>
                </a:solidFill>
              </a:rPr>
              <a:t>Image Pre-processing : CLAHE(</a:t>
            </a:r>
            <a:r>
              <a:rPr lang="en-US" b="0" i="0" dirty="0">
                <a:solidFill>
                  <a:schemeClr val="tx1"/>
                </a:solidFill>
                <a:effectLst/>
              </a:rPr>
              <a:t>Contrast Limited Adaptive Histogram Equalization</a:t>
            </a:r>
            <a:r>
              <a:rPr lang="en-IN" dirty="0">
                <a:solidFill>
                  <a:schemeClr val="tx1"/>
                </a:solidFill>
              </a:rPr>
              <a:t>)</a:t>
            </a:r>
          </a:p>
        </p:txBody>
      </p:sp>
      <p:sp>
        <p:nvSpPr>
          <p:cNvPr id="3" name="Content Placeholder 2">
            <a:extLst>
              <a:ext uri="{FF2B5EF4-FFF2-40B4-BE49-F238E27FC236}">
                <a16:creationId xmlns:a16="http://schemas.microsoft.com/office/drawing/2014/main" id="{BEFA6967-250F-42A5-93B7-226702BCAACF}"/>
              </a:ext>
            </a:extLst>
          </p:cNvPr>
          <p:cNvSpPr>
            <a:spLocks noGrp="1"/>
          </p:cNvSpPr>
          <p:nvPr>
            <p:ph idx="1"/>
          </p:nvPr>
        </p:nvSpPr>
        <p:spPr/>
        <p:txBody>
          <a:bodyPr/>
          <a:lstStyle/>
          <a:p>
            <a:pPr>
              <a:buFont typeface="Arial" panose="020B0604020202020204" pitchFamily="34" charset="0"/>
              <a:buChar char="•"/>
            </a:pPr>
            <a:r>
              <a:rPr lang="en-US" dirty="0"/>
              <a:t>Histogram equalization is one of the tools we have for image pre-processing.</a:t>
            </a:r>
          </a:p>
          <a:p>
            <a:pPr>
              <a:buFont typeface="Arial" panose="020B0604020202020204" pitchFamily="34" charset="0"/>
              <a:buChar char="•"/>
            </a:pPr>
            <a:r>
              <a:rPr lang="en-US" dirty="0"/>
              <a:t>The reason we need histogram equalization is that when we collect images that are washed out or images with low contrast, we can stretch the histogram to span the entire range.</a:t>
            </a:r>
            <a:endParaRPr lang="en-IN" dirty="0"/>
          </a:p>
          <a:p>
            <a:pPr>
              <a:buFont typeface="Arial" panose="020B0604020202020204" pitchFamily="34" charset="0"/>
              <a:buChar char="•"/>
            </a:pPr>
            <a:r>
              <a:rPr lang="en-IN" dirty="0"/>
              <a:t>Variant of adaptive histogram equalization</a:t>
            </a:r>
          </a:p>
          <a:p>
            <a:pPr>
              <a:buFont typeface="Arial" panose="020B0604020202020204" pitchFamily="34" charset="0"/>
              <a:buChar char="•"/>
            </a:pPr>
            <a:r>
              <a:rPr lang="en-IN" dirty="0"/>
              <a:t>It does histogram equalization in small patches with high accuracy and considering local contrast.</a:t>
            </a:r>
          </a:p>
        </p:txBody>
      </p:sp>
      <p:pic>
        <p:nvPicPr>
          <p:cNvPr id="9" name="Picture 8">
            <a:extLst>
              <a:ext uri="{FF2B5EF4-FFF2-40B4-BE49-F238E27FC236}">
                <a16:creationId xmlns:a16="http://schemas.microsoft.com/office/drawing/2014/main" id="{256AEDD7-53E4-40B6-958E-F38E7FA4764C}"/>
              </a:ext>
            </a:extLst>
          </p:cNvPr>
          <p:cNvPicPr>
            <a:picLocks noChangeAspect="1"/>
          </p:cNvPicPr>
          <p:nvPr/>
        </p:nvPicPr>
        <p:blipFill>
          <a:blip r:embed="rId2"/>
          <a:stretch>
            <a:fillRect/>
          </a:stretch>
        </p:blipFill>
        <p:spPr>
          <a:xfrm>
            <a:off x="2402779" y="3912594"/>
            <a:ext cx="2387723" cy="2349621"/>
          </a:xfrm>
          <a:prstGeom prst="rect">
            <a:avLst/>
          </a:prstGeom>
        </p:spPr>
      </p:pic>
      <p:pic>
        <p:nvPicPr>
          <p:cNvPr id="11" name="Picture 10">
            <a:extLst>
              <a:ext uri="{FF2B5EF4-FFF2-40B4-BE49-F238E27FC236}">
                <a16:creationId xmlns:a16="http://schemas.microsoft.com/office/drawing/2014/main" id="{6626DB56-46B3-4E23-BB5E-4DC139630D5A}"/>
              </a:ext>
            </a:extLst>
          </p:cNvPr>
          <p:cNvPicPr>
            <a:picLocks noChangeAspect="1"/>
          </p:cNvPicPr>
          <p:nvPr/>
        </p:nvPicPr>
        <p:blipFill>
          <a:blip r:embed="rId3"/>
          <a:stretch>
            <a:fillRect/>
          </a:stretch>
        </p:blipFill>
        <p:spPr>
          <a:xfrm>
            <a:off x="6451539" y="3912594"/>
            <a:ext cx="2387723" cy="2362321"/>
          </a:xfrm>
          <a:prstGeom prst="rect">
            <a:avLst/>
          </a:prstGeom>
        </p:spPr>
      </p:pic>
      <p:sp>
        <p:nvSpPr>
          <p:cNvPr id="12" name="Arrow: Right 11">
            <a:extLst>
              <a:ext uri="{FF2B5EF4-FFF2-40B4-BE49-F238E27FC236}">
                <a16:creationId xmlns:a16="http://schemas.microsoft.com/office/drawing/2014/main" id="{DB054C96-CE3C-4957-A1E0-8B25914821DB}"/>
              </a:ext>
            </a:extLst>
          </p:cNvPr>
          <p:cNvSpPr/>
          <p:nvPr/>
        </p:nvSpPr>
        <p:spPr>
          <a:xfrm>
            <a:off x="5147733" y="4868333"/>
            <a:ext cx="948267" cy="118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86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737-C8A8-4B3F-8906-44D6893211A7}"/>
              </a:ext>
            </a:extLst>
          </p:cNvPr>
          <p:cNvSpPr>
            <a:spLocks noGrp="1"/>
          </p:cNvSpPr>
          <p:nvPr>
            <p:ph type="title"/>
          </p:nvPr>
        </p:nvSpPr>
        <p:spPr/>
        <p:txBody>
          <a:bodyPr/>
          <a:lstStyle/>
          <a:p>
            <a:pPr algn="ctr"/>
            <a:r>
              <a:rPr lang="en-IN" dirty="0"/>
              <a:t>Image Pre-processing : Face Crop</a:t>
            </a:r>
          </a:p>
        </p:txBody>
      </p:sp>
      <p:sp>
        <p:nvSpPr>
          <p:cNvPr id="3" name="Content Placeholder 2">
            <a:extLst>
              <a:ext uri="{FF2B5EF4-FFF2-40B4-BE49-F238E27FC236}">
                <a16:creationId xmlns:a16="http://schemas.microsoft.com/office/drawing/2014/main" id="{65229EB4-51FA-4A4E-A103-E69F7F525BE4}"/>
              </a:ext>
            </a:extLst>
          </p:cNvPr>
          <p:cNvSpPr>
            <a:spLocks noGrp="1"/>
          </p:cNvSpPr>
          <p:nvPr>
            <p:ph idx="1"/>
          </p:nvPr>
        </p:nvSpPr>
        <p:spPr/>
        <p:txBody>
          <a:bodyPr/>
          <a:lstStyle/>
          <a:p>
            <a:r>
              <a:rPr lang="en-IN" dirty="0"/>
              <a:t>Now our next target is to get the cropped face image.</a:t>
            </a:r>
          </a:p>
          <a:p>
            <a:r>
              <a:rPr lang="en-IN" dirty="0"/>
              <a:t>Using the OpenCV Deep Neural Network module, we will able to detect the faces in a particular image using the Caffe model.</a:t>
            </a:r>
          </a:p>
          <a:p>
            <a:r>
              <a:rPr lang="en-IN" dirty="0"/>
              <a:t>And finally we resize the input image to desired model input size.</a:t>
            </a:r>
          </a:p>
          <a:p>
            <a:endParaRPr lang="en-IN" dirty="0"/>
          </a:p>
        </p:txBody>
      </p:sp>
    </p:spTree>
    <p:extLst>
      <p:ext uri="{BB962C8B-B14F-4D97-AF65-F5344CB8AC3E}">
        <p14:creationId xmlns:p14="http://schemas.microsoft.com/office/powerpoint/2010/main" val="27950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11C8-0819-49BD-B3FA-4BA8DB6608C1}"/>
              </a:ext>
            </a:extLst>
          </p:cNvPr>
          <p:cNvSpPr>
            <a:spLocks noGrp="1"/>
          </p:cNvSpPr>
          <p:nvPr>
            <p:ph type="title"/>
          </p:nvPr>
        </p:nvSpPr>
        <p:spPr/>
        <p:txBody>
          <a:bodyPr/>
          <a:lstStyle/>
          <a:p>
            <a:pPr algn="ctr"/>
            <a:r>
              <a:rPr lang="en-IN" dirty="0"/>
              <a:t>Transfer Learning</a:t>
            </a:r>
          </a:p>
        </p:txBody>
      </p:sp>
      <p:sp>
        <p:nvSpPr>
          <p:cNvPr id="3" name="Content Placeholder 2">
            <a:extLst>
              <a:ext uri="{FF2B5EF4-FFF2-40B4-BE49-F238E27FC236}">
                <a16:creationId xmlns:a16="http://schemas.microsoft.com/office/drawing/2014/main" id="{0429980F-D32A-49F7-A499-F465B8C6AE67}"/>
              </a:ext>
            </a:extLst>
          </p:cNvPr>
          <p:cNvSpPr>
            <a:spLocks noGrp="1"/>
          </p:cNvSpPr>
          <p:nvPr>
            <p:ph idx="1"/>
          </p:nvPr>
        </p:nvSpPr>
        <p:spPr/>
        <p:txBody>
          <a:bodyPr/>
          <a:lstStyle/>
          <a:p>
            <a:pPr>
              <a:buFont typeface="Arial" panose="020B0604020202020204" pitchFamily="34" charset="0"/>
              <a:buChar char="•"/>
            </a:pPr>
            <a:r>
              <a:rPr lang="en-US" dirty="0">
                <a:solidFill>
                  <a:srgbClr val="222222"/>
                </a:solidFill>
                <a:effectLst/>
              </a:rPr>
              <a:t>The reuse of a pre-trained model on a new problem is known as transfer learning in machine learning. A machine uses the knowledge learned from a prior assignment to increase prediction about a new task in transfer learning. </a:t>
            </a:r>
          </a:p>
          <a:p>
            <a:pPr>
              <a:buFont typeface="Arial" panose="020B0604020202020204" pitchFamily="34" charset="0"/>
              <a:buChar char="•"/>
            </a:pPr>
            <a:r>
              <a:rPr lang="en-IN" dirty="0"/>
              <a:t>We have used following models:</a:t>
            </a:r>
          </a:p>
          <a:p>
            <a:pPr lvl="2">
              <a:buFont typeface="Arial" panose="020B0604020202020204" pitchFamily="34" charset="0"/>
              <a:buChar char="•"/>
            </a:pPr>
            <a:r>
              <a:rPr lang="en-IN" dirty="0" err="1"/>
              <a:t>MobileNet</a:t>
            </a:r>
            <a:r>
              <a:rPr lang="en-IN" dirty="0"/>
              <a:t> V2</a:t>
            </a:r>
          </a:p>
          <a:p>
            <a:pPr lvl="2">
              <a:buFont typeface="Arial" panose="020B0604020202020204" pitchFamily="34" charset="0"/>
              <a:buChar char="•"/>
            </a:pPr>
            <a:r>
              <a:rPr lang="en-IN" dirty="0"/>
              <a:t>Resnet50</a:t>
            </a:r>
          </a:p>
          <a:p>
            <a:pPr lvl="2">
              <a:buFont typeface="Arial" panose="020B0604020202020204" pitchFamily="34" charset="0"/>
              <a:buChar char="•"/>
            </a:pPr>
            <a:r>
              <a:rPr lang="en-IN" dirty="0"/>
              <a:t>Vgg16</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89847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B926-8205-470F-9CF9-F4B2F34D0987}"/>
              </a:ext>
            </a:extLst>
          </p:cNvPr>
          <p:cNvSpPr>
            <a:spLocks noGrp="1"/>
          </p:cNvSpPr>
          <p:nvPr>
            <p:ph type="title"/>
          </p:nvPr>
        </p:nvSpPr>
        <p:spPr/>
        <p:txBody>
          <a:bodyPr/>
          <a:lstStyle/>
          <a:p>
            <a:pPr algn="ctr"/>
            <a:r>
              <a:rPr lang="en-IN" dirty="0"/>
              <a:t>Results for float32</a:t>
            </a:r>
          </a:p>
        </p:txBody>
      </p:sp>
      <p:graphicFrame>
        <p:nvGraphicFramePr>
          <p:cNvPr id="6" name="Content Placeholder 5">
            <a:extLst>
              <a:ext uri="{FF2B5EF4-FFF2-40B4-BE49-F238E27FC236}">
                <a16:creationId xmlns:a16="http://schemas.microsoft.com/office/drawing/2014/main" id="{7437B844-15B8-4966-BB01-3DFEA4B9B73E}"/>
              </a:ext>
            </a:extLst>
          </p:cNvPr>
          <p:cNvGraphicFramePr>
            <a:graphicFrameLocks noGrp="1"/>
          </p:cNvGraphicFramePr>
          <p:nvPr>
            <p:ph idx="1"/>
            <p:extLst>
              <p:ext uri="{D42A27DB-BD31-4B8C-83A1-F6EECF244321}">
                <p14:modId xmlns:p14="http://schemas.microsoft.com/office/powerpoint/2010/main" val="2153336080"/>
              </p:ext>
            </p:extLst>
          </p:nvPr>
        </p:nvGraphicFramePr>
        <p:xfrm>
          <a:off x="1097280" y="1737360"/>
          <a:ext cx="10058400" cy="41316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7">
            <a:extLst>
              <a:ext uri="{FF2B5EF4-FFF2-40B4-BE49-F238E27FC236}">
                <a16:creationId xmlns:a16="http://schemas.microsoft.com/office/drawing/2014/main" id="{BD90F712-1682-448C-A393-4F4382CFF44C}"/>
              </a:ext>
            </a:extLst>
          </p:cNvPr>
          <p:cNvGraphicFramePr>
            <a:graphicFrameLocks noGrp="1"/>
          </p:cNvGraphicFramePr>
          <p:nvPr>
            <p:extLst>
              <p:ext uri="{D42A27DB-BD31-4B8C-83A1-F6EECF244321}">
                <p14:modId xmlns:p14="http://schemas.microsoft.com/office/powerpoint/2010/main" val="1028303178"/>
              </p:ext>
            </p:extLst>
          </p:nvPr>
        </p:nvGraphicFramePr>
        <p:xfrm>
          <a:off x="7924800" y="2895599"/>
          <a:ext cx="4165600" cy="18542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345285617"/>
                    </a:ext>
                  </a:extLst>
                </a:gridCol>
                <a:gridCol w="2082800">
                  <a:extLst>
                    <a:ext uri="{9D8B030D-6E8A-4147-A177-3AD203B41FA5}">
                      <a16:colId xmlns:a16="http://schemas.microsoft.com/office/drawing/2014/main" val="1430260107"/>
                    </a:ext>
                  </a:extLst>
                </a:gridCol>
              </a:tblGrid>
              <a:tr h="370840">
                <a:tc>
                  <a:txBody>
                    <a:bodyPr/>
                    <a:lstStyle/>
                    <a:p>
                      <a:pPr algn="ctr"/>
                      <a:r>
                        <a:rPr lang="en-IN" dirty="0"/>
                        <a:t>Model Name</a:t>
                      </a:r>
                    </a:p>
                  </a:txBody>
                  <a:tcPr/>
                </a:tc>
                <a:tc>
                  <a:txBody>
                    <a:bodyPr/>
                    <a:lstStyle/>
                    <a:p>
                      <a:pPr algn="ctr"/>
                      <a:r>
                        <a:rPr lang="en-IN" dirty="0"/>
                        <a:t>Accuracy</a:t>
                      </a:r>
                    </a:p>
                  </a:txBody>
                  <a:tcPr/>
                </a:tc>
                <a:extLst>
                  <a:ext uri="{0D108BD9-81ED-4DB2-BD59-A6C34878D82A}">
                    <a16:rowId xmlns:a16="http://schemas.microsoft.com/office/drawing/2014/main" val="2084245986"/>
                  </a:ext>
                </a:extLst>
              </a:tr>
              <a:tr h="370840">
                <a:tc>
                  <a:txBody>
                    <a:bodyPr/>
                    <a:lstStyle/>
                    <a:p>
                      <a:pPr algn="ctr"/>
                      <a:r>
                        <a:rPr lang="en-IN" dirty="0"/>
                        <a:t>Mobile Net</a:t>
                      </a:r>
                    </a:p>
                  </a:txBody>
                  <a:tcPr/>
                </a:tc>
                <a:tc>
                  <a:txBody>
                    <a:bodyPr/>
                    <a:lstStyle/>
                    <a:p>
                      <a:pPr algn="ctr"/>
                      <a:r>
                        <a:rPr lang="en-IN" dirty="0"/>
                        <a:t>63.51%</a:t>
                      </a:r>
                    </a:p>
                  </a:txBody>
                  <a:tcPr/>
                </a:tc>
                <a:extLst>
                  <a:ext uri="{0D108BD9-81ED-4DB2-BD59-A6C34878D82A}">
                    <a16:rowId xmlns:a16="http://schemas.microsoft.com/office/drawing/2014/main" val="2394120963"/>
                  </a:ext>
                </a:extLst>
              </a:tr>
              <a:tr h="370840">
                <a:tc>
                  <a:txBody>
                    <a:bodyPr/>
                    <a:lstStyle/>
                    <a:p>
                      <a:pPr algn="ctr"/>
                      <a:r>
                        <a:rPr lang="en-IN" dirty="0"/>
                        <a:t>ResNet50</a:t>
                      </a:r>
                    </a:p>
                  </a:txBody>
                  <a:tcPr/>
                </a:tc>
                <a:tc>
                  <a:txBody>
                    <a:bodyPr/>
                    <a:lstStyle/>
                    <a:p>
                      <a:pPr algn="ctr"/>
                      <a:r>
                        <a:rPr lang="en-IN" dirty="0"/>
                        <a:t>72.29%</a:t>
                      </a:r>
                    </a:p>
                  </a:txBody>
                  <a:tcPr/>
                </a:tc>
                <a:extLst>
                  <a:ext uri="{0D108BD9-81ED-4DB2-BD59-A6C34878D82A}">
                    <a16:rowId xmlns:a16="http://schemas.microsoft.com/office/drawing/2014/main" val="1732648262"/>
                  </a:ext>
                </a:extLst>
              </a:tr>
              <a:tr h="370840">
                <a:tc>
                  <a:txBody>
                    <a:bodyPr/>
                    <a:lstStyle/>
                    <a:p>
                      <a:pPr algn="ctr"/>
                      <a:r>
                        <a:rPr lang="en-IN" dirty="0"/>
                        <a:t>Vgg16</a:t>
                      </a:r>
                    </a:p>
                  </a:txBody>
                  <a:tcPr/>
                </a:tc>
                <a:tc>
                  <a:txBody>
                    <a:bodyPr/>
                    <a:lstStyle/>
                    <a:p>
                      <a:pPr algn="ctr"/>
                      <a:r>
                        <a:rPr lang="en-IN" dirty="0"/>
                        <a:t>65.54%</a:t>
                      </a:r>
                    </a:p>
                  </a:txBody>
                  <a:tcPr/>
                </a:tc>
                <a:extLst>
                  <a:ext uri="{0D108BD9-81ED-4DB2-BD59-A6C34878D82A}">
                    <a16:rowId xmlns:a16="http://schemas.microsoft.com/office/drawing/2014/main" val="2170515885"/>
                  </a:ext>
                </a:extLst>
              </a:tr>
              <a:tr h="370840">
                <a:tc>
                  <a:txBody>
                    <a:bodyPr/>
                    <a:lstStyle/>
                    <a:p>
                      <a:pPr algn="ctr"/>
                      <a:r>
                        <a:rPr lang="en-IN" dirty="0"/>
                        <a:t>Emotion Model</a:t>
                      </a:r>
                    </a:p>
                  </a:txBody>
                  <a:tcPr/>
                </a:tc>
                <a:tc>
                  <a:txBody>
                    <a:bodyPr/>
                    <a:lstStyle/>
                    <a:p>
                      <a:pPr algn="ctr"/>
                      <a:r>
                        <a:rPr lang="en-IN" dirty="0"/>
                        <a:t>62.00%</a:t>
                      </a:r>
                    </a:p>
                  </a:txBody>
                  <a:tcPr/>
                </a:tc>
                <a:extLst>
                  <a:ext uri="{0D108BD9-81ED-4DB2-BD59-A6C34878D82A}">
                    <a16:rowId xmlns:a16="http://schemas.microsoft.com/office/drawing/2014/main" val="142664109"/>
                  </a:ext>
                </a:extLst>
              </a:tr>
            </a:tbl>
          </a:graphicData>
        </a:graphic>
      </p:graphicFrame>
    </p:spTree>
    <p:extLst>
      <p:ext uri="{BB962C8B-B14F-4D97-AF65-F5344CB8AC3E}">
        <p14:creationId xmlns:p14="http://schemas.microsoft.com/office/powerpoint/2010/main" val="411556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67A6-657A-4CD8-9B5C-BCC104DD7AFF}"/>
              </a:ext>
            </a:extLst>
          </p:cNvPr>
          <p:cNvSpPr>
            <a:spLocks noGrp="1"/>
          </p:cNvSpPr>
          <p:nvPr>
            <p:ph type="title"/>
          </p:nvPr>
        </p:nvSpPr>
        <p:spPr/>
        <p:txBody>
          <a:bodyPr/>
          <a:lstStyle/>
          <a:p>
            <a:pPr algn="ctr"/>
            <a:r>
              <a:rPr lang="en-IN" dirty="0"/>
              <a:t>Quantization</a:t>
            </a:r>
          </a:p>
        </p:txBody>
      </p:sp>
      <p:sp>
        <p:nvSpPr>
          <p:cNvPr id="8" name="Content Placeholder 7">
            <a:extLst>
              <a:ext uri="{FF2B5EF4-FFF2-40B4-BE49-F238E27FC236}">
                <a16:creationId xmlns:a16="http://schemas.microsoft.com/office/drawing/2014/main" id="{2912B5DA-051B-41AA-B65E-AD1B4748FAB8}"/>
              </a:ext>
            </a:extLst>
          </p:cNvPr>
          <p:cNvSpPr>
            <a:spLocks noGrp="1"/>
          </p:cNvSpPr>
          <p:nvPr>
            <p:ph idx="1"/>
          </p:nvPr>
        </p:nvSpPr>
        <p:spPr/>
        <p:txBody>
          <a:bodyPr/>
          <a:lstStyle/>
          <a:p>
            <a:pPr>
              <a:buFont typeface="Arial" panose="020B0604020202020204" pitchFamily="34" charset="0"/>
              <a:buChar char="•"/>
            </a:pPr>
            <a:r>
              <a:rPr lang="en-US" dirty="0"/>
              <a:t>The fundamental idea behind quantization is that if we convert the weights and inputs into integer types, we consume less memory and on certain hardware, the calculations are faster.</a:t>
            </a:r>
          </a:p>
          <a:p>
            <a:pPr>
              <a:buFont typeface="Arial" panose="020B0604020202020204" pitchFamily="34" charset="0"/>
              <a:buChar char="•"/>
            </a:pPr>
            <a:r>
              <a:rPr lang="en-IN" dirty="0"/>
              <a:t>Types of quantization.</a:t>
            </a:r>
          </a:p>
          <a:p>
            <a:pPr lvl="1">
              <a:buFont typeface="Arial" panose="020B0604020202020204" pitchFamily="34" charset="0"/>
              <a:buChar char="•"/>
            </a:pPr>
            <a:r>
              <a:rPr lang="en-IN" dirty="0"/>
              <a:t>Quantization Aware Training</a:t>
            </a:r>
          </a:p>
          <a:p>
            <a:pPr lvl="1">
              <a:buFont typeface="Arial" panose="020B0604020202020204" pitchFamily="34" charset="0"/>
              <a:buChar char="•"/>
            </a:pPr>
            <a:r>
              <a:rPr lang="en-IN" dirty="0"/>
              <a:t>Post Training Quantization</a:t>
            </a:r>
          </a:p>
          <a:p>
            <a:pPr>
              <a:buFont typeface="Arial" panose="020B0604020202020204" pitchFamily="34" charset="0"/>
              <a:buChar char="•"/>
            </a:pPr>
            <a:r>
              <a:rPr lang="en-IN" dirty="0"/>
              <a:t>Advantages:</a:t>
            </a:r>
          </a:p>
          <a:p>
            <a:pPr lvl="1">
              <a:buFont typeface="Arial" panose="020B0604020202020204" pitchFamily="34" charset="0"/>
              <a:buChar char="•"/>
            </a:pPr>
            <a:r>
              <a:rPr lang="en-IN" dirty="0"/>
              <a:t>Lesser model size</a:t>
            </a:r>
          </a:p>
          <a:p>
            <a:pPr lvl="1">
              <a:buFont typeface="Arial" panose="020B0604020202020204" pitchFamily="34" charset="0"/>
              <a:buChar char="•"/>
            </a:pPr>
            <a:r>
              <a:rPr lang="en-IN" dirty="0"/>
              <a:t>Increased computation efficiency</a:t>
            </a:r>
          </a:p>
          <a:p>
            <a:pPr marL="201168" lvl="1" indent="0">
              <a:buNone/>
            </a:pPr>
            <a:endParaRPr lang="en-IN" dirty="0"/>
          </a:p>
        </p:txBody>
      </p:sp>
    </p:spTree>
    <p:extLst>
      <p:ext uri="{BB962C8B-B14F-4D97-AF65-F5344CB8AC3E}">
        <p14:creationId xmlns:p14="http://schemas.microsoft.com/office/powerpoint/2010/main" val="409744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472A-F705-415B-B061-68420A6F229F}"/>
              </a:ext>
            </a:extLst>
          </p:cNvPr>
          <p:cNvSpPr>
            <a:spLocks noGrp="1"/>
          </p:cNvSpPr>
          <p:nvPr>
            <p:ph type="title"/>
          </p:nvPr>
        </p:nvSpPr>
        <p:spPr/>
        <p:txBody>
          <a:bodyPr/>
          <a:lstStyle/>
          <a:p>
            <a:pPr algn="ctr"/>
            <a:r>
              <a:rPr lang="en-IN" dirty="0"/>
              <a:t>How quantization works?</a:t>
            </a:r>
          </a:p>
        </p:txBody>
      </p:sp>
      <p:sp>
        <p:nvSpPr>
          <p:cNvPr id="3" name="Content Placeholder 2">
            <a:extLst>
              <a:ext uri="{FF2B5EF4-FFF2-40B4-BE49-F238E27FC236}">
                <a16:creationId xmlns:a16="http://schemas.microsoft.com/office/drawing/2014/main" id="{80A87771-F0FC-47BA-BFBF-1DEF86AEED72}"/>
              </a:ext>
            </a:extLst>
          </p:cNvPr>
          <p:cNvSpPr>
            <a:spLocks noGrp="1"/>
          </p:cNvSpPr>
          <p:nvPr>
            <p:ph idx="1"/>
          </p:nvPr>
        </p:nvSpPr>
        <p:spPr>
          <a:xfrm>
            <a:off x="1097280" y="1676399"/>
            <a:ext cx="10058400" cy="4631267"/>
          </a:xfrm>
        </p:spPr>
        <p:txBody>
          <a:bodyPr/>
          <a:lstStyle/>
          <a:p>
            <a:r>
              <a:rPr lang="en-IN" dirty="0"/>
              <a:t>Suppose we have a layer output in the range [-</a:t>
            </a:r>
            <a:r>
              <a:rPr lang="en-IN" dirty="0" err="1"/>
              <a:t>a,a</a:t>
            </a:r>
            <a:r>
              <a:rPr lang="en-IN" dirty="0"/>
              <a:t>), where a is any real number. First we scale the output to [-128,128) and then we round down.</a:t>
            </a:r>
          </a:p>
          <a:p>
            <a:endParaRPr lang="en-IN" dirty="0"/>
          </a:p>
          <a:p>
            <a:endParaRPr lang="en-IN" dirty="0"/>
          </a:p>
          <a:p>
            <a:pPr marL="0" indent="0">
              <a:buNone/>
            </a:pPr>
            <a:r>
              <a:rPr lang="en-IN" dirty="0"/>
              <a:t>Floor of(-0.18120981 * 128) , here a=1 as all values lies in the range (-1,1)</a:t>
            </a:r>
          </a:p>
          <a:p>
            <a:pPr marL="0" indent="0">
              <a:buNone/>
            </a:pPr>
            <a:r>
              <a:rPr lang="en-IN" dirty="0"/>
              <a:t>Floor(-23.194) = -24</a:t>
            </a:r>
          </a:p>
          <a:p>
            <a:pPr marL="0" indent="0">
              <a:buNone/>
            </a:pPr>
            <a:r>
              <a:rPr lang="en-US" b="0" i="0" dirty="0">
                <a:solidFill>
                  <a:srgbClr val="292929"/>
                </a:solidFill>
                <a:effectLst/>
              </a:rPr>
              <a:t>Since multiplying two 8-bit integers is a 16-bit integer, we can de-quantize the result with the transformation                            dequantize output = -4770 *1 / 16384 = -</a:t>
            </a:r>
            <a:r>
              <a:rPr lang="en-US" b="0" i="0" dirty="0">
                <a:solidFill>
                  <a:srgbClr val="292929"/>
                </a:solidFill>
                <a:effectLst/>
                <a:highlight>
                  <a:srgbClr val="FFFF00"/>
                </a:highlight>
              </a:rPr>
              <a:t>0.291137</a:t>
            </a:r>
            <a:endParaRPr lang="en-IN" dirty="0">
              <a:highlight>
                <a:srgbClr val="FFFF00"/>
              </a:highlight>
            </a:endParaRPr>
          </a:p>
          <a:p>
            <a:endParaRPr lang="en-IN" dirty="0"/>
          </a:p>
          <a:p>
            <a:r>
              <a:rPr lang="en-IN" dirty="0"/>
              <a:t>This difference in the output is quite expected, because of approximation and we loose information during the process. </a:t>
            </a:r>
          </a:p>
        </p:txBody>
      </p:sp>
      <p:pic>
        <p:nvPicPr>
          <p:cNvPr id="5" name="Picture 4">
            <a:extLst>
              <a:ext uri="{FF2B5EF4-FFF2-40B4-BE49-F238E27FC236}">
                <a16:creationId xmlns:a16="http://schemas.microsoft.com/office/drawing/2014/main" id="{8D67F944-35C4-451B-8FAC-58CDA5D1F58C}"/>
              </a:ext>
            </a:extLst>
          </p:cNvPr>
          <p:cNvPicPr>
            <a:picLocks noChangeAspect="1"/>
          </p:cNvPicPr>
          <p:nvPr/>
        </p:nvPicPr>
        <p:blipFill>
          <a:blip r:embed="rId2"/>
          <a:stretch>
            <a:fillRect/>
          </a:stretch>
        </p:blipFill>
        <p:spPr>
          <a:xfrm>
            <a:off x="5600325" y="2283297"/>
            <a:ext cx="1244664" cy="453517"/>
          </a:xfrm>
          <a:prstGeom prst="rect">
            <a:avLst/>
          </a:prstGeom>
        </p:spPr>
      </p:pic>
      <p:pic>
        <p:nvPicPr>
          <p:cNvPr id="9" name="Picture 8">
            <a:extLst>
              <a:ext uri="{FF2B5EF4-FFF2-40B4-BE49-F238E27FC236}">
                <a16:creationId xmlns:a16="http://schemas.microsoft.com/office/drawing/2014/main" id="{C4EC26DC-899D-46B7-ABFC-3A6B33FBDA51}"/>
              </a:ext>
            </a:extLst>
          </p:cNvPr>
          <p:cNvPicPr>
            <a:picLocks noChangeAspect="1"/>
          </p:cNvPicPr>
          <p:nvPr/>
        </p:nvPicPr>
        <p:blipFill>
          <a:blip r:embed="rId3"/>
          <a:stretch>
            <a:fillRect/>
          </a:stretch>
        </p:blipFill>
        <p:spPr>
          <a:xfrm>
            <a:off x="8101951" y="2536997"/>
            <a:ext cx="2959252" cy="692186"/>
          </a:xfrm>
          <a:prstGeom prst="rect">
            <a:avLst/>
          </a:prstGeom>
        </p:spPr>
      </p:pic>
      <p:sp>
        <p:nvSpPr>
          <p:cNvPr id="10" name="Arrow: Right 9">
            <a:extLst>
              <a:ext uri="{FF2B5EF4-FFF2-40B4-BE49-F238E27FC236}">
                <a16:creationId xmlns:a16="http://schemas.microsoft.com/office/drawing/2014/main" id="{A5C576FA-0ECF-49F8-84D6-E85B26C89CAD}"/>
              </a:ext>
            </a:extLst>
          </p:cNvPr>
          <p:cNvSpPr/>
          <p:nvPr/>
        </p:nvSpPr>
        <p:spPr>
          <a:xfrm>
            <a:off x="7012036" y="2900677"/>
            <a:ext cx="922867" cy="186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75CFA527-13B2-4052-9EC2-8F768DBE935C}"/>
              </a:ext>
            </a:extLst>
          </p:cNvPr>
          <p:cNvPicPr>
            <a:picLocks noChangeAspect="1"/>
          </p:cNvPicPr>
          <p:nvPr/>
        </p:nvPicPr>
        <p:blipFill>
          <a:blip r:embed="rId4"/>
          <a:stretch>
            <a:fillRect/>
          </a:stretch>
        </p:blipFill>
        <p:spPr>
          <a:xfrm>
            <a:off x="2760104" y="4519071"/>
            <a:ext cx="1168460" cy="495325"/>
          </a:xfrm>
          <a:prstGeom prst="rect">
            <a:avLst/>
          </a:prstGeom>
        </p:spPr>
      </p:pic>
      <p:pic>
        <p:nvPicPr>
          <p:cNvPr id="14" name="Picture 13">
            <a:extLst>
              <a:ext uri="{FF2B5EF4-FFF2-40B4-BE49-F238E27FC236}">
                <a16:creationId xmlns:a16="http://schemas.microsoft.com/office/drawing/2014/main" id="{22CAE56B-A29A-4554-AB97-E0D13E6722FA}"/>
              </a:ext>
            </a:extLst>
          </p:cNvPr>
          <p:cNvPicPr>
            <a:picLocks noChangeAspect="1"/>
          </p:cNvPicPr>
          <p:nvPr/>
        </p:nvPicPr>
        <p:blipFill>
          <a:blip r:embed="rId5"/>
          <a:stretch>
            <a:fillRect/>
          </a:stretch>
        </p:blipFill>
        <p:spPr>
          <a:xfrm>
            <a:off x="1035078" y="2630364"/>
            <a:ext cx="6039160" cy="673135"/>
          </a:xfrm>
          <a:prstGeom prst="rect">
            <a:avLst/>
          </a:prstGeom>
        </p:spPr>
      </p:pic>
    </p:spTree>
    <p:extLst>
      <p:ext uri="{BB962C8B-B14F-4D97-AF65-F5344CB8AC3E}">
        <p14:creationId xmlns:p14="http://schemas.microsoft.com/office/powerpoint/2010/main" val="31477054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3627</TotalTime>
  <Words>685</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Dynamic Human Emotion Recognition</vt:lpstr>
      <vt:lpstr>INTRODUCTION</vt:lpstr>
      <vt:lpstr>Dataset</vt:lpstr>
      <vt:lpstr>Image Pre-processing : CLAHE(Contrast Limited Adaptive Histogram Equalization)</vt:lpstr>
      <vt:lpstr>Image Pre-processing : Face Crop</vt:lpstr>
      <vt:lpstr>Transfer Learning</vt:lpstr>
      <vt:lpstr>Results for float32</vt:lpstr>
      <vt:lpstr>Quantization</vt:lpstr>
      <vt:lpstr>How quantization works?</vt:lpstr>
      <vt:lpstr>Results for float16 quantized model</vt:lpstr>
      <vt:lpstr>Results for int8 quantized model</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Using Transfer Learning and comparing the Quantized model</dc:title>
  <dc:creator>Nishant</dc:creator>
  <cp:lastModifiedBy>Nishant</cp:lastModifiedBy>
  <cp:revision>10</cp:revision>
  <dcterms:created xsi:type="dcterms:W3CDTF">2022-04-11T09:54:57Z</dcterms:created>
  <dcterms:modified xsi:type="dcterms:W3CDTF">2022-09-30T08:45:07Z</dcterms:modified>
</cp:coreProperties>
</file>