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8" r:id="rId3"/>
    <p:sldId id="259" r:id="rId4"/>
    <p:sldId id="262" r:id="rId5"/>
    <p:sldId id="270" r:id="rId6"/>
    <p:sldId id="263" r:id="rId7"/>
    <p:sldId id="269" r:id="rId8"/>
    <p:sldId id="285" r:id="rId9"/>
    <p:sldId id="274" r:id="rId10"/>
    <p:sldId id="273" r:id="rId11"/>
    <p:sldId id="275" r:id="rId12"/>
    <p:sldId id="276" r:id="rId13"/>
    <p:sldId id="277" r:id="rId14"/>
    <p:sldId id="278" r:id="rId15"/>
    <p:sldId id="284" r:id="rId16"/>
    <p:sldId id="265" r:id="rId17"/>
    <p:sldId id="279" r:id="rId18"/>
    <p:sldId id="281" r:id="rId19"/>
    <p:sldId id="282" r:id="rId20"/>
    <p:sldId id="280" r:id="rId21"/>
    <p:sldId id="267" r:id="rId22"/>
    <p:sldId id="283" r:id="rId23"/>
    <p:sldId id="26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D14725-D360-4D68-8225-5A213279EF63}"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1AFEF-F07C-4214-8E9D-8795F1F9010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291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D14725-D360-4D68-8225-5A213279EF63}"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1AFEF-F07C-4214-8E9D-8795F1F90100}" type="slidenum">
              <a:rPr lang="en-IN" smtClean="0"/>
              <a:t>‹#›</a:t>
            </a:fld>
            <a:endParaRPr lang="en-IN"/>
          </a:p>
        </p:txBody>
      </p:sp>
    </p:spTree>
    <p:extLst>
      <p:ext uri="{BB962C8B-B14F-4D97-AF65-F5344CB8AC3E}">
        <p14:creationId xmlns:p14="http://schemas.microsoft.com/office/powerpoint/2010/main" val="3345362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D14725-D360-4D68-8225-5A213279EF63}"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1AFEF-F07C-4214-8E9D-8795F1F90100}" type="slidenum">
              <a:rPr lang="en-IN" smtClean="0"/>
              <a:t>‹#›</a:t>
            </a:fld>
            <a:endParaRPr lang="en-IN"/>
          </a:p>
        </p:txBody>
      </p:sp>
    </p:spTree>
    <p:extLst>
      <p:ext uri="{BB962C8B-B14F-4D97-AF65-F5344CB8AC3E}">
        <p14:creationId xmlns:p14="http://schemas.microsoft.com/office/powerpoint/2010/main" val="1494116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D14725-D360-4D68-8225-5A213279EF63}"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1AFEF-F07C-4214-8E9D-8795F1F90100}" type="slidenum">
              <a:rPr lang="en-IN" smtClean="0"/>
              <a:t>‹#›</a:t>
            </a:fld>
            <a:endParaRPr lang="en-IN"/>
          </a:p>
        </p:txBody>
      </p:sp>
    </p:spTree>
    <p:extLst>
      <p:ext uri="{BB962C8B-B14F-4D97-AF65-F5344CB8AC3E}">
        <p14:creationId xmlns:p14="http://schemas.microsoft.com/office/powerpoint/2010/main" val="393937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D14725-D360-4D68-8225-5A213279EF63}"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1AFEF-F07C-4214-8E9D-8795F1F9010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6655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D14725-D360-4D68-8225-5A213279EF63}" type="datetimeFigureOut">
              <a:rPr lang="en-IN" smtClean="0"/>
              <a:t>26-11-2021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21AFEF-F07C-4214-8E9D-8795F1F90100}" type="slidenum">
              <a:rPr lang="en-IN" smtClean="0"/>
              <a:t>‹#›</a:t>
            </a:fld>
            <a:endParaRPr lang="en-IN"/>
          </a:p>
        </p:txBody>
      </p:sp>
    </p:spTree>
    <p:extLst>
      <p:ext uri="{BB962C8B-B14F-4D97-AF65-F5344CB8AC3E}">
        <p14:creationId xmlns:p14="http://schemas.microsoft.com/office/powerpoint/2010/main" val="3761982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D14725-D360-4D68-8225-5A213279EF63}" type="datetimeFigureOut">
              <a:rPr lang="en-IN" smtClean="0"/>
              <a:t>26-11-2021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21AFEF-F07C-4214-8E9D-8795F1F90100}" type="slidenum">
              <a:rPr lang="en-IN" smtClean="0"/>
              <a:t>‹#›</a:t>
            </a:fld>
            <a:endParaRPr lang="en-IN"/>
          </a:p>
        </p:txBody>
      </p:sp>
    </p:spTree>
    <p:extLst>
      <p:ext uri="{BB962C8B-B14F-4D97-AF65-F5344CB8AC3E}">
        <p14:creationId xmlns:p14="http://schemas.microsoft.com/office/powerpoint/2010/main" val="4234962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D14725-D360-4D68-8225-5A213279EF63}" type="datetimeFigureOut">
              <a:rPr lang="en-IN" smtClean="0"/>
              <a:t>26-11-2021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21AFEF-F07C-4214-8E9D-8795F1F90100}" type="slidenum">
              <a:rPr lang="en-IN" smtClean="0"/>
              <a:t>‹#›</a:t>
            </a:fld>
            <a:endParaRPr lang="en-IN"/>
          </a:p>
        </p:txBody>
      </p:sp>
    </p:spTree>
    <p:extLst>
      <p:ext uri="{BB962C8B-B14F-4D97-AF65-F5344CB8AC3E}">
        <p14:creationId xmlns:p14="http://schemas.microsoft.com/office/powerpoint/2010/main" val="292886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2D14725-D360-4D68-8225-5A213279EF63}" type="datetimeFigureOut">
              <a:rPr lang="en-IN" smtClean="0"/>
              <a:t>26-11-2021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621AFEF-F07C-4214-8E9D-8795F1F90100}" type="slidenum">
              <a:rPr lang="en-IN" smtClean="0"/>
              <a:t>‹#›</a:t>
            </a:fld>
            <a:endParaRPr lang="en-IN"/>
          </a:p>
        </p:txBody>
      </p:sp>
    </p:spTree>
    <p:extLst>
      <p:ext uri="{BB962C8B-B14F-4D97-AF65-F5344CB8AC3E}">
        <p14:creationId xmlns:p14="http://schemas.microsoft.com/office/powerpoint/2010/main" val="2394084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2D14725-D360-4D68-8225-5A213279EF63}" type="datetimeFigureOut">
              <a:rPr lang="en-IN" smtClean="0"/>
              <a:t>26-11-2021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621AFEF-F07C-4214-8E9D-8795F1F90100}" type="slidenum">
              <a:rPr lang="en-IN" smtClean="0"/>
              <a:t>‹#›</a:t>
            </a:fld>
            <a:endParaRPr lang="en-IN"/>
          </a:p>
        </p:txBody>
      </p:sp>
    </p:spTree>
    <p:extLst>
      <p:ext uri="{BB962C8B-B14F-4D97-AF65-F5344CB8AC3E}">
        <p14:creationId xmlns:p14="http://schemas.microsoft.com/office/powerpoint/2010/main" val="2753557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D14725-D360-4D68-8225-5A213279EF63}" type="datetimeFigureOut">
              <a:rPr lang="en-IN" smtClean="0"/>
              <a:t>26-11-2021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21AFEF-F07C-4214-8E9D-8795F1F90100}" type="slidenum">
              <a:rPr lang="en-IN" smtClean="0"/>
              <a:t>‹#›</a:t>
            </a:fld>
            <a:endParaRPr lang="en-IN"/>
          </a:p>
        </p:txBody>
      </p:sp>
    </p:spTree>
    <p:extLst>
      <p:ext uri="{BB962C8B-B14F-4D97-AF65-F5344CB8AC3E}">
        <p14:creationId xmlns:p14="http://schemas.microsoft.com/office/powerpoint/2010/main" val="1221158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2D14725-D360-4D68-8225-5A213279EF63}" type="datetimeFigureOut">
              <a:rPr lang="en-IN" smtClean="0"/>
              <a:t>26-11-2021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621AFEF-F07C-4214-8E9D-8795F1F9010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585552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cikit-learn.org/stable/modules/svm.html#svm-regression" TargetMode="External"/><Relationship Id="rId2" Type="http://schemas.openxmlformats.org/officeDocument/2006/relationships/hyperlink" Target="https://scikit-learn.org/stable/modules/svm.html#svm-classification" TargetMode="Externa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s://scikit-learn.org/stable/modules/svm.html#svm-outlier-detection"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cs.cornell.edu/home/kleinber/link-pred.pdf" TargetMode="External"/><Relationship Id="rId7" Type="http://schemas.openxmlformats.org/officeDocument/2006/relationships/hyperlink" Target="https://ecommons.cornell.edu/bitstream/handle/1813/31637/BU-1065-MA.pdf;jsessionid=B819F2B1B8036A42D9551925F716E95C?sequence=1" TargetMode="External"/><Relationship Id="rId2" Type="http://schemas.openxmlformats.org/officeDocument/2006/relationships/hyperlink" Target="https://jwcn-eurasipjournals.springeropen.com/articles/10.1186/s13638-019-1561-7" TargetMode="External"/><Relationship Id="rId1" Type="http://schemas.openxmlformats.org/officeDocument/2006/relationships/slideLayout" Target="../slideLayouts/slideLayout2.xml"/><Relationship Id="rId6" Type="http://schemas.openxmlformats.org/officeDocument/2006/relationships/hyperlink" Target="http://image.diku.dk/imagecanon/material/cortes_vapnik95.pdf" TargetMode="External"/><Relationship Id="rId5" Type="http://schemas.openxmlformats.org/officeDocument/2006/relationships/hyperlink" Target="https://www.cs.cornell.edu/courses/cs4780/2018fa/lectures/lecturenote17.html" TargetMode="External"/><Relationship Id="rId4" Type="http://schemas.openxmlformats.org/officeDocument/2006/relationships/hyperlink" Target="http://www.cs.cornell.edu/courses/cs4780/2015fa/web/lecturenotes/lecturenote05.html"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jwcn-eurasipjournals.springeropen.com/articles/10.1186/s13638-019-1561-7#sec2" TargetMode="External"/><Relationship Id="rId2" Type="http://schemas.openxmlformats.org/officeDocument/2006/relationships/hyperlink" Target="https://jwcn-eurasipjournals.springeropen.com/articles/10.1186/s13638-019-1561-7#ref-CR4" TargetMode="External"/><Relationship Id="rId1" Type="http://schemas.openxmlformats.org/officeDocument/2006/relationships/slideLayout" Target="../slideLayouts/slideLayout1.xml"/><Relationship Id="rId4" Type="http://schemas.openxmlformats.org/officeDocument/2006/relationships/hyperlink" Target="https://www.cs.cornell.edu/home/kleinber/link-pred.pdf"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D32D1-0710-4520-BC5C-F932D357E360}"/>
              </a:ext>
            </a:extLst>
          </p:cNvPr>
          <p:cNvSpPr>
            <a:spLocks noGrp="1"/>
          </p:cNvSpPr>
          <p:nvPr>
            <p:ph type="ctrTitle"/>
          </p:nvPr>
        </p:nvSpPr>
        <p:spPr>
          <a:xfrm>
            <a:off x="1524000" y="200026"/>
            <a:ext cx="9144000" cy="714374"/>
          </a:xfrm>
        </p:spPr>
        <p:txBody>
          <a:bodyPr>
            <a:normAutofit/>
          </a:bodyPr>
          <a:lstStyle/>
          <a:p>
            <a:pPr algn="ctr"/>
            <a:r>
              <a:rPr lang="en-US" sz="4400" dirty="0"/>
              <a:t>LINK PREDICTION PROBLEM</a:t>
            </a:r>
            <a:endParaRPr lang="en-IN" sz="4400" dirty="0"/>
          </a:p>
        </p:txBody>
      </p:sp>
      <p:sp>
        <p:nvSpPr>
          <p:cNvPr id="3" name="Subtitle 2">
            <a:extLst>
              <a:ext uri="{FF2B5EF4-FFF2-40B4-BE49-F238E27FC236}">
                <a16:creationId xmlns:a16="http://schemas.microsoft.com/office/drawing/2014/main" id="{956532F4-5DF7-47F7-B63C-FF51649AFC7C}"/>
              </a:ext>
            </a:extLst>
          </p:cNvPr>
          <p:cNvSpPr>
            <a:spLocks noGrp="1"/>
          </p:cNvSpPr>
          <p:nvPr>
            <p:ph type="subTitle" idx="1"/>
          </p:nvPr>
        </p:nvSpPr>
        <p:spPr>
          <a:xfrm>
            <a:off x="1524000" y="1162050"/>
            <a:ext cx="9144000" cy="5295900"/>
          </a:xfrm>
        </p:spPr>
        <p:txBody>
          <a:bodyPr>
            <a:normAutofit fontScale="92500" lnSpcReduction="10000"/>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pPr algn="l"/>
            <a:r>
              <a:rPr lang="en-IN" dirty="0"/>
              <a:t>Presented by:				Guided by:</a:t>
            </a:r>
          </a:p>
          <a:p>
            <a:r>
              <a:rPr lang="en-IN" dirty="0"/>
              <a:t>Ashutosh Pandey				Amit </a:t>
            </a:r>
            <a:r>
              <a:rPr lang="en-IN" dirty="0" err="1"/>
              <a:t>Nanavati</a:t>
            </a:r>
            <a:endParaRPr lang="en-IN" dirty="0"/>
          </a:p>
          <a:p>
            <a:r>
              <a:rPr lang="en-IN" dirty="0"/>
              <a:t>Nishant Chauhan				</a:t>
            </a:r>
            <a:r>
              <a:rPr lang="en-IN" dirty="0" err="1"/>
              <a:t>Sougata</a:t>
            </a:r>
            <a:r>
              <a:rPr lang="en-IN" dirty="0"/>
              <a:t> </a:t>
            </a:r>
            <a:r>
              <a:rPr lang="en-IN" dirty="0" err="1"/>
              <a:t>Mukherjea</a:t>
            </a:r>
            <a:endParaRPr lang="en-IN" dirty="0"/>
          </a:p>
          <a:p>
            <a:pPr algn="l"/>
            <a:r>
              <a:rPr lang="en-IN" dirty="0"/>
              <a:t>Pratik Wadhwa</a:t>
            </a:r>
            <a:endParaRPr lang="en-US" dirty="0"/>
          </a:p>
          <a:p>
            <a:pPr algn="l"/>
            <a:endParaRPr lang="en-IN" dirty="0"/>
          </a:p>
          <a:p>
            <a:pPr algn="l"/>
            <a:endParaRPr lang="en-IN" dirty="0"/>
          </a:p>
        </p:txBody>
      </p:sp>
      <p:pic>
        <p:nvPicPr>
          <p:cNvPr id="4" name="Picture 3" descr="Link Prediction | Link Prediction in Social Networks">
            <a:extLst>
              <a:ext uri="{FF2B5EF4-FFF2-40B4-BE49-F238E27FC236}">
                <a16:creationId xmlns:a16="http://schemas.microsoft.com/office/drawing/2014/main" id="{1D1FF016-E791-41DF-9D3D-69BC3642E92E}"/>
              </a:ext>
            </a:extLst>
          </p:cNvPr>
          <p:cNvPicPr>
            <a:picLocks noChangeAspect="1" noChangeArrowheads="1"/>
          </p:cNvPicPr>
          <p:nvPr/>
        </p:nvPicPr>
        <p:blipFill>
          <a:blip r:embed="rId2"/>
          <a:srcRect/>
          <a:stretch>
            <a:fillRect/>
          </a:stretch>
        </p:blipFill>
        <p:spPr bwMode="auto">
          <a:xfrm>
            <a:off x="3431956" y="1257300"/>
            <a:ext cx="5328088" cy="3076575"/>
          </a:xfrm>
          <a:prstGeom prst="rect">
            <a:avLst/>
          </a:prstGeom>
          <a:noFill/>
        </p:spPr>
      </p:pic>
    </p:spTree>
    <p:extLst>
      <p:ext uri="{BB962C8B-B14F-4D97-AF65-F5344CB8AC3E}">
        <p14:creationId xmlns:p14="http://schemas.microsoft.com/office/powerpoint/2010/main" val="11043300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Adamic</a:t>
            </a:r>
            <a:r>
              <a:rPr lang="en-IN" b="1" dirty="0" smtClean="0"/>
              <a:t> Adar Index</a:t>
            </a:r>
            <a:r>
              <a:rPr lang="en-IN" b="1" dirty="0"/>
              <a:t/>
            </a:r>
            <a:br>
              <a:rPr lang="en-IN" b="1" dirty="0"/>
            </a:br>
            <a:endParaRPr lang="en-IN" dirty="0"/>
          </a:p>
        </p:txBody>
      </p:sp>
      <p:sp>
        <p:nvSpPr>
          <p:cNvPr id="5" name="Content Placeholder 4"/>
          <p:cNvSpPr>
            <a:spLocks noGrp="1"/>
          </p:cNvSpPr>
          <p:nvPr>
            <p:ph idx="1"/>
          </p:nvPr>
        </p:nvSpPr>
        <p:spPr/>
        <p:txBody>
          <a:bodyPr/>
          <a:lstStyle/>
          <a:p>
            <a:r>
              <a:rPr lang="en-US" dirty="0"/>
              <a:t>Let's say we have two intersection of 2 airports a and b i.e. u1 and u2. If u1 has a large </a:t>
            </a:r>
            <a:r>
              <a:rPr lang="en-US" dirty="0" smtClean="0"/>
              <a:t>neighborhood </a:t>
            </a:r>
            <a:r>
              <a:rPr lang="en-US" dirty="0"/>
              <a:t>then it might happen that it is main airport and </a:t>
            </a:r>
            <a:r>
              <a:rPr lang="en-US" dirty="0" err="1"/>
              <a:t>a,b</a:t>
            </a:r>
            <a:r>
              <a:rPr lang="en-US" dirty="0"/>
              <a:t> doesn't need to have </a:t>
            </a:r>
            <a:r>
              <a:rPr lang="en-US" dirty="0" smtClean="0"/>
              <a:t>flight </a:t>
            </a:r>
            <a:r>
              <a:rPr lang="en-US" dirty="0"/>
              <a:t>between them. But if it has a small </a:t>
            </a:r>
            <a:r>
              <a:rPr lang="en-US" dirty="0" smtClean="0"/>
              <a:t>neighborhood </a:t>
            </a:r>
            <a:r>
              <a:rPr lang="en-US" dirty="0"/>
              <a:t>then it is not the main airport so </a:t>
            </a:r>
            <a:r>
              <a:rPr lang="en-US" dirty="0" err="1"/>
              <a:t>a,b</a:t>
            </a:r>
            <a:r>
              <a:rPr lang="en-US" dirty="0"/>
              <a:t> should be connected. Hence a and b should have a flight between </a:t>
            </a:r>
            <a:r>
              <a:rPr lang="en-US" dirty="0" smtClean="0"/>
              <a:t>them.</a:t>
            </a:r>
          </a:p>
          <a:p>
            <a:endParaRPr lang="en-IN" dirty="0" smtClean="0"/>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459" y="3490701"/>
            <a:ext cx="6640901" cy="1540209"/>
          </a:xfrm>
          <a:prstGeom prst="rect">
            <a:avLst/>
          </a:prstGeom>
        </p:spPr>
      </p:pic>
    </p:spTree>
    <p:extLst>
      <p:ext uri="{BB962C8B-B14F-4D97-AF65-F5344CB8AC3E}">
        <p14:creationId xmlns:p14="http://schemas.microsoft.com/office/powerpoint/2010/main" val="42358270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Katz Centrality</a:t>
            </a:r>
            <a:endParaRPr lang="en-IN" dirty="0"/>
          </a:p>
        </p:txBody>
      </p:sp>
      <p:sp>
        <p:nvSpPr>
          <p:cNvPr id="3" name="Content Placeholder 2"/>
          <p:cNvSpPr>
            <a:spLocks noGrp="1"/>
          </p:cNvSpPr>
          <p:nvPr>
            <p:ph idx="1"/>
          </p:nvPr>
        </p:nvSpPr>
        <p:spPr/>
        <p:txBody>
          <a:bodyPr/>
          <a:lstStyle/>
          <a:p>
            <a:pPr marL="0" indent="0">
              <a:buNone/>
            </a:pPr>
            <a:r>
              <a:rPr lang="en-US" dirty="0" smtClean="0"/>
              <a:t>A </a:t>
            </a:r>
            <a:r>
              <a:rPr lang="en-US" dirty="0"/>
              <a:t>measurement that takes all paths between two nodes in consideration while rating short paths more heavily. The measurement exponentially reduce the </a:t>
            </a:r>
            <a:r>
              <a:rPr lang="en-US" dirty="0" smtClean="0"/>
              <a:t>contribution </a:t>
            </a:r>
            <a:r>
              <a:rPr lang="en-US" dirty="0"/>
              <a:t>of a path to the measure in order to give less weightage longer paths. Therefore it uses a factor of l where l is the path length</a:t>
            </a:r>
            <a:r>
              <a:rPr lang="en-US" dirty="0" smtClean="0"/>
              <a:t>.</a:t>
            </a:r>
          </a:p>
          <a:p>
            <a:pPr marL="0" indent="0">
              <a:buNone/>
            </a:pPr>
            <a:r>
              <a:rPr lang="en-US" dirty="0" smtClean="0"/>
              <a:t>If </a:t>
            </a:r>
            <a:r>
              <a:rPr lang="en-US" dirty="0" err="1" smtClean="0"/>
              <a:t>katz</a:t>
            </a:r>
            <a:r>
              <a:rPr lang="en-US" dirty="0" smtClean="0"/>
              <a:t> value between two nodes have a large value then this means there should be an edge(flight) between them.</a:t>
            </a:r>
          </a:p>
          <a:p>
            <a:pPr marL="0" indent="0">
              <a:buNone/>
            </a:pPr>
            <a:endParaRPr lang="en-US" dirty="0"/>
          </a:p>
          <a:p>
            <a:pPr marL="0" indent="0">
              <a:buNone/>
            </a:pPr>
            <a:endParaRPr lang="en-US" dirty="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1649" y="4371431"/>
            <a:ext cx="3400425" cy="1276350"/>
          </a:xfrm>
          <a:prstGeom prst="rect">
            <a:avLst/>
          </a:prstGeom>
        </p:spPr>
      </p:pic>
    </p:spTree>
    <p:extLst>
      <p:ext uri="{BB962C8B-B14F-4D97-AF65-F5344CB8AC3E}">
        <p14:creationId xmlns:p14="http://schemas.microsoft.com/office/powerpoint/2010/main" val="4125317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Weakly Connected </a:t>
            </a:r>
            <a:endParaRPr lang="en-IN" dirty="0"/>
          </a:p>
        </p:txBody>
      </p:sp>
      <p:sp>
        <p:nvSpPr>
          <p:cNvPr id="3" name="Content Placeholder 2"/>
          <p:cNvSpPr>
            <a:spLocks noGrp="1"/>
          </p:cNvSpPr>
          <p:nvPr>
            <p:ph idx="1"/>
          </p:nvPr>
        </p:nvSpPr>
        <p:spPr/>
        <p:txBody>
          <a:bodyPr/>
          <a:lstStyle/>
          <a:p>
            <a:r>
              <a:rPr lang="en-US" dirty="0" smtClean="0"/>
              <a:t>if </a:t>
            </a:r>
            <a:r>
              <a:rPr lang="en-US" dirty="0"/>
              <a:t>there is an direct flight between airport a and b then we will first remove that edge from the</a:t>
            </a:r>
          </a:p>
          <a:p>
            <a:r>
              <a:rPr lang="en-US" dirty="0" smtClean="0"/>
              <a:t>graph </a:t>
            </a:r>
            <a:r>
              <a:rPr lang="en-US" dirty="0"/>
              <a:t>and then we will find shortest path between a and b if it exists. if there exist a shortest </a:t>
            </a:r>
            <a:r>
              <a:rPr lang="en-US" dirty="0" smtClean="0"/>
              <a:t>path between </a:t>
            </a:r>
            <a:r>
              <a:rPr lang="en-US" dirty="0"/>
              <a:t>them then we will return 1 it means they are in same </a:t>
            </a:r>
            <a:r>
              <a:rPr lang="en-US" dirty="0" err="1"/>
              <a:t>wcc</a:t>
            </a:r>
            <a:r>
              <a:rPr lang="en-US" dirty="0"/>
              <a:t> and have something in common else </a:t>
            </a:r>
            <a:r>
              <a:rPr lang="en-US" dirty="0" smtClean="0"/>
              <a:t>we will </a:t>
            </a:r>
            <a:r>
              <a:rPr lang="en-US" dirty="0"/>
              <a:t>return 0 which means they are in different </a:t>
            </a:r>
            <a:r>
              <a:rPr lang="en-US" dirty="0" err="1"/>
              <a:t>wcc</a:t>
            </a:r>
            <a:r>
              <a:rPr lang="en-US" dirty="0"/>
              <a:t>. and same for flight b to a.</a:t>
            </a:r>
            <a:endParaRPr lang="en-IN" dirty="0"/>
          </a:p>
        </p:txBody>
      </p:sp>
    </p:spTree>
    <p:extLst>
      <p:ext uri="{BB962C8B-B14F-4D97-AF65-F5344CB8AC3E}">
        <p14:creationId xmlns:p14="http://schemas.microsoft.com/office/powerpoint/2010/main" val="1098203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Page Rank</a:t>
            </a:r>
            <a:endParaRPr lang="en-IN" dirty="0"/>
          </a:p>
        </p:txBody>
      </p:sp>
      <p:sp>
        <p:nvSpPr>
          <p:cNvPr id="3" name="Content Placeholder 2"/>
          <p:cNvSpPr>
            <a:spLocks noGrp="1"/>
          </p:cNvSpPr>
          <p:nvPr>
            <p:ph idx="1"/>
          </p:nvPr>
        </p:nvSpPr>
        <p:spPr/>
        <p:txBody>
          <a:bodyPr/>
          <a:lstStyle/>
          <a:p>
            <a:r>
              <a:rPr lang="en-US" dirty="0" smtClean="0"/>
              <a:t>Page </a:t>
            </a:r>
            <a:r>
              <a:rPr lang="en-US" dirty="0"/>
              <a:t>rank finds the nodes of high importance </a:t>
            </a:r>
            <a:r>
              <a:rPr lang="en-US" dirty="0" err="1"/>
              <a:t>i.e</a:t>
            </a:r>
            <a:r>
              <a:rPr lang="en-US" dirty="0"/>
              <a:t> airports with large no of incoming flights so </a:t>
            </a:r>
            <a:r>
              <a:rPr lang="en-US" dirty="0" smtClean="0"/>
              <a:t>there is </a:t>
            </a:r>
            <a:r>
              <a:rPr lang="en-US" dirty="0"/>
              <a:t>a high chance that new </a:t>
            </a:r>
            <a:r>
              <a:rPr lang="en-US" dirty="0" smtClean="0"/>
              <a:t>airports </a:t>
            </a:r>
            <a:r>
              <a:rPr lang="en-US" dirty="0"/>
              <a:t>will be connected to this important airport</a:t>
            </a:r>
            <a:r>
              <a:rPr lang="en-US" dirty="0" smtClean="0"/>
              <a:t>.</a:t>
            </a:r>
          </a:p>
          <a:p>
            <a:endParaRPr lang="en-US"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6917" y="3237820"/>
            <a:ext cx="7629525" cy="904875"/>
          </a:xfrm>
          <a:prstGeom prst="rect">
            <a:avLst/>
          </a:prstGeom>
        </p:spPr>
      </p:pic>
    </p:spTree>
    <p:extLst>
      <p:ext uri="{BB962C8B-B14F-4D97-AF65-F5344CB8AC3E}">
        <p14:creationId xmlns:p14="http://schemas.microsoft.com/office/powerpoint/2010/main" val="3532966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Preferential Attachment</a:t>
            </a:r>
            <a:br>
              <a:rPr lang="en-IN" b="1" dirty="0"/>
            </a:br>
            <a:endParaRPr lang="en-IN" dirty="0"/>
          </a:p>
        </p:txBody>
      </p:sp>
      <p:sp>
        <p:nvSpPr>
          <p:cNvPr id="3" name="Content Placeholder 2"/>
          <p:cNvSpPr>
            <a:spLocks noGrp="1"/>
          </p:cNvSpPr>
          <p:nvPr>
            <p:ph idx="1"/>
          </p:nvPr>
        </p:nvSpPr>
        <p:spPr>
          <a:xfrm>
            <a:off x="1097280" y="1894212"/>
            <a:ext cx="10058400" cy="4023360"/>
          </a:xfrm>
        </p:spPr>
        <p:txBody>
          <a:bodyPr/>
          <a:lstStyle/>
          <a:p>
            <a:r>
              <a:rPr lang="en-US" dirty="0"/>
              <a:t>Preferential attachment means that the more connected a node is, the more likely it is to receive new links</a:t>
            </a:r>
            <a:r>
              <a:rPr lang="en-US" dirty="0" smtClean="0"/>
              <a:t>.</a:t>
            </a:r>
          </a:p>
          <a:p>
            <a:endParaRPr lang="en-US" dirty="0"/>
          </a:p>
          <a:p>
            <a:endParaRPr lang="en-US" dirty="0" smtClean="0"/>
          </a:p>
          <a:p>
            <a:endParaRPr lang="en-US" dirty="0"/>
          </a:p>
          <a:p>
            <a:r>
              <a:rPr lang="en-US" dirty="0"/>
              <a:t>N(u) is the set of nodes adjacent to u. A value of 0 indicates that two nodes are not close, while higher values indicate that nodes are </a:t>
            </a:r>
            <a:r>
              <a:rPr lang="en-US" dirty="0" smtClean="0"/>
              <a:t>closer.</a:t>
            </a:r>
          </a:p>
        </p:txBody>
      </p:sp>
      <p:pic>
        <p:nvPicPr>
          <p:cNvPr id="2054" name="Picture 6" descr="https://lh6.googleusercontent.com/O8u2W3wP9r1VYJjzpMTgBaHad2a6wdI6HQ8yBHo5ee9qCLFCudKC4Xsbvn3CKhfNpz5oePGJOg1HioAH5PbFzZmWT7wpSFGRVRLntFkc7siirF0elpcBBkn1NbFebIQQZtSnoDx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9929" y="3095897"/>
            <a:ext cx="3162300"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190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Intersection</a:t>
            </a:r>
            <a:endParaRPr lang="en-IN" dirty="0"/>
          </a:p>
        </p:txBody>
      </p:sp>
      <p:sp>
        <p:nvSpPr>
          <p:cNvPr id="3" name="Content Placeholder 2"/>
          <p:cNvSpPr>
            <a:spLocks noGrp="1"/>
          </p:cNvSpPr>
          <p:nvPr>
            <p:ph idx="1"/>
          </p:nvPr>
        </p:nvSpPr>
        <p:spPr/>
        <p:txBody>
          <a:bodyPr/>
          <a:lstStyle/>
          <a:p>
            <a:r>
              <a:rPr lang="en-US" dirty="0"/>
              <a:t>If there is flight from A to {C,D...} and B to {C,D...} then there are high chances of flight to be present between A to B as they have a high intersection between their </a:t>
            </a:r>
            <a:r>
              <a:rPr lang="en-US" dirty="0" err="1"/>
              <a:t>neighbours</a:t>
            </a:r>
            <a:endParaRPr lang="en-IN" dirty="0"/>
          </a:p>
        </p:txBody>
      </p:sp>
    </p:spTree>
    <p:extLst>
      <p:ext uri="{BB962C8B-B14F-4D97-AF65-F5344CB8AC3E}">
        <p14:creationId xmlns:p14="http://schemas.microsoft.com/office/powerpoint/2010/main" val="4056643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63203-91E9-415D-942B-9530440F53C5}"/>
              </a:ext>
            </a:extLst>
          </p:cNvPr>
          <p:cNvSpPr>
            <a:spLocks noGrp="1"/>
          </p:cNvSpPr>
          <p:nvPr>
            <p:ph type="title"/>
          </p:nvPr>
        </p:nvSpPr>
        <p:spPr/>
        <p:txBody>
          <a:bodyPr/>
          <a:lstStyle/>
          <a:p>
            <a:pPr algn="ctr"/>
            <a:r>
              <a:rPr lang="en-US" dirty="0"/>
              <a:t>SVM</a:t>
            </a:r>
            <a:endParaRPr lang="en-IN" dirty="0"/>
          </a:p>
        </p:txBody>
      </p:sp>
      <p:sp>
        <p:nvSpPr>
          <p:cNvPr id="3" name="Content Placeholder 2">
            <a:extLst>
              <a:ext uri="{FF2B5EF4-FFF2-40B4-BE49-F238E27FC236}">
                <a16:creationId xmlns:a16="http://schemas.microsoft.com/office/drawing/2014/main" id="{184C175A-1BF2-4ADC-A6D0-2ABF72DF263E}"/>
              </a:ext>
            </a:extLst>
          </p:cNvPr>
          <p:cNvSpPr>
            <a:spLocks noGrp="1"/>
          </p:cNvSpPr>
          <p:nvPr>
            <p:ph idx="1"/>
          </p:nvPr>
        </p:nvSpPr>
        <p:spPr/>
        <p:txBody>
          <a:bodyPr/>
          <a:lstStyle/>
          <a:p>
            <a:pPr marL="0" indent="0">
              <a:buNone/>
            </a:pPr>
            <a:r>
              <a:rPr lang="en-US" b="1" i="0" dirty="0">
                <a:solidFill>
                  <a:srgbClr val="212529"/>
                </a:solidFill>
                <a:effectLst/>
                <a:latin typeface="-apple-system"/>
              </a:rPr>
              <a:t>Support vector machines (SVMs)</a:t>
            </a:r>
            <a:r>
              <a:rPr lang="en-US" b="0" i="0" dirty="0">
                <a:solidFill>
                  <a:srgbClr val="212529"/>
                </a:solidFill>
                <a:effectLst/>
                <a:latin typeface="-apple-system"/>
              </a:rPr>
              <a:t> are a set of supervised learning methods used for </a:t>
            </a:r>
            <a:r>
              <a:rPr lang="en-US" b="0" i="0" u="none" strike="noStrike" dirty="0">
                <a:solidFill>
                  <a:srgbClr val="2878A2"/>
                </a:solidFill>
                <a:effectLst/>
                <a:latin typeface="-apple-system"/>
                <a:hlinkClick r:id="rId2"/>
              </a:rPr>
              <a:t>classification</a:t>
            </a:r>
            <a:r>
              <a:rPr lang="en-US" b="0" i="0" dirty="0">
                <a:solidFill>
                  <a:srgbClr val="212529"/>
                </a:solidFill>
                <a:effectLst/>
                <a:latin typeface="-apple-system"/>
              </a:rPr>
              <a:t>, </a:t>
            </a:r>
            <a:r>
              <a:rPr lang="en-US" b="0" i="0" u="none" strike="noStrike" dirty="0">
                <a:solidFill>
                  <a:srgbClr val="2878A2"/>
                </a:solidFill>
                <a:effectLst/>
                <a:latin typeface="-apple-system"/>
                <a:hlinkClick r:id="rId3"/>
              </a:rPr>
              <a:t>regression</a:t>
            </a:r>
            <a:r>
              <a:rPr lang="en-US" b="0" i="0" dirty="0">
                <a:solidFill>
                  <a:srgbClr val="212529"/>
                </a:solidFill>
                <a:effectLst/>
                <a:latin typeface="-apple-system"/>
              </a:rPr>
              <a:t> and </a:t>
            </a:r>
            <a:r>
              <a:rPr lang="en-US" b="0" i="0" u="none" strike="noStrike" dirty="0">
                <a:solidFill>
                  <a:srgbClr val="2878A2"/>
                </a:solidFill>
                <a:effectLst/>
                <a:latin typeface="-apple-system"/>
                <a:hlinkClick r:id="rId4"/>
              </a:rPr>
              <a:t>outliers detection</a:t>
            </a:r>
            <a:r>
              <a:rPr lang="en-US" b="0" i="0" dirty="0">
                <a:solidFill>
                  <a:srgbClr val="212529"/>
                </a:solidFill>
                <a:effectLst/>
                <a:latin typeface="-apple-system"/>
              </a:rPr>
              <a:t>.</a:t>
            </a:r>
          </a:p>
          <a:p>
            <a:pPr marL="0" indent="0">
              <a:buNone/>
            </a:pPr>
            <a:endParaRPr lang="en-US" b="0" i="0" dirty="0">
              <a:solidFill>
                <a:srgbClr val="212529"/>
              </a:solidFill>
              <a:effectLst/>
              <a:latin typeface="-apple-system"/>
            </a:endParaRPr>
          </a:p>
          <a:p>
            <a:pPr marL="0" indent="0">
              <a:buNone/>
            </a:pPr>
            <a:r>
              <a:rPr lang="en-IN" dirty="0"/>
              <a:t>						Accuracy obtained: 87.74 %</a:t>
            </a:r>
          </a:p>
        </p:txBody>
      </p:sp>
      <p:pic>
        <p:nvPicPr>
          <p:cNvPr id="5" name="Picture 4">
            <a:extLst>
              <a:ext uri="{FF2B5EF4-FFF2-40B4-BE49-F238E27FC236}">
                <a16:creationId xmlns:a16="http://schemas.microsoft.com/office/drawing/2014/main" id="{B964AEE0-CC55-4257-A221-BB56E627DF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 y="2628900"/>
            <a:ext cx="5715000" cy="3810000"/>
          </a:xfrm>
          <a:prstGeom prst="rect">
            <a:avLst/>
          </a:prstGeom>
        </p:spPr>
      </p:pic>
    </p:spTree>
    <p:extLst>
      <p:ext uri="{BB962C8B-B14F-4D97-AF65-F5344CB8AC3E}">
        <p14:creationId xmlns:p14="http://schemas.microsoft.com/office/powerpoint/2010/main" val="2687815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KNN</a:t>
            </a:r>
            <a:endParaRPr lang="en-IN" dirty="0"/>
          </a:p>
        </p:txBody>
      </p:sp>
      <p:sp>
        <p:nvSpPr>
          <p:cNvPr id="3" name="Content Placeholder 2"/>
          <p:cNvSpPr>
            <a:spLocks noGrp="1"/>
          </p:cNvSpPr>
          <p:nvPr>
            <p:ph idx="1"/>
          </p:nvPr>
        </p:nvSpPr>
        <p:spPr/>
        <p:txBody>
          <a:bodyPr/>
          <a:lstStyle/>
          <a:p>
            <a:r>
              <a:rPr lang="en-IN" dirty="0" smtClean="0"/>
              <a:t>Accuracy=89.30 %</a:t>
            </a:r>
          </a:p>
          <a:p>
            <a:r>
              <a:rPr lang="en-IN" dirty="0" smtClean="0"/>
              <a:t>K=20 neighbours</a:t>
            </a:r>
          </a:p>
          <a:p>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4666" y="2853659"/>
            <a:ext cx="6209524" cy="3123809"/>
          </a:xfrm>
          <a:prstGeom prst="rect">
            <a:avLst/>
          </a:prstGeom>
        </p:spPr>
      </p:pic>
    </p:spTree>
    <p:extLst>
      <p:ext uri="{BB962C8B-B14F-4D97-AF65-F5344CB8AC3E}">
        <p14:creationId xmlns:p14="http://schemas.microsoft.com/office/powerpoint/2010/main" val="1333156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Naïve Bayes</a:t>
            </a:r>
            <a:endParaRPr lang="en-IN" dirty="0"/>
          </a:p>
        </p:txBody>
      </p:sp>
      <p:sp>
        <p:nvSpPr>
          <p:cNvPr id="3" name="Content Placeholder 2"/>
          <p:cNvSpPr>
            <a:spLocks noGrp="1"/>
          </p:cNvSpPr>
          <p:nvPr>
            <p:ph idx="1"/>
          </p:nvPr>
        </p:nvSpPr>
        <p:spPr/>
        <p:txBody>
          <a:bodyPr>
            <a:normAutofit fontScale="92500" lnSpcReduction="20000"/>
          </a:bodyPr>
          <a:lstStyle/>
          <a:p>
            <a:r>
              <a:rPr lang="en-US" dirty="0"/>
              <a:t>A Naive Bayes classifier is a probabilistic machine learning model that’s used for classification task. The crux of the classifier is based on the Bayes </a:t>
            </a:r>
            <a:r>
              <a:rPr lang="en-US" dirty="0" smtClean="0"/>
              <a:t>theorem</a:t>
            </a:r>
          </a:p>
          <a:p>
            <a:endParaRPr lang="en-US" dirty="0" smtClean="0"/>
          </a:p>
          <a:p>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Variable</a:t>
            </a:r>
            <a:r>
              <a:rPr lang="en-US" dirty="0"/>
              <a:t> </a:t>
            </a:r>
            <a:r>
              <a:rPr lang="en-US" b="1" dirty="0"/>
              <a:t>X </a:t>
            </a:r>
            <a:r>
              <a:rPr lang="en-US" dirty="0"/>
              <a:t>represent the parameters/features</a:t>
            </a:r>
            <a:r>
              <a:rPr lang="en-US" dirty="0" smtClean="0"/>
              <a:t>.</a:t>
            </a:r>
            <a:r>
              <a:rPr lang="en-US" dirty="0"/>
              <a:t> In our case, the class variable(</a:t>
            </a:r>
            <a:r>
              <a:rPr lang="en-US" b="1" dirty="0"/>
              <a:t>y</a:t>
            </a:r>
            <a:r>
              <a:rPr lang="en-US" dirty="0"/>
              <a:t>) has only two outcomes, yes or no</a:t>
            </a:r>
            <a:r>
              <a:rPr lang="en-US" dirty="0" smtClean="0"/>
              <a:t>.</a:t>
            </a:r>
          </a:p>
          <a:p>
            <a:pPr marL="0" indent="0">
              <a:buNone/>
            </a:pPr>
            <a:r>
              <a:rPr lang="en-US" dirty="0" smtClean="0"/>
              <a:t>The </a:t>
            </a:r>
            <a:r>
              <a:rPr lang="en-US" dirty="0"/>
              <a:t>assumption made here is that the predictors/features are independent. That is presence of one particular feature does not affect the other. Hence it is called </a:t>
            </a:r>
            <a:r>
              <a:rPr lang="en-US" dirty="0" smtClean="0"/>
              <a:t>naïve</a:t>
            </a:r>
          </a:p>
          <a:p>
            <a:pPr marL="0" indent="0">
              <a:buNone/>
            </a:pPr>
            <a:r>
              <a:rPr lang="en-US" dirty="0" smtClean="0"/>
              <a:t>Accuracy: </a:t>
            </a:r>
            <a:r>
              <a:rPr lang="en-US" b="1" dirty="0" smtClean="0"/>
              <a:t>95.90%.</a:t>
            </a: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713" y="2468761"/>
            <a:ext cx="4610100" cy="10287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6306" y="3497461"/>
            <a:ext cx="6667500" cy="733425"/>
          </a:xfrm>
          <a:prstGeom prst="rect">
            <a:avLst/>
          </a:prstGeom>
        </p:spPr>
      </p:pic>
    </p:spTree>
    <p:extLst>
      <p:ext uri="{BB962C8B-B14F-4D97-AF65-F5344CB8AC3E}">
        <p14:creationId xmlns:p14="http://schemas.microsoft.com/office/powerpoint/2010/main" val="2699976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Decision Trees</a:t>
            </a:r>
            <a:endParaRPr lang="en-IN" dirty="0"/>
          </a:p>
        </p:txBody>
      </p:sp>
      <p:sp>
        <p:nvSpPr>
          <p:cNvPr id="3" name="Content Placeholder 2"/>
          <p:cNvSpPr>
            <a:spLocks noGrp="1"/>
          </p:cNvSpPr>
          <p:nvPr>
            <p:ph idx="1"/>
          </p:nvPr>
        </p:nvSpPr>
        <p:spPr/>
        <p:txBody>
          <a:bodyPr>
            <a:normAutofit lnSpcReduction="10000"/>
          </a:bodyPr>
          <a:lstStyle/>
          <a:p>
            <a:r>
              <a:rPr lang="en-US" dirty="0"/>
              <a:t>Decision trees can be used for classification as well as regression problems. The name itself suggests that it uses a flowchart like a tree structure to show the predictions that result from a series of feature-based splits. It starts with a root node and ends </a:t>
            </a:r>
            <a:r>
              <a:rPr lang="en-US" dirty="0" smtClean="0"/>
              <a:t>with </a:t>
            </a:r>
            <a:r>
              <a:rPr lang="en-US" dirty="0"/>
              <a:t>a decision made by </a:t>
            </a:r>
            <a:r>
              <a:rPr lang="en-US" dirty="0" smtClean="0"/>
              <a:t>leaves</a:t>
            </a:r>
          </a:p>
          <a:p>
            <a:endParaRPr lang="en-IN" dirty="0" smtClean="0"/>
          </a:p>
          <a:p>
            <a:endParaRPr lang="en-IN" dirty="0"/>
          </a:p>
          <a:p>
            <a:endParaRPr lang="en-IN" dirty="0" smtClean="0"/>
          </a:p>
          <a:p>
            <a:endParaRPr lang="en-IN" dirty="0"/>
          </a:p>
          <a:p>
            <a:endParaRPr lang="en-IN" dirty="0" smtClean="0"/>
          </a:p>
          <a:p>
            <a:endParaRPr lang="en-IN" dirty="0"/>
          </a:p>
          <a:p>
            <a:pPr marL="0" indent="0">
              <a:buNone/>
            </a:pPr>
            <a:r>
              <a:rPr lang="en-IN" dirty="0" smtClean="0"/>
              <a:t>Accuracy:</a:t>
            </a:r>
            <a:r>
              <a:rPr lang="en-IN" b="1" dirty="0" smtClean="0"/>
              <a:t>95.36%</a:t>
            </a:r>
            <a:endParaRPr lang="en-IN" b="1"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8984" y="2758006"/>
            <a:ext cx="4984936" cy="2745327"/>
          </a:xfrm>
          <a:prstGeom prst="rect">
            <a:avLst/>
          </a:prstGeom>
        </p:spPr>
      </p:pic>
    </p:spTree>
    <p:extLst>
      <p:ext uri="{BB962C8B-B14F-4D97-AF65-F5344CB8AC3E}">
        <p14:creationId xmlns:p14="http://schemas.microsoft.com/office/powerpoint/2010/main" val="1772374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5E814-D59A-4745-9898-FDB7101EBED3}"/>
              </a:ext>
            </a:extLst>
          </p:cNvPr>
          <p:cNvSpPr>
            <a:spLocks noGrp="1"/>
          </p:cNvSpPr>
          <p:nvPr>
            <p:ph type="ctrTitle"/>
          </p:nvPr>
        </p:nvSpPr>
        <p:spPr>
          <a:xfrm>
            <a:off x="1524000" y="314325"/>
            <a:ext cx="9144000" cy="847725"/>
          </a:xfrm>
        </p:spPr>
        <p:txBody>
          <a:bodyPr>
            <a:normAutofit fontScale="90000"/>
          </a:bodyPr>
          <a:lstStyle/>
          <a:p>
            <a:r>
              <a:rPr lang="en-US" dirty="0"/>
              <a:t>Problem Statement</a:t>
            </a:r>
            <a:endParaRPr lang="en-IN" dirty="0"/>
          </a:p>
        </p:txBody>
      </p:sp>
      <p:sp>
        <p:nvSpPr>
          <p:cNvPr id="3" name="Subtitle 2">
            <a:extLst>
              <a:ext uri="{FF2B5EF4-FFF2-40B4-BE49-F238E27FC236}">
                <a16:creationId xmlns:a16="http://schemas.microsoft.com/office/drawing/2014/main" id="{2E89D8B0-D47B-4574-839F-E1DAF4A3D799}"/>
              </a:ext>
            </a:extLst>
          </p:cNvPr>
          <p:cNvSpPr>
            <a:spLocks noGrp="1"/>
          </p:cNvSpPr>
          <p:nvPr>
            <p:ph type="subTitle" idx="1"/>
          </p:nvPr>
        </p:nvSpPr>
        <p:spPr>
          <a:xfrm>
            <a:off x="1524000" y="1314450"/>
            <a:ext cx="9144000" cy="3943350"/>
          </a:xfrm>
        </p:spPr>
        <p:txBody>
          <a:bodyPr>
            <a:normAutofit/>
          </a:bodyPr>
          <a:lstStyle/>
          <a:p>
            <a:pPr marL="342900" indent="-342900" algn="l">
              <a:buFont typeface="Arial" panose="020B0604020202020204" pitchFamily="34" charset="0"/>
              <a:buChar char="•"/>
            </a:pPr>
            <a:r>
              <a:rPr lang="en-US" dirty="0"/>
              <a:t>Let’s say we have an instance of a network, can we infer which new links or interactions between the nodes are likely to occur?</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IN" dirty="0"/>
              <a:t>Link prediction methods anticipate the likelihood of a future connection between two nodes in a given network. </a:t>
            </a:r>
          </a:p>
          <a:p>
            <a:endParaRPr lang="en-IN" dirty="0"/>
          </a:p>
        </p:txBody>
      </p:sp>
    </p:spTree>
    <p:extLst>
      <p:ext uri="{BB962C8B-B14F-4D97-AF65-F5344CB8AC3E}">
        <p14:creationId xmlns:p14="http://schemas.microsoft.com/office/powerpoint/2010/main" val="33589216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 and Findings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96139127"/>
              </p:ext>
            </p:extLst>
          </p:nvPr>
        </p:nvGraphicFramePr>
        <p:xfrm>
          <a:off x="1096963" y="1846263"/>
          <a:ext cx="10058400" cy="185420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953082265"/>
                    </a:ext>
                  </a:extLst>
                </a:gridCol>
                <a:gridCol w="5029200">
                  <a:extLst>
                    <a:ext uri="{9D8B030D-6E8A-4147-A177-3AD203B41FA5}">
                      <a16:colId xmlns:a16="http://schemas.microsoft.com/office/drawing/2014/main" val="3262460415"/>
                    </a:ext>
                  </a:extLst>
                </a:gridCol>
              </a:tblGrid>
              <a:tr h="370840">
                <a:tc>
                  <a:txBody>
                    <a:bodyPr/>
                    <a:lstStyle/>
                    <a:p>
                      <a:pPr algn="ctr"/>
                      <a:r>
                        <a:rPr lang="en-IN" dirty="0" smtClean="0"/>
                        <a:t>ALGORITHM</a:t>
                      </a:r>
                      <a:endParaRPr lang="en-IN" dirty="0"/>
                    </a:p>
                  </a:txBody>
                  <a:tcPr/>
                </a:tc>
                <a:tc>
                  <a:txBody>
                    <a:bodyPr/>
                    <a:lstStyle/>
                    <a:p>
                      <a:pPr algn="ctr"/>
                      <a:r>
                        <a:rPr lang="en-IN" dirty="0" smtClean="0"/>
                        <a:t>ACCURACY</a:t>
                      </a:r>
                      <a:endParaRPr lang="en-IN" dirty="0"/>
                    </a:p>
                  </a:txBody>
                  <a:tcPr/>
                </a:tc>
                <a:extLst>
                  <a:ext uri="{0D108BD9-81ED-4DB2-BD59-A6C34878D82A}">
                    <a16:rowId xmlns:a16="http://schemas.microsoft.com/office/drawing/2014/main" val="3393712832"/>
                  </a:ext>
                </a:extLst>
              </a:tr>
              <a:tr h="370840">
                <a:tc>
                  <a:txBody>
                    <a:bodyPr/>
                    <a:lstStyle/>
                    <a:p>
                      <a:pPr algn="ctr"/>
                      <a:r>
                        <a:rPr lang="en-IN" dirty="0" smtClean="0"/>
                        <a:t>SVM</a:t>
                      </a:r>
                      <a:endParaRPr lang="en-IN" dirty="0"/>
                    </a:p>
                  </a:txBody>
                  <a:tcPr/>
                </a:tc>
                <a:tc>
                  <a:txBody>
                    <a:bodyPr/>
                    <a:lstStyle/>
                    <a:p>
                      <a:pPr algn="ctr"/>
                      <a:r>
                        <a:rPr lang="en-IN" dirty="0" smtClean="0"/>
                        <a:t>88.04</a:t>
                      </a:r>
                      <a:endParaRPr lang="en-IN" dirty="0"/>
                    </a:p>
                  </a:txBody>
                  <a:tcPr/>
                </a:tc>
                <a:extLst>
                  <a:ext uri="{0D108BD9-81ED-4DB2-BD59-A6C34878D82A}">
                    <a16:rowId xmlns:a16="http://schemas.microsoft.com/office/drawing/2014/main" val="2108817234"/>
                  </a:ext>
                </a:extLst>
              </a:tr>
              <a:tr h="370840">
                <a:tc>
                  <a:txBody>
                    <a:bodyPr/>
                    <a:lstStyle/>
                    <a:p>
                      <a:pPr algn="ctr"/>
                      <a:r>
                        <a:rPr lang="en-IN" dirty="0" smtClean="0"/>
                        <a:t>KNN</a:t>
                      </a:r>
                      <a:endParaRPr lang="en-IN" dirty="0"/>
                    </a:p>
                  </a:txBody>
                  <a:tcPr/>
                </a:tc>
                <a:tc>
                  <a:txBody>
                    <a:bodyPr/>
                    <a:lstStyle/>
                    <a:p>
                      <a:pPr algn="ctr"/>
                      <a:r>
                        <a:rPr lang="en-IN" dirty="0" smtClean="0"/>
                        <a:t>89.30</a:t>
                      </a:r>
                      <a:endParaRPr lang="en-IN" dirty="0"/>
                    </a:p>
                  </a:txBody>
                  <a:tcPr/>
                </a:tc>
                <a:extLst>
                  <a:ext uri="{0D108BD9-81ED-4DB2-BD59-A6C34878D82A}">
                    <a16:rowId xmlns:a16="http://schemas.microsoft.com/office/drawing/2014/main" val="544483692"/>
                  </a:ext>
                </a:extLst>
              </a:tr>
              <a:tr h="370840">
                <a:tc>
                  <a:txBody>
                    <a:bodyPr/>
                    <a:lstStyle/>
                    <a:p>
                      <a:pPr algn="ctr"/>
                      <a:r>
                        <a:rPr lang="en-IN" dirty="0" smtClean="0"/>
                        <a:t>NAÏVE</a:t>
                      </a:r>
                      <a:r>
                        <a:rPr lang="en-IN" baseline="0" dirty="0" smtClean="0"/>
                        <a:t> BAYES</a:t>
                      </a:r>
                      <a:endParaRPr lang="en-IN" dirty="0"/>
                    </a:p>
                  </a:txBody>
                  <a:tcPr/>
                </a:tc>
                <a:tc>
                  <a:txBody>
                    <a:bodyPr/>
                    <a:lstStyle/>
                    <a:p>
                      <a:pPr algn="ctr"/>
                      <a:r>
                        <a:rPr lang="en-IN" dirty="0" smtClean="0"/>
                        <a:t>95.29</a:t>
                      </a:r>
                      <a:endParaRPr lang="en-IN" dirty="0"/>
                    </a:p>
                  </a:txBody>
                  <a:tcPr/>
                </a:tc>
                <a:extLst>
                  <a:ext uri="{0D108BD9-81ED-4DB2-BD59-A6C34878D82A}">
                    <a16:rowId xmlns:a16="http://schemas.microsoft.com/office/drawing/2014/main" val="3439325100"/>
                  </a:ext>
                </a:extLst>
              </a:tr>
              <a:tr h="370840">
                <a:tc>
                  <a:txBody>
                    <a:bodyPr/>
                    <a:lstStyle/>
                    <a:p>
                      <a:pPr algn="ctr"/>
                      <a:r>
                        <a:rPr lang="en-IN" dirty="0" smtClean="0"/>
                        <a:t>DECISION TREES</a:t>
                      </a:r>
                      <a:endParaRPr lang="en-IN" dirty="0"/>
                    </a:p>
                  </a:txBody>
                  <a:tcPr/>
                </a:tc>
                <a:tc>
                  <a:txBody>
                    <a:bodyPr/>
                    <a:lstStyle/>
                    <a:p>
                      <a:pPr algn="ctr"/>
                      <a:r>
                        <a:rPr lang="en-IN" dirty="0" smtClean="0"/>
                        <a:t>95.62</a:t>
                      </a:r>
                      <a:endParaRPr lang="en-IN" dirty="0"/>
                    </a:p>
                  </a:txBody>
                  <a:tcPr/>
                </a:tc>
                <a:extLst>
                  <a:ext uri="{0D108BD9-81ED-4DB2-BD59-A6C34878D82A}">
                    <a16:rowId xmlns:a16="http://schemas.microsoft.com/office/drawing/2014/main" val="1815255262"/>
                  </a:ext>
                </a:extLst>
              </a:tr>
            </a:tbl>
          </a:graphicData>
        </a:graphic>
      </p:graphicFrame>
      <p:sp>
        <p:nvSpPr>
          <p:cNvPr id="7" name="TextBox 6"/>
          <p:cNvSpPr txBox="1"/>
          <p:nvPr/>
        </p:nvSpPr>
        <p:spPr>
          <a:xfrm>
            <a:off x="1345474" y="4506686"/>
            <a:ext cx="9809889" cy="1477328"/>
          </a:xfrm>
          <a:prstGeom prst="rect">
            <a:avLst/>
          </a:prstGeom>
          <a:noFill/>
        </p:spPr>
        <p:txBody>
          <a:bodyPr wrap="square" rtlCol="0">
            <a:spAutoFit/>
          </a:bodyPr>
          <a:lstStyle/>
          <a:p>
            <a:r>
              <a:rPr lang="en-US" dirty="0" smtClean="0"/>
              <a:t> </a:t>
            </a:r>
            <a:r>
              <a:rPr lang="en-US" dirty="0" err="1"/>
              <a:t>Jacard</a:t>
            </a:r>
            <a:r>
              <a:rPr lang="en-US" dirty="0"/>
              <a:t> distance and Adar index was giving quite good results on the other hand preferential attachment was not giving the good result</a:t>
            </a:r>
            <a:r>
              <a:rPr lang="en-US" dirty="0" smtClean="0"/>
              <a:t>.</a:t>
            </a:r>
          </a:p>
          <a:p>
            <a:pPr algn="ctr"/>
            <a:endParaRPr lang="en-US" dirty="0"/>
          </a:p>
          <a:p>
            <a:r>
              <a:rPr lang="en-US" dirty="0" smtClean="0"/>
              <a:t>Naïve Bayes and Decision Trees gave the best performance. On the other hand SVM and KNN were not up to the mark.</a:t>
            </a:r>
            <a:endParaRPr lang="en-IN" dirty="0"/>
          </a:p>
        </p:txBody>
      </p:sp>
    </p:spTree>
    <p:extLst>
      <p:ext uri="{BB962C8B-B14F-4D97-AF65-F5344CB8AC3E}">
        <p14:creationId xmlns:p14="http://schemas.microsoft.com/office/powerpoint/2010/main" val="142786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48E68-2153-4506-A2B9-871F1411D7EA}"/>
              </a:ext>
            </a:extLst>
          </p:cNvPr>
          <p:cNvSpPr>
            <a:spLocks noGrp="1"/>
          </p:cNvSpPr>
          <p:nvPr>
            <p:ph type="title"/>
          </p:nvPr>
        </p:nvSpPr>
        <p:spPr/>
        <p:txBody>
          <a:bodyPr/>
          <a:lstStyle/>
          <a:p>
            <a:pPr algn="ctr"/>
            <a:r>
              <a:rPr lang="en-US" dirty="0" smtClean="0"/>
              <a:t>Future Work</a:t>
            </a:r>
            <a:endParaRPr lang="en-IN" dirty="0"/>
          </a:p>
        </p:txBody>
      </p:sp>
      <p:sp>
        <p:nvSpPr>
          <p:cNvPr id="3" name="Content Placeholder 2">
            <a:extLst>
              <a:ext uri="{FF2B5EF4-FFF2-40B4-BE49-F238E27FC236}">
                <a16:creationId xmlns:a16="http://schemas.microsoft.com/office/drawing/2014/main" id="{570BA3D2-A65F-4A72-8F96-C899C1146C35}"/>
              </a:ext>
            </a:extLst>
          </p:cNvPr>
          <p:cNvSpPr>
            <a:spLocks noGrp="1"/>
          </p:cNvSpPr>
          <p:nvPr>
            <p:ph idx="1"/>
          </p:nvPr>
        </p:nvSpPr>
        <p:spPr/>
        <p:txBody>
          <a:bodyPr/>
          <a:lstStyle/>
          <a:p>
            <a:r>
              <a:rPr lang="en-IN" dirty="0" smtClean="0"/>
              <a:t>We have implemented this on around 10 features and used 4 different algorithms to perform link prediction. More relevant features can be added to the link prediction model which would improve the link prediction accuracy, furthermore different algorithms can also be used which would perform better on this model.</a:t>
            </a:r>
            <a:r>
              <a:rPr lang="en-IN" dirty="0"/>
              <a:t> </a:t>
            </a:r>
            <a:r>
              <a:rPr lang="en-IN" dirty="0" smtClean="0"/>
              <a:t>So in future we can predict which airports can be connected.</a:t>
            </a:r>
          </a:p>
        </p:txBody>
      </p:sp>
    </p:spTree>
    <p:extLst>
      <p:ext uri="{BB962C8B-B14F-4D97-AF65-F5344CB8AC3E}">
        <p14:creationId xmlns:p14="http://schemas.microsoft.com/office/powerpoint/2010/main" val="2727132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a:xfrm>
            <a:off x="888274" y="1737360"/>
            <a:ext cx="10267406" cy="4131734"/>
          </a:xfrm>
        </p:spPr>
        <p:txBody>
          <a:bodyPr>
            <a:normAutofit/>
          </a:bodyPr>
          <a:lstStyle/>
          <a:p>
            <a:pPr marL="0" indent="0">
              <a:buNone/>
            </a:pPr>
            <a:r>
              <a:rPr lang="en-IN" b="1" u="sng" dirty="0">
                <a:solidFill>
                  <a:schemeClr val="tx1"/>
                </a:solidFill>
              </a:rPr>
              <a:t> </a:t>
            </a:r>
            <a:r>
              <a:rPr lang="en-IN" b="1" u="sng" dirty="0" smtClean="0">
                <a:solidFill>
                  <a:schemeClr val="tx1"/>
                </a:solidFill>
              </a:rPr>
              <a:t> </a:t>
            </a: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p:txBody>
      </p:sp>
      <p:sp>
        <p:nvSpPr>
          <p:cNvPr id="5" name="TextBox 4"/>
          <p:cNvSpPr txBox="1"/>
          <p:nvPr/>
        </p:nvSpPr>
        <p:spPr>
          <a:xfrm>
            <a:off x="1201783" y="2168434"/>
            <a:ext cx="10463348" cy="5355312"/>
          </a:xfrm>
          <a:prstGeom prst="rect">
            <a:avLst/>
          </a:prstGeom>
          <a:noFill/>
        </p:spPr>
        <p:txBody>
          <a:bodyPr wrap="square" rtlCol="0">
            <a:spAutoFit/>
          </a:bodyPr>
          <a:lstStyle/>
          <a:p>
            <a:r>
              <a:rPr lang="en-IN" b="1" dirty="0"/>
              <a:t>1)</a:t>
            </a:r>
            <a:r>
              <a:rPr lang="en-IN" u="sng" dirty="0">
                <a:hlinkClick r:id="rId2"/>
              </a:rPr>
              <a:t>https://</a:t>
            </a:r>
            <a:r>
              <a:rPr lang="en-IN" u="sng" dirty="0" smtClean="0">
                <a:hlinkClick r:id="rId2"/>
              </a:rPr>
              <a:t>jwcn-eurasipjournals.springeropen.com/articles/10.1186/s13638-019-1561-7#sec2</a:t>
            </a:r>
            <a:endParaRPr lang="en-IN" u="sng" dirty="0" smtClean="0"/>
          </a:p>
          <a:p>
            <a:endParaRPr lang="en-IN" dirty="0"/>
          </a:p>
          <a:p>
            <a:r>
              <a:rPr lang="en-IN" b="1" u="sng" dirty="0"/>
              <a:t>2)</a:t>
            </a:r>
            <a:r>
              <a:rPr lang="en-IN" u="sng" dirty="0">
                <a:hlinkClick r:id="rId3"/>
              </a:rPr>
              <a:t>https://</a:t>
            </a:r>
            <a:r>
              <a:rPr lang="en-IN" u="sng" dirty="0" smtClean="0">
                <a:hlinkClick r:id="rId3"/>
              </a:rPr>
              <a:t>www.cs.cornell.edu/home/kleinber/link-pred.pdf</a:t>
            </a:r>
            <a:endParaRPr lang="en-IN" u="sng" dirty="0" smtClean="0"/>
          </a:p>
          <a:p>
            <a:endParaRPr lang="en-IN" dirty="0"/>
          </a:p>
          <a:p>
            <a:r>
              <a:rPr lang="en-IN" b="1" u="sng" dirty="0"/>
              <a:t>3)</a:t>
            </a:r>
            <a:r>
              <a:rPr lang="en-IN" u="sng" dirty="0"/>
              <a:t>https</a:t>
            </a:r>
            <a:r>
              <a:rPr lang="en-IN" u="sng" dirty="0">
                <a:solidFill>
                  <a:schemeClr val="bg2">
                    <a:lumMod val="50000"/>
                  </a:schemeClr>
                </a:solidFill>
              </a:rPr>
              <a:t>:/</a:t>
            </a:r>
            <a:r>
              <a:rPr lang="en-IN" u="sng" dirty="0">
                <a:solidFill>
                  <a:srgbClr val="00B0F0"/>
                </a:solidFill>
              </a:rPr>
              <a:t>/www.transtats.bts.gov/</a:t>
            </a:r>
            <a:endParaRPr lang="en-IN" dirty="0">
              <a:solidFill>
                <a:srgbClr val="00B0F0"/>
              </a:solidFill>
            </a:endParaRPr>
          </a:p>
          <a:p>
            <a:endParaRPr lang="en-IN" dirty="0" smtClean="0"/>
          </a:p>
          <a:p>
            <a:r>
              <a:rPr lang="en-IN" b="1" dirty="0"/>
              <a:t>4</a:t>
            </a:r>
            <a:r>
              <a:rPr lang="en-IN" b="1" dirty="0" smtClean="0"/>
              <a:t>)</a:t>
            </a:r>
            <a:r>
              <a:rPr lang="en-IN" u="sng" dirty="0" smtClean="0">
                <a:hlinkClick r:id="rId4"/>
              </a:rPr>
              <a:t>http</a:t>
            </a:r>
            <a:r>
              <a:rPr lang="en-IN" u="sng" dirty="0">
                <a:hlinkClick r:id="rId4"/>
              </a:rPr>
              <a:t>://www.cs.cornell.edu/courses/cs4780/2015fa/web/lecturenotes/lecturenote05.html</a:t>
            </a:r>
            <a:r>
              <a:rPr lang="en-IN" u="sng" dirty="0"/>
              <a:t> </a:t>
            </a:r>
            <a:endParaRPr lang="en-IN" u="sng" dirty="0" smtClean="0"/>
          </a:p>
          <a:p>
            <a:endParaRPr lang="en-IN" dirty="0"/>
          </a:p>
          <a:p>
            <a:r>
              <a:rPr lang="en-IN" b="1" dirty="0"/>
              <a:t>5</a:t>
            </a:r>
            <a:r>
              <a:rPr lang="en-IN" b="1" dirty="0" smtClean="0"/>
              <a:t>)</a:t>
            </a:r>
            <a:r>
              <a:rPr lang="en-IN" u="sng" dirty="0" smtClean="0">
                <a:hlinkClick r:id="rId5"/>
              </a:rPr>
              <a:t>https</a:t>
            </a:r>
            <a:r>
              <a:rPr lang="en-IN" u="sng" dirty="0">
                <a:hlinkClick r:id="rId5"/>
              </a:rPr>
              <a:t>://www.cs.cornell.edu/courses/cs4780/2018fa/lectures/lecturenote17.html</a:t>
            </a:r>
            <a:endParaRPr lang="en-IN" dirty="0"/>
          </a:p>
          <a:p>
            <a:endParaRPr lang="en-US" dirty="0"/>
          </a:p>
          <a:p>
            <a:r>
              <a:rPr lang="en-US" b="1" dirty="0"/>
              <a:t>6</a:t>
            </a:r>
            <a:r>
              <a:rPr lang="en-US" b="1" dirty="0" smtClean="0"/>
              <a:t>)</a:t>
            </a:r>
            <a:r>
              <a:rPr lang="en-US" u="sng" dirty="0" smtClean="0">
                <a:hlinkClick r:id="rId6"/>
              </a:rPr>
              <a:t>http</a:t>
            </a:r>
            <a:r>
              <a:rPr lang="en-US" u="sng" dirty="0">
                <a:hlinkClick r:id="rId6"/>
              </a:rPr>
              <a:t>://</a:t>
            </a:r>
            <a:r>
              <a:rPr lang="en-US" u="sng" dirty="0" smtClean="0">
                <a:hlinkClick r:id="rId6"/>
              </a:rPr>
              <a:t>image.diku.dk/imagecanon/material/cortes_vapnik95.pdf</a:t>
            </a:r>
            <a:endParaRPr lang="en-US" u="sng" dirty="0" smtClean="0"/>
          </a:p>
          <a:p>
            <a:endParaRPr lang="en-US" dirty="0"/>
          </a:p>
          <a:p>
            <a:r>
              <a:rPr lang="en-US" b="1" dirty="0"/>
              <a:t>7</a:t>
            </a:r>
            <a:r>
              <a:rPr lang="en-US" b="1" dirty="0" smtClean="0"/>
              <a:t>)</a:t>
            </a:r>
            <a:r>
              <a:rPr lang="en-US" u="sng" dirty="0" smtClean="0">
                <a:hlinkClick r:id="rId7"/>
              </a:rPr>
              <a:t>https</a:t>
            </a:r>
            <a:r>
              <a:rPr lang="en-US" u="sng" dirty="0">
                <a:hlinkClick r:id="rId7"/>
              </a:rPr>
              <a:t>://</a:t>
            </a:r>
            <a:r>
              <a:rPr lang="en-US" u="sng" dirty="0" smtClean="0">
                <a:hlinkClick r:id="rId7"/>
              </a:rPr>
              <a:t>ecommons.cornell.edu/bitstream/handle/1813/31637/BU-1065-MA.pdf;jsessionid=B819F2B1B8036A42D9551925F716E95C?sequence=1</a:t>
            </a:r>
            <a:endParaRPr lang="en-US" u="sng" dirty="0" smtClean="0"/>
          </a:p>
          <a:p>
            <a:endParaRPr lang="en-US" u="sng" dirty="0"/>
          </a:p>
          <a:p>
            <a:endParaRPr lang="en-US" dirty="0"/>
          </a:p>
          <a:p>
            <a:r>
              <a:rPr lang="en-US" dirty="0"/>
              <a:t/>
            </a:r>
            <a:br>
              <a:rPr lang="en-US" dirty="0"/>
            </a:br>
            <a:r>
              <a:rPr lang="en-IN" dirty="0"/>
              <a:t/>
            </a:r>
            <a:br>
              <a:rPr lang="en-IN" dirty="0"/>
            </a:br>
            <a:endParaRPr lang="en-IN" dirty="0"/>
          </a:p>
        </p:txBody>
      </p:sp>
    </p:spTree>
    <p:extLst>
      <p:ext uri="{BB962C8B-B14F-4D97-AF65-F5344CB8AC3E}">
        <p14:creationId xmlns:p14="http://schemas.microsoft.com/office/powerpoint/2010/main" val="3980843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3CBB66-EC66-4AF4-84FC-17A99603DCAA}"/>
              </a:ext>
            </a:extLst>
          </p:cNvPr>
          <p:cNvPicPr>
            <a:picLocks noChangeAspect="1"/>
          </p:cNvPicPr>
          <p:nvPr/>
        </p:nvPicPr>
        <p:blipFill>
          <a:blip r:embed="rId2"/>
          <a:stretch>
            <a:fillRect/>
          </a:stretch>
        </p:blipFill>
        <p:spPr>
          <a:xfrm>
            <a:off x="4169497" y="2895554"/>
            <a:ext cx="3853006" cy="1066892"/>
          </a:xfrm>
          <a:prstGeom prst="rect">
            <a:avLst/>
          </a:prstGeom>
        </p:spPr>
      </p:pic>
    </p:spTree>
    <p:extLst>
      <p:ext uri="{BB962C8B-B14F-4D97-AF65-F5344CB8AC3E}">
        <p14:creationId xmlns:p14="http://schemas.microsoft.com/office/powerpoint/2010/main" val="1758361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2ADFE-45B4-4183-8B4C-D7E796074DC3}"/>
              </a:ext>
            </a:extLst>
          </p:cNvPr>
          <p:cNvSpPr>
            <a:spLocks noGrp="1"/>
          </p:cNvSpPr>
          <p:nvPr>
            <p:ph type="ctrTitle"/>
          </p:nvPr>
        </p:nvSpPr>
        <p:spPr>
          <a:xfrm>
            <a:off x="1097280" y="0"/>
            <a:ext cx="10058400" cy="752475"/>
          </a:xfrm>
        </p:spPr>
        <p:txBody>
          <a:bodyPr>
            <a:normAutofit/>
          </a:bodyPr>
          <a:lstStyle/>
          <a:p>
            <a:pPr algn="ctr"/>
            <a:r>
              <a:rPr lang="en-US" sz="4000" dirty="0"/>
              <a:t>Prior Work</a:t>
            </a:r>
            <a:endParaRPr lang="en-IN" sz="4000" dirty="0"/>
          </a:p>
        </p:txBody>
      </p:sp>
      <p:sp>
        <p:nvSpPr>
          <p:cNvPr id="3" name="Subtitle 2">
            <a:extLst>
              <a:ext uri="{FF2B5EF4-FFF2-40B4-BE49-F238E27FC236}">
                <a16:creationId xmlns:a16="http://schemas.microsoft.com/office/drawing/2014/main" id="{13F96B9A-1561-48B6-88BD-C7477790B609}"/>
              </a:ext>
            </a:extLst>
          </p:cNvPr>
          <p:cNvSpPr>
            <a:spLocks noGrp="1"/>
          </p:cNvSpPr>
          <p:nvPr>
            <p:ph type="subTitle" idx="1"/>
          </p:nvPr>
        </p:nvSpPr>
        <p:spPr>
          <a:xfrm>
            <a:off x="1100051" y="1076326"/>
            <a:ext cx="10058400" cy="5219700"/>
          </a:xfrm>
        </p:spPr>
        <p:txBody>
          <a:bodyPr>
            <a:normAutofit/>
          </a:bodyPr>
          <a:lstStyle/>
          <a:p>
            <a:pPr marL="342900" indent="-342900">
              <a:buFont typeface="Arial" panose="020B0604020202020204" pitchFamily="34" charset="0"/>
              <a:buChar char="•"/>
            </a:pPr>
            <a:r>
              <a:rPr lang="en-IN" cap="none" dirty="0">
                <a:solidFill>
                  <a:srgbClr val="333333"/>
                </a:solidFill>
                <a:latin typeface="Georgia" panose="02040502050405020303" pitchFamily="18" charset="0"/>
              </a:rPr>
              <a:t>L</a:t>
            </a:r>
            <a:r>
              <a:rPr lang="en-IN" b="0" i="0" cap="none" dirty="0">
                <a:solidFill>
                  <a:srgbClr val="333333"/>
                </a:solidFill>
                <a:effectLst/>
                <a:latin typeface="Georgia" panose="02040502050405020303" pitchFamily="18" charset="0"/>
              </a:rPr>
              <a:t>ink prediction has made massive strides and plays an important role in many research areas. For example, new friends through link prediction can be found in social network [</a:t>
            </a:r>
            <a:r>
              <a:rPr lang="en-IN" u="sng" cap="none" dirty="0">
                <a:solidFill>
                  <a:srgbClr val="004B83"/>
                </a:solidFill>
                <a:latin typeface="Georgia" panose="02040502050405020303" pitchFamily="18" charset="0"/>
                <a:hlinkClick r:id="rId2" tooltip="L.M. Aiello et al., Friendship prediction and homophily in social media. ACM Trans. Web (TWEB) 6(2), 9 (2012)"/>
              </a:rPr>
              <a:t>1</a:t>
            </a:r>
            <a:r>
              <a:rPr lang="en-IN" b="0" i="0" cap="none" dirty="0">
                <a:solidFill>
                  <a:srgbClr val="333333"/>
                </a:solidFill>
                <a:effectLst/>
                <a:latin typeface="Georgia" panose="02040502050405020303" pitchFamily="18" charset="0"/>
              </a:rPr>
              <a:t>].</a:t>
            </a:r>
          </a:p>
          <a:p>
            <a:pPr marL="342900" indent="-342900">
              <a:buFont typeface="Arial" panose="020B0604020202020204" pitchFamily="34" charset="0"/>
              <a:buChar char="•"/>
            </a:pPr>
            <a:r>
              <a:rPr lang="en-IN" b="0" i="0" cap="none" dirty="0">
                <a:solidFill>
                  <a:srgbClr val="333333"/>
                </a:solidFill>
                <a:effectLst/>
                <a:latin typeface="Georgia" panose="02040502050405020303" pitchFamily="18" charset="0"/>
              </a:rPr>
              <a:t>Many of link prediction researches only concentrate on unweighted networks, but actually, many real-world networks can be weighted</a:t>
            </a:r>
            <a:r>
              <a:rPr lang="en-IN" b="0" i="0" cap="none" dirty="0" smtClean="0">
                <a:solidFill>
                  <a:srgbClr val="333333"/>
                </a:solidFill>
                <a:effectLst/>
                <a:latin typeface="Georgia" panose="02040502050405020303" pitchFamily="18" charset="0"/>
              </a:rPr>
              <a:t>.</a:t>
            </a:r>
            <a:endParaRPr lang="en-IN" b="0" i="0" cap="none" dirty="0">
              <a:solidFill>
                <a:srgbClr val="333333"/>
              </a:solidFill>
              <a:effectLst/>
              <a:latin typeface="Georgia" panose="02040502050405020303" pitchFamily="18" charset="0"/>
            </a:endParaRPr>
          </a:p>
          <a:p>
            <a:r>
              <a:rPr lang="en-IN" cap="none" dirty="0">
                <a:hlinkClick r:id="rId3"/>
              </a:rPr>
              <a:t>https://</a:t>
            </a:r>
            <a:r>
              <a:rPr lang="en-IN" cap="none" dirty="0" smtClean="0">
                <a:hlinkClick r:id="rId3"/>
              </a:rPr>
              <a:t>jwcn-eurasipjournals.springeropen.com/articles/10.1186/s13638-019-1561-7#sec2</a:t>
            </a:r>
            <a:endParaRPr lang="en-IN" cap="none" dirty="0" smtClean="0"/>
          </a:p>
          <a:p>
            <a:r>
              <a:rPr lang="en-IN" cap="none" dirty="0">
                <a:hlinkClick r:id="rId4"/>
              </a:rPr>
              <a:t>https://www.cs.cornell.edu/home/kleinber/link-pred.pdf</a:t>
            </a:r>
            <a:endParaRPr lang="en-IN" cap="none" dirty="0"/>
          </a:p>
          <a:p>
            <a:endParaRPr lang="en-IN" dirty="0"/>
          </a:p>
        </p:txBody>
      </p:sp>
    </p:spTree>
    <p:extLst>
      <p:ext uri="{BB962C8B-B14F-4D97-AF65-F5344CB8AC3E}">
        <p14:creationId xmlns:p14="http://schemas.microsoft.com/office/powerpoint/2010/main" val="2083454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F4E37-B733-42D0-B801-09B18F544E3C}"/>
              </a:ext>
            </a:extLst>
          </p:cNvPr>
          <p:cNvSpPr>
            <a:spLocks noGrp="1"/>
          </p:cNvSpPr>
          <p:nvPr>
            <p:ph type="title"/>
          </p:nvPr>
        </p:nvSpPr>
        <p:spPr>
          <a:xfrm>
            <a:off x="1097280" y="-1"/>
            <a:ext cx="10058400" cy="1419225"/>
          </a:xfrm>
        </p:spPr>
        <p:txBody>
          <a:bodyPr>
            <a:noAutofit/>
          </a:bodyPr>
          <a:lstStyle/>
          <a:p>
            <a:pPr algn="ctr"/>
            <a:r>
              <a:rPr lang="en-US" sz="5400" dirty="0"/>
              <a:t>Summary of Incoming Flights at each Airport</a:t>
            </a:r>
            <a:endParaRPr lang="en-IN" sz="5400" dirty="0"/>
          </a:p>
        </p:txBody>
      </p:sp>
      <p:pic>
        <p:nvPicPr>
          <p:cNvPr id="5" name="Content Placeholder 4">
            <a:extLst>
              <a:ext uri="{FF2B5EF4-FFF2-40B4-BE49-F238E27FC236}">
                <a16:creationId xmlns:a16="http://schemas.microsoft.com/office/drawing/2014/main" id="{4EE13676-D9DE-407B-9618-526B46355764}"/>
              </a:ext>
            </a:extLst>
          </p:cNvPr>
          <p:cNvPicPr>
            <a:picLocks noGrp="1" noChangeAspect="1"/>
          </p:cNvPicPr>
          <p:nvPr>
            <p:ph idx="1"/>
          </p:nvPr>
        </p:nvPicPr>
        <p:blipFill>
          <a:blip r:embed="rId2"/>
          <a:stretch>
            <a:fillRect/>
          </a:stretch>
        </p:blipFill>
        <p:spPr>
          <a:xfrm>
            <a:off x="1676400" y="1846263"/>
            <a:ext cx="8801100" cy="4022725"/>
          </a:xfrm>
        </p:spPr>
      </p:pic>
    </p:spTree>
    <p:extLst>
      <p:ext uri="{BB962C8B-B14F-4D97-AF65-F5344CB8AC3E}">
        <p14:creationId xmlns:p14="http://schemas.microsoft.com/office/powerpoint/2010/main" val="18342215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a:t>
            </a:r>
            <a:r>
              <a:rPr lang="en-US" dirty="0" smtClean="0"/>
              <a:t>Incoming </a:t>
            </a:r>
            <a:r>
              <a:rPr lang="en-US" dirty="0"/>
              <a:t>Flights at each Airport</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1498" y="2419476"/>
            <a:ext cx="8177348" cy="3315118"/>
          </a:xfrm>
          <a:prstGeom prst="rect">
            <a:avLst/>
          </a:prstGeom>
        </p:spPr>
      </p:pic>
    </p:spTree>
    <p:extLst>
      <p:ext uri="{BB962C8B-B14F-4D97-AF65-F5344CB8AC3E}">
        <p14:creationId xmlns:p14="http://schemas.microsoft.com/office/powerpoint/2010/main" val="135547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E8584-523E-45AA-AC6A-5450F3B47992}"/>
              </a:ext>
            </a:extLst>
          </p:cNvPr>
          <p:cNvSpPr>
            <a:spLocks noGrp="1"/>
          </p:cNvSpPr>
          <p:nvPr>
            <p:ph type="title"/>
          </p:nvPr>
        </p:nvSpPr>
        <p:spPr/>
        <p:txBody>
          <a:bodyPr/>
          <a:lstStyle/>
          <a:p>
            <a:pPr algn="ctr"/>
            <a:r>
              <a:rPr lang="en-US" dirty="0"/>
              <a:t>Summary of Outgoing Flights at each Airport </a:t>
            </a:r>
            <a:endParaRPr lang="en-IN" dirty="0"/>
          </a:p>
        </p:txBody>
      </p:sp>
      <p:pic>
        <p:nvPicPr>
          <p:cNvPr id="5" name="Content Placeholder 4">
            <a:extLst>
              <a:ext uri="{FF2B5EF4-FFF2-40B4-BE49-F238E27FC236}">
                <a16:creationId xmlns:a16="http://schemas.microsoft.com/office/drawing/2014/main" id="{872B8779-5B17-4BA0-8C4A-09ADCF2DE8DA}"/>
              </a:ext>
            </a:extLst>
          </p:cNvPr>
          <p:cNvPicPr>
            <a:picLocks noGrp="1" noChangeAspect="1"/>
          </p:cNvPicPr>
          <p:nvPr>
            <p:ph idx="1"/>
          </p:nvPr>
        </p:nvPicPr>
        <p:blipFill>
          <a:blip r:embed="rId2"/>
          <a:stretch>
            <a:fillRect/>
          </a:stretch>
        </p:blipFill>
        <p:spPr>
          <a:xfrm>
            <a:off x="2428875" y="1846263"/>
            <a:ext cx="7315200" cy="4022725"/>
          </a:xfrm>
        </p:spPr>
      </p:pic>
    </p:spTree>
    <p:extLst>
      <p:ext uri="{BB962C8B-B14F-4D97-AF65-F5344CB8AC3E}">
        <p14:creationId xmlns:p14="http://schemas.microsoft.com/office/powerpoint/2010/main" val="1701672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Outgoing </a:t>
            </a:r>
            <a:r>
              <a:rPr lang="en-US" dirty="0"/>
              <a:t>Flights at each Airport</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0194" y="2390905"/>
            <a:ext cx="9009909" cy="3317564"/>
          </a:xfrm>
          <a:prstGeom prst="rect">
            <a:avLst/>
          </a:prstGeom>
        </p:spPr>
      </p:pic>
    </p:spTree>
    <p:extLst>
      <p:ext uri="{BB962C8B-B14F-4D97-AF65-F5344CB8AC3E}">
        <p14:creationId xmlns:p14="http://schemas.microsoft.com/office/powerpoint/2010/main" val="4114782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GRAPH VISUALISATION</a:t>
            </a:r>
            <a:endParaRPr lang="en-IN" dirty="0"/>
          </a:p>
        </p:txBody>
      </p:sp>
      <p:pic>
        <p:nvPicPr>
          <p:cNvPr id="3" name="Picture 2"/>
          <p:cNvPicPr>
            <a:picLocks noChangeAspect="1"/>
          </p:cNvPicPr>
          <p:nvPr/>
        </p:nvPicPr>
        <p:blipFill>
          <a:blip r:embed="rId2"/>
          <a:stretch>
            <a:fillRect/>
          </a:stretch>
        </p:blipFill>
        <p:spPr>
          <a:xfrm>
            <a:off x="901337" y="1867989"/>
            <a:ext cx="10058400" cy="4107363"/>
          </a:xfrm>
          <a:prstGeom prst="rect">
            <a:avLst/>
          </a:prstGeom>
        </p:spPr>
      </p:pic>
    </p:spTree>
    <p:extLst>
      <p:ext uri="{BB962C8B-B14F-4D97-AF65-F5344CB8AC3E}">
        <p14:creationId xmlns:p14="http://schemas.microsoft.com/office/powerpoint/2010/main" val="3626081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Jaccard</a:t>
            </a:r>
            <a:r>
              <a:rPr lang="en-IN" b="1" dirty="0"/>
              <a:t> Coefficient</a:t>
            </a:r>
            <a:endParaRPr lang="en-IN" dirty="0"/>
          </a:p>
        </p:txBody>
      </p:sp>
      <p:sp>
        <p:nvSpPr>
          <p:cNvPr id="5" name="Content Placeholder 4"/>
          <p:cNvSpPr>
            <a:spLocks noGrp="1"/>
          </p:cNvSpPr>
          <p:nvPr>
            <p:ph idx="1"/>
          </p:nvPr>
        </p:nvSpPr>
        <p:spPr/>
        <p:txBody>
          <a:bodyPr/>
          <a:lstStyle/>
          <a:p>
            <a:r>
              <a:rPr lang="en-US" dirty="0"/>
              <a:t>The </a:t>
            </a:r>
            <a:r>
              <a:rPr lang="en-US" dirty="0" err="1"/>
              <a:t>Jaccard</a:t>
            </a:r>
            <a:r>
              <a:rPr lang="en-US" dirty="0"/>
              <a:t> index, also known as the </a:t>
            </a:r>
            <a:r>
              <a:rPr lang="en-US" dirty="0" err="1"/>
              <a:t>Jaccard</a:t>
            </a:r>
            <a:r>
              <a:rPr lang="en-US" dirty="0"/>
              <a:t> similarity coefficient, is a statistic used for gauging the similarity and diversity of sample sets</a:t>
            </a:r>
            <a:r>
              <a:rPr lang="en-US" dirty="0" smtClean="0"/>
              <a:t>.</a:t>
            </a:r>
          </a:p>
          <a:p>
            <a:endParaRPr lang="en-US" dirty="0"/>
          </a:p>
          <a:p>
            <a:r>
              <a:rPr lang="en-US" dirty="0" smtClean="0"/>
              <a:t>If </a:t>
            </a:r>
            <a:r>
              <a:rPr lang="en-US" dirty="0"/>
              <a:t>the ratio of common flights and total flights between two airports is more then it is more likely of having flight between them</a:t>
            </a:r>
            <a:r>
              <a:rPr lang="en-US" dirty="0" smtClean="0"/>
              <a:t>.</a:t>
            </a:r>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8589" y="3446479"/>
            <a:ext cx="3238500" cy="2530989"/>
          </a:xfrm>
          <a:prstGeom prst="rect">
            <a:avLst/>
          </a:prstGeom>
        </p:spPr>
      </p:pic>
    </p:spTree>
    <p:extLst>
      <p:ext uri="{BB962C8B-B14F-4D97-AF65-F5344CB8AC3E}">
        <p14:creationId xmlns:p14="http://schemas.microsoft.com/office/powerpoint/2010/main" val="26723433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1651</TotalTime>
  <Words>934</Words>
  <Application>Microsoft Office PowerPoint</Application>
  <PresentationFormat>Widescreen</PresentationFormat>
  <Paragraphs>115</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-apple-system</vt:lpstr>
      <vt:lpstr>Arial</vt:lpstr>
      <vt:lpstr>Calibri</vt:lpstr>
      <vt:lpstr>Calibri Light</vt:lpstr>
      <vt:lpstr>Georgia</vt:lpstr>
      <vt:lpstr>Retrospect</vt:lpstr>
      <vt:lpstr>LINK PREDICTION PROBLEM</vt:lpstr>
      <vt:lpstr>Problem Statement</vt:lpstr>
      <vt:lpstr>Prior Work</vt:lpstr>
      <vt:lpstr>Summary of Incoming Flights at each Airport</vt:lpstr>
      <vt:lpstr>Number Incoming Flights at each Airport</vt:lpstr>
      <vt:lpstr>Summary of Outgoing Flights at each Airport </vt:lpstr>
      <vt:lpstr>Number Outgoing Flights at each Airport</vt:lpstr>
      <vt:lpstr>GRAPH VISUALISATION</vt:lpstr>
      <vt:lpstr>Jaccard Coefficient</vt:lpstr>
      <vt:lpstr>Adamic Adar Index </vt:lpstr>
      <vt:lpstr>Katz Centrality</vt:lpstr>
      <vt:lpstr>Weakly Connected </vt:lpstr>
      <vt:lpstr>Page Rank</vt:lpstr>
      <vt:lpstr>Preferential Attachment </vt:lpstr>
      <vt:lpstr>Intersection</vt:lpstr>
      <vt:lpstr>SVM</vt:lpstr>
      <vt:lpstr>KNN</vt:lpstr>
      <vt:lpstr>Naïve Bayes</vt:lpstr>
      <vt:lpstr>Decision Trees</vt:lpstr>
      <vt:lpstr>Result and Findings</vt:lpstr>
      <vt:lpstr>Future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 PREDICTION PROBLEM</dc:title>
  <dc:creator>Nishant</dc:creator>
  <cp:lastModifiedBy>hp</cp:lastModifiedBy>
  <cp:revision>30</cp:revision>
  <dcterms:created xsi:type="dcterms:W3CDTF">2021-10-16T14:34:45Z</dcterms:created>
  <dcterms:modified xsi:type="dcterms:W3CDTF">2021-11-26T08:57:06Z</dcterms:modified>
</cp:coreProperties>
</file>