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9.jpeg" ContentType="image/jpeg"/>
  <Override PartName="/ppt/media/image1.jpeg" ContentType="image/jpeg"/>
  <Override PartName="/ppt/media/image7.png" ContentType="image/png"/>
  <Override PartName="/ppt/media/image2.gif" ContentType="image/gif"/>
  <Override PartName="/ppt/media/image5.png" ContentType="image/png"/>
  <Override PartName="/ppt/media/image3.jpeg" ContentType="image/jpeg"/>
  <Override PartName="/ppt/media/image6.jpeg" ContentType="image/jpeg"/>
  <Override PartName="/ppt/media/image4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8D012D3-962D-4026-93E5-2AB4B361CD51}" type="datetime1">
              <a:rPr b="0" lang="en-IN" sz="1400" spc="-1" strike="noStrike">
                <a:solidFill>
                  <a:srgbClr val="775f55"/>
                </a:solidFill>
                <a:latin typeface="Tw Cen MT"/>
              </a:rPr>
              <a:t>04/04/2019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FAA6A4A-3E45-4967-99A9-F1F80F7D2E5D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en-U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44B1ECF-55A5-40D8-84D1-4DBE5013BB19}" type="datetime1">
              <a:rPr b="0" lang="en-IN" sz="1400" spc="-1" strike="noStrike">
                <a:solidFill>
                  <a:srgbClr val="775f55"/>
                </a:solidFill>
                <a:latin typeface="Tw Cen MT"/>
              </a:rPr>
              <a:t>04/04/2019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9C3BBFC-D5DA-411F-A110-6E3F6426E5F6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3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en-US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gif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68080" y="376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br/>
            <a:br/>
            <a:br/>
            <a:br/>
            <a:br/>
            <a:br/>
            <a:r>
              <a:rPr b="1" lang="en-US" sz="3600" spc="-1" strike="noStrike">
                <a:solidFill>
                  <a:srgbClr val="775f55"/>
                </a:solidFill>
                <a:latin typeface="Tw Cen MT"/>
              </a:rPr>
              <a:t>Theme:</a:t>
            </a:r>
            <a:r>
              <a:rPr b="0" lang="en-US" sz="3600" spc="-1" strike="noStrike">
                <a:solidFill>
                  <a:srgbClr val="775f55"/>
                </a:solidFill>
                <a:latin typeface="Tw Cen MT"/>
              </a:rPr>
              <a:t> Road Safety</a:t>
            </a:r>
            <a:br/>
            <a:br/>
            <a:br/>
            <a:br/>
            <a:br/>
            <a:br/>
            <a:r>
              <a:rPr b="1" lang="en-US" sz="5300" spc="-1" strike="noStrike">
                <a:solidFill>
                  <a:srgbClr val="775f55"/>
                </a:solidFill>
                <a:latin typeface="Tw Cen MT"/>
              </a:rPr>
              <a:t>Auto Rickshaw: Traffic Safety</a:t>
            </a:r>
            <a:br/>
            <a:r>
              <a:rPr b="0" lang="en-US" sz="2200" spc="-1" strike="noStrike">
                <a:solidFill>
                  <a:srgbClr val="775f55"/>
                </a:solidFill>
                <a:latin typeface="Tw Cen MT"/>
              </a:rPr>
              <a:t>By: Nishant Jain, Itisha Goyal, Harshit Mittal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59360AE8-5B40-48D8-8926-F65F76081F3E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Taking the idea to industry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DC55D881-6B87-47BA-87DE-7DB5781B7EA7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612720" y="1600200"/>
            <a:ext cx="8152920" cy="50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" charset="2"/>
              <a:buChar char=""/>
            </a:pPr>
            <a:r>
              <a:rPr b="1" lang="en-US" sz="11200" spc="-1" strike="noStrike">
                <a:solidFill>
                  <a:srgbClr val="000000"/>
                </a:solidFill>
                <a:latin typeface="Aparajita"/>
              </a:rPr>
              <a:t>How the cameras will be mounted?</a:t>
            </a:r>
            <a:endParaRPr b="0" lang="en-US" sz="11200" spc="-1" strike="noStrike">
              <a:solidFill>
                <a:srgbClr val="000000"/>
              </a:solidFill>
              <a:latin typeface="Tw Cen MT"/>
            </a:endParaRPr>
          </a:p>
          <a:p>
            <a:r>
              <a:rPr b="0" lang="en-US" sz="11200" spc="-1" strike="noStrike">
                <a:solidFill>
                  <a:srgbClr val="000000"/>
                </a:solidFill>
                <a:latin typeface="Aparajita"/>
              </a:rPr>
              <a:t>There will be 2 cameras mounted on rear and front side of Auto, taking the diagonal view, of the traffic passing by.</a:t>
            </a:r>
            <a:endParaRPr b="0" lang="en-US" sz="112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" charset="2"/>
              <a:buChar char=""/>
            </a:pPr>
            <a:r>
              <a:rPr b="1" lang="en-US" sz="11200" spc="-1" strike="noStrike">
                <a:solidFill>
                  <a:srgbClr val="000000"/>
                </a:solidFill>
                <a:latin typeface="Aparajita"/>
              </a:rPr>
              <a:t>Benefit for Auto Rickshaw driver</a:t>
            </a:r>
            <a:endParaRPr b="0" lang="en-US" sz="11200" spc="-1" strike="noStrike">
              <a:solidFill>
                <a:srgbClr val="000000"/>
              </a:solidFill>
              <a:latin typeface="Tw Cen MT"/>
            </a:endParaRPr>
          </a:p>
          <a:p>
            <a:pPr marL="45720">
              <a:lnSpc>
                <a:spcPct val="100000"/>
              </a:lnSpc>
              <a:spcBef>
                <a:spcPts val="700"/>
              </a:spcBef>
            </a:pPr>
            <a:r>
              <a:rPr b="0" lang="en-US" sz="11200" spc="-1" strike="noStrike">
                <a:solidFill>
                  <a:srgbClr val="000000"/>
                </a:solidFill>
                <a:latin typeface="Aparajita"/>
              </a:rPr>
              <a:t>     </a:t>
            </a:r>
            <a:r>
              <a:rPr b="0" lang="en-US" sz="11200" spc="-1" strike="noStrike">
                <a:solidFill>
                  <a:srgbClr val="000000"/>
                </a:solidFill>
                <a:latin typeface="Aparajita"/>
              </a:rPr>
              <a:t>The driver will reap rewards from government in the form of</a:t>
            </a:r>
            <a:endParaRPr b="0" lang="en-US" sz="11200" spc="-1" strike="noStrike">
              <a:solidFill>
                <a:srgbClr val="000000"/>
              </a:solidFill>
              <a:latin typeface="Tw Cen MT"/>
            </a:endParaRPr>
          </a:p>
          <a:p>
            <a:pPr marL="45720">
              <a:lnSpc>
                <a:spcPct val="100000"/>
              </a:lnSpc>
              <a:spcBef>
                <a:spcPts val="700"/>
              </a:spcBef>
            </a:pPr>
            <a:r>
              <a:rPr b="0" lang="en-US" sz="11200" spc="-1" strike="noStrike">
                <a:solidFill>
                  <a:srgbClr val="000000"/>
                </a:solidFill>
                <a:latin typeface="Aparajita"/>
              </a:rPr>
              <a:t>      </a:t>
            </a:r>
            <a:r>
              <a:rPr b="0" lang="en-US" sz="11200" spc="-1" strike="noStrike">
                <a:solidFill>
                  <a:srgbClr val="000000"/>
                </a:solidFill>
                <a:latin typeface="Aparajita"/>
              </a:rPr>
              <a:t>subsidies and a free internet connection.</a:t>
            </a:r>
            <a:endParaRPr b="0" lang="en-US" sz="112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" charset="2"/>
              <a:buChar char=""/>
            </a:pPr>
            <a:r>
              <a:rPr b="1" lang="en-US" sz="11200" spc="-1" strike="noStrike">
                <a:solidFill>
                  <a:srgbClr val="000000"/>
                </a:solidFill>
                <a:latin typeface="Aparajita"/>
              </a:rPr>
              <a:t>A way to minimize detection error</a:t>
            </a:r>
            <a:endParaRPr b="0" lang="en-US" sz="11200" spc="-1" strike="noStrike">
              <a:solidFill>
                <a:srgbClr val="000000"/>
              </a:solidFill>
              <a:latin typeface="Tw Cen MT"/>
            </a:endParaRPr>
          </a:p>
          <a:p>
            <a:r>
              <a:rPr b="0" lang="en-US" sz="11200" spc="-1" strike="noStrike">
                <a:solidFill>
                  <a:srgbClr val="000000"/>
                </a:solidFill>
                <a:latin typeface="Aparajita"/>
              </a:rPr>
              <a:t> </a:t>
            </a:r>
            <a:r>
              <a:rPr b="0" lang="en-US" sz="11200" spc="-1" strike="noStrike">
                <a:solidFill>
                  <a:srgbClr val="000000"/>
                </a:solidFill>
                <a:latin typeface="Aparajita"/>
              </a:rPr>
              <a:t>To reduce the fallacy that might be there in image processing,                              we are attaching, with the details, the vehicle image.</a:t>
            </a:r>
            <a:endParaRPr b="0" lang="en-US" sz="112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" charset="2"/>
              <a:buChar char=""/>
            </a:pPr>
            <a:r>
              <a:rPr b="1" lang="en-US" sz="11200" spc="-1" strike="noStrike">
                <a:solidFill>
                  <a:srgbClr val="000000"/>
                </a:solidFill>
                <a:latin typeface="Aparajita"/>
              </a:rPr>
              <a:t>A cost effective solution</a:t>
            </a:r>
            <a:endParaRPr b="0" lang="en-US" sz="11200" spc="-1" strike="noStrike">
              <a:solidFill>
                <a:srgbClr val="000000"/>
              </a:solidFill>
              <a:latin typeface="Tw Cen MT"/>
            </a:endParaRPr>
          </a:p>
          <a:p>
            <a:r>
              <a:rPr b="0" lang="en-US" sz="11200" spc="-1" strike="noStrike">
                <a:solidFill>
                  <a:srgbClr val="000000"/>
                </a:solidFill>
                <a:latin typeface="Aparajita"/>
              </a:rPr>
              <a:t>We are detecting speed without speed cameras that are quite expensive, thus cutting down their cost.</a:t>
            </a:r>
            <a:endParaRPr b="0" lang="en-US" sz="11200" spc="-1" strike="noStrike">
              <a:solidFill>
                <a:srgbClr val="000000"/>
              </a:solidFill>
              <a:latin typeface="Tw Cen MT"/>
            </a:endParaRPr>
          </a:p>
          <a:p>
            <a:r>
              <a:rPr b="0" lang="en-US" sz="11200" spc="-1" strike="noStrike">
                <a:solidFill>
                  <a:srgbClr val="000000"/>
                </a:solidFill>
                <a:latin typeface="Aparajita"/>
              </a:rPr>
              <a:t>   </a:t>
            </a:r>
            <a:endParaRPr b="0" lang="en-US" sz="112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11200" spc="-1" strike="noStrike">
              <a:solidFill>
                <a:srgbClr val="000000"/>
              </a:solidFill>
              <a:latin typeface="Tw Cen MT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parajita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14200" y="228600"/>
            <a:ext cx="85514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Reasons why this idea might flourish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76EA8FB5-17BE-4EB5-A7D4-42D410CB852D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This is a time when traffic accidents are at an all time high.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An innovative way of catching more rule breakers.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Helping traffic police to a good extent.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Quite cost effective.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Challenges we may counter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ADA984B0-0015-448C-A9BC-47068F8C346F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Minimizing the damage to the cameras.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Training model for better accuracy.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Making the whole process faster and more efficient.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Doing all these things in real time.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The final goal…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5AA7C227-5E25-4F0A-B03C-9874818B5428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We wish that with our idea, we are able to contribute our part, even if a little one, to help and reduce these road accidents, to ensure that no lives are harmed and people travel safely on the roads.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28760" y="564372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ARIGATOU (</a:t>
            </a:r>
            <a:r>
              <a:rPr b="1" lang="en-US" sz="4400" spc="-1" strike="noStrike">
                <a:solidFill>
                  <a:srgbClr val="775f55"/>
                </a:solidFill>
                <a:latin typeface="Tw Cen MT"/>
              </a:rPr>
              <a:t>ありがとう</a:t>
            </a:r>
            <a:r>
              <a:rPr b="1" lang="en-US" sz="4400" spc="-1" strike="noStrike">
                <a:solidFill>
                  <a:srgbClr val="775f55"/>
                </a:solidFill>
                <a:latin typeface="Tw Cen MT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6557ADC4-83FB-4966-9FA3-2F58317E12DD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148" name="Picture 3" descr=""/>
          <p:cNvPicPr/>
          <p:nvPr/>
        </p:nvPicPr>
        <p:blipFill>
          <a:blip r:embed="rId1"/>
          <a:stretch/>
        </p:blipFill>
        <p:spPr>
          <a:xfrm>
            <a:off x="89640" y="1516680"/>
            <a:ext cx="8964000" cy="43106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57120" y="228600"/>
            <a:ext cx="84085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A basic introduction to our prototype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DA48FA34-2A0D-4D04-9ACE-6F5563D09092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The prototype is all software based for now.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It takes any camera feed in input and returns the speed, type, license plate number, current location of vehicle(with help of ML and image processing).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Speed limits are then set and an image of vehicles breaching that limit is captured.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Multiple images are captured to ensure the best possible view of the vehicle’s number plate.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Through OCR, the number plate can be read.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The data obtained is then sent through E-mail to the concerned authorities.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Cameras capturing the vehicle view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39D868E1-740A-4F4B-9A53-9D5A98C266BA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4810680" y="3069000"/>
            <a:ext cx="2823480" cy="2666520"/>
          </a:xfrm>
          <a:prstGeom prst="rect">
            <a:avLst/>
          </a:prstGeom>
          <a:ln>
            <a:noFill/>
          </a:ln>
        </p:spPr>
      </p:pic>
      <p:pic>
        <p:nvPicPr>
          <p:cNvPr id="96" name="Picture 4" descr=""/>
          <p:cNvPicPr/>
          <p:nvPr/>
        </p:nvPicPr>
        <p:blipFill>
          <a:blip r:embed="rId2"/>
          <a:stretch/>
        </p:blipFill>
        <p:spPr>
          <a:xfrm>
            <a:off x="1714680" y="2133000"/>
            <a:ext cx="2857320" cy="2857320"/>
          </a:xfrm>
          <a:prstGeom prst="rect">
            <a:avLst/>
          </a:prstGeom>
          <a:ln>
            <a:noFill/>
          </a:ln>
        </p:spPr>
      </p:pic>
      <p:sp>
        <p:nvSpPr>
          <p:cNvPr id="97" name="Line 3"/>
          <p:cNvSpPr/>
          <p:nvPr/>
        </p:nvSpPr>
        <p:spPr>
          <a:xfrm>
            <a:off x="3923640" y="3561480"/>
            <a:ext cx="1440360" cy="58752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8" name="Line 4"/>
          <p:cNvSpPr/>
          <p:nvPr/>
        </p:nvSpPr>
        <p:spPr>
          <a:xfrm flipH="1" flipV="1">
            <a:off x="2807640" y="3720960"/>
            <a:ext cx="2556360" cy="4280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5"/>
          <p:cNvSpPr/>
          <p:nvPr/>
        </p:nvSpPr>
        <p:spPr>
          <a:xfrm flipV="1">
            <a:off x="7308000" y="3720960"/>
            <a:ext cx="1458000" cy="50004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0" name="Line 6"/>
          <p:cNvSpPr/>
          <p:nvPr/>
        </p:nvSpPr>
        <p:spPr>
          <a:xfrm>
            <a:off x="7308000" y="4293000"/>
            <a:ext cx="1584360" cy="36000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How this thing works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57AE9E61-ABB2-43C8-96D3-DEB84E90CB9D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642960" y="2071800"/>
            <a:ext cx="8152920" cy="240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Input video is read frame by frame with OpenCV.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Object is then detected using TensorFlow object detection API.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Speed and direction are predicted using Pixel locations.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Vehicle size is predicted with the help of image area.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Vehicle number is read through OCR using openALPR API.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Location is determined through geocoder package.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Explanation through a flow chart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AF0B0470-C268-4AEF-9A85-87FD6E7C9354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0" y="1785960"/>
            <a:ext cx="9143640" cy="507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Vehicle detection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4176E135-BC10-41B9-BD04-C61202048EEF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109" name="Picture 6" descr=""/>
          <p:cNvPicPr/>
          <p:nvPr/>
        </p:nvPicPr>
        <p:blipFill>
          <a:blip r:embed="rId1"/>
          <a:stretch/>
        </p:blipFill>
        <p:spPr>
          <a:xfrm>
            <a:off x="107640" y="1536840"/>
            <a:ext cx="4464000" cy="1525680"/>
          </a:xfrm>
          <a:prstGeom prst="rect">
            <a:avLst/>
          </a:prstGeom>
          <a:ln>
            <a:noFill/>
          </a:ln>
        </p:spPr>
      </p:pic>
      <p:pic>
        <p:nvPicPr>
          <p:cNvPr id="110" name="Picture 7" descr=""/>
          <p:cNvPicPr/>
          <p:nvPr/>
        </p:nvPicPr>
        <p:blipFill>
          <a:blip r:embed="rId2"/>
          <a:stretch/>
        </p:blipFill>
        <p:spPr>
          <a:xfrm>
            <a:off x="2627640" y="3085200"/>
            <a:ext cx="6336360" cy="361908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5766840" y="1930680"/>
            <a:ext cx="26640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w Cen MT"/>
              </a:rPr>
              <a:t>Flow of control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266760" y="4581000"/>
            <a:ext cx="192852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w Cen MT"/>
              </a:rPr>
              <a:t>A snap of detected vehicle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The flow ahead…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7E807801-D0FA-417D-9CC5-DF0D0DF03E8C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Aparajita"/>
              </a:rPr>
              <a:t>As soon as the vehicle images are captured, the number plates are detected by feeding those images in OCR software.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16" name="Picture 4" descr=""/>
          <p:cNvPicPr/>
          <p:nvPr/>
        </p:nvPicPr>
        <p:blipFill>
          <a:blip r:embed="rId1"/>
          <a:stretch/>
        </p:blipFill>
        <p:spPr>
          <a:xfrm>
            <a:off x="785880" y="2857320"/>
            <a:ext cx="7929360" cy="37857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266760" y="228600"/>
            <a:ext cx="869760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Parameter detection and information sent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0BD21542-B80D-49E2-AD6F-D90489B87C10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119" name="Picture 5" descr=""/>
          <p:cNvPicPr/>
          <p:nvPr/>
        </p:nvPicPr>
        <p:blipFill>
          <a:blip r:embed="rId1"/>
          <a:stretch/>
        </p:blipFill>
        <p:spPr>
          <a:xfrm>
            <a:off x="266760" y="1617120"/>
            <a:ext cx="6009840" cy="1218960"/>
          </a:xfrm>
          <a:prstGeom prst="rect">
            <a:avLst/>
          </a:prstGeom>
          <a:ln>
            <a:noFill/>
          </a:ln>
        </p:spPr>
      </p:pic>
      <p:pic>
        <p:nvPicPr>
          <p:cNvPr id="120" name="Picture 7" descr=""/>
          <p:cNvPicPr/>
          <p:nvPr/>
        </p:nvPicPr>
        <p:blipFill>
          <a:blip r:embed="rId2"/>
          <a:stretch/>
        </p:blipFill>
        <p:spPr>
          <a:xfrm>
            <a:off x="3996000" y="3098880"/>
            <a:ext cx="4190760" cy="348588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6667560" y="1845360"/>
            <a:ext cx="1800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w Cen MT"/>
              </a:rPr>
              <a:t>Parameters returned by python script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1043640" y="4365000"/>
            <a:ext cx="2448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w Cen MT"/>
              </a:rPr>
              <a:t>A snap of Email sent with all the details 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23640" y="228600"/>
            <a:ext cx="84391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Why this is best suited on auto rickshaw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335E6280-EDC2-4968-AFE6-3D5477FCA675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2319480" y="2853000"/>
            <a:ext cx="4505040" cy="2666520"/>
          </a:xfrm>
          <a:prstGeom prst="rect">
            <a:avLst/>
          </a:prstGeom>
          <a:ln>
            <a:noFill/>
          </a:ln>
        </p:spPr>
      </p:pic>
      <p:sp>
        <p:nvSpPr>
          <p:cNvPr id="126" name="Line 3"/>
          <p:cNvSpPr/>
          <p:nvPr/>
        </p:nvSpPr>
        <p:spPr>
          <a:xfrm flipV="1">
            <a:off x="5724000" y="2852640"/>
            <a:ext cx="1100520" cy="576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4"/>
          <p:cNvSpPr/>
          <p:nvPr/>
        </p:nvSpPr>
        <p:spPr>
          <a:xfrm flipH="1">
            <a:off x="1835640" y="4797000"/>
            <a:ext cx="1224000" cy="9360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5"/>
          <p:cNvSpPr/>
          <p:nvPr/>
        </p:nvSpPr>
        <p:spPr>
          <a:xfrm flipH="1" flipV="1">
            <a:off x="2123640" y="2564640"/>
            <a:ext cx="1080000" cy="864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6"/>
          <p:cNvSpPr/>
          <p:nvPr/>
        </p:nvSpPr>
        <p:spPr>
          <a:xfrm>
            <a:off x="6274080" y="4583520"/>
            <a:ext cx="1033920" cy="8240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7"/>
          <p:cNvSpPr/>
          <p:nvPr/>
        </p:nvSpPr>
        <p:spPr>
          <a:xfrm>
            <a:off x="6099840" y="1594080"/>
            <a:ext cx="2100600" cy="12585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</a:rPr>
              <a:t>Help cover a wide area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930240" y="1594080"/>
            <a:ext cx="2100600" cy="119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</a:rPr>
              <a:t>Beneficial to auto drivers as well.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6257880" y="5396040"/>
            <a:ext cx="2100600" cy="11664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</a:rPr>
              <a:t>A double advantage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851760" y="5263920"/>
            <a:ext cx="2100600" cy="14223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</a:rPr>
              <a:t>Speed violations can be detected in narrow roads as well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467</TotalTime>
  <Application>LibreOffice/5.4.4.2$Windows_X86_64 LibreOffice_project/2524958677847fb3bb44820e40380acbe820f960</Application>
  <Words>521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2019-02-12T17:15:22Z</dcterms:created>
  <dc:creator>Naveen</dc:creator>
  <dc:description/>
  <dc:language>en-IN</dc:language>
  <cp:lastModifiedBy/>
  <dcterms:modified xsi:type="dcterms:W3CDTF">2019-04-04T18:16:34Z</dcterms:modified>
  <cp:revision>29</cp:revision>
  <dc:subject/>
  <dc:title>Theme: Transportation Sub- Theme: Lack of traffic safety      Auto Rickshaw: Traffic safety By: Nishant Jain, Itisha Goyal, Harshit Mittal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