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 Upadhyay" userId="7e446a1ec6a99ba3" providerId="LiveId" clId="{336472BC-A267-4C1F-AB7B-99054FE6F1CE}"/>
    <pc:docChg chg="custSel modSld">
      <pc:chgData name="Nishant Upadhyay" userId="7e446a1ec6a99ba3" providerId="LiveId" clId="{336472BC-A267-4C1F-AB7B-99054FE6F1CE}" dt="2024-07-10T18:28:31.200" v="6" actId="478"/>
      <pc:docMkLst>
        <pc:docMk/>
      </pc:docMkLst>
      <pc:sldChg chg="delSp mod">
        <pc:chgData name="Nishant Upadhyay" userId="7e446a1ec6a99ba3" providerId="LiveId" clId="{336472BC-A267-4C1F-AB7B-99054FE6F1CE}" dt="2024-07-10T18:28:19.058" v="2" actId="478"/>
        <pc:sldMkLst>
          <pc:docMk/>
          <pc:sldMk cId="0" sldId="256"/>
        </pc:sldMkLst>
        <pc:picChg chg="del">
          <ac:chgData name="Nishant Upadhyay" userId="7e446a1ec6a99ba3" providerId="LiveId" clId="{336472BC-A267-4C1F-AB7B-99054FE6F1CE}" dt="2024-07-10T18:28:19.058" v="2" actId="478"/>
          <ac:picMkLst>
            <pc:docMk/>
            <pc:sldMk cId="0" sldId="256"/>
            <ac:picMk id="8" creationId="{00000000-0000-0000-0000-000000000000}"/>
          </ac:picMkLst>
        </pc:picChg>
      </pc:sldChg>
      <pc:sldChg chg="delSp mod">
        <pc:chgData name="Nishant Upadhyay" userId="7e446a1ec6a99ba3" providerId="LiveId" clId="{336472BC-A267-4C1F-AB7B-99054FE6F1CE}" dt="2024-07-10T18:28:21.674" v="3" actId="478"/>
        <pc:sldMkLst>
          <pc:docMk/>
          <pc:sldMk cId="0" sldId="259"/>
        </pc:sldMkLst>
        <pc:picChg chg="del">
          <ac:chgData name="Nishant Upadhyay" userId="7e446a1ec6a99ba3" providerId="LiveId" clId="{336472BC-A267-4C1F-AB7B-99054FE6F1CE}" dt="2024-07-10T18:28:21.674" v="3" actId="478"/>
          <ac:picMkLst>
            <pc:docMk/>
            <pc:sldMk cId="0" sldId="259"/>
            <ac:picMk id="12" creationId="{00000000-0000-0000-0000-000000000000}"/>
          </ac:picMkLst>
        </pc:picChg>
      </pc:sldChg>
      <pc:sldChg chg="delSp modSp mod">
        <pc:chgData name="Nishant Upadhyay" userId="7e446a1ec6a99ba3" providerId="LiveId" clId="{336472BC-A267-4C1F-AB7B-99054FE6F1CE}" dt="2024-07-10T18:28:12.641" v="1" actId="478"/>
        <pc:sldMkLst>
          <pc:docMk/>
          <pc:sldMk cId="0" sldId="260"/>
        </pc:sldMkLst>
        <pc:picChg chg="del mod">
          <ac:chgData name="Nishant Upadhyay" userId="7e446a1ec6a99ba3" providerId="LiveId" clId="{336472BC-A267-4C1F-AB7B-99054FE6F1CE}" dt="2024-07-10T18:28:12.641" v="1" actId="478"/>
          <ac:picMkLst>
            <pc:docMk/>
            <pc:sldMk cId="0" sldId="260"/>
            <ac:picMk id="16" creationId="{00000000-0000-0000-0000-000000000000}"/>
          </ac:picMkLst>
        </pc:picChg>
      </pc:sldChg>
      <pc:sldChg chg="delSp mod">
        <pc:chgData name="Nishant Upadhyay" userId="7e446a1ec6a99ba3" providerId="LiveId" clId="{336472BC-A267-4C1F-AB7B-99054FE6F1CE}" dt="2024-07-10T18:28:25.521" v="4" actId="478"/>
        <pc:sldMkLst>
          <pc:docMk/>
          <pc:sldMk cId="0" sldId="261"/>
        </pc:sldMkLst>
        <pc:picChg chg="del">
          <ac:chgData name="Nishant Upadhyay" userId="7e446a1ec6a99ba3" providerId="LiveId" clId="{336472BC-A267-4C1F-AB7B-99054FE6F1CE}" dt="2024-07-10T18:28:25.521" v="4" actId="478"/>
          <ac:picMkLst>
            <pc:docMk/>
            <pc:sldMk cId="0" sldId="261"/>
            <ac:picMk id="20" creationId="{00000000-0000-0000-0000-000000000000}"/>
          </ac:picMkLst>
        </pc:picChg>
      </pc:sldChg>
      <pc:sldChg chg="delSp mod">
        <pc:chgData name="Nishant Upadhyay" userId="7e446a1ec6a99ba3" providerId="LiveId" clId="{336472BC-A267-4C1F-AB7B-99054FE6F1CE}" dt="2024-07-10T18:28:28.591" v="5" actId="478"/>
        <pc:sldMkLst>
          <pc:docMk/>
          <pc:sldMk cId="0" sldId="262"/>
        </pc:sldMkLst>
        <pc:picChg chg="del">
          <ac:chgData name="Nishant Upadhyay" userId="7e446a1ec6a99ba3" providerId="LiveId" clId="{336472BC-A267-4C1F-AB7B-99054FE6F1CE}" dt="2024-07-10T18:28:28.591" v="5" actId="478"/>
          <ac:picMkLst>
            <pc:docMk/>
            <pc:sldMk cId="0" sldId="262"/>
            <ac:picMk id="12" creationId="{00000000-0000-0000-0000-000000000000}"/>
          </ac:picMkLst>
        </pc:picChg>
      </pc:sldChg>
      <pc:sldChg chg="delSp mod">
        <pc:chgData name="Nishant Upadhyay" userId="7e446a1ec6a99ba3" providerId="LiveId" clId="{336472BC-A267-4C1F-AB7B-99054FE6F1CE}" dt="2024-07-10T18:28:31.200" v="6" actId="478"/>
        <pc:sldMkLst>
          <pc:docMk/>
          <pc:sldMk cId="0" sldId="263"/>
        </pc:sldMkLst>
        <pc:picChg chg="del">
          <ac:chgData name="Nishant Upadhyay" userId="7e446a1ec6a99ba3" providerId="LiveId" clId="{336472BC-A267-4C1F-AB7B-99054FE6F1CE}" dt="2024-07-10T18:28:31.200" v="6" actId="478"/>
          <ac:picMkLst>
            <pc:docMk/>
            <pc:sldMk cId="0" sldId="263"/>
            <ac:picMk id="1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534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txBody>
          <a:bodyPr/>
          <a:lstStyle/>
          <a:p>
            <a:r>
              <a:rPr lang="en-US" dirty="0" err="1"/>
              <a:t>fsffsfsfsfsfff</a:t>
            </a:r>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491740"/>
            <a:ext cx="4869180" cy="3246120"/>
          </a:xfrm>
          <a:prstGeom prst="rect">
            <a:avLst/>
          </a:prstGeom>
        </p:spPr>
      </p:pic>
      <p:sp>
        <p:nvSpPr>
          <p:cNvPr id="6" name="Text 2"/>
          <p:cNvSpPr/>
          <p:nvPr/>
        </p:nvSpPr>
        <p:spPr>
          <a:xfrm>
            <a:off x="6350437" y="1147524"/>
            <a:ext cx="7415927" cy="3193971"/>
          </a:xfrm>
          <a:prstGeom prst="rect">
            <a:avLst/>
          </a:prstGeom>
          <a:noFill/>
          <a:ln/>
        </p:spPr>
        <p:txBody>
          <a:bodyPr wrap="square" rtlCol="0" anchor="t"/>
          <a:lstStyle/>
          <a:p>
            <a:pPr marL="0" indent="0">
              <a:lnSpc>
                <a:spcPts val="8384"/>
              </a:lnSpc>
              <a:buNone/>
            </a:pPr>
            <a:r>
              <a:rPr lang="en-US" sz="6707" b="1" dirty="0">
                <a:solidFill>
                  <a:srgbClr val="101014"/>
                </a:solidFill>
                <a:latin typeface="Playfair Display" pitchFamily="34" charset="0"/>
                <a:ea typeface="Playfair Display" pitchFamily="34" charset="-122"/>
                <a:cs typeface="Playfair Display" pitchFamily="34" charset="-120"/>
              </a:rPr>
              <a:t>Sudoku Visualizer: A Java Implementation</a:t>
            </a:r>
            <a:endParaRPr lang="en-US" sz="6707" dirty="0"/>
          </a:p>
        </p:txBody>
      </p:sp>
      <p:sp>
        <p:nvSpPr>
          <p:cNvPr id="7" name="Text 3"/>
          <p:cNvSpPr/>
          <p:nvPr/>
        </p:nvSpPr>
        <p:spPr>
          <a:xfrm>
            <a:off x="6350437" y="4711779"/>
            <a:ext cx="7415927" cy="2370296"/>
          </a:xfrm>
          <a:prstGeom prst="rect">
            <a:avLst/>
          </a:prstGeom>
          <a:noFill/>
          <a:ln/>
        </p:spPr>
        <p:txBody>
          <a:bodyPr wrap="square" rtlCol="0" anchor="t"/>
          <a:lstStyle/>
          <a:p>
            <a:pPr marL="0" indent="0">
              <a:lnSpc>
                <a:spcPts val="3110"/>
              </a:lnSpc>
              <a:buNone/>
            </a:pPr>
            <a:r>
              <a:rPr lang="en-US" sz="1944" dirty="0">
                <a:solidFill>
                  <a:srgbClr val="39393C"/>
                </a:solidFill>
                <a:latin typeface="Open Sans" pitchFamily="34" charset="0"/>
                <a:ea typeface="Open Sans" pitchFamily="34" charset="-122"/>
                <a:cs typeface="Open Sans" pitchFamily="34" charset="-120"/>
              </a:rPr>
              <a:t>Welcome to the world of Sudoku visualization! This presentation will delve into the fascinating process of solving Sudoku puzzles using a Java program. We'll explore the logic behind the algorithm and the techniques employed to visualize each step of the solution, creating an engaging and informative experience for the user.</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5979" y="2219325"/>
            <a:ext cx="5054441" cy="3790831"/>
          </a:xfrm>
          <a:prstGeom prst="rect">
            <a:avLst/>
          </a:prstGeom>
        </p:spPr>
      </p:pic>
      <p:sp>
        <p:nvSpPr>
          <p:cNvPr id="6" name="Text 2"/>
          <p:cNvSpPr/>
          <p:nvPr/>
        </p:nvSpPr>
        <p:spPr>
          <a:xfrm>
            <a:off x="6091238" y="1260396"/>
            <a:ext cx="6021110" cy="540068"/>
          </a:xfrm>
          <a:prstGeom prst="rect">
            <a:avLst/>
          </a:prstGeom>
          <a:noFill/>
          <a:ln/>
        </p:spPr>
        <p:txBody>
          <a:bodyPr wrap="none" rtlCol="0" anchor="t"/>
          <a:lstStyle/>
          <a:p>
            <a:pPr marL="0" indent="0">
              <a:lnSpc>
                <a:spcPts val="4253"/>
              </a:lnSpc>
              <a:buNone/>
            </a:pPr>
            <a:r>
              <a:rPr lang="en-US" sz="3402" b="1" dirty="0">
                <a:solidFill>
                  <a:srgbClr val="101014"/>
                </a:solidFill>
                <a:latin typeface="Playfair Display" pitchFamily="34" charset="0"/>
                <a:ea typeface="Playfair Display" pitchFamily="34" charset="-122"/>
                <a:cs typeface="Playfair Display" pitchFamily="34" charset="-120"/>
              </a:rPr>
              <a:t>Overview of the Java Language</a:t>
            </a:r>
            <a:endParaRPr lang="en-US" sz="3402" dirty="0"/>
          </a:p>
        </p:txBody>
      </p:sp>
      <p:sp>
        <p:nvSpPr>
          <p:cNvPr id="7" name="Text 3"/>
          <p:cNvSpPr/>
          <p:nvPr/>
        </p:nvSpPr>
        <p:spPr>
          <a:xfrm>
            <a:off x="6091238" y="2059662"/>
            <a:ext cx="7934325" cy="829747"/>
          </a:xfrm>
          <a:prstGeom prst="rect">
            <a:avLst/>
          </a:prstGeom>
          <a:noFill/>
          <a:ln/>
        </p:spPr>
        <p:txBody>
          <a:bodyPr wrap="square" rtlCol="0" anchor="t"/>
          <a:lstStyle/>
          <a:p>
            <a:pPr marL="0" indent="0">
              <a:lnSpc>
                <a:spcPts val="2177"/>
              </a:lnSpc>
              <a:buNone/>
            </a:pPr>
            <a:r>
              <a:rPr lang="en-US" sz="1361" dirty="0">
                <a:solidFill>
                  <a:srgbClr val="39393C"/>
                </a:solidFill>
                <a:latin typeface="Open Sans" pitchFamily="34" charset="0"/>
                <a:ea typeface="Open Sans" pitchFamily="34" charset="-122"/>
                <a:cs typeface="Open Sans" pitchFamily="34" charset="-120"/>
              </a:rPr>
              <a:t>Java is a versatile programming language known for its readability and platform independence. It's an excellent choice for developing Sudoku solvers due to its robust data structures and powerful libraries, making it easy to manage complex Sudoku logic.</a:t>
            </a:r>
            <a:endParaRPr lang="en-US" sz="1361" dirty="0"/>
          </a:p>
        </p:txBody>
      </p:sp>
      <p:sp>
        <p:nvSpPr>
          <p:cNvPr id="8" name="Shape 4"/>
          <p:cNvSpPr/>
          <p:nvPr/>
        </p:nvSpPr>
        <p:spPr>
          <a:xfrm>
            <a:off x="6091238" y="3083719"/>
            <a:ext cx="7934325" cy="995601"/>
          </a:xfrm>
          <a:prstGeom prst="roundRect">
            <a:avLst>
              <a:gd name="adj" fmla="val 10415"/>
            </a:avLst>
          </a:prstGeom>
          <a:solidFill>
            <a:srgbClr val="DEDEE9"/>
          </a:solidFill>
          <a:ln/>
        </p:spPr>
      </p:sp>
      <p:sp>
        <p:nvSpPr>
          <p:cNvPr id="9" name="Text 5"/>
          <p:cNvSpPr/>
          <p:nvPr/>
        </p:nvSpPr>
        <p:spPr>
          <a:xfrm>
            <a:off x="6263997" y="3256478"/>
            <a:ext cx="2160270" cy="269915"/>
          </a:xfrm>
          <a:prstGeom prst="rect">
            <a:avLst/>
          </a:prstGeom>
          <a:noFill/>
          <a:ln/>
        </p:spPr>
        <p:txBody>
          <a:bodyPr wrap="none" rtlCol="0" anchor="t"/>
          <a:lstStyle/>
          <a:p>
            <a:pPr marL="0" indent="0">
              <a:lnSpc>
                <a:spcPts val="2126"/>
              </a:lnSpc>
              <a:buNone/>
            </a:pPr>
            <a:r>
              <a:rPr lang="en-US" sz="1701" b="1" dirty="0">
                <a:solidFill>
                  <a:srgbClr val="101014"/>
                </a:solidFill>
                <a:latin typeface="Playfair Display" pitchFamily="34" charset="0"/>
                <a:ea typeface="Playfair Display" pitchFamily="34" charset="-122"/>
                <a:cs typeface="Playfair Display" pitchFamily="34" charset="-120"/>
              </a:rPr>
              <a:t>Data Structures</a:t>
            </a:r>
            <a:endParaRPr lang="en-US" sz="1701" dirty="0"/>
          </a:p>
        </p:txBody>
      </p:sp>
      <p:sp>
        <p:nvSpPr>
          <p:cNvPr id="10" name="Text 6"/>
          <p:cNvSpPr/>
          <p:nvPr/>
        </p:nvSpPr>
        <p:spPr>
          <a:xfrm>
            <a:off x="6263997" y="3629978"/>
            <a:ext cx="7588806" cy="276582"/>
          </a:xfrm>
          <a:prstGeom prst="rect">
            <a:avLst/>
          </a:prstGeom>
          <a:noFill/>
          <a:ln/>
        </p:spPr>
        <p:txBody>
          <a:bodyPr wrap="none" rtlCol="0" anchor="t"/>
          <a:lstStyle/>
          <a:p>
            <a:pPr marL="0" indent="0">
              <a:lnSpc>
                <a:spcPts val="2177"/>
              </a:lnSpc>
              <a:buNone/>
            </a:pPr>
            <a:r>
              <a:rPr lang="en-US" sz="1361" dirty="0">
                <a:solidFill>
                  <a:srgbClr val="39393C"/>
                </a:solidFill>
                <a:latin typeface="Open Sans" pitchFamily="34" charset="0"/>
                <a:ea typeface="Open Sans" pitchFamily="34" charset="-122"/>
                <a:cs typeface="Open Sans" pitchFamily="34" charset="-120"/>
              </a:rPr>
              <a:t>Arrays are used to represent the Sudoku board, allowing efficient access to individual cells.</a:t>
            </a:r>
            <a:endParaRPr lang="en-US" sz="1361" dirty="0"/>
          </a:p>
        </p:txBody>
      </p:sp>
      <p:sp>
        <p:nvSpPr>
          <p:cNvPr id="11" name="Shape 7"/>
          <p:cNvSpPr/>
          <p:nvPr/>
        </p:nvSpPr>
        <p:spPr>
          <a:xfrm>
            <a:off x="6091238" y="4252079"/>
            <a:ext cx="7934325" cy="1272183"/>
          </a:xfrm>
          <a:prstGeom prst="roundRect">
            <a:avLst>
              <a:gd name="adj" fmla="val 8151"/>
            </a:avLst>
          </a:prstGeom>
          <a:solidFill>
            <a:srgbClr val="DEDEE9"/>
          </a:solidFill>
          <a:ln/>
        </p:spPr>
      </p:sp>
      <p:sp>
        <p:nvSpPr>
          <p:cNvPr id="12" name="Text 8"/>
          <p:cNvSpPr/>
          <p:nvPr/>
        </p:nvSpPr>
        <p:spPr>
          <a:xfrm>
            <a:off x="6263997" y="4424839"/>
            <a:ext cx="2160270" cy="269915"/>
          </a:xfrm>
          <a:prstGeom prst="rect">
            <a:avLst/>
          </a:prstGeom>
          <a:noFill/>
          <a:ln/>
        </p:spPr>
        <p:txBody>
          <a:bodyPr wrap="none" rtlCol="0" anchor="t"/>
          <a:lstStyle/>
          <a:p>
            <a:pPr marL="0" indent="0">
              <a:lnSpc>
                <a:spcPts val="2126"/>
              </a:lnSpc>
              <a:buNone/>
            </a:pPr>
            <a:r>
              <a:rPr lang="en-US" sz="1701" b="1" dirty="0">
                <a:solidFill>
                  <a:srgbClr val="101014"/>
                </a:solidFill>
                <a:latin typeface="Playfair Display" pitchFamily="34" charset="0"/>
                <a:ea typeface="Playfair Display" pitchFamily="34" charset="-122"/>
                <a:cs typeface="Playfair Display" pitchFamily="34" charset="-120"/>
              </a:rPr>
              <a:t>Control Flow</a:t>
            </a:r>
            <a:endParaRPr lang="en-US" sz="1701" dirty="0"/>
          </a:p>
        </p:txBody>
      </p:sp>
      <p:sp>
        <p:nvSpPr>
          <p:cNvPr id="13" name="Text 9"/>
          <p:cNvSpPr/>
          <p:nvPr/>
        </p:nvSpPr>
        <p:spPr>
          <a:xfrm>
            <a:off x="6263997" y="4798338"/>
            <a:ext cx="7588806" cy="553164"/>
          </a:xfrm>
          <a:prstGeom prst="rect">
            <a:avLst/>
          </a:prstGeom>
          <a:noFill/>
          <a:ln/>
        </p:spPr>
        <p:txBody>
          <a:bodyPr wrap="square" rtlCol="0" anchor="t"/>
          <a:lstStyle/>
          <a:p>
            <a:pPr marL="0" indent="0">
              <a:lnSpc>
                <a:spcPts val="2177"/>
              </a:lnSpc>
              <a:buNone/>
            </a:pPr>
            <a:r>
              <a:rPr lang="en-US" sz="1361" dirty="0">
                <a:solidFill>
                  <a:srgbClr val="39393C"/>
                </a:solidFill>
                <a:latin typeface="Open Sans" pitchFamily="34" charset="0"/>
                <a:ea typeface="Open Sans" pitchFamily="34" charset="-122"/>
                <a:cs typeface="Open Sans" pitchFamily="34" charset="-120"/>
              </a:rPr>
              <a:t>Loops and conditional statements control the execution of the algorithm, enabling the exploration of possible values.</a:t>
            </a:r>
            <a:endParaRPr lang="en-US" sz="1361" dirty="0"/>
          </a:p>
        </p:txBody>
      </p:sp>
      <p:sp>
        <p:nvSpPr>
          <p:cNvPr id="14" name="Shape 10"/>
          <p:cNvSpPr/>
          <p:nvPr/>
        </p:nvSpPr>
        <p:spPr>
          <a:xfrm>
            <a:off x="6091238" y="5697022"/>
            <a:ext cx="7934325" cy="1272183"/>
          </a:xfrm>
          <a:prstGeom prst="roundRect">
            <a:avLst>
              <a:gd name="adj" fmla="val 8151"/>
            </a:avLst>
          </a:prstGeom>
          <a:solidFill>
            <a:srgbClr val="DEDEE9"/>
          </a:solidFill>
          <a:ln/>
        </p:spPr>
      </p:sp>
      <p:sp>
        <p:nvSpPr>
          <p:cNvPr id="15" name="Text 11"/>
          <p:cNvSpPr/>
          <p:nvPr/>
        </p:nvSpPr>
        <p:spPr>
          <a:xfrm>
            <a:off x="6263997" y="5869781"/>
            <a:ext cx="3101697" cy="269915"/>
          </a:xfrm>
          <a:prstGeom prst="rect">
            <a:avLst/>
          </a:prstGeom>
          <a:noFill/>
          <a:ln/>
        </p:spPr>
        <p:txBody>
          <a:bodyPr wrap="none" rtlCol="0" anchor="t"/>
          <a:lstStyle/>
          <a:p>
            <a:pPr marL="0" indent="0">
              <a:lnSpc>
                <a:spcPts val="2126"/>
              </a:lnSpc>
              <a:buNone/>
            </a:pPr>
            <a:r>
              <a:rPr lang="en-US" sz="1701" b="1" dirty="0">
                <a:solidFill>
                  <a:srgbClr val="101014"/>
                </a:solidFill>
                <a:latin typeface="Playfair Display" pitchFamily="34" charset="0"/>
                <a:ea typeface="Playfair Display" pitchFamily="34" charset="-122"/>
                <a:cs typeface="Playfair Display" pitchFamily="34" charset="-120"/>
              </a:rPr>
              <a:t>Object-Oriented Programming</a:t>
            </a:r>
            <a:endParaRPr lang="en-US" sz="1701" dirty="0"/>
          </a:p>
        </p:txBody>
      </p:sp>
      <p:sp>
        <p:nvSpPr>
          <p:cNvPr id="16" name="Text 12"/>
          <p:cNvSpPr/>
          <p:nvPr/>
        </p:nvSpPr>
        <p:spPr>
          <a:xfrm>
            <a:off x="6263997" y="6243280"/>
            <a:ext cx="7588806" cy="553164"/>
          </a:xfrm>
          <a:prstGeom prst="rect">
            <a:avLst/>
          </a:prstGeom>
          <a:noFill/>
          <a:ln/>
        </p:spPr>
        <p:txBody>
          <a:bodyPr wrap="square" rtlCol="0" anchor="t"/>
          <a:lstStyle/>
          <a:p>
            <a:pPr marL="0" indent="0">
              <a:lnSpc>
                <a:spcPts val="2177"/>
              </a:lnSpc>
              <a:buNone/>
            </a:pPr>
            <a:r>
              <a:rPr lang="en-US" sz="1361" dirty="0">
                <a:solidFill>
                  <a:srgbClr val="39393C"/>
                </a:solidFill>
                <a:latin typeface="Open Sans" pitchFamily="34" charset="0"/>
                <a:ea typeface="Open Sans" pitchFamily="34" charset="-122"/>
                <a:cs typeface="Open Sans" pitchFamily="34" charset="-120"/>
              </a:rPr>
              <a:t>Java's object-oriented nature allows for modular code organization, making it easier to maintain and extend the solver.</a:t>
            </a:r>
            <a:endParaRPr lang="en-US" sz="1361" dirty="0"/>
          </a:p>
        </p:txBody>
      </p:sp>
      <p:pic>
        <p:nvPicPr>
          <p:cNvPr id="1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1587579"/>
            <a:ext cx="5054441" cy="5054441"/>
          </a:xfrm>
          <a:prstGeom prst="rect">
            <a:avLst/>
          </a:prstGeom>
        </p:spPr>
      </p:pic>
      <p:sp>
        <p:nvSpPr>
          <p:cNvPr id="6" name="Text 2"/>
          <p:cNvSpPr/>
          <p:nvPr/>
        </p:nvSpPr>
        <p:spPr>
          <a:xfrm>
            <a:off x="604837" y="1260396"/>
            <a:ext cx="7227213" cy="540068"/>
          </a:xfrm>
          <a:prstGeom prst="rect">
            <a:avLst/>
          </a:prstGeom>
          <a:noFill/>
          <a:ln/>
        </p:spPr>
        <p:txBody>
          <a:bodyPr wrap="none" rtlCol="0" anchor="t"/>
          <a:lstStyle/>
          <a:p>
            <a:pPr marL="0" indent="0">
              <a:lnSpc>
                <a:spcPts val="4253"/>
              </a:lnSpc>
              <a:buNone/>
            </a:pPr>
            <a:r>
              <a:rPr lang="en-US" sz="3402" b="1" dirty="0">
                <a:solidFill>
                  <a:srgbClr val="101014"/>
                </a:solidFill>
                <a:latin typeface="Playfair Display" pitchFamily="34" charset="0"/>
                <a:ea typeface="Playfair Display" pitchFamily="34" charset="-122"/>
                <a:cs typeface="Playfair Display" pitchFamily="34" charset="-120"/>
              </a:rPr>
              <a:t>Step 1: Initializing the Sudoku Board</a:t>
            </a:r>
            <a:endParaRPr lang="en-US" sz="3402" dirty="0"/>
          </a:p>
        </p:txBody>
      </p:sp>
      <p:sp>
        <p:nvSpPr>
          <p:cNvPr id="7" name="Text 3"/>
          <p:cNvSpPr/>
          <p:nvPr/>
        </p:nvSpPr>
        <p:spPr>
          <a:xfrm>
            <a:off x="604837" y="2059662"/>
            <a:ext cx="7934325" cy="553164"/>
          </a:xfrm>
          <a:prstGeom prst="rect">
            <a:avLst/>
          </a:prstGeom>
          <a:noFill/>
          <a:ln/>
        </p:spPr>
        <p:txBody>
          <a:bodyPr wrap="square" rtlCol="0" anchor="t"/>
          <a:lstStyle/>
          <a:p>
            <a:pPr marL="0" indent="0">
              <a:lnSpc>
                <a:spcPts val="2177"/>
              </a:lnSpc>
              <a:buNone/>
            </a:pPr>
            <a:r>
              <a:rPr lang="en-US" sz="1361" dirty="0">
                <a:solidFill>
                  <a:srgbClr val="39393C"/>
                </a:solidFill>
                <a:latin typeface="Open Sans" pitchFamily="34" charset="0"/>
                <a:ea typeface="Open Sans" pitchFamily="34" charset="-122"/>
                <a:cs typeface="Open Sans" pitchFamily="34" charset="-120"/>
              </a:rPr>
              <a:t>The Sudoku board is represented as a 2D array in Java, with each cell holding a number between 1 and 9. The initial configuration is loaded from a file or input, defining the starting puzzle.</a:t>
            </a:r>
            <a:endParaRPr lang="en-US" sz="1361" dirty="0"/>
          </a:p>
        </p:txBody>
      </p:sp>
      <p:sp>
        <p:nvSpPr>
          <p:cNvPr id="8" name="Shape 4"/>
          <p:cNvSpPr/>
          <p:nvPr/>
        </p:nvSpPr>
        <p:spPr>
          <a:xfrm>
            <a:off x="846773" y="2807137"/>
            <a:ext cx="34528" cy="4162068"/>
          </a:xfrm>
          <a:prstGeom prst="rect">
            <a:avLst/>
          </a:prstGeom>
          <a:solidFill>
            <a:srgbClr val="C9C9CE"/>
          </a:solidFill>
          <a:ln/>
        </p:spPr>
      </p:sp>
      <p:sp>
        <p:nvSpPr>
          <p:cNvPr id="9" name="Shape 5"/>
          <p:cNvSpPr/>
          <p:nvPr/>
        </p:nvSpPr>
        <p:spPr>
          <a:xfrm>
            <a:off x="1058406" y="3178493"/>
            <a:ext cx="604837" cy="34528"/>
          </a:xfrm>
          <a:prstGeom prst="rect">
            <a:avLst/>
          </a:prstGeom>
          <a:solidFill>
            <a:srgbClr val="C9C9CE"/>
          </a:solidFill>
          <a:ln/>
        </p:spPr>
      </p:sp>
      <p:sp>
        <p:nvSpPr>
          <p:cNvPr id="10" name="Shape 6"/>
          <p:cNvSpPr/>
          <p:nvPr/>
        </p:nvSpPr>
        <p:spPr>
          <a:xfrm>
            <a:off x="669667" y="3001447"/>
            <a:ext cx="388739" cy="388739"/>
          </a:xfrm>
          <a:prstGeom prst="roundRect">
            <a:avLst>
              <a:gd name="adj" fmla="val 26674"/>
            </a:avLst>
          </a:prstGeom>
          <a:solidFill>
            <a:srgbClr val="DEDEE9"/>
          </a:solidFill>
          <a:ln/>
        </p:spPr>
      </p:sp>
      <p:sp>
        <p:nvSpPr>
          <p:cNvPr id="11" name="Text 7"/>
          <p:cNvSpPr/>
          <p:nvPr/>
        </p:nvSpPr>
        <p:spPr>
          <a:xfrm>
            <a:off x="814328" y="3066217"/>
            <a:ext cx="99298" cy="259199"/>
          </a:xfrm>
          <a:prstGeom prst="rect">
            <a:avLst/>
          </a:prstGeom>
          <a:noFill/>
          <a:ln/>
        </p:spPr>
        <p:txBody>
          <a:bodyPr wrap="none" rtlCol="0" anchor="t"/>
          <a:lstStyle/>
          <a:p>
            <a:pPr marL="0" indent="0" algn="ctr">
              <a:lnSpc>
                <a:spcPts val="2041"/>
              </a:lnSpc>
              <a:buNone/>
            </a:pPr>
            <a:r>
              <a:rPr lang="en-US" sz="2041" b="1" dirty="0">
                <a:solidFill>
                  <a:srgbClr val="101014"/>
                </a:solidFill>
                <a:latin typeface="Playfair Display" pitchFamily="34" charset="0"/>
                <a:ea typeface="Playfair Display" pitchFamily="34" charset="-122"/>
                <a:cs typeface="Playfair Display" pitchFamily="34" charset="-120"/>
              </a:rPr>
              <a:t>1</a:t>
            </a:r>
            <a:endParaRPr lang="en-US" sz="2041" dirty="0"/>
          </a:p>
        </p:txBody>
      </p:sp>
      <p:sp>
        <p:nvSpPr>
          <p:cNvPr id="12" name="Text 8"/>
          <p:cNvSpPr/>
          <p:nvPr/>
        </p:nvSpPr>
        <p:spPr>
          <a:xfrm>
            <a:off x="1814513" y="2979896"/>
            <a:ext cx="2160270" cy="269915"/>
          </a:xfrm>
          <a:prstGeom prst="rect">
            <a:avLst/>
          </a:prstGeom>
          <a:noFill/>
          <a:ln/>
        </p:spPr>
        <p:txBody>
          <a:bodyPr wrap="none" rtlCol="0" anchor="t"/>
          <a:lstStyle/>
          <a:p>
            <a:pPr marL="0" indent="0" algn="l">
              <a:lnSpc>
                <a:spcPts val="2126"/>
              </a:lnSpc>
              <a:buNone/>
            </a:pPr>
            <a:r>
              <a:rPr lang="en-US" sz="1701" b="1" dirty="0">
                <a:solidFill>
                  <a:srgbClr val="101014"/>
                </a:solidFill>
                <a:latin typeface="Playfair Display" pitchFamily="34" charset="0"/>
                <a:ea typeface="Playfair Display" pitchFamily="34" charset="-122"/>
                <a:cs typeface="Playfair Display" pitchFamily="34" charset="-120"/>
              </a:rPr>
              <a:t>Input Format</a:t>
            </a:r>
            <a:endParaRPr lang="en-US" sz="1701" dirty="0"/>
          </a:p>
        </p:txBody>
      </p:sp>
      <p:sp>
        <p:nvSpPr>
          <p:cNvPr id="13" name="Text 9"/>
          <p:cNvSpPr/>
          <p:nvPr/>
        </p:nvSpPr>
        <p:spPr>
          <a:xfrm>
            <a:off x="1814513" y="3353395"/>
            <a:ext cx="6724650" cy="553164"/>
          </a:xfrm>
          <a:prstGeom prst="rect">
            <a:avLst/>
          </a:prstGeom>
          <a:noFill/>
          <a:ln/>
        </p:spPr>
        <p:txBody>
          <a:bodyPr wrap="square" rtlCol="0" anchor="t"/>
          <a:lstStyle/>
          <a:p>
            <a:pPr marL="0" indent="0" algn="l">
              <a:lnSpc>
                <a:spcPts val="2177"/>
              </a:lnSpc>
              <a:buNone/>
            </a:pPr>
            <a:r>
              <a:rPr lang="en-US" sz="1361" dirty="0">
                <a:solidFill>
                  <a:srgbClr val="39393C"/>
                </a:solidFill>
                <a:latin typeface="Open Sans" pitchFamily="34" charset="0"/>
                <a:ea typeface="Open Sans" pitchFamily="34" charset="-122"/>
                <a:cs typeface="Open Sans" pitchFamily="34" charset="-120"/>
              </a:rPr>
              <a:t>The Sudoku puzzle is read from a file or user input, with each line representing a row of the board.</a:t>
            </a:r>
            <a:endParaRPr lang="en-US" sz="1361" dirty="0"/>
          </a:p>
        </p:txBody>
      </p:sp>
      <p:sp>
        <p:nvSpPr>
          <p:cNvPr id="14" name="Shape 10"/>
          <p:cNvSpPr/>
          <p:nvPr/>
        </p:nvSpPr>
        <p:spPr>
          <a:xfrm>
            <a:off x="1058406" y="4623435"/>
            <a:ext cx="604837" cy="34528"/>
          </a:xfrm>
          <a:prstGeom prst="rect">
            <a:avLst/>
          </a:prstGeom>
          <a:solidFill>
            <a:srgbClr val="C9C9CE"/>
          </a:solidFill>
          <a:ln/>
        </p:spPr>
      </p:sp>
      <p:sp>
        <p:nvSpPr>
          <p:cNvPr id="15" name="Shape 11"/>
          <p:cNvSpPr/>
          <p:nvPr/>
        </p:nvSpPr>
        <p:spPr>
          <a:xfrm>
            <a:off x="669667" y="4446389"/>
            <a:ext cx="388739" cy="388739"/>
          </a:xfrm>
          <a:prstGeom prst="roundRect">
            <a:avLst>
              <a:gd name="adj" fmla="val 26674"/>
            </a:avLst>
          </a:prstGeom>
          <a:solidFill>
            <a:srgbClr val="DEDEE9"/>
          </a:solidFill>
          <a:ln/>
        </p:spPr>
      </p:sp>
      <p:sp>
        <p:nvSpPr>
          <p:cNvPr id="16" name="Text 12"/>
          <p:cNvSpPr/>
          <p:nvPr/>
        </p:nvSpPr>
        <p:spPr>
          <a:xfrm>
            <a:off x="796230" y="4511159"/>
            <a:ext cx="135612" cy="259199"/>
          </a:xfrm>
          <a:prstGeom prst="rect">
            <a:avLst/>
          </a:prstGeom>
          <a:noFill/>
          <a:ln/>
        </p:spPr>
        <p:txBody>
          <a:bodyPr wrap="none" rtlCol="0" anchor="t"/>
          <a:lstStyle/>
          <a:p>
            <a:pPr marL="0" indent="0" algn="ctr">
              <a:lnSpc>
                <a:spcPts val="2041"/>
              </a:lnSpc>
              <a:buNone/>
            </a:pPr>
            <a:r>
              <a:rPr lang="en-US" sz="2041" b="1" dirty="0">
                <a:solidFill>
                  <a:srgbClr val="101014"/>
                </a:solidFill>
                <a:latin typeface="Playfair Display" pitchFamily="34" charset="0"/>
                <a:ea typeface="Playfair Display" pitchFamily="34" charset="-122"/>
                <a:cs typeface="Playfair Display" pitchFamily="34" charset="-120"/>
              </a:rPr>
              <a:t>2</a:t>
            </a:r>
            <a:endParaRPr lang="en-US" sz="2041" dirty="0"/>
          </a:p>
        </p:txBody>
      </p:sp>
      <p:sp>
        <p:nvSpPr>
          <p:cNvPr id="17" name="Text 13"/>
          <p:cNvSpPr/>
          <p:nvPr/>
        </p:nvSpPr>
        <p:spPr>
          <a:xfrm>
            <a:off x="1814513" y="4424839"/>
            <a:ext cx="2160270" cy="269915"/>
          </a:xfrm>
          <a:prstGeom prst="rect">
            <a:avLst/>
          </a:prstGeom>
          <a:noFill/>
          <a:ln/>
        </p:spPr>
        <p:txBody>
          <a:bodyPr wrap="none" rtlCol="0" anchor="t"/>
          <a:lstStyle/>
          <a:p>
            <a:pPr marL="0" indent="0" algn="l">
              <a:lnSpc>
                <a:spcPts val="2126"/>
              </a:lnSpc>
              <a:buNone/>
            </a:pPr>
            <a:r>
              <a:rPr lang="en-US" sz="1701" b="1" dirty="0">
                <a:solidFill>
                  <a:srgbClr val="101014"/>
                </a:solidFill>
                <a:latin typeface="Playfair Display" pitchFamily="34" charset="0"/>
                <a:ea typeface="Playfair Display" pitchFamily="34" charset="-122"/>
                <a:cs typeface="Playfair Display" pitchFamily="34" charset="-120"/>
              </a:rPr>
              <a:t>Array Initialization</a:t>
            </a:r>
            <a:endParaRPr lang="en-US" sz="1701" dirty="0"/>
          </a:p>
        </p:txBody>
      </p:sp>
      <p:sp>
        <p:nvSpPr>
          <p:cNvPr id="18" name="Text 14"/>
          <p:cNvSpPr/>
          <p:nvPr/>
        </p:nvSpPr>
        <p:spPr>
          <a:xfrm>
            <a:off x="1814513" y="4798338"/>
            <a:ext cx="6724650" cy="553164"/>
          </a:xfrm>
          <a:prstGeom prst="rect">
            <a:avLst/>
          </a:prstGeom>
          <a:noFill/>
          <a:ln/>
        </p:spPr>
        <p:txBody>
          <a:bodyPr wrap="square" rtlCol="0" anchor="t"/>
          <a:lstStyle/>
          <a:p>
            <a:pPr marL="0" indent="0" algn="l">
              <a:lnSpc>
                <a:spcPts val="2177"/>
              </a:lnSpc>
              <a:buNone/>
            </a:pPr>
            <a:r>
              <a:rPr lang="en-US" sz="1361" dirty="0">
                <a:solidFill>
                  <a:srgbClr val="39393C"/>
                </a:solidFill>
                <a:latin typeface="Open Sans" pitchFamily="34" charset="0"/>
                <a:ea typeface="Open Sans" pitchFamily="34" charset="-122"/>
                <a:cs typeface="Open Sans" pitchFamily="34" charset="-120"/>
              </a:rPr>
              <a:t>A 2D array is created to store the board's numbers, with each element corresponding to a cell.</a:t>
            </a:r>
            <a:endParaRPr lang="en-US" sz="1361" dirty="0"/>
          </a:p>
        </p:txBody>
      </p:sp>
      <p:sp>
        <p:nvSpPr>
          <p:cNvPr id="19" name="Shape 15"/>
          <p:cNvSpPr/>
          <p:nvPr/>
        </p:nvSpPr>
        <p:spPr>
          <a:xfrm>
            <a:off x="1058406" y="6068378"/>
            <a:ext cx="604837" cy="34528"/>
          </a:xfrm>
          <a:prstGeom prst="rect">
            <a:avLst/>
          </a:prstGeom>
          <a:solidFill>
            <a:srgbClr val="C9C9CE"/>
          </a:solidFill>
          <a:ln/>
        </p:spPr>
      </p:sp>
      <p:sp>
        <p:nvSpPr>
          <p:cNvPr id="20" name="Shape 16"/>
          <p:cNvSpPr/>
          <p:nvPr/>
        </p:nvSpPr>
        <p:spPr>
          <a:xfrm>
            <a:off x="669667" y="5891332"/>
            <a:ext cx="388739" cy="388739"/>
          </a:xfrm>
          <a:prstGeom prst="roundRect">
            <a:avLst>
              <a:gd name="adj" fmla="val 26674"/>
            </a:avLst>
          </a:prstGeom>
          <a:solidFill>
            <a:srgbClr val="DEDEE9"/>
          </a:solidFill>
          <a:ln/>
        </p:spPr>
      </p:sp>
      <p:sp>
        <p:nvSpPr>
          <p:cNvPr id="21" name="Text 17"/>
          <p:cNvSpPr/>
          <p:nvPr/>
        </p:nvSpPr>
        <p:spPr>
          <a:xfrm>
            <a:off x="800755" y="5956102"/>
            <a:ext cx="126563" cy="259199"/>
          </a:xfrm>
          <a:prstGeom prst="rect">
            <a:avLst/>
          </a:prstGeom>
          <a:noFill/>
          <a:ln/>
        </p:spPr>
        <p:txBody>
          <a:bodyPr wrap="none" rtlCol="0" anchor="t"/>
          <a:lstStyle/>
          <a:p>
            <a:pPr marL="0" indent="0" algn="ctr">
              <a:lnSpc>
                <a:spcPts val="2041"/>
              </a:lnSpc>
              <a:buNone/>
            </a:pPr>
            <a:r>
              <a:rPr lang="en-US" sz="2041" b="1" dirty="0">
                <a:solidFill>
                  <a:srgbClr val="101014"/>
                </a:solidFill>
                <a:latin typeface="Playfair Display" pitchFamily="34" charset="0"/>
                <a:ea typeface="Playfair Display" pitchFamily="34" charset="-122"/>
                <a:cs typeface="Playfair Display" pitchFamily="34" charset="-120"/>
              </a:rPr>
              <a:t>3</a:t>
            </a:r>
            <a:endParaRPr lang="en-US" sz="2041" dirty="0"/>
          </a:p>
        </p:txBody>
      </p:sp>
      <p:sp>
        <p:nvSpPr>
          <p:cNvPr id="22" name="Text 18"/>
          <p:cNvSpPr/>
          <p:nvPr/>
        </p:nvSpPr>
        <p:spPr>
          <a:xfrm>
            <a:off x="1814513" y="5869781"/>
            <a:ext cx="2160270" cy="269915"/>
          </a:xfrm>
          <a:prstGeom prst="rect">
            <a:avLst/>
          </a:prstGeom>
          <a:noFill/>
          <a:ln/>
        </p:spPr>
        <p:txBody>
          <a:bodyPr wrap="none" rtlCol="0" anchor="t"/>
          <a:lstStyle/>
          <a:p>
            <a:pPr marL="0" indent="0" algn="l">
              <a:lnSpc>
                <a:spcPts val="2126"/>
              </a:lnSpc>
              <a:buNone/>
            </a:pPr>
            <a:r>
              <a:rPr lang="en-US" sz="1701" b="1" dirty="0">
                <a:solidFill>
                  <a:srgbClr val="101014"/>
                </a:solidFill>
                <a:latin typeface="Playfair Display" pitchFamily="34" charset="0"/>
                <a:ea typeface="Playfair Display" pitchFamily="34" charset="-122"/>
                <a:cs typeface="Playfair Display" pitchFamily="34" charset="-120"/>
              </a:rPr>
              <a:t>Data Validation</a:t>
            </a:r>
            <a:endParaRPr lang="en-US" sz="1701" dirty="0"/>
          </a:p>
        </p:txBody>
      </p:sp>
      <p:sp>
        <p:nvSpPr>
          <p:cNvPr id="23" name="Text 19"/>
          <p:cNvSpPr/>
          <p:nvPr/>
        </p:nvSpPr>
        <p:spPr>
          <a:xfrm>
            <a:off x="1814513" y="6243280"/>
            <a:ext cx="6724650" cy="553164"/>
          </a:xfrm>
          <a:prstGeom prst="rect">
            <a:avLst/>
          </a:prstGeom>
          <a:noFill/>
          <a:ln/>
        </p:spPr>
        <p:txBody>
          <a:bodyPr wrap="square" rtlCol="0" anchor="t"/>
          <a:lstStyle/>
          <a:p>
            <a:pPr marL="0" indent="0" algn="l">
              <a:lnSpc>
                <a:spcPts val="2177"/>
              </a:lnSpc>
              <a:buNone/>
            </a:pPr>
            <a:r>
              <a:rPr lang="en-US" sz="1361" dirty="0">
                <a:solidFill>
                  <a:srgbClr val="39393C"/>
                </a:solidFill>
                <a:latin typeface="Open Sans" pitchFamily="34" charset="0"/>
                <a:ea typeface="Open Sans" pitchFamily="34" charset="-122"/>
                <a:cs typeface="Open Sans" pitchFamily="34" charset="-120"/>
              </a:rPr>
              <a:t>The input is validated to ensure that the puzzle is valid and conforms to Sudoku rules.</a:t>
            </a:r>
            <a:endParaRPr lang="en-US" sz="1361" dirty="0"/>
          </a:p>
        </p:txBody>
      </p:sp>
      <p:pic>
        <p:nvPicPr>
          <p:cNvPr id="24"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sp>
        <p:nvSpPr>
          <p:cNvPr id="4" name="Text 2"/>
          <p:cNvSpPr/>
          <p:nvPr/>
        </p:nvSpPr>
        <p:spPr>
          <a:xfrm>
            <a:off x="864037" y="1496258"/>
            <a:ext cx="8723828" cy="771525"/>
          </a:xfrm>
          <a:prstGeom prst="rect">
            <a:avLst/>
          </a:prstGeom>
          <a:noFill/>
          <a:ln/>
        </p:spPr>
        <p:txBody>
          <a:bodyPr wrap="none" rtlCol="0" anchor="t"/>
          <a:lstStyle/>
          <a:p>
            <a:pPr marL="0" indent="0">
              <a:lnSpc>
                <a:spcPts val="6075"/>
              </a:lnSpc>
              <a:buNone/>
            </a:pPr>
            <a:r>
              <a:rPr lang="en-US" sz="4860" b="1" dirty="0">
                <a:solidFill>
                  <a:srgbClr val="101014"/>
                </a:solidFill>
                <a:latin typeface="Playfair Display" pitchFamily="34" charset="0"/>
                <a:ea typeface="Playfair Display" pitchFamily="34" charset="-122"/>
                <a:cs typeface="Playfair Display" pitchFamily="34" charset="-120"/>
              </a:rPr>
              <a:t>Step 2: Identifying Empty Cells</a:t>
            </a:r>
            <a:endParaRPr lang="en-US" sz="4860" dirty="0"/>
          </a:p>
        </p:txBody>
      </p:sp>
      <p:sp>
        <p:nvSpPr>
          <p:cNvPr id="5" name="Text 3"/>
          <p:cNvSpPr/>
          <p:nvPr/>
        </p:nvSpPr>
        <p:spPr>
          <a:xfrm>
            <a:off x="864037" y="2761536"/>
            <a:ext cx="12902327" cy="790099"/>
          </a:xfrm>
          <a:prstGeom prst="rect">
            <a:avLst/>
          </a:prstGeom>
          <a:noFill/>
          <a:ln/>
        </p:spPr>
        <p:txBody>
          <a:bodyPr wrap="square" rtlCol="0" anchor="t"/>
          <a:lstStyle/>
          <a:p>
            <a:pPr marL="0" indent="0">
              <a:lnSpc>
                <a:spcPts val="3110"/>
              </a:lnSpc>
              <a:buNone/>
            </a:pPr>
            <a:r>
              <a:rPr lang="en-US" sz="1944" dirty="0">
                <a:solidFill>
                  <a:srgbClr val="39393C"/>
                </a:solidFill>
                <a:latin typeface="Open Sans" pitchFamily="34" charset="0"/>
                <a:ea typeface="Open Sans" pitchFamily="34" charset="-122"/>
                <a:cs typeface="Open Sans" pitchFamily="34" charset="-120"/>
              </a:rPr>
              <a:t>The algorithm needs to identify empty cells on the board to determine potential values. These empty cells are often referred to as "candidates" or "unassigned cells."</a:t>
            </a:r>
            <a:endParaRPr lang="en-US" sz="1944" dirty="0"/>
          </a:p>
        </p:txBody>
      </p:sp>
      <p:sp>
        <p:nvSpPr>
          <p:cNvPr id="6" name="Text 4"/>
          <p:cNvSpPr/>
          <p:nvPr/>
        </p:nvSpPr>
        <p:spPr>
          <a:xfrm>
            <a:off x="864037" y="4076105"/>
            <a:ext cx="3086100" cy="385763"/>
          </a:xfrm>
          <a:prstGeom prst="rect">
            <a:avLst/>
          </a:prstGeom>
          <a:noFill/>
          <a:ln/>
        </p:spPr>
        <p:txBody>
          <a:bodyPr wrap="none" rtlCol="0" anchor="t"/>
          <a:lstStyle/>
          <a:p>
            <a:pPr marL="0" indent="0">
              <a:lnSpc>
                <a:spcPts val="3038"/>
              </a:lnSpc>
              <a:buNone/>
            </a:pPr>
            <a:r>
              <a:rPr lang="en-US" sz="2430" b="1" dirty="0">
                <a:solidFill>
                  <a:srgbClr val="101014"/>
                </a:solidFill>
                <a:latin typeface="Playfair Display" pitchFamily="34" charset="0"/>
                <a:ea typeface="Playfair Display" pitchFamily="34" charset="-122"/>
                <a:cs typeface="Playfair Display" pitchFamily="34" charset="-120"/>
              </a:rPr>
              <a:t>Iterating the Board</a:t>
            </a:r>
            <a:endParaRPr lang="en-US" sz="2430" dirty="0"/>
          </a:p>
        </p:txBody>
      </p:sp>
      <p:sp>
        <p:nvSpPr>
          <p:cNvPr id="7" name="Text 5"/>
          <p:cNvSpPr/>
          <p:nvPr/>
        </p:nvSpPr>
        <p:spPr>
          <a:xfrm>
            <a:off x="864037" y="4708684"/>
            <a:ext cx="6150054" cy="790099"/>
          </a:xfrm>
          <a:prstGeom prst="rect">
            <a:avLst/>
          </a:prstGeom>
          <a:noFill/>
          <a:ln/>
        </p:spPr>
        <p:txBody>
          <a:bodyPr wrap="square" rtlCol="0" anchor="t"/>
          <a:lstStyle/>
          <a:p>
            <a:pPr marL="0" indent="0">
              <a:lnSpc>
                <a:spcPts val="3110"/>
              </a:lnSpc>
              <a:buNone/>
            </a:pPr>
            <a:r>
              <a:rPr lang="en-US" sz="1944" dirty="0">
                <a:solidFill>
                  <a:srgbClr val="39393C"/>
                </a:solidFill>
                <a:latin typeface="Open Sans" pitchFamily="34" charset="0"/>
                <a:ea typeface="Open Sans" pitchFamily="34" charset="-122"/>
                <a:cs typeface="Open Sans" pitchFamily="34" charset="-120"/>
              </a:rPr>
              <a:t>The algorithm iterates through each cell of the board using nested loops.</a:t>
            </a:r>
            <a:endParaRPr lang="en-US" sz="1944" dirty="0"/>
          </a:p>
        </p:txBody>
      </p:sp>
      <p:sp>
        <p:nvSpPr>
          <p:cNvPr id="8" name="Text 6"/>
          <p:cNvSpPr/>
          <p:nvPr/>
        </p:nvSpPr>
        <p:spPr>
          <a:xfrm>
            <a:off x="864037" y="5720953"/>
            <a:ext cx="6150054" cy="790099"/>
          </a:xfrm>
          <a:prstGeom prst="rect">
            <a:avLst/>
          </a:prstGeom>
          <a:noFill/>
          <a:ln/>
        </p:spPr>
        <p:txBody>
          <a:bodyPr wrap="square" rtlCol="0" anchor="t"/>
          <a:lstStyle/>
          <a:p>
            <a:pPr marL="0" indent="0">
              <a:lnSpc>
                <a:spcPts val="3110"/>
              </a:lnSpc>
              <a:buNone/>
            </a:pPr>
            <a:r>
              <a:rPr lang="en-US" sz="1944" dirty="0">
                <a:solidFill>
                  <a:srgbClr val="39393C"/>
                </a:solidFill>
                <a:latin typeface="Open Sans" pitchFamily="34" charset="0"/>
                <a:ea typeface="Open Sans" pitchFamily="34" charset="-122"/>
                <a:cs typeface="Open Sans" pitchFamily="34" charset="-120"/>
              </a:rPr>
              <a:t>If a cell is empty (value is 0), it's added to a list of candidates.</a:t>
            </a:r>
            <a:endParaRPr lang="en-US" sz="1944" dirty="0"/>
          </a:p>
        </p:txBody>
      </p:sp>
      <p:sp>
        <p:nvSpPr>
          <p:cNvPr id="9" name="Text 7"/>
          <p:cNvSpPr/>
          <p:nvPr/>
        </p:nvSpPr>
        <p:spPr>
          <a:xfrm>
            <a:off x="7623929" y="4076105"/>
            <a:ext cx="3086100" cy="385763"/>
          </a:xfrm>
          <a:prstGeom prst="rect">
            <a:avLst/>
          </a:prstGeom>
          <a:noFill/>
          <a:ln/>
        </p:spPr>
        <p:txBody>
          <a:bodyPr wrap="none" rtlCol="0" anchor="t"/>
          <a:lstStyle/>
          <a:p>
            <a:pPr marL="0" indent="0">
              <a:lnSpc>
                <a:spcPts val="3038"/>
              </a:lnSpc>
              <a:buNone/>
            </a:pPr>
            <a:r>
              <a:rPr lang="en-US" sz="2430" b="1" dirty="0">
                <a:solidFill>
                  <a:srgbClr val="101014"/>
                </a:solidFill>
                <a:latin typeface="Playfair Display" pitchFamily="34" charset="0"/>
                <a:ea typeface="Playfair Display" pitchFamily="34" charset="-122"/>
                <a:cs typeface="Playfair Display" pitchFamily="34" charset="-120"/>
              </a:rPr>
              <a:t>Candidate List</a:t>
            </a:r>
            <a:endParaRPr lang="en-US" sz="2430" dirty="0"/>
          </a:p>
        </p:txBody>
      </p:sp>
      <p:sp>
        <p:nvSpPr>
          <p:cNvPr id="10" name="Text 8"/>
          <p:cNvSpPr/>
          <p:nvPr/>
        </p:nvSpPr>
        <p:spPr>
          <a:xfrm>
            <a:off x="7623929" y="4708684"/>
            <a:ext cx="6150054" cy="790099"/>
          </a:xfrm>
          <a:prstGeom prst="rect">
            <a:avLst/>
          </a:prstGeom>
          <a:noFill/>
          <a:ln/>
        </p:spPr>
        <p:txBody>
          <a:bodyPr wrap="square" rtlCol="0" anchor="t"/>
          <a:lstStyle/>
          <a:p>
            <a:pPr marL="0" indent="0">
              <a:lnSpc>
                <a:spcPts val="3110"/>
              </a:lnSpc>
              <a:buNone/>
            </a:pPr>
            <a:r>
              <a:rPr lang="en-US" sz="1944" dirty="0">
                <a:solidFill>
                  <a:srgbClr val="39393C"/>
                </a:solidFill>
                <a:latin typeface="Open Sans" pitchFamily="34" charset="0"/>
                <a:ea typeface="Open Sans" pitchFamily="34" charset="-122"/>
                <a:cs typeface="Open Sans" pitchFamily="34" charset="-120"/>
              </a:rPr>
              <a:t>A list or data structure is used to keep track of the coordinates of all empty cells on the board.</a:t>
            </a:r>
            <a:endParaRPr lang="en-US" sz="1944" dirty="0"/>
          </a:p>
        </p:txBody>
      </p:sp>
      <p:sp>
        <p:nvSpPr>
          <p:cNvPr id="11" name="Text 9"/>
          <p:cNvSpPr/>
          <p:nvPr/>
        </p:nvSpPr>
        <p:spPr>
          <a:xfrm>
            <a:off x="7623929" y="5720953"/>
            <a:ext cx="6150054" cy="790099"/>
          </a:xfrm>
          <a:prstGeom prst="rect">
            <a:avLst/>
          </a:prstGeom>
          <a:noFill/>
          <a:ln/>
        </p:spPr>
        <p:txBody>
          <a:bodyPr wrap="square" rtlCol="0" anchor="t"/>
          <a:lstStyle/>
          <a:p>
            <a:pPr marL="0" indent="0">
              <a:lnSpc>
                <a:spcPts val="3110"/>
              </a:lnSpc>
              <a:buNone/>
            </a:pPr>
            <a:r>
              <a:rPr lang="en-US" sz="1944" dirty="0">
                <a:solidFill>
                  <a:srgbClr val="39393C"/>
                </a:solidFill>
                <a:latin typeface="Open Sans" pitchFamily="34" charset="0"/>
                <a:ea typeface="Open Sans" pitchFamily="34" charset="-122"/>
                <a:cs typeface="Open Sans" pitchFamily="34" charset="-120"/>
              </a:rPr>
              <a:t>This list is then used by the solver to determine potential values for these empty cells.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14630400" cy="2546152"/>
          </a:xfrm>
          <a:prstGeom prst="rect">
            <a:avLst/>
          </a:prstGeom>
        </p:spPr>
      </p:pic>
      <p:sp>
        <p:nvSpPr>
          <p:cNvPr id="5" name="Text 2"/>
          <p:cNvSpPr/>
          <p:nvPr/>
        </p:nvSpPr>
        <p:spPr>
          <a:xfrm>
            <a:off x="1751767" y="3268385"/>
            <a:ext cx="8354020" cy="636508"/>
          </a:xfrm>
          <a:prstGeom prst="rect">
            <a:avLst/>
          </a:prstGeom>
          <a:noFill/>
          <a:ln/>
        </p:spPr>
        <p:txBody>
          <a:bodyPr wrap="none" rtlCol="0" anchor="t"/>
          <a:lstStyle/>
          <a:p>
            <a:pPr marL="0" indent="0">
              <a:lnSpc>
                <a:spcPts val="5012"/>
              </a:lnSpc>
              <a:buNone/>
            </a:pPr>
            <a:r>
              <a:rPr lang="en-US" sz="4010" b="1" dirty="0">
                <a:solidFill>
                  <a:srgbClr val="101014"/>
                </a:solidFill>
                <a:latin typeface="Playfair Display" pitchFamily="34" charset="0"/>
                <a:ea typeface="Playfair Display" pitchFamily="34" charset="-122"/>
                <a:cs typeface="Playfair Display" pitchFamily="34" charset="-120"/>
              </a:rPr>
              <a:t>Step 3: Determining Possible Values</a:t>
            </a:r>
            <a:endParaRPr lang="en-US" sz="4010" dirty="0"/>
          </a:p>
        </p:txBody>
      </p:sp>
      <p:sp>
        <p:nvSpPr>
          <p:cNvPr id="6" name="Text 3"/>
          <p:cNvSpPr/>
          <p:nvPr/>
        </p:nvSpPr>
        <p:spPr>
          <a:xfrm>
            <a:off x="1751767" y="4210407"/>
            <a:ext cx="11126867" cy="651748"/>
          </a:xfrm>
          <a:prstGeom prst="rect">
            <a:avLst/>
          </a:prstGeom>
          <a:noFill/>
          <a:ln/>
        </p:spPr>
        <p:txBody>
          <a:bodyPr wrap="square" rtlCol="0" anchor="t"/>
          <a:lstStyle/>
          <a:p>
            <a:pPr marL="0" indent="0">
              <a:lnSpc>
                <a:spcPts val="2566"/>
              </a:lnSpc>
              <a:buNone/>
            </a:pPr>
            <a:r>
              <a:rPr lang="en-US" sz="1604" dirty="0">
                <a:solidFill>
                  <a:srgbClr val="39393C"/>
                </a:solidFill>
                <a:latin typeface="Open Sans" pitchFamily="34" charset="0"/>
                <a:ea typeface="Open Sans" pitchFamily="34" charset="-122"/>
                <a:cs typeface="Open Sans" pitchFamily="34" charset="-120"/>
              </a:rPr>
              <a:t>For each empty cell, the algorithm must determine the possible values that can be placed in that cell without violating Sudoku rules.</a:t>
            </a:r>
            <a:endParaRPr lang="en-US" sz="1604" dirty="0"/>
          </a:p>
        </p:txBody>
      </p:sp>
      <p:pic>
        <p:nvPicPr>
          <p:cNvPr id="7" name="Image 1" descr="preencoded.png"/>
          <p:cNvPicPr>
            <a:picLocks noChangeAspect="1"/>
          </p:cNvPicPr>
          <p:nvPr/>
        </p:nvPicPr>
        <p:blipFill>
          <a:blip r:embed="rId4"/>
          <a:stretch>
            <a:fillRect/>
          </a:stretch>
        </p:blipFill>
        <p:spPr>
          <a:xfrm>
            <a:off x="1751767" y="5091232"/>
            <a:ext cx="3708916" cy="814745"/>
          </a:xfrm>
          <a:prstGeom prst="rect">
            <a:avLst/>
          </a:prstGeom>
        </p:spPr>
      </p:pic>
      <p:sp>
        <p:nvSpPr>
          <p:cNvPr id="8" name="Text 4"/>
          <p:cNvSpPr/>
          <p:nvPr/>
        </p:nvSpPr>
        <p:spPr>
          <a:xfrm>
            <a:off x="1955363" y="6211491"/>
            <a:ext cx="2546152" cy="318254"/>
          </a:xfrm>
          <a:prstGeom prst="rect">
            <a:avLst/>
          </a:prstGeom>
          <a:noFill/>
          <a:ln/>
        </p:spPr>
        <p:txBody>
          <a:bodyPr wrap="none" rtlCol="0" anchor="t"/>
          <a:lstStyle/>
          <a:p>
            <a:pPr marL="0" indent="0" algn="l">
              <a:lnSpc>
                <a:spcPts val="2506"/>
              </a:lnSpc>
              <a:buNone/>
            </a:pPr>
            <a:r>
              <a:rPr lang="en-US" sz="2005" b="1" dirty="0">
                <a:solidFill>
                  <a:srgbClr val="101014"/>
                </a:solidFill>
                <a:latin typeface="Playfair Display" pitchFamily="34" charset="0"/>
                <a:ea typeface="Playfair Display" pitchFamily="34" charset="-122"/>
                <a:cs typeface="Playfair Display" pitchFamily="34" charset="-120"/>
              </a:rPr>
              <a:t>Row Check</a:t>
            </a:r>
            <a:endParaRPr lang="en-US" sz="2005" dirty="0"/>
          </a:p>
        </p:txBody>
      </p:sp>
      <p:sp>
        <p:nvSpPr>
          <p:cNvPr id="9" name="Text 5"/>
          <p:cNvSpPr/>
          <p:nvPr/>
        </p:nvSpPr>
        <p:spPr>
          <a:xfrm>
            <a:off x="1955363" y="6651903"/>
            <a:ext cx="3301722" cy="651748"/>
          </a:xfrm>
          <a:prstGeom prst="rect">
            <a:avLst/>
          </a:prstGeom>
          <a:noFill/>
          <a:ln/>
        </p:spPr>
        <p:txBody>
          <a:bodyPr wrap="square" rtlCol="0" anchor="t"/>
          <a:lstStyle/>
          <a:p>
            <a:pPr marL="0" indent="0" algn="l">
              <a:lnSpc>
                <a:spcPts val="2566"/>
              </a:lnSpc>
              <a:buNone/>
            </a:pPr>
            <a:r>
              <a:rPr lang="en-US" sz="1604" dirty="0">
                <a:solidFill>
                  <a:srgbClr val="39393C"/>
                </a:solidFill>
                <a:latin typeface="Open Sans" pitchFamily="34" charset="0"/>
                <a:ea typeface="Open Sans" pitchFamily="34" charset="-122"/>
                <a:cs typeface="Open Sans" pitchFamily="34" charset="-120"/>
              </a:rPr>
              <a:t>The algorithm checks all values present in the same row.</a:t>
            </a:r>
            <a:endParaRPr lang="en-US" sz="1604" dirty="0"/>
          </a:p>
        </p:txBody>
      </p:sp>
      <p:pic>
        <p:nvPicPr>
          <p:cNvPr id="10" name="Image 2" descr="preencoded.png"/>
          <p:cNvPicPr>
            <a:picLocks noChangeAspect="1"/>
          </p:cNvPicPr>
          <p:nvPr/>
        </p:nvPicPr>
        <p:blipFill>
          <a:blip r:embed="rId5"/>
          <a:stretch>
            <a:fillRect/>
          </a:stretch>
        </p:blipFill>
        <p:spPr>
          <a:xfrm>
            <a:off x="5460683" y="5091232"/>
            <a:ext cx="3708916" cy="814745"/>
          </a:xfrm>
          <a:prstGeom prst="rect">
            <a:avLst/>
          </a:prstGeom>
        </p:spPr>
      </p:pic>
      <p:sp>
        <p:nvSpPr>
          <p:cNvPr id="11" name="Text 6"/>
          <p:cNvSpPr/>
          <p:nvPr/>
        </p:nvSpPr>
        <p:spPr>
          <a:xfrm>
            <a:off x="5664279" y="6211491"/>
            <a:ext cx="2546152" cy="318254"/>
          </a:xfrm>
          <a:prstGeom prst="rect">
            <a:avLst/>
          </a:prstGeom>
          <a:noFill/>
          <a:ln/>
        </p:spPr>
        <p:txBody>
          <a:bodyPr wrap="none" rtlCol="0" anchor="t"/>
          <a:lstStyle/>
          <a:p>
            <a:pPr marL="0" indent="0" algn="l">
              <a:lnSpc>
                <a:spcPts val="2506"/>
              </a:lnSpc>
              <a:buNone/>
            </a:pPr>
            <a:r>
              <a:rPr lang="en-US" sz="2005" b="1" dirty="0">
                <a:solidFill>
                  <a:srgbClr val="101014"/>
                </a:solidFill>
                <a:latin typeface="Playfair Display" pitchFamily="34" charset="0"/>
                <a:ea typeface="Playfair Display" pitchFamily="34" charset="-122"/>
                <a:cs typeface="Playfair Display" pitchFamily="34" charset="-120"/>
              </a:rPr>
              <a:t>Column Check</a:t>
            </a:r>
            <a:endParaRPr lang="en-US" sz="2005" dirty="0"/>
          </a:p>
        </p:txBody>
      </p:sp>
      <p:sp>
        <p:nvSpPr>
          <p:cNvPr id="12" name="Text 7"/>
          <p:cNvSpPr/>
          <p:nvPr/>
        </p:nvSpPr>
        <p:spPr>
          <a:xfrm>
            <a:off x="5664279" y="6651903"/>
            <a:ext cx="3301722" cy="651748"/>
          </a:xfrm>
          <a:prstGeom prst="rect">
            <a:avLst/>
          </a:prstGeom>
          <a:noFill/>
          <a:ln/>
        </p:spPr>
        <p:txBody>
          <a:bodyPr wrap="square" rtlCol="0" anchor="t"/>
          <a:lstStyle/>
          <a:p>
            <a:pPr marL="0" indent="0" algn="l">
              <a:lnSpc>
                <a:spcPts val="2566"/>
              </a:lnSpc>
              <a:buNone/>
            </a:pPr>
            <a:r>
              <a:rPr lang="en-US" sz="1604" dirty="0">
                <a:solidFill>
                  <a:srgbClr val="39393C"/>
                </a:solidFill>
                <a:latin typeface="Open Sans" pitchFamily="34" charset="0"/>
                <a:ea typeface="Open Sans" pitchFamily="34" charset="-122"/>
                <a:cs typeface="Open Sans" pitchFamily="34" charset="-120"/>
              </a:rPr>
              <a:t>It checks all values present in the same column.</a:t>
            </a:r>
            <a:endParaRPr lang="en-US" sz="1604" dirty="0"/>
          </a:p>
        </p:txBody>
      </p:sp>
      <p:pic>
        <p:nvPicPr>
          <p:cNvPr id="13" name="Image 3" descr="preencoded.png"/>
          <p:cNvPicPr>
            <a:picLocks noChangeAspect="1"/>
          </p:cNvPicPr>
          <p:nvPr/>
        </p:nvPicPr>
        <p:blipFill>
          <a:blip r:embed="rId6"/>
          <a:stretch>
            <a:fillRect/>
          </a:stretch>
        </p:blipFill>
        <p:spPr>
          <a:xfrm>
            <a:off x="9169598" y="5091232"/>
            <a:ext cx="3709035" cy="814745"/>
          </a:xfrm>
          <a:prstGeom prst="rect">
            <a:avLst/>
          </a:prstGeom>
        </p:spPr>
      </p:pic>
      <p:sp>
        <p:nvSpPr>
          <p:cNvPr id="14" name="Text 8"/>
          <p:cNvSpPr/>
          <p:nvPr/>
        </p:nvSpPr>
        <p:spPr>
          <a:xfrm>
            <a:off x="9373195" y="6211491"/>
            <a:ext cx="2546152" cy="318254"/>
          </a:xfrm>
          <a:prstGeom prst="rect">
            <a:avLst/>
          </a:prstGeom>
          <a:noFill/>
          <a:ln/>
        </p:spPr>
        <p:txBody>
          <a:bodyPr wrap="none" rtlCol="0" anchor="t"/>
          <a:lstStyle/>
          <a:p>
            <a:pPr marL="0" indent="0" algn="l">
              <a:lnSpc>
                <a:spcPts val="2506"/>
              </a:lnSpc>
              <a:buNone/>
            </a:pPr>
            <a:r>
              <a:rPr lang="en-US" sz="2005" b="1" dirty="0">
                <a:solidFill>
                  <a:srgbClr val="101014"/>
                </a:solidFill>
                <a:latin typeface="Playfair Display" pitchFamily="34" charset="0"/>
                <a:ea typeface="Playfair Display" pitchFamily="34" charset="-122"/>
                <a:cs typeface="Playfair Display" pitchFamily="34" charset="-120"/>
              </a:rPr>
              <a:t>3x3 Box Check</a:t>
            </a:r>
            <a:endParaRPr lang="en-US" sz="2005" dirty="0"/>
          </a:p>
        </p:txBody>
      </p:sp>
      <p:sp>
        <p:nvSpPr>
          <p:cNvPr id="15" name="Text 9"/>
          <p:cNvSpPr/>
          <p:nvPr/>
        </p:nvSpPr>
        <p:spPr>
          <a:xfrm>
            <a:off x="9373195" y="6651903"/>
            <a:ext cx="3301841" cy="651748"/>
          </a:xfrm>
          <a:prstGeom prst="rect">
            <a:avLst/>
          </a:prstGeom>
          <a:noFill/>
          <a:ln/>
        </p:spPr>
        <p:txBody>
          <a:bodyPr wrap="square" rtlCol="0" anchor="t"/>
          <a:lstStyle/>
          <a:p>
            <a:pPr marL="0" indent="0" algn="l">
              <a:lnSpc>
                <a:spcPts val="2566"/>
              </a:lnSpc>
              <a:buNone/>
            </a:pPr>
            <a:r>
              <a:rPr lang="en-US" sz="1604" dirty="0">
                <a:solidFill>
                  <a:srgbClr val="39393C"/>
                </a:solidFill>
                <a:latin typeface="Open Sans" pitchFamily="34" charset="0"/>
                <a:ea typeface="Open Sans" pitchFamily="34" charset="-122"/>
                <a:cs typeface="Open Sans" pitchFamily="34" charset="-120"/>
              </a:rPr>
              <a:t>Finally, it checks all values present in the 3x3 box containing the cell.</a:t>
            </a:r>
            <a:endParaRPr lang="en-US" sz="160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3602" y="1875592"/>
            <a:ext cx="4999077" cy="4478417"/>
          </a:xfrm>
          <a:prstGeom prst="rect">
            <a:avLst/>
          </a:prstGeom>
        </p:spPr>
      </p:pic>
      <p:sp>
        <p:nvSpPr>
          <p:cNvPr id="6" name="Text 2"/>
          <p:cNvSpPr/>
          <p:nvPr/>
        </p:nvSpPr>
        <p:spPr>
          <a:xfrm>
            <a:off x="6168509" y="690920"/>
            <a:ext cx="7779782" cy="1218248"/>
          </a:xfrm>
          <a:prstGeom prst="rect">
            <a:avLst/>
          </a:prstGeom>
          <a:noFill/>
          <a:ln/>
        </p:spPr>
        <p:txBody>
          <a:bodyPr wrap="square" rtlCol="0" anchor="t"/>
          <a:lstStyle/>
          <a:p>
            <a:pPr marL="0" indent="0">
              <a:lnSpc>
                <a:spcPts val="4796"/>
              </a:lnSpc>
              <a:buNone/>
            </a:pPr>
            <a:r>
              <a:rPr lang="en-US" sz="3837" b="1" dirty="0">
                <a:solidFill>
                  <a:srgbClr val="101014"/>
                </a:solidFill>
                <a:latin typeface="Playfair Display" pitchFamily="34" charset="0"/>
                <a:ea typeface="Playfair Display" pitchFamily="34" charset="-122"/>
                <a:cs typeface="Playfair Display" pitchFamily="34" charset="-120"/>
              </a:rPr>
              <a:t>Step 4: Implementing Backtracking Algorithm</a:t>
            </a:r>
            <a:endParaRPr lang="en-US" sz="3837" dirty="0"/>
          </a:p>
        </p:txBody>
      </p:sp>
      <p:sp>
        <p:nvSpPr>
          <p:cNvPr id="7" name="Text 3"/>
          <p:cNvSpPr/>
          <p:nvPr/>
        </p:nvSpPr>
        <p:spPr>
          <a:xfrm>
            <a:off x="6168509" y="2201466"/>
            <a:ext cx="7779782" cy="935474"/>
          </a:xfrm>
          <a:prstGeom prst="rect">
            <a:avLst/>
          </a:prstGeom>
          <a:noFill/>
          <a:ln/>
        </p:spPr>
        <p:txBody>
          <a:bodyPr wrap="square" rtlCol="0" anchor="t"/>
          <a:lstStyle/>
          <a:p>
            <a:pPr marL="0" indent="0">
              <a:lnSpc>
                <a:spcPts val="2456"/>
              </a:lnSpc>
              <a:buNone/>
            </a:pPr>
            <a:r>
              <a:rPr lang="en-US" sz="1535" dirty="0">
                <a:solidFill>
                  <a:srgbClr val="39393C"/>
                </a:solidFill>
                <a:latin typeface="Open Sans" pitchFamily="34" charset="0"/>
                <a:ea typeface="Open Sans" pitchFamily="34" charset="-122"/>
                <a:cs typeface="Open Sans" pitchFamily="34" charset="-120"/>
              </a:rPr>
              <a:t>The backtracking algorithm is a recursive approach used to systematically explore all possible solutions. It involves placing a possible value in an empty cell, checking for validity, and recursively exploring further placements.</a:t>
            </a:r>
            <a:endParaRPr lang="en-US" sz="1535" dirty="0"/>
          </a:p>
        </p:txBody>
      </p:sp>
      <p:sp>
        <p:nvSpPr>
          <p:cNvPr id="8" name="Shape 4"/>
          <p:cNvSpPr/>
          <p:nvPr/>
        </p:nvSpPr>
        <p:spPr>
          <a:xfrm>
            <a:off x="6168509" y="3575328"/>
            <a:ext cx="438507" cy="438507"/>
          </a:xfrm>
          <a:prstGeom prst="roundRect">
            <a:avLst>
              <a:gd name="adj" fmla="val 26669"/>
            </a:avLst>
          </a:prstGeom>
          <a:solidFill>
            <a:srgbClr val="DEDEE9"/>
          </a:solidFill>
          <a:ln/>
        </p:spPr>
      </p:sp>
      <p:sp>
        <p:nvSpPr>
          <p:cNvPr id="9" name="Text 5"/>
          <p:cNvSpPr/>
          <p:nvPr/>
        </p:nvSpPr>
        <p:spPr>
          <a:xfrm>
            <a:off x="6331744" y="3648313"/>
            <a:ext cx="112038" cy="292418"/>
          </a:xfrm>
          <a:prstGeom prst="rect">
            <a:avLst/>
          </a:prstGeom>
          <a:noFill/>
          <a:ln/>
        </p:spPr>
        <p:txBody>
          <a:bodyPr wrap="none" rtlCol="0" anchor="t"/>
          <a:lstStyle/>
          <a:p>
            <a:pPr marL="0" indent="0" algn="ctr">
              <a:lnSpc>
                <a:spcPts val="2302"/>
              </a:lnSpc>
              <a:buNone/>
            </a:pPr>
            <a:r>
              <a:rPr lang="en-US" sz="2302" b="1" dirty="0">
                <a:solidFill>
                  <a:srgbClr val="101014"/>
                </a:solidFill>
                <a:latin typeface="Playfair Display" pitchFamily="34" charset="0"/>
                <a:ea typeface="Playfair Display" pitchFamily="34" charset="-122"/>
                <a:cs typeface="Playfair Display" pitchFamily="34" charset="-120"/>
              </a:rPr>
              <a:t>1</a:t>
            </a:r>
            <a:endParaRPr lang="en-US" sz="2302" dirty="0"/>
          </a:p>
        </p:txBody>
      </p:sp>
      <p:sp>
        <p:nvSpPr>
          <p:cNvPr id="10" name="Text 6"/>
          <p:cNvSpPr/>
          <p:nvPr/>
        </p:nvSpPr>
        <p:spPr>
          <a:xfrm>
            <a:off x="6801922" y="3575328"/>
            <a:ext cx="2436376" cy="304443"/>
          </a:xfrm>
          <a:prstGeom prst="rect">
            <a:avLst/>
          </a:prstGeom>
          <a:noFill/>
          <a:ln/>
        </p:spPr>
        <p:txBody>
          <a:bodyPr wrap="none" rtlCol="0" anchor="t"/>
          <a:lstStyle/>
          <a:p>
            <a:pPr marL="0" indent="0">
              <a:lnSpc>
                <a:spcPts val="2398"/>
              </a:lnSpc>
              <a:buNone/>
            </a:pPr>
            <a:r>
              <a:rPr lang="en-US" sz="1918" b="1" dirty="0">
                <a:solidFill>
                  <a:srgbClr val="101014"/>
                </a:solidFill>
                <a:latin typeface="Playfair Display" pitchFamily="34" charset="0"/>
                <a:ea typeface="Playfair Display" pitchFamily="34" charset="-122"/>
                <a:cs typeface="Playfair Display" pitchFamily="34" charset="-120"/>
              </a:rPr>
              <a:t>Recursive Call</a:t>
            </a:r>
            <a:endParaRPr lang="en-US" sz="1918" dirty="0"/>
          </a:p>
        </p:txBody>
      </p:sp>
      <p:sp>
        <p:nvSpPr>
          <p:cNvPr id="11" name="Text 7"/>
          <p:cNvSpPr/>
          <p:nvPr/>
        </p:nvSpPr>
        <p:spPr>
          <a:xfrm>
            <a:off x="6801922" y="3996690"/>
            <a:ext cx="7146369" cy="623649"/>
          </a:xfrm>
          <a:prstGeom prst="rect">
            <a:avLst/>
          </a:prstGeom>
          <a:noFill/>
          <a:ln/>
        </p:spPr>
        <p:txBody>
          <a:bodyPr wrap="square" rtlCol="0" anchor="t"/>
          <a:lstStyle/>
          <a:p>
            <a:pPr marL="0" indent="0">
              <a:lnSpc>
                <a:spcPts val="2456"/>
              </a:lnSpc>
              <a:buNone/>
            </a:pPr>
            <a:r>
              <a:rPr lang="en-US" sz="1535" dirty="0">
                <a:solidFill>
                  <a:srgbClr val="39393C"/>
                </a:solidFill>
                <a:latin typeface="Open Sans" pitchFamily="34" charset="0"/>
                <a:ea typeface="Open Sans" pitchFamily="34" charset="-122"/>
                <a:cs typeface="Open Sans" pitchFamily="34" charset="-120"/>
              </a:rPr>
              <a:t>The algorithm recursively calls itself for each candidate cell, trying to place a valid value.</a:t>
            </a:r>
            <a:endParaRPr lang="en-US" sz="1535" dirty="0"/>
          </a:p>
        </p:txBody>
      </p:sp>
      <p:sp>
        <p:nvSpPr>
          <p:cNvPr id="12" name="Shape 8"/>
          <p:cNvSpPr/>
          <p:nvPr/>
        </p:nvSpPr>
        <p:spPr>
          <a:xfrm>
            <a:off x="6168509" y="5034439"/>
            <a:ext cx="438507" cy="438507"/>
          </a:xfrm>
          <a:prstGeom prst="roundRect">
            <a:avLst>
              <a:gd name="adj" fmla="val 26669"/>
            </a:avLst>
          </a:prstGeom>
          <a:solidFill>
            <a:srgbClr val="DEDEE9"/>
          </a:solidFill>
          <a:ln/>
        </p:spPr>
      </p:sp>
      <p:sp>
        <p:nvSpPr>
          <p:cNvPr id="13" name="Text 9"/>
          <p:cNvSpPr/>
          <p:nvPr/>
        </p:nvSpPr>
        <p:spPr>
          <a:xfrm>
            <a:off x="6311265" y="5107424"/>
            <a:ext cx="152876" cy="292418"/>
          </a:xfrm>
          <a:prstGeom prst="rect">
            <a:avLst/>
          </a:prstGeom>
          <a:noFill/>
          <a:ln/>
        </p:spPr>
        <p:txBody>
          <a:bodyPr wrap="none" rtlCol="0" anchor="t"/>
          <a:lstStyle/>
          <a:p>
            <a:pPr marL="0" indent="0" algn="ctr">
              <a:lnSpc>
                <a:spcPts val="2302"/>
              </a:lnSpc>
              <a:buNone/>
            </a:pPr>
            <a:r>
              <a:rPr lang="en-US" sz="2302" b="1" dirty="0">
                <a:solidFill>
                  <a:srgbClr val="101014"/>
                </a:solidFill>
                <a:latin typeface="Playfair Display" pitchFamily="34" charset="0"/>
                <a:ea typeface="Playfair Display" pitchFamily="34" charset="-122"/>
                <a:cs typeface="Playfair Display" pitchFamily="34" charset="-120"/>
              </a:rPr>
              <a:t>2</a:t>
            </a:r>
            <a:endParaRPr lang="en-US" sz="2302" dirty="0"/>
          </a:p>
        </p:txBody>
      </p:sp>
      <p:sp>
        <p:nvSpPr>
          <p:cNvPr id="14" name="Text 10"/>
          <p:cNvSpPr/>
          <p:nvPr/>
        </p:nvSpPr>
        <p:spPr>
          <a:xfrm>
            <a:off x="6801922" y="5034439"/>
            <a:ext cx="2436376" cy="304443"/>
          </a:xfrm>
          <a:prstGeom prst="rect">
            <a:avLst/>
          </a:prstGeom>
          <a:noFill/>
          <a:ln/>
        </p:spPr>
        <p:txBody>
          <a:bodyPr wrap="none" rtlCol="0" anchor="t"/>
          <a:lstStyle/>
          <a:p>
            <a:pPr marL="0" indent="0">
              <a:lnSpc>
                <a:spcPts val="2398"/>
              </a:lnSpc>
              <a:buNone/>
            </a:pPr>
            <a:r>
              <a:rPr lang="en-US" sz="1918" b="1" dirty="0">
                <a:solidFill>
                  <a:srgbClr val="101014"/>
                </a:solidFill>
                <a:latin typeface="Playfair Display" pitchFamily="34" charset="0"/>
                <a:ea typeface="Playfair Display" pitchFamily="34" charset="-122"/>
                <a:cs typeface="Playfair Display" pitchFamily="34" charset="-120"/>
              </a:rPr>
              <a:t>Check for Conflicts</a:t>
            </a:r>
            <a:endParaRPr lang="en-US" sz="1918" dirty="0"/>
          </a:p>
        </p:txBody>
      </p:sp>
      <p:sp>
        <p:nvSpPr>
          <p:cNvPr id="15" name="Text 11"/>
          <p:cNvSpPr/>
          <p:nvPr/>
        </p:nvSpPr>
        <p:spPr>
          <a:xfrm>
            <a:off x="6801922" y="5455801"/>
            <a:ext cx="7146369" cy="623649"/>
          </a:xfrm>
          <a:prstGeom prst="rect">
            <a:avLst/>
          </a:prstGeom>
          <a:noFill/>
          <a:ln/>
        </p:spPr>
        <p:txBody>
          <a:bodyPr wrap="square" rtlCol="0" anchor="t"/>
          <a:lstStyle/>
          <a:p>
            <a:pPr marL="0" indent="0">
              <a:lnSpc>
                <a:spcPts val="2456"/>
              </a:lnSpc>
              <a:buNone/>
            </a:pPr>
            <a:r>
              <a:rPr lang="en-US" sz="1535" dirty="0">
                <a:solidFill>
                  <a:srgbClr val="39393C"/>
                </a:solidFill>
                <a:latin typeface="Open Sans" pitchFamily="34" charset="0"/>
                <a:ea typeface="Open Sans" pitchFamily="34" charset="-122"/>
                <a:cs typeface="Open Sans" pitchFamily="34" charset="-120"/>
              </a:rPr>
              <a:t>After placing a value, it checks if the move creates any conflicts with Sudoku rules.</a:t>
            </a:r>
            <a:endParaRPr lang="en-US" sz="1535" dirty="0"/>
          </a:p>
        </p:txBody>
      </p:sp>
      <p:sp>
        <p:nvSpPr>
          <p:cNvPr id="16" name="Shape 12"/>
          <p:cNvSpPr/>
          <p:nvPr/>
        </p:nvSpPr>
        <p:spPr>
          <a:xfrm>
            <a:off x="6168509" y="6493550"/>
            <a:ext cx="438507" cy="438507"/>
          </a:xfrm>
          <a:prstGeom prst="roundRect">
            <a:avLst>
              <a:gd name="adj" fmla="val 26669"/>
            </a:avLst>
          </a:prstGeom>
          <a:solidFill>
            <a:srgbClr val="DEDEE9"/>
          </a:solidFill>
          <a:ln/>
        </p:spPr>
      </p:sp>
      <p:sp>
        <p:nvSpPr>
          <p:cNvPr id="17" name="Text 13"/>
          <p:cNvSpPr/>
          <p:nvPr/>
        </p:nvSpPr>
        <p:spPr>
          <a:xfrm>
            <a:off x="6316385" y="6566535"/>
            <a:ext cx="142756" cy="292418"/>
          </a:xfrm>
          <a:prstGeom prst="rect">
            <a:avLst/>
          </a:prstGeom>
          <a:noFill/>
          <a:ln/>
        </p:spPr>
        <p:txBody>
          <a:bodyPr wrap="none" rtlCol="0" anchor="t"/>
          <a:lstStyle/>
          <a:p>
            <a:pPr marL="0" indent="0" algn="ctr">
              <a:lnSpc>
                <a:spcPts val="2302"/>
              </a:lnSpc>
              <a:buNone/>
            </a:pPr>
            <a:r>
              <a:rPr lang="en-US" sz="2302" b="1" dirty="0">
                <a:solidFill>
                  <a:srgbClr val="101014"/>
                </a:solidFill>
                <a:latin typeface="Playfair Display" pitchFamily="34" charset="0"/>
                <a:ea typeface="Playfair Display" pitchFamily="34" charset="-122"/>
                <a:cs typeface="Playfair Display" pitchFamily="34" charset="-120"/>
              </a:rPr>
              <a:t>3</a:t>
            </a:r>
            <a:endParaRPr lang="en-US" sz="2302" dirty="0"/>
          </a:p>
        </p:txBody>
      </p:sp>
      <p:sp>
        <p:nvSpPr>
          <p:cNvPr id="18" name="Text 14"/>
          <p:cNvSpPr/>
          <p:nvPr/>
        </p:nvSpPr>
        <p:spPr>
          <a:xfrm>
            <a:off x="6801922" y="6493550"/>
            <a:ext cx="2436376" cy="304443"/>
          </a:xfrm>
          <a:prstGeom prst="rect">
            <a:avLst/>
          </a:prstGeom>
          <a:noFill/>
          <a:ln/>
        </p:spPr>
        <p:txBody>
          <a:bodyPr wrap="none" rtlCol="0" anchor="t"/>
          <a:lstStyle/>
          <a:p>
            <a:pPr marL="0" indent="0">
              <a:lnSpc>
                <a:spcPts val="2398"/>
              </a:lnSpc>
              <a:buNone/>
            </a:pPr>
            <a:r>
              <a:rPr lang="en-US" sz="1918" b="1" dirty="0">
                <a:solidFill>
                  <a:srgbClr val="101014"/>
                </a:solidFill>
                <a:latin typeface="Playfair Display" pitchFamily="34" charset="0"/>
                <a:ea typeface="Playfair Display" pitchFamily="34" charset="-122"/>
                <a:cs typeface="Playfair Display" pitchFamily="34" charset="-120"/>
              </a:rPr>
              <a:t>Backtracking</a:t>
            </a:r>
            <a:endParaRPr lang="en-US" sz="1918" dirty="0"/>
          </a:p>
        </p:txBody>
      </p:sp>
      <p:sp>
        <p:nvSpPr>
          <p:cNvPr id="19" name="Text 15"/>
          <p:cNvSpPr/>
          <p:nvPr/>
        </p:nvSpPr>
        <p:spPr>
          <a:xfrm>
            <a:off x="6801922" y="6914912"/>
            <a:ext cx="7146369" cy="623649"/>
          </a:xfrm>
          <a:prstGeom prst="rect">
            <a:avLst/>
          </a:prstGeom>
          <a:noFill/>
          <a:ln/>
        </p:spPr>
        <p:txBody>
          <a:bodyPr wrap="square" rtlCol="0" anchor="t"/>
          <a:lstStyle/>
          <a:p>
            <a:pPr marL="0" indent="0">
              <a:lnSpc>
                <a:spcPts val="2456"/>
              </a:lnSpc>
              <a:buNone/>
            </a:pPr>
            <a:r>
              <a:rPr lang="en-US" sz="1535" dirty="0">
                <a:solidFill>
                  <a:srgbClr val="39393C"/>
                </a:solidFill>
                <a:latin typeface="Open Sans" pitchFamily="34" charset="0"/>
                <a:ea typeface="Open Sans" pitchFamily="34" charset="-122"/>
                <a:cs typeface="Open Sans" pitchFamily="34" charset="-120"/>
              </a:rPr>
              <a:t>If a conflict is detected, the algorithm backtracks, removing the last placed value and trying a different one.</a:t>
            </a:r>
            <a:endParaRPr lang="en-US" sz="15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32696"/>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14630400" cy="2868216"/>
          </a:xfrm>
          <a:prstGeom prst="rect">
            <a:avLst/>
          </a:prstGeom>
        </p:spPr>
      </p:pic>
      <p:sp>
        <p:nvSpPr>
          <p:cNvPr id="5" name="Text 2"/>
          <p:cNvSpPr/>
          <p:nvPr/>
        </p:nvSpPr>
        <p:spPr>
          <a:xfrm>
            <a:off x="1047869" y="3499128"/>
            <a:ext cx="9918025" cy="716994"/>
          </a:xfrm>
          <a:prstGeom prst="rect">
            <a:avLst/>
          </a:prstGeom>
          <a:noFill/>
          <a:ln/>
        </p:spPr>
        <p:txBody>
          <a:bodyPr wrap="none" rtlCol="0" anchor="t"/>
          <a:lstStyle/>
          <a:p>
            <a:pPr marL="0" indent="0">
              <a:lnSpc>
                <a:spcPts val="5646"/>
              </a:lnSpc>
              <a:buNone/>
            </a:pPr>
            <a:r>
              <a:rPr lang="en-US" sz="4517" b="1" dirty="0">
                <a:solidFill>
                  <a:srgbClr val="101014"/>
                </a:solidFill>
                <a:latin typeface="Playfair Display" pitchFamily="34" charset="0"/>
                <a:ea typeface="Playfair Display" pitchFamily="34" charset="-122"/>
                <a:cs typeface="Playfair Display" pitchFamily="34" charset="-120"/>
              </a:rPr>
              <a:t>Visualizing Correct and Wrong Moves</a:t>
            </a:r>
            <a:endParaRPr lang="en-US" sz="4517" dirty="0"/>
          </a:p>
        </p:txBody>
      </p:sp>
      <p:sp>
        <p:nvSpPr>
          <p:cNvPr id="6" name="Text 3"/>
          <p:cNvSpPr/>
          <p:nvPr/>
        </p:nvSpPr>
        <p:spPr>
          <a:xfrm>
            <a:off x="1047869" y="4560213"/>
            <a:ext cx="12534543" cy="734139"/>
          </a:xfrm>
          <a:prstGeom prst="rect">
            <a:avLst/>
          </a:prstGeom>
          <a:noFill/>
          <a:ln/>
        </p:spPr>
        <p:txBody>
          <a:bodyPr wrap="square" rtlCol="0" anchor="t"/>
          <a:lstStyle/>
          <a:p>
            <a:pPr marL="0" indent="0">
              <a:lnSpc>
                <a:spcPts val="2891"/>
              </a:lnSpc>
              <a:buNone/>
            </a:pPr>
            <a:r>
              <a:rPr lang="en-US" sz="1807" dirty="0">
                <a:solidFill>
                  <a:srgbClr val="39393C"/>
                </a:solidFill>
                <a:latin typeface="Open Sans" pitchFamily="34" charset="0"/>
                <a:ea typeface="Open Sans" pitchFamily="34" charset="-122"/>
                <a:cs typeface="Open Sans" pitchFamily="34" charset="-120"/>
              </a:rPr>
              <a:t>To enhance user engagement, the visualizer should clearly distinguish between correct and incorrect moves during the solution process. This can be achieved through color coding, animations, or other visual cues.</a:t>
            </a:r>
            <a:endParaRPr lang="en-US" sz="1807" dirty="0"/>
          </a:p>
        </p:txBody>
      </p:sp>
      <p:sp>
        <p:nvSpPr>
          <p:cNvPr id="7" name="Shape 4"/>
          <p:cNvSpPr/>
          <p:nvPr/>
        </p:nvSpPr>
        <p:spPr>
          <a:xfrm>
            <a:off x="1047869" y="5552480"/>
            <a:ext cx="12534543" cy="1024652"/>
          </a:xfrm>
          <a:prstGeom prst="rect">
            <a:avLst/>
          </a:prstGeom>
          <a:solidFill>
            <a:srgbClr val="DEDEE9"/>
          </a:solidFill>
          <a:ln/>
        </p:spPr>
      </p:sp>
      <p:sp>
        <p:nvSpPr>
          <p:cNvPr id="8" name="Text 5"/>
          <p:cNvSpPr/>
          <p:nvPr/>
        </p:nvSpPr>
        <p:spPr>
          <a:xfrm>
            <a:off x="1277422" y="5697736"/>
            <a:ext cx="5804535" cy="367070"/>
          </a:xfrm>
          <a:prstGeom prst="rect">
            <a:avLst/>
          </a:prstGeom>
          <a:noFill/>
          <a:ln/>
        </p:spPr>
        <p:txBody>
          <a:bodyPr wrap="none" rtlCol="0" anchor="t"/>
          <a:lstStyle/>
          <a:p>
            <a:pPr marL="0" indent="0">
              <a:lnSpc>
                <a:spcPts val="2891"/>
              </a:lnSpc>
              <a:buNone/>
            </a:pPr>
            <a:r>
              <a:rPr lang="en-US" sz="1807" dirty="0">
                <a:solidFill>
                  <a:srgbClr val="39393C"/>
                </a:solidFill>
                <a:latin typeface="Open Sans" pitchFamily="34" charset="0"/>
                <a:ea typeface="Open Sans" pitchFamily="34" charset="-122"/>
                <a:cs typeface="Open Sans" pitchFamily="34" charset="-120"/>
              </a:rPr>
              <a:t>Correct Moves</a:t>
            </a:r>
            <a:endParaRPr lang="en-US" sz="1807" dirty="0"/>
          </a:p>
        </p:txBody>
      </p:sp>
      <p:sp>
        <p:nvSpPr>
          <p:cNvPr id="9" name="Text 6"/>
          <p:cNvSpPr/>
          <p:nvPr/>
        </p:nvSpPr>
        <p:spPr>
          <a:xfrm>
            <a:off x="7548443" y="5697736"/>
            <a:ext cx="5804535" cy="734139"/>
          </a:xfrm>
          <a:prstGeom prst="rect">
            <a:avLst/>
          </a:prstGeom>
          <a:noFill/>
          <a:ln/>
        </p:spPr>
        <p:txBody>
          <a:bodyPr wrap="square" rtlCol="0" anchor="t"/>
          <a:lstStyle/>
          <a:p>
            <a:pPr marL="0" indent="0">
              <a:lnSpc>
                <a:spcPts val="2891"/>
              </a:lnSpc>
              <a:buNone/>
            </a:pPr>
            <a:r>
              <a:rPr lang="en-US" sz="1807" dirty="0">
                <a:solidFill>
                  <a:srgbClr val="39393C"/>
                </a:solidFill>
                <a:latin typeface="Open Sans" pitchFamily="34" charset="0"/>
                <a:ea typeface="Open Sans" pitchFamily="34" charset="-122"/>
                <a:cs typeface="Open Sans" pitchFamily="34" charset="-120"/>
              </a:rPr>
              <a:t>Green or a similar color can be used to highlight correct placements.</a:t>
            </a:r>
            <a:endParaRPr lang="en-US" sz="1807" dirty="0"/>
          </a:p>
        </p:txBody>
      </p:sp>
      <p:sp>
        <p:nvSpPr>
          <p:cNvPr id="10" name="Text 7"/>
          <p:cNvSpPr/>
          <p:nvPr/>
        </p:nvSpPr>
        <p:spPr>
          <a:xfrm>
            <a:off x="1277422" y="6722388"/>
            <a:ext cx="5804535" cy="367070"/>
          </a:xfrm>
          <a:prstGeom prst="rect">
            <a:avLst/>
          </a:prstGeom>
          <a:noFill/>
          <a:ln/>
        </p:spPr>
        <p:txBody>
          <a:bodyPr wrap="none" rtlCol="0" anchor="t"/>
          <a:lstStyle/>
          <a:p>
            <a:pPr marL="0" indent="0">
              <a:lnSpc>
                <a:spcPts val="2891"/>
              </a:lnSpc>
              <a:buNone/>
            </a:pPr>
            <a:r>
              <a:rPr lang="en-US" sz="1807" dirty="0">
                <a:solidFill>
                  <a:srgbClr val="39393C"/>
                </a:solidFill>
                <a:latin typeface="Open Sans" pitchFamily="34" charset="0"/>
                <a:ea typeface="Open Sans" pitchFamily="34" charset="-122"/>
                <a:cs typeface="Open Sans" pitchFamily="34" charset="-120"/>
              </a:rPr>
              <a:t>Incorrect Moves</a:t>
            </a:r>
            <a:endParaRPr lang="en-US" sz="1807" dirty="0"/>
          </a:p>
        </p:txBody>
      </p:sp>
      <p:sp>
        <p:nvSpPr>
          <p:cNvPr id="11" name="Text 8"/>
          <p:cNvSpPr/>
          <p:nvPr/>
        </p:nvSpPr>
        <p:spPr>
          <a:xfrm>
            <a:off x="7548443" y="6722388"/>
            <a:ext cx="5804535" cy="734139"/>
          </a:xfrm>
          <a:prstGeom prst="rect">
            <a:avLst/>
          </a:prstGeom>
          <a:noFill/>
          <a:ln/>
        </p:spPr>
        <p:txBody>
          <a:bodyPr wrap="square" rtlCol="0" anchor="t"/>
          <a:lstStyle/>
          <a:p>
            <a:pPr marL="0" indent="0">
              <a:lnSpc>
                <a:spcPts val="2891"/>
              </a:lnSpc>
              <a:buNone/>
            </a:pPr>
            <a:r>
              <a:rPr lang="en-US" sz="1807" dirty="0">
                <a:solidFill>
                  <a:srgbClr val="39393C"/>
                </a:solidFill>
                <a:latin typeface="Open Sans" pitchFamily="34" charset="0"/>
                <a:ea typeface="Open Sans" pitchFamily="34" charset="-122"/>
                <a:cs typeface="Open Sans" pitchFamily="34" charset="-120"/>
              </a:rPr>
              <a:t>Red or another contrasting color can signify an invalid move, guiding the user.</a:t>
            </a:r>
            <a:endParaRPr lang="en-US" sz="180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p:cNvPicPr>
            <a:picLocks noChangeAspect="1"/>
          </p:cNvPicPr>
          <p:nvPr/>
        </p:nvPicPr>
        <p:blipFill>
          <a:blip r:embed="rId3"/>
          <a:stretch>
            <a:fillRect/>
          </a:stretch>
        </p:blipFill>
        <p:spPr>
          <a:xfrm>
            <a:off x="0" y="0"/>
            <a:ext cx="14630400" cy="2532578"/>
          </a:xfrm>
          <a:prstGeom prst="rect">
            <a:avLst/>
          </a:prstGeom>
        </p:spPr>
      </p:pic>
      <p:sp>
        <p:nvSpPr>
          <p:cNvPr id="5" name="Text 2"/>
          <p:cNvSpPr/>
          <p:nvPr/>
        </p:nvSpPr>
        <p:spPr>
          <a:xfrm>
            <a:off x="1781294" y="3090386"/>
            <a:ext cx="6287691" cy="633055"/>
          </a:xfrm>
          <a:prstGeom prst="rect">
            <a:avLst/>
          </a:prstGeom>
          <a:noFill/>
          <a:ln/>
        </p:spPr>
        <p:txBody>
          <a:bodyPr wrap="none" rtlCol="0" anchor="t"/>
          <a:lstStyle/>
          <a:p>
            <a:pPr marL="0" indent="0">
              <a:lnSpc>
                <a:spcPts val="4986"/>
              </a:lnSpc>
              <a:buNone/>
            </a:pPr>
            <a:r>
              <a:rPr lang="en-US" sz="3988" b="1" dirty="0">
                <a:solidFill>
                  <a:srgbClr val="101014"/>
                </a:solidFill>
                <a:latin typeface="Playfair Display" pitchFamily="34" charset="0"/>
                <a:ea typeface="Playfair Display" pitchFamily="34" charset="-122"/>
                <a:cs typeface="Playfair Display" pitchFamily="34" charset="-120"/>
              </a:rPr>
              <a:t>Conclusion and Takeaways</a:t>
            </a:r>
            <a:endParaRPr lang="en-US" sz="3988" dirty="0"/>
          </a:p>
        </p:txBody>
      </p:sp>
      <p:sp>
        <p:nvSpPr>
          <p:cNvPr id="6" name="Text 3"/>
          <p:cNvSpPr/>
          <p:nvPr/>
        </p:nvSpPr>
        <p:spPr>
          <a:xfrm>
            <a:off x="1781294" y="4027289"/>
            <a:ext cx="11067693" cy="972622"/>
          </a:xfrm>
          <a:prstGeom prst="rect">
            <a:avLst/>
          </a:prstGeom>
          <a:noFill/>
          <a:ln/>
        </p:spPr>
        <p:txBody>
          <a:bodyPr wrap="square" rtlCol="0" anchor="t"/>
          <a:lstStyle/>
          <a:p>
            <a:pPr marL="0" indent="0">
              <a:lnSpc>
                <a:spcPts val="2553"/>
              </a:lnSpc>
              <a:buNone/>
            </a:pPr>
            <a:r>
              <a:rPr lang="en-US" sz="1595" dirty="0">
                <a:solidFill>
                  <a:srgbClr val="39393C"/>
                </a:solidFill>
                <a:latin typeface="Open Sans" pitchFamily="34" charset="0"/>
                <a:ea typeface="Open Sans" pitchFamily="34" charset="-122"/>
                <a:cs typeface="Open Sans" pitchFamily="34" charset="-120"/>
              </a:rPr>
              <a:t>This presentation provided an overview of how a Sudoku solver can be implemented using Java. The key concepts discussed include board representation, candidate identification, value determination, and the backtracking algorithm.</a:t>
            </a:r>
            <a:endParaRPr lang="en-US" sz="1595" dirty="0"/>
          </a:p>
        </p:txBody>
      </p:sp>
      <p:pic>
        <p:nvPicPr>
          <p:cNvPr id="7" name="Image 1" descr="preencoded.png"/>
          <p:cNvPicPr>
            <a:picLocks noChangeAspect="1"/>
          </p:cNvPicPr>
          <p:nvPr/>
        </p:nvPicPr>
        <p:blipFill>
          <a:blip r:embed="rId4"/>
          <a:stretch>
            <a:fillRect/>
          </a:stretch>
        </p:blipFill>
        <p:spPr>
          <a:xfrm>
            <a:off x="1781294" y="5227796"/>
            <a:ext cx="506492" cy="506492"/>
          </a:xfrm>
          <a:prstGeom prst="rect">
            <a:avLst/>
          </a:prstGeom>
        </p:spPr>
      </p:pic>
      <p:sp>
        <p:nvSpPr>
          <p:cNvPr id="8" name="Text 4"/>
          <p:cNvSpPr/>
          <p:nvPr/>
        </p:nvSpPr>
        <p:spPr>
          <a:xfrm>
            <a:off x="1781294" y="5936813"/>
            <a:ext cx="2532578" cy="316468"/>
          </a:xfrm>
          <a:prstGeom prst="rect">
            <a:avLst/>
          </a:prstGeom>
          <a:noFill/>
          <a:ln/>
        </p:spPr>
        <p:txBody>
          <a:bodyPr wrap="none" rtlCol="0" anchor="t"/>
          <a:lstStyle/>
          <a:p>
            <a:pPr marL="0" indent="0" algn="l">
              <a:lnSpc>
                <a:spcPts val="2493"/>
              </a:lnSpc>
              <a:buNone/>
            </a:pPr>
            <a:r>
              <a:rPr lang="en-US" sz="1994" b="1" dirty="0">
                <a:solidFill>
                  <a:srgbClr val="101014"/>
                </a:solidFill>
                <a:latin typeface="Playfair Display" pitchFamily="34" charset="0"/>
                <a:ea typeface="Playfair Display" pitchFamily="34" charset="-122"/>
                <a:cs typeface="Playfair Display" pitchFamily="34" charset="-120"/>
              </a:rPr>
              <a:t>Code Optimization</a:t>
            </a:r>
            <a:endParaRPr lang="en-US" sz="1994" dirty="0"/>
          </a:p>
        </p:txBody>
      </p:sp>
      <p:sp>
        <p:nvSpPr>
          <p:cNvPr id="9" name="Text 5"/>
          <p:cNvSpPr/>
          <p:nvPr/>
        </p:nvSpPr>
        <p:spPr>
          <a:xfrm>
            <a:off x="1781294" y="6374844"/>
            <a:ext cx="3486626" cy="972622"/>
          </a:xfrm>
          <a:prstGeom prst="rect">
            <a:avLst/>
          </a:prstGeom>
          <a:noFill/>
          <a:ln/>
        </p:spPr>
        <p:txBody>
          <a:bodyPr wrap="square" rtlCol="0" anchor="t"/>
          <a:lstStyle/>
          <a:p>
            <a:pPr marL="0" indent="0" algn="l">
              <a:lnSpc>
                <a:spcPts val="2553"/>
              </a:lnSpc>
              <a:buNone/>
            </a:pPr>
            <a:r>
              <a:rPr lang="en-US" sz="1595" dirty="0">
                <a:solidFill>
                  <a:srgbClr val="39393C"/>
                </a:solidFill>
                <a:latin typeface="Open Sans" pitchFamily="34" charset="0"/>
                <a:ea typeface="Open Sans" pitchFamily="34" charset="-122"/>
                <a:cs typeface="Open Sans" pitchFamily="34" charset="-120"/>
              </a:rPr>
              <a:t>Code optimization techniques like data structure choice and algorithm refinement can enhance efficiency.</a:t>
            </a:r>
            <a:endParaRPr lang="en-US" sz="1595" dirty="0"/>
          </a:p>
        </p:txBody>
      </p:sp>
      <p:pic>
        <p:nvPicPr>
          <p:cNvPr id="10" name="Image 2" descr="preencoded.png"/>
          <p:cNvPicPr>
            <a:picLocks noChangeAspect="1"/>
          </p:cNvPicPr>
          <p:nvPr/>
        </p:nvPicPr>
        <p:blipFill>
          <a:blip r:embed="rId5"/>
          <a:stretch>
            <a:fillRect/>
          </a:stretch>
        </p:blipFill>
        <p:spPr>
          <a:xfrm>
            <a:off x="5571768" y="5227796"/>
            <a:ext cx="506492" cy="506492"/>
          </a:xfrm>
          <a:prstGeom prst="rect">
            <a:avLst/>
          </a:prstGeom>
        </p:spPr>
      </p:pic>
      <p:sp>
        <p:nvSpPr>
          <p:cNvPr id="11" name="Text 6"/>
          <p:cNvSpPr/>
          <p:nvPr/>
        </p:nvSpPr>
        <p:spPr>
          <a:xfrm>
            <a:off x="5571768" y="5936813"/>
            <a:ext cx="2532578" cy="316468"/>
          </a:xfrm>
          <a:prstGeom prst="rect">
            <a:avLst/>
          </a:prstGeom>
          <a:noFill/>
          <a:ln/>
        </p:spPr>
        <p:txBody>
          <a:bodyPr wrap="none" rtlCol="0" anchor="t"/>
          <a:lstStyle/>
          <a:p>
            <a:pPr marL="0" indent="0" algn="l">
              <a:lnSpc>
                <a:spcPts val="2493"/>
              </a:lnSpc>
              <a:buNone/>
            </a:pPr>
            <a:r>
              <a:rPr lang="en-US" sz="1994" b="1" dirty="0">
                <a:solidFill>
                  <a:srgbClr val="101014"/>
                </a:solidFill>
                <a:latin typeface="Playfair Display" pitchFamily="34" charset="0"/>
                <a:ea typeface="Playfair Display" pitchFamily="34" charset="-122"/>
                <a:cs typeface="Playfair Display" pitchFamily="34" charset="-120"/>
              </a:rPr>
              <a:t>User Interface</a:t>
            </a:r>
            <a:endParaRPr lang="en-US" sz="1994" dirty="0"/>
          </a:p>
        </p:txBody>
      </p:sp>
      <p:sp>
        <p:nvSpPr>
          <p:cNvPr id="12" name="Text 7"/>
          <p:cNvSpPr/>
          <p:nvPr/>
        </p:nvSpPr>
        <p:spPr>
          <a:xfrm>
            <a:off x="5571768" y="6374844"/>
            <a:ext cx="3486626" cy="1296829"/>
          </a:xfrm>
          <a:prstGeom prst="rect">
            <a:avLst/>
          </a:prstGeom>
          <a:noFill/>
          <a:ln/>
        </p:spPr>
        <p:txBody>
          <a:bodyPr wrap="square" rtlCol="0" anchor="t"/>
          <a:lstStyle/>
          <a:p>
            <a:pPr marL="0" indent="0" algn="l">
              <a:lnSpc>
                <a:spcPts val="2553"/>
              </a:lnSpc>
              <a:buNone/>
            </a:pPr>
            <a:r>
              <a:rPr lang="en-US" sz="1595" dirty="0">
                <a:solidFill>
                  <a:srgbClr val="39393C"/>
                </a:solidFill>
                <a:latin typeface="Open Sans" pitchFamily="34" charset="0"/>
                <a:ea typeface="Open Sans" pitchFamily="34" charset="-122"/>
                <a:cs typeface="Open Sans" pitchFamily="34" charset="-120"/>
              </a:rPr>
              <a:t>A user-friendly interface with intuitive visualizations can enhance user engagement and understanding.</a:t>
            </a:r>
            <a:endParaRPr lang="en-US" sz="1595" dirty="0"/>
          </a:p>
        </p:txBody>
      </p:sp>
      <p:pic>
        <p:nvPicPr>
          <p:cNvPr id="13" name="Image 3" descr="preencoded.png"/>
          <p:cNvPicPr>
            <a:picLocks noChangeAspect="1"/>
          </p:cNvPicPr>
          <p:nvPr/>
        </p:nvPicPr>
        <p:blipFill>
          <a:blip r:embed="rId6"/>
          <a:stretch>
            <a:fillRect/>
          </a:stretch>
        </p:blipFill>
        <p:spPr>
          <a:xfrm>
            <a:off x="9362242" y="5227796"/>
            <a:ext cx="506492" cy="506492"/>
          </a:xfrm>
          <a:prstGeom prst="rect">
            <a:avLst/>
          </a:prstGeom>
        </p:spPr>
      </p:pic>
      <p:sp>
        <p:nvSpPr>
          <p:cNvPr id="14" name="Text 8"/>
          <p:cNvSpPr/>
          <p:nvPr/>
        </p:nvSpPr>
        <p:spPr>
          <a:xfrm>
            <a:off x="9362242" y="5936813"/>
            <a:ext cx="2532578" cy="316468"/>
          </a:xfrm>
          <a:prstGeom prst="rect">
            <a:avLst/>
          </a:prstGeom>
          <a:noFill/>
          <a:ln/>
        </p:spPr>
        <p:txBody>
          <a:bodyPr wrap="none" rtlCol="0" anchor="t"/>
          <a:lstStyle/>
          <a:p>
            <a:pPr marL="0" indent="0" algn="l">
              <a:lnSpc>
                <a:spcPts val="2493"/>
              </a:lnSpc>
              <a:buNone/>
            </a:pPr>
            <a:r>
              <a:rPr lang="en-US" sz="1994" b="1" dirty="0">
                <a:solidFill>
                  <a:srgbClr val="101014"/>
                </a:solidFill>
                <a:latin typeface="Playfair Display" pitchFamily="34" charset="0"/>
                <a:ea typeface="Playfair Display" pitchFamily="34" charset="-122"/>
                <a:cs typeface="Playfair Display" pitchFamily="34" charset="-120"/>
              </a:rPr>
              <a:t>Algorithm Variations</a:t>
            </a:r>
            <a:endParaRPr lang="en-US" sz="1994" dirty="0"/>
          </a:p>
        </p:txBody>
      </p:sp>
      <p:sp>
        <p:nvSpPr>
          <p:cNvPr id="15" name="Text 9"/>
          <p:cNvSpPr/>
          <p:nvPr/>
        </p:nvSpPr>
        <p:spPr>
          <a:xfrm>
            <a:off x="9362242" y="6374844"/>
            <a:ext cx="3486745" cy="972622"/>
          </a:xfrm>
          <a:prstGeom prst="rect">
            <a:avLst/>
          </a:prstGeom>
          <a:noFill/>
          <a:ln/>
        </p:spPr>
        <p:txBody>
          <a:bodyPr wrap="square" rtlCol="0" anchor="t"/>
          <a:lstStyle/>
          <a:p>
            <a:pPr marL="0" indent="0" algn="l">
              <a:lnSpc>
                <a:spcPts val="2553"/>
              </a:lnSpc>
              <a:buNone/>
            </a:pPr>
            <a:r>
              <a:rPr lang="en-US" sz="1595" dirty="0">
                <a:solidFill>
                  <a:srgbClr val="39393C"/>
                </a:solidFill>
                <a:latin typeface="Open Sans" pitchFamily="34" charset="0"/>
                <a:ea typeface="Open Sans" pitchFamily="34" charset="-122"/>
                <a:cs typeface="Open Sans" pitchFamily="34" charset="-120"/>
              </a:rPr>
              <a:t>Exploring different algorithms and techniques can lead to faster and more efficient solvers.</a:t>
            </a:r>
            <a:endParaRPr lang="en-US" sz="159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734</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Open Sans</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Nishant Upadhyay</cp:lastModifiedBy>
  <cp:revision>2</cp:revision>
  <dcterms:created xsi:type="dcterms:W3CDTF">2024-07-10T18:27:42Z</dcterms:created>
  <dcterms:modified xsi:type="dcterms:W3CDTF">2024-07-11T08:39:22Z</dcterms:modified>
</cp:coreProperties>
</file>