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9"/>
  </p:handoutMasterIdLst>
  <p:sldIdLst>
    <p:sldId id="274" r:id="rId5"/>
    <p:sldId id="275" r:id="rId6"/>
    <p:sldId id="281" r:id="rId7"/>
    <p:sldId id="277" r:id="rId8"/>
    <p:sldId id="283" r:id="rId9"/>
    <p:sldId id="284" r:id="rId10"/>
    <p:sldId id="280" r:id="rId11"/>
    <p:sldId id="282" r:id="rId12"/>
    <p:sldId id="285" r:id="rId13"/>
    <p:sldId id="288" r:id="rId14"/>
    <p:sldId id="286" r:id="rId15"/>
    <p:sldId id="289" r:id="rId16"/>
    <p:sldId id="278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B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>
      <p:cViewPr varScale="1">
        <p:scale>
          <a:sx n="180" d="100"/>
          <a:sy n="180" d="100"/>
        </p:scale>
        <p:origin x="298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75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330C-2272-45A2-B8D5-A83CDDD8AF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C43A7-387D-413A-8F22-EDAF0A21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6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CDDF1B-5A7E-4FA5-8AA5-15C209DF7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91" y="2119854"/>
            <a:ext cx="9144000" cy="530611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91" y="2650465"/>
            <a:ext cx="9144000" cy="4319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02FF5B6-1FB2-4D08-A170-C9815859A7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1" y="540046"/>
            <a:ext cx="1115627" cy="11156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2D7737-1FE5-4D4D-8079-C8C0BBBE5181}"/>
              </a:ext>
            </a:extLst>
          </p:cNvPr>
          <p:cNvSpPr txBox="1"/>
          <p:nvPr userDrawn="1"/>
        </p:nvSpPr>
        <p:spPr>
          <a:xfrm>
            <a:off x="8151205" y="6381564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5E10C86-5529-A443-AA6E-04FD111282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083649"/>
            <a:ext cx="3937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66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A79793-6922-9246-9F3A-56BB27DD7958}"/>
              </a:ext>
            </a:extLst>
          </p:cNvPr>
          <p:cNvSpPr/>
          <p:nvPr userDrawn="1"/>
        </p:nvSpPr>
        <p:spPr>
          <a:xfrm flipH="1">
            <a:off x="0" y="6367535"/>
            <a:ext cx="12217400" cy="49046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12" y="363538"/>
            <a:ext cx="10998438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611" y="1825625"/>
            <a:ext cx="10998437" cy="412613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3669DB-3D57-42C4-8E88-5BC3F92C8E95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893E07-B341-284A-A70A-08DCF752E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1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13A5BF-E711-6E4F-975F-191CB9E50011}"/>
              </a:ext>
            </a:extLst>
          </p:cNvPr>
          <p:cNvSpPr/>
          <p:nvPr userDrawn="1"/>
        </p:nvSpPr>
        <p:spPr>
          <a:xfrm flipH="1">
            <a:off x="0" y="6367535"/>
            <a:ext cx="12217400" cy="49046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12" y="363538"/>
            <a:ext cx="10998438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612" y="1825625"/>
            <a:ext cx="5280788" cy="412613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3669DB-3D57-42C4-8E88-5BC3F92C8E95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893E07-B341-284A-A70A-08DCF752E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41187B-D7D4-DE48-8093-2884CCA645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4262" y="1825624"/>
            <a:ext cx="5280788" cy="412613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39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2B62EC-5914-BB40-9ECC-CA4685294264}"/>
              </a:ext>
            </a:extLst>
          </p:cNvPr>
          <p:cNvSpPr/>
          <p:nvPr userDrawn="1"/>
        </p:nvSpPr>
        <p:spPr>
          <a:xfrm flipH="1">
            <a:off x="0" y="6367535"/>
            <a:ext cx="12217400" cy="49046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3669DB-3D57-42C4-8E88-5BC3F92C8E95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893E07-B341-284A-A70A-08DCF752E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7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with V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8680C1-6173-8143-B10C-7E4DE045D2FD}"/>
              </a:ext>
            </a:extLst>
          </p:cNvPr>
          <p:cNvSpPr/>
          <p:nvPr userDrawn="1"/>
        </p:nvSpPr>
        <p:spPr>
          <a:xfrm flipH="1">
            <a:off x="0" y="6367535"/>
            <a:ext cx="12217400" cy="49046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612" y="363538"/>
            <a:ext cx="10998438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612" y="1825625"/>
            <a:ext cx="10998438" cy="412613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3669DB-3D57-42C4-8E88-5BC3F92C8E95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893E07-B341-284A-A70A-08DCF752E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3F6E5A-C5AD-7E47-A159-FE7442605D65}"/>
              </a:ext>
            </a:extLst>
          </p:cNvPr>
          <p:cNvSpPr/>
          <p:nvPr userDrawn="1"/>
        </p:nvSpPr>
        <p:spPr>
          <a:xfrm>
            <a:off x="7162800" y="-209007"/>
            <a:ext cx="5029198" cy="6613535"/>
          </a:xfrm>
          <a:prstGeom prst="rect">
            <a:avLst/>
          </a:prstGeom>
          <a:blipFill dpi="0" rotWithShape="1">
            <a:blip r:embed="rId4"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105523" b="-554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20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V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87886F-349D-6440-BC9E-FDB151EB2D94}"/>
              </a:ext>
            </a:extLst>
          </p:cNvPr>
          <p:cNvSpPr/>
          <p:nvPr userDrawn="1"/>
        </p:nvSpPr>
        <p:spPr>
          <a:xfrm flipH="1">
            <a:off x="0" y="6367535"/>
            <a:ext cx="12217400" cy="49046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3669DB-3D57-42C4-8E88-5BC3F92C8E95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4893E07-B341-284A-A70A-08DCF752E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4A57CC-5636-074C-871E-553C49AD3096}"/>
              </a:ext>
            </a:extLst>
          </p:cNvPr>
          <p:cNvSpPr/>
          <p:nvPr userDrawn="1"/>
        </p:nvSpPr>
        <p:spPr>
          <a:xfrm>
            <a:off x="7086600" y="-228600"/>
            <a:ext cx="5105398" cy="6562521"/>
          </a:xfrm>
          <a:prstGeom prst="rect">
            <a:avLst/>
          </a:prstGeom>
          <a:blipFill dpi="0" rotWithShape="1">
            <a:blip r:embed="rId4"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105523" b="-554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986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/ 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flipH="1">
            <a:off x="-4357" y="1"/>
            <a:ext cx="12192000" cy="64095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524000" y="3363071"/>
            <a:ext cx="9144000" cy="530611"/>
          </a:xfrm>
        </p:spPr>
        <p:txBody>
          <a:bodyPr anchor="b">
            <a:noAutofit/>
          </a:bodyPr>
          <a:lstStyle>
            <a:lvl1pPr algn="l">
              <a:defRPr sz="40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524000" y="3906238"/>
            <a:ext cx="9144000" cy="43195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BFF7FBF-F793-4984-BB2D-31284E9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2FA387D-33AB-4910-8C82-E5C51893704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A246547-03E8-4B4D-B777-5EDA7C58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4D013EE-8A85-4496-A7F2-3B6A8E20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48FBFB-7C64-4D74-B232-02084ED2210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526BDD-1604-4167-B7DD-D01E678BE5A8}"/>
              </a:ext>
            </a:extLst>
          </p:cNvPr>
          <p:cNvSpPr/>
          <p:nvPr userDrawn="1"/>
        </p:nvSpPr>
        <p:spPr>
          <a:xfrm flipH="1">
            <a:off x="0" y="6381564"/>
            <a:ext cx="12192000" cy="476435"/>
          </a:xfrm>
          <a:prstGeom prst="rect">
            <a:avLst/>
          </a:prstGeom>
          <a:solidFill>
            <a:srgbClr val="007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444938-48BF-49FE-A05D-DC5D334F15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2" y="6422296"/>
            <a:ext cx="402088" cy="40209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F58978-7C72-4A60-8248-83B52BB8D52E}"/>
              </a:ext>
            </a:extLst>
          </p:cNvPr>
          <p:cNvSpPr txBox="1"/>
          <p:nvPr userDrawn="1"/>
        </p:nvSpPr>
        <p:spPr>
          <a:xfrm>
            <a:off x="8151205" y="6445180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>
                <a:solidFill>
                  <a:schemeClr val="bg1"/>
                </a:solidFill>
                <a:latin typeface="+mj-lt"/>
              </a:rPr>
              <a:t>vision33.com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3D502E5-597D-5243-A57F-EEEB7EFEB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" t="34808" r="13772" b="32392"/>
          <a:stretch/>
        </p:blipFill>
        <p:spPr>
          <a:xfrm>
            <a:off x="1054101" y="6511727"/>
            <a:ext cx="2451100" cy="2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4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387D-33AB-4910-8C82-E5C51893704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FBFB-7C64-4D74-B232-02084ED22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8" r:id="rId3"/>
    <p:sldLayoutId id="2147483684" r:id="rId4"/>
    <p:sldLayoutId id="2147483708" r:id="rId5"/>
    <p:sldLayoutId id="2147483696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shant7rathor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CD60B-B69F-4596-938F-1C3DA3878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Plots speak louder than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AA5170-B5AB-47A3-9DC6-66B64011F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Nishant Rathore</a:t>
            </a:r>
          </a:p>
        </p:txBody>
      </p:sp>
    </p:spTree>
    <p:extLst>
      <p:ext uri="{BB962C8B-B14F-4D97-AF65-F5344CB8AC3E}">
        <p14:creationId xmlns:p14="http://schemas.microsoft.com/office/powerpoint/2010/main" val="277012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805F-CD8E-2C4B-8B2D-D7CF1982F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demo</a:t>
            </a:r>
          </a:p>
        </p:txBody>
      </p:sp>
    </p:spTree>
    <p:extLst>
      <p:ext uri="{BB962C8B-B14F-4D97-AF65-F5344CB8AC3E}">
        <p14:creationId xmlns:p14="http://schemas.microsoft.com/office/powerpoint/2010/main" val="250806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is like telling a 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supports several visualization libraries or modules</a:t>
            </a:r>
          </a:p>
          <a:p>
            <a:endParaRPr lang="en-US" dirty="0"/>
          </a:p>
          <a:p>
            <a:r>
              <a:rPr lang="en-US" dirty="0"/>
              <a:t>Matplotlib, Seaborn, </a:t>
            </a:r>
            <a:r>
              <a:rPr lang="en-US" dirty="0" err="1"/>
              <a:t>Plotly</a:t>
            </a:r>
            <a:r>
              <a:rPr lang="en-US" dirty="0"/>
              <a:t> etc. </a:t>
            </a:r>
          </a:p>
          <a:p>
            <a:endParaRPr lang="en-US" dirty="0"/>
          </a:p>
          <a:p>
            <a:r>
              <a:rPr lang="en-US" dirty="0"/>
              <a:t>Matplotlib and Seaborn let you customize your plot </a:t>
            </a:r>
          </a:p>
          <a:p>
            <a:endParaRPr lang="en-US" dirty="0"/>
          </a:p>
          <a:p>
            <a:r>
              <a:rPr lang="en-US" dirty="0"/>
              <a:t>Seaborn plots are easier to make than those of matplotlib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805F-CD8E-2C4B-8B2D-D7CF1982F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demo</a:t>
            </a:r>
          </a:p>
        </p:txBody>
      </p:sp>
    </p:spTree>
    <p:extLst>
      <p:ext uri="{BB962C8B-B14F-4D97-AF65-F5344CB8AC3E}">
        <p14:creationId xmlns:p14="http://schemas.microsoft.com/office/powerpoint/2010/main" val="39151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4C550-7453-194C-9A4C-3B705220D9BF}"/>
              </a:ext>
            </a:extLst>
          </p:cNvPr>
          <p:cNvSpPr txBox="1"/>
          <p:nvPr/>
        </p:nvSpPr>
        <p:spPr>
          <a:xfrm>
            <a:off x="1600200" y="11430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inspiration for this presentation came from watching lectures offered by Dr. Terrence </a:t>
            </a:r>
            <a:r>
              <a:rPr lang="en-US" dirty="0" err="1"/>
              <a:t>Tricco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are available on YouTube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https://pandas.pydata.org/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Anaconda | The World's Most Popular Data Science Platform</a:t>
            </a:r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AC422B-9185-413A-9C9F-E721B14CC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381000"/>
            <a:ext cx="9144000" cy="530611"/>
          </a:xfrm>
        </p:spPr>
        <p:txBody>
          <a:bodyPr/>
          <a:lstStyle/>
          <a:p>
            <a:r>
              <a:rPr lang="en-CA" dirty="0"/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239623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805F-CD8E-2C4B-8B2D-D7CF1982F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			QA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3DECE-4812-304E-8AC0-1F3B80BAB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https://github.com/nishant7rathore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9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5F94-7E08-9D49-BBCA-84FF933C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checkpoint: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90C0-3006-5F47-91E4-B78F8ACA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data is massive and pervasive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is not enough to tell a story</a:t>
            </a:r>
          </a:p>
          <a:p>
            <a:endParaRPr lang="en-US" dirty="0"/>
          </a:p>
          <a:p>
            <a:r>
              <a:rPr lang="en-US" dirty="0"/>
              <a:t>It usually exists </a:t>
            </a:r>
            <a:r>
              <a:rPr lang="en-US"/>
              <a:t>in a raw </a:t>
            </a:r>
            <a:r>
              <a:rPr lang="en-US" dirty="0"/>
              <a:t>form with a lot of impurities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Humans are visual learners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way to do that is visualizing with plots/graphs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libraries available to draw plots and analyze data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D3.js makes beautiful plots</a:t>
            </a:r>
          </a:p>
          <a:p>
            <a:endParaRPr lang="en-US" dirty="0"/>
          </a:p>
          <a:p>
            <a:r>
              <a:rPr lang="en-US" dirty="0"/>
              <a:t>We will be using Python’s Pandas libraries to analyze and manipulate</a:t>
            </a:r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Jupyter</a:t>
            </a:r>
            <a:r>
              <a:rPr lang="en-US" dirty="0"/>
              <a:t> notebooks to document the result and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Jupyer</a:t>
            </a:r>
            <a:r>
              <a:rPr lang="en-US" dirty="0"/>
              <a:t> notebook is a web application that creates files of type .</a:t>
            </a:r>
            <a:r>
              <a:rPr lang="en-US" dirty="0" err="1"/>
              <a:t>ipynb</a:t>
            </a:r>
            <a:endParaRPr lang="en-US" dirty="0"/>
          </a:p>
          <a:p>
            <a:r>
              <a:rPr lang="en-US" dirty="0"/>
              <a:t>It is available freely on the internet</a:t>
            </a:r>
          </a:p>
          <a:p>
            <a:r>
              <a:rPr lang="en-US" dirty="0"/>
              <a:t>In existence for roughly seven years</a:t>
            </a:r>
          </a:p>
          <a:p>
            <a:r>
              <a:rPr lang="en-US" dirty="0"/>
              <a:t>They are widely used for data science</a:t>
            </a:r>
          </a:p>
          <a:p>
            <a:r>
              <a:rPr lang="en-US" dirty="0"/>
              <a:t>Document your executable code, narrative text, and visualizations in one file</a:t>
            </a:r>
          </a:p>
          <a:p>
            <a:r>
              <a:rPr lang="en-US" dirty="0"/>
              <a:t>Python is the most convenient choice</a:t>
            </a:r>
          </a:p>
          <a:p>
            <a:r>
              <a:rPr lang="en-US" dirty="0"/>
              <a:t>Support languages such as Java, R,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2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63538"/>
            <a:ext cx="1150885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https://forums.fast.ai/uploads/default/original/2X/0/08353ad91477d4a233f7f577d88b6ef26edf16cb.jpg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720F42D-1447-40DD-B3A0-DA1B0F158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9829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0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12" y="1447801"/>
            <a:ext cx="11376788" cy="50466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https://jupyter.org/install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using pip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 Code plugin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 server architecture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locally or access via a remote server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https://colab.research.google.com/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Anaconda is recommended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805F-CD8E-2C4B-8B2D-D7CF1982F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92976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powerful Python library for handling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Serves many benefits 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Loading and manipulating data sets available in different file formats (csv, excel, etc.)</a:t>
            </a:r>
          </a:p>
          <a:p>
            <a:r>
              <a:rPr lang="en-US" dirty="0"/>
              <a:t>Extremely intuitive to use and fast</a:t>
            </a:r>
          </a:p>
          <a:p>
            <a:r>
              <a:rPr lang="en-US" dirty="0"/>
              <a:t>Common operations such as data slicing/filtering </a:t>
            </a:r>
          </a:p>
          <a:p>
            <a:r>
              <a:rPr lang="en-US" dirty="0"/>
              <a:t>Grouping and separation of data elements</a:t>
            </a:r>
          </a:p>
          <a:p>
            <a:r>
              <a:rPr lang="en-US" dirty="0"/>
              <a:t>Support converting to other data structures such as </a:t>
            </a:r>
            <a:r>
              <a:rPr lang="en-US" dirty="0" err="1"/>
              <a:t>numpy</a:t>
            </a:r>
            <a:r>
              <a:rPr lang="en-US" dirty="0"/>
              <a:t>, python arrays, lists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E00-8ABE-2845-B262-DA31276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34ED-5D86-8149-95B5-8C3C5455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https://pandas.pydata.org/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Fastest way to hold your data (in python) compared to other known structures</a:t>
            </a:r>
          </a:p>
          <a:p>
            <a:pPr marL="0" indent="0" algn="ctr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3E4233B3AF8B4794CB60F6CB0BBAF3" ma:contentTypeVersion="4" ma:contentTypeDescription="Create a new document." ma:contentTypeScope="" ma:versionID="5208a7b025616aac14b465818510a6d2">
  <xsd:schema xmlns:xsd="http://www.w3.org/2001/XMLSchema" xmlns:xs="http://www.w3.org/2001/XMLSchema" xmlns:p="http://schemas.microsoft.com/office/2006/metadata/properties" xmlns:ns2="0b0c2dfe-8800-450e-9706-37b38f0db006" targetNamespace="http://schemas.microsoft.com/office/2006/metadata/properties" ma:root="true" ma:fieldsID="d91f8a125cda495d5c89abf7c0706fc0" ns2:_="">
    <xsd:import namespace="0b0c2dfe-8800-450e-9706-37b38f0db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2dfe-8800-450e-9706-37b38f0db0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DF4820-0C7B-4F89-9640-5A63BACBFA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0c2dfe-8800-450e-9706-37b38f0db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73C864-B3B4-49AF-BF3C-77039C188C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1CCC97-02FF-427F-9B8A-9534DA34C9B5}">
  <ds:schemaRefs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0b0c2dfe-8800-450e-9706-37b38f0db00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413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Plots speak louder than data</vt:lpstr>
      <vt:lpstr>First checkpoint: Data</vt:lpstr>
      <vt:lpstr>Popular tools</vt:lpstr>
      <vt:lpstr>Jupyter notebooks</vt:lpstr>
      <vt:lpstr>https://forums.fast.ai/uploads/default/original/2X/0/08353ad91477d4a233f7f577d88b6ef26edf16cb.jpg</vt:lpstr>
      <vt:lpstr>Installation</vt:lpstr>
      <vt:lpstr>Jupyter demo</vt:lpstr>
      <vt:lpstr>Pandas</vt:lpstr>
      <vt:lpstr>Pandas contd.</vt:lpstr>
      <vt:lpstr>Pandas demo</vt:lpstr>
      <vt:lpstr>Visualization options</vt:lpstr>
      <vt:lpstr>Visualization demo</vt:lpstr>
      <vt:lpstr>References:</vt:lpstr>
      <vt:lpstr>    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Here to Add a Title</dc:title>
  <dc:creator>Fred Momtazbaf</dc:creator>
  <cp:lastModifiedBy>Nishant Rathore</cp:lastModifiedBy>
  <cp:revision>166</cp:revision>
  <dcterms:created xsi:type="dcterms:W3CDTF">2015-12-01T19:26:33Z</dcterms:created>
  <dcterms:modified xsi:type="dcterms:W3CDTF">2021-12-16T13:00:43Z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0x010100013E4233B3AF8B4794CB60F6CB0BBAF3</vt:lpwstr>
  </property>
  <property fmtid="{D5CDD505-2E9C-101B-9397-08002B2CF9AE}" pid="3" name="Order">
    <vt:r8>1219100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  <property fmtid="{D5CDD505-2E9C-101B-9397-08002B2CF9AE}" pid="8" name="AuthorIds_UIVersion_3072">
    <vt:lpwstr>28</vt:lpwstr>
  </property>
  <property fmtid="{D5CDD505-2E9C-101B-9397-08002B2CF9AE}" pid="9" name="AuthorIds_UIVersion_4608">
    <vt:lpwstr>28</vt:lpwstr>
  </property>
</Properties>
</file>