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63" r:id="rId5"/>
    <p:sldId id="259" r:id="rId6"/>
    <p:sldId id="264" r:id="rId7"/>
    <p:sldId id="265" r:id="rId8"/>
    <p:sldId id="260"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7E01E8-C20C-4DCC-AC5B-07B6670482E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EDDAB-EB3E-4684-95AA-F138B349CD5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15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E01E8-C20C-4DCC-AC5B-07B6670482E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EDDAB-EB3E-4684-95AA-F138B349CD59}" type="slidenum">
              <a:rPr lang="en-US" smtClean="0"/>
              <a:t>‹#›</a:t>
            </a:fld>
            <a:endParaRPr lang="en-US"/>
          </a:p>
        </p:txBody>
      </p:sp>
    </p:spTree>
    <p:extLst>
      <p:ext uri="{BB962C8B-B14F-4D97-AF65-F5344CB8AC3E}">
        <p14:creationId xmlns:p14="http://schemas.microsoft.com/office/powerpoint/2010/main" val="205268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E01E8-C20C-4DCC-AC5B-07B6670482E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EDDAB-EB3E-4684-95AA-F138B349CD59}" type="slidenum">
              <a:rPr lang="en-US" smtClean="0"/>
              <a:t>‹#›</a:t>
            </a:fld>
            <a:endParaRPr lang="en-US"/>
          </a:p>
        </p:txBody>
      </p:sp>
    </p:spTree>
    <p:extLst>
      <p:ext uri="{BB962C8B-B14F-4D97-AF65-F5344CB8AC3E}">
        <p14:creationId xmlns:p14="http://schemas.microsoft.com/office/powerpoint/2010/main" val="2706278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7E01E8-C20C-4DCC-AC5B-07B6670482E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EDDAB-EB3E-4684-95AA-F138B349CD59}" type="slidenum">
              <a:rPr lang="en-US" smtClean="0"/>
              <a:t>‹#›</a:t>
            </a:fld>
            <a:endParaRPr lang="en-US"/>
          </a:p>
        </p:txBody>
      </p:sp>
    </p:spTree>
    <p:extLst>
      <p:ext uri="{BB962C8B-B14F-4D97-AF65-F5344CB8AC3E}">
        <p14:creationId xmlns:p14="http://schemas.microsoft.com/office/powerpoint/2010/main" val="178690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7E01E8-C20C-4DCC-AC5B-07B6670482EA}" type="datetimeFigureOut">
              <a:rPr lang="en-US" smtClean="0"/>
              <a:t>5/13/2020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EDDAB-EB3E-4684-95AA-F138B349CD5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690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7E01E8-C20C-4DCC-AC5B-07B6670482EA}"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EDDAB-EB3E-4684-95AA-F138B349CD59}" type="slidenum">
              <a:rPr lang="en-US" smtClean="0"/>
              <a:t>‹#›</a:t>
            </a:fld>
            <a:endParaRPr lang="en-US"/>
          </a:p>
        </p:txBody>
      </p:sp>
    </p:spTree>
    <p:extLst>
      <p:ext uri="{BB962C8B-B14F-4D97-AF65-F5344CB8AC3E}">
        <p14:creationId xmlns:p14="http://schemas.microsoft.com/office/powerpoint/2010/main" val="340206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7E01E8-C20C-4DCC-AC5B-07B6670482EA}" type="datetimeFigureOut">
              <a:rPr lang="en-US" smtClean="0"/>
              <a:t>5/13/2020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FEDDAB-EB3E-4684-95AA-F138B349CD59}" type="slidenum">
              <a:rPr lang="en-US" smtClean="0"/>
              <a:t>‹#›</a:t>
            </a:fld>
            <a:endParaRPr lang="en-US"/>
          </a:p>
        </p:txBody>
      </p:sp>
    </p:spTree>
    <p:extLst>
      <p:ext uri="{BB962C8B-B14F-4D97-AF65-F5344CB8AC3E}">
        <p14:creationId xmlns:p14="http://schemas.microsoft.com/office/powerpoint/2010/main" val="2183880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7E01E8-C20C-4DCC-AC5B-07B6670482EA}" type="datetimeFigureOut">
              <a:rPr lang="en-US" smtClean="0"/>
              <a:t>5/13/2020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FEDDAB-EB3E-4684-95AA-F138B349CD59}" type="slidenum">
              <a:rPr lang="en-US" smtClean="0"/>
              <a:t>‹#›</a:t>
            </a:fld>
            <a:endParaRPr lang="en-US"/>
          </a:p>
        </p:txBody>
      </p:sp>
    </p:spTree>
    <p:extLst>
      <p:ext uri="{BB962C8B-B14F-4D97-AF65-F5344CB8AC3E}">
        <p14:creationId xmlns:p14="http://schemas.microsoft.com/office/powerpoint/2010/main" val="1317032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57E01E8-C20C-4DCC-AC5B-07B6670482EA}" type="datetimeFigureOut">
              <a:rPr lang="en-US" smtClean="0"/>
              <a:t>5/13/2020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1FEDDAB-EB3E-4684-95AA-F138B349CD59}" type="slidenum">
              <a:rPr lang="en-US" smtClean="0"/>
              <a:t>‹#›</a:t>
            </a:fld>
            <a:endParaRPr lang="en-US"/>
          </a:p>
        </p:txBody>
      </p:sp>
    </p:spTree>
    <p:extLst>
      <p:ext uri="{BB962C8B-B14F-4D97-AF65-F5344CB8AC3E}">
        <p14:creationId xmlns:p14="http://schemas.microsoft.com/office/powerpoint/2010/main" val="3008636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57E01E8-C20C-4DCC-AC5B-07B6670482EA}" type="datetimeFigureOut">
              <a:rPr lang="en-US" smtClean="0"/>
              <a:t>5/13/2020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1FEDDAB-EB3E-4684-95AA-F138B349CD59}" type="slidenum">
              <a:rPr lang="en-US" smtClean="0"/>
              <a:t>‹#›</a:t>
            </a:fld>
            <a:endParaRPr lang="en-US"/>
          </a:p>
        </p:txBody>
      </p:sp>
    </p:spTree>
    <p:extLst>
      <p:ext uri="{BB962C8B-B14F-4D97-AF65-F5344CB8AC3E}">
        <p14:creationId xmlns:p14="http://schemas.microsoft.com/office/powerpoint/2010/main" val="371048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E01E8-C20C-4DCC-AC5B-07B6670482EA}" type="datetimeFigureOut">
              <a:rPr lang="en-US" smtClean="0"/>
              <a:t>5/13/2020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EDDAB-EB3E-4684-95AA-F138B349CD59}" type="slidenum">
              <a:rPr lang="en-US" smtClean="0"/>
              <a:t>‹#›</a:t>
            </a:fld>
            <a:endParaRPr lang="en-US"/>
          </a:p>
        </p:txBody>
      </p:sp>
    </p:spTree>
    <p:extLst>
      <p:ext uri="{BB962C8B-B14F-4D97-AF65-F5344CB8AC3E}">
        <p14:creationId xmlns:p14="http://schemas.microsoft.com/office/powerpoint/2010/main" val="3954322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57E01E8-C20C-4DCC-AC5B-07B6670482EA}" type="datetimeFigureOut">
              <a:rPr lang="en-US" smtClean="0"/>
              <a:t>5/13/2020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1FEDDAB-EB3E-4684-95AA-F138B349CD5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859452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as.upenn.edu/~danielpr/files/cities13urbcomp.pdf"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hyperlink" Target="https://people.sc.fsu.edu/~jburkardt/datasets/states/stat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F9378-F8A0-439A-8355-C8A2FC6928AD}"/>
              </a:ext>
            </a:extLst>
          </p:cNvPr>
          <p:cNvSpPr>
            <a:spLocks noGrp="1"/>
          </p:cNvSpPr>
          <p:nvPr>
            <p:ph type="ctrTitle"/>
          </p:nvPr>
        </p:nvSpPr>
        <p:spPr>
          <a:xfrm>
            <a:off x="1097280" y="758952"/>
            <a:ext cx="10058400" cy="3892168"/>
          </a:xfrm>
        </p:spPr>
        <p:txBody>
          <a:bodyPr>
            <a:normAutofit/>
          </a:bodyPr>
          <a:lstStyle/>
          <a:p>
            <a:r>
              <a:rPr lang="en-US" sz="4800" dirty="0"/>
              <a:t>Venue Based Clustering </a:t>
            </a:r>
            <a:br>
              <a:rPr lang="en-US" sz="4800" dirty="0"/>
            </a:br>
            <a:r>
              <a:rPr lang="en-US" sz="4800" dirty="0"/>
              <a:t>using Foursquare API</a:t>
            </a:r>
          </a:p>
        </p:txBody>
      </p:sp>
      <p:sp>
        <p:nvSpPr>
          <p:cNvPr id="15"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AE23218E-58EB-4846-BEB8-0AE8B7157254}"/>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Coursera Capstone Project</a:t>
            </a:r>
          </a:p>
          <a:p>
            <a:r>
              <a:rPr lang="en-US" sz="1600" dirty="0">
                <a:solidFill>
                  <a:srgbClr val="FFFFFF"/>
                </a:solidFill>
                <a:latin typeface="+mn-lt"/>
              </a:rPr>
              <a:t>Nishant Zope [May 2020]</a:t>
            </a:r>
          </a:p>
        </p:txBody>
      </p:sp>
      <p:sp>
        <p:nvSpPr>
          <p:cNvPr id="16"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19308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0460-EA32-49D9-98CC-FF584D701E20}"/>
              </a:ext>
            </a:extLst>
          </p:cNvPr>
          <p:cNvSpPr>
            <a:spLocks noGrp="1"/>
          </p:cNvSpPr>
          <p:nvPr>
            <p:ph type="title"/>
          </p:nvPr>
        </p:nvSpPr>
        <p:spPr/>
        <p:txBody>
          <a:bodyPr/>
          <a:lstStyle/>
          <a:p>
            <a:r>
              <a:rPr lang="en-US" dirty="0"/>
              <a:t>Appendix &amp; References</a:t>
            </a:r>
          </a:p>
        </p:txBody>
      </p:sp>
      <p:sp>
        <p:nvSpPr>
          <p:cNvPr id="3" name="Content Placeholder 2">
            <a:extLst>
              <a:ext uri="{FF2B5EF4-FFF2-40B4-BE49-F238E27FC236}">
                <a16:creationId xmlns:a16="http://schemas.microsoft.com/office/drawing/2014/main" id="{2BBA9A7B-F730-4C3C-A379-466A82E37C4D}"/>
              </a:ext>
            </a:extLst>
          </p:cNvPr>
          <p:cNvSpPr>
            <a:spLocks noGrp="1"/>
          </p:cNvSpPr>
          <p:nvPr>
            <p:ph idx="1"/>
          </p:nvPr>
        </p:nvSpPr>
        <p:spPr/>
        <p:txBody>
          <a:bodyPr/>
          <a:lstStyle/>
          <a:p>
            <a:r>
              <a:rPr lang="en-US" b="1" dirty="0"/>
              <a:t>References</a:t>
            </a:r>
          </a:p>
          <a:p>
            <a:pPr marL="457200" lvl="0" indent="-457200">
              <a:buFont typeface="+mj-lt"/>
              <a:buAutoNum type="arabicPeriod"/>
            </a:pPr>
            <a:r>
              <a:rPr lang="en-US" u="sng" dirty="0">
                <a:hlinkClick r:id="rId3"/>
              </a:rPr>
              <a:t>https://www.sas.upenn.edu/~danielpr/files/cities13urbcomp.pdf</a:t>
            </a:r>
            <a:endParaRPr lang="en-US" dirty="0"/>
          </a:p>
          <a:p>
            <a:pPr marL="457200" lvl="0" indent="-457200">
              <a:buFont typeface="+mj-lt"/>
              <a:buAutoNum type="arabicPeriod"/>
            </a:pPr>
            <a:r>
              <a:rPr lang="en-US" u="sng" dirty="0">
                <a:hlinkClick r:id="rId4"/>
              </a:rPr>
              <a:t>https://people.sc.fsu.edu/~jburkardt/datasets/states/states.html</a:t>
            </a:r>
            <a:endParaRPr lang="en-US" u="sng" dirty="0"/>
          </a:p>
          <a:p>
            <a:pPr marL="457200" lvl="0" indent="-457200">
              <a:buFont typeface="+mj-lt"/>
              <a:buAutoNum type="arabicPeriod"/>
            </a:pPr>
            <a:endParaRPr lang="en-US" u="sng" dirty="0"/>
          </a:p>
          <a:p>
            <a:pPr marL="0" lvl="0" indent="0">
              <a:buNone/>
            </a:pPr>
            <a:endParaRPr lang="en-US" b="1" dirty="0"/>
          </a:p>
        </p:txBody>
      </p:sp>
    </p:spTree>
    <p:extLst>
      <p:ext uri="{BB962C8B-B14F-4D97-AF65-F5344CB8AC3E}">
        <p14:creationId xmlns:p14="http://schemas.microsoft.com/office/powerpoint/2010/main" val="20991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413EB-A809-49E0-81FE-78CAA06A61A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F2A3765-6682-46E6-B93C-BDB6F3BCC5FB}"/>
              </a:ext>
            </a:extLst>
          </p:cNvPr>
          <p:cNvSpPr>
            <a:spLocks noGrp="1"/>
          </p:cNvSpPr>
          <p:nvPr>
            <p:ph idx="1"/>
          </p:nvPr>
        </p:nvSpPr>
        <p:spPr/>
        <p:txBody>
          <a:bodyPr>
            <a:normAutofit lnSpcReduction="10000"/>
          </a:bodyPr>
          <a:lstStyle/>
          <a:p>
            <a:pPr algn="just">
              <a:buFont typeface="Wingdings" panose="05000000000000000000" pitchFamily="2" charset="2"/>
              <a:buChar char="Ø"/>
            </a:pPr>
            <a:r>
              <a:rPr lang="en-US" dirty="0"/>
              <a:t> Cities which are different geographically, economically and culturally can still hold some similarities based on the venues or amenities they offer. This type of characterization of cities could be named as </a:t>
            </a:r>
            <a:r>
              <a:rPr lang="en-US" b="1" dirty="0"/>
              <a:t>Venue-Based similarity</a:t>
            </a:r>
            <a:r>
              <a:rPr lang="en-US" baseline="30000" dirty="0"/>
              <a:t>1</a:t>
            </a:r>
            <a:r>
              <a:rPr lang="en-US" dirty="0"/>
              <a:t>.</a:t>
            </a:r>
          </a:p>
          <a:p>
            <a:pPr algn="just">
              <a:buFont typeface="Wingdings" panose="05000000000000000000" pitchFamily="2" charset="2"/>
              <a:buChar char="Ø"/>
            </a:pPr>
            <a:r>
              <a:rPr lang="en-US" dirty="0"/>
              <a:t> While several researches comparing cities based on economic and geographic aspects between cities have been extremely useful, a venue-based similarity clustering is relatively less explored. Utilizing the similarity of venues between cities could be helpful for people in making critical decisions. </a:t>
            </a:r>
          </a:p>
          <a:p>
            <a:pPr marL="0" indent="0">
              <a:buNone/>
            </a:pPr>
            <a:r>
              <a:rPr lang="en-US" b="1" dirty="0"/>
              <a:t>Problem Statement</a:t>
            </a:r>
          </a:p>
          <a:p>
            <a:pPr marL="0" indent="0">
              <a:buNone/>
            </a:pPr>
            <a:r>
              <a:rPr lang="en-US" dirty="0"/>
              <a:t>We aim to find similarity between cities based on the venues and amenities it offers. </a:t>
            </a:r>
          </a:p>
          <a:p>
            <a:pPr marL="0" indent="0">
              <a:buNone/>
            </a:pPr>
            <a:r>
              <a:rPr lang="en-US" b="1" dirty="0"/>
              <a:t>Target Audience</a:t>
            </a:r>
          </a:p>
          <a:p>
            <a:pPr marL="0" indent="0">
              <a:buNone/>
            </a:pPr>
            <a:r>
              <a:rPr lang="en-US" dirty="0"/>
              <a:t>People who are looking to move to a different city or planning to buy or rent a property in another city in the United States</a:t>
            </a:r>
          </a:p>
        </p:txBody>
      </p:sp>
    </p:spTree>
    <p:extLst>
      <p:ext uri="{BB962C8B-B14F-4D97-AF65-F5344CB8AC3E}">
        <p14:creationId xmlns:p14="http://schemas.microsoft.com/office/powerpoint/2010/main" val="328500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0B17-D14E-40DE-9CED-16CCD6B867D1}"/>
              </a:ext>
            </a:extLst>
          </p:cNvPr>
          <p:cNvSpPr>
            <a:spLocks noGrp="1"/>
          </p:cNvSpPr>
          <p:nvPr>
            <p:ph type="title"/>
          </p:nvPr>
        </p:nvSpPr>
        <p:spPr/>
        <p:txBody>
          <a:bodyPr/>
          <a:lstStyle/>
          <a:p>
            <a:r>
              <a:rPr lang="en-US" dirty="0"/>
              <a:t>Data Requirements</a:t>
            </a:r>
          </a:p>
        </p:txBody>
      </p:sp>
      <p:sp>
        <p:nvSpPr>
          <p:cNvPr id="3" name="Content Placeholder 2">
            <a:extLst>
              <a:ext uri="{FF2B5EF4-FFF2-40B4-BE49-F238E27FC236}">
                <a16:creationId xmlns:a16="http://schemas.microsoft.com/office/drawing/2014/main" id="{3DEAF7E0-BA5F-46DF-9493-2816668D7DFF}"/>
              </a:ext>
            </a:extLst>
          </p:cNvPr>
          <p:cNvSpPr>
            <a:spLocks noGrp="1"/>
          </p:cNvSpPr>
          <p:nvPr>
            <p:ph idx="1"/>
          </p:nvPr>
        </p:nvSpPr>
        <p:spPr/>
        <p:txBody>
          <a:bodyPr/>
          <a:lstStyle/>
          <a:p>
            <a:r>
              <a:rPr lang="en-US" dirty="0"/>
              <a:t>To solve this problem, we used 2 different datasets for this analysis:</a:t>
            </a:r>
          </a:p>
          <a:p>
            <a:pPr marL="457200" lvl="0" indent="-457200">
              <a:buFont typeface="+mj-lt"/>
              <a:buAutoNum type="arabicPeriod"/>
            </a:pPr>
            <a:r>
              <a:rPr lang="en-US" dirty="0"/>
              <a:t>Dataset with geographical coordinates of all the capital cities in the United States.</a:t>
            </a:r>
          </a:p>
          <a:p>
            <a:pPr marL="457200" lvl="0" indent="-457200">
              <a:buFont typeface="+mj-lt"/>
              <a:buAutoNum type="arabicPeriod"/>
            </a:pPr>
            <a:r>
              <a:rPr lang="en-US" dirty="0"/>
              <a:t>Dataset with top 100 venues within 10-miles of radius of each city obtained using Foursquare API.</a:t>
            </a:r>
          </a:p>
          <a:p>
            <a:endParaRPr lang="en-US" dirty="0"/>
          </a:p>
          <a:p>
            <a:r>
              <a:rPr lang="en-US" b="1" dirty="0"/>
              <a:t>Data Sources:</a:t>
            </a:r>
          </a:p>
          <a:p>
            <a:r>
              <a:rPr lang="en-US" dirty="0"/>
              <a:t>STATES directory [made available by John </a:t>
            </a:r>
            <a:r>
              <a:rPr lang="en-US" dirty="0" err="1"/>
              <a:t>Burkardt</a:t>
            </a:r>
            <a:r>
              <a:rPr lang="en-US" dirty="0"/>
              <a:t> from The Department of Scientific Computing at Florida State University]</a:t>
            </a:r>
            <a:r>
              <a:rPr lang="en-US" baseline="30000" dirty="0"/>
              <a:t>2</a:t>
            </a:r>
            <a:r>
              <a:rPr lang="en-US" dirty="0"/>
              <a:t>, which contains datasets with information on U.S states.</a:t>
            </a:r>
            <a:endParaRPr lang="en-US" b="1" dirty="0"/>
          </a:p>
        </p:txBody>
      </p:sp>
    </p:spTree>
    <p:extLst>
      <p:ext uri="{BB962C8B-B14F-4D97-AF65-F5344CB8AC3E}">
        <p14:creationId xmlns:p14="http://schemas.microsoft.com/office/powerpoint/2010/main" val="92911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21074-AA02-4B27-AC88-0FB0D3618298}"/>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858A99A-0D85-4EC2-BA2F-A4226A63C28E}"/>
              </a:ext>
            </a:extLst>
          </p:cNvPr>
          <p:cNvSpPr>
            <a:spLocks noGrp="1"/>
          </p:cNvSpPr>
          <p:nvPr>
            <p:ph idx="1"/>
          </p:nvPr>
        </p:nvSpPr>
        <p:spPr/>
        <p:txBody>
          <a:bodyPr>
            <a:normAutofit fontScale="85000" lnSpcReduction="20000"/>
          </a:bodyPr>
          <a:lstStyle/>
          <a:p>
            <a:r>
              <a:rPr lang="en-US" b="1" dirty="0"/>
              <a:t>Data Collection</a:t>
            </a:r>
          </a:p>
          <a:p>
            <a:pPr>
              <a:buFont typeface="Wingdings" panose="05000000000000000000" pitchFamily="2" charset="2"/>
              <a:buChar char="Ø"/>
            </a:pPr>
            <a:r>
              <a:rPr lang="en-US" dirty="0"/>
              <a:t> The US city data was collected by manually downloading the 2 files</a:t>
            </a:r>
            <a:r>
              <a:rPr lang="en-US" b="1" dirty="0"/>
              <a:t> </a:t>
            </a:r>
            <a:r>
              <a:rPr lang="en-US" b="1" dirty="0" err="1"/>
              <a:t>state_capitals_ll</a:t>
            </a:r>
            <a:r>
              <a:rPr lang="en-US" b="1" dirty="0"/>
              <a:t> </a:t>
            </a:r>
            <a:r>
              <a:rPr lang="en-US" dirty="0"/>
              <a:t>and </a:t>
            </a:r>
            <a:r>
              <a:rPr lang="en-US" b="1" dirty="0" err="1"/>
              <a:t>state_name</a:t>
            </a:r>
            <a:r>
              <a:rPr lang="en-US" dirty="0"/>
              <a:t> in csv format. </a:t>
            </a:r>
          </a:p>
          <a:p>
            <a:pPr>
              <a:buFont typeface="Wingdings" panose="05000000000000000000" pitchFamily="2" charset="2"/>
              <a:buChar char="Ø"/>
            </a:pPr>
            <a:r>
              <a:rPr lang="en-US" dirty="0"/>
              <a:t> Venue data was obtained using the explore function of Foursquare API, which was received in json format which was converted to pandas </a:t>
            </a:r>
            <a:r>
              <a:rPr lang="en-US" dirty="0" err="1"/>
              <a:t>dataframe</a:t>
            </a:r>
            <a:r>
              <a:rPr lang="en-US" dirty="0"/>
              <a:t>. </a:t>
            </a:r>
          </a:p>
          <a:p>
            <a:pPr>
              <a:buFont typeface="Wingdings" panose="05000000000000000000" pitchFamily="2" charset="2"/>
              <a:buChar char="Ø"/>
            </a:pPr>
            <a:endParaRPr lang="en-US" dirty="0"/>
          </a:p>
          <a:p>
            <a:pPr marL="0" indent="0">
              <a:buNone/>
            </a:pPr>
            <a:r>
              <a:rPr lang="en-US" b="1" dirty="0"/>
              <a:t>Data Preprocessing and Cleaning</a:t>
            </a:r>
          </a:p>
          <a:p>
            <a:pPr>
              <a:buFont typeface="Wingdings" panose="05000000000000000000" pitchFamily="2" charset="2"/>
              <a:buChar char="Ø"/>
            </a:pPr>
            <a:r>
              <a:rPr lang="en-US" dirty="0"/>
              <a:t> The 2 files </a:t>
            </a:r>
            <a:r>
              <a:rPr lang="en-US" b="1" dirty="0" err="1"/>
              <a:t>state_capitals_ll</a:t>
            </a:r>
            <a:r>
              <a:rPr lang="en-US" b="1" dirty="0"/>
              <a:t> </a:t>
            </a:r>
            <a:r>
              <a:rPr lang="en-US" dirty="0"/>
              <a:t>and </a:t>
            </a:r>
            <a:r>
              <a:rPr lang="en-US" b="1" dirty="0" err="1"/>
              <a:t>state_name</a:t>
            </a:r>
            <a:r>
              <a:rPr lang="en-US" b="1" dirty="0"/>
              <a:t> </a:t>
            </a:r>
            <a:r>
              <a:rPr lang="en-US" dirty="0"/>
              <a:t>were joined using State as the key to create one </a:t>
            </a:r>
            <a:r>
              <a:rPr lang="en-US" dirty="0" err="1"/>
              <a:t>dataframe</a:t>
            </a:r>
            <a:r>
              <a:rPr lang="en-US" dirty="0"/>
              <a:t> named </a:t>
            </a:r>
            <a:r>
              <a:rPr lang="en-US" b="1" dirty="0"/>
              <a:t>df </a:t>
            </a:r>
            <a:r>
              <a:rPr lang="en-US" dirty="0"/>
              <a:t>which becomes the base dataset for our analysis.</a:t>
            </a:r>
          </a:p>
          <a:p>
            <a:pPr>
              <a:buFont typeface="Wingdings" panose="05000000000000000000" pitchFamily="2" charset="2"/>
              <a:buChar char="Ø"/>
            </a:pPr>
            <a:r>
              <a:rPr lang="en-US" dirty="0"/>
              <a:t> The venue dataset obtained from Foursquare.com was grouped by </a:t>
            </a:r>
            <a:r>
              <a:rPr lang="en-US" b="1" dirty="0"/>
              <a:t>City</a:t>
            </a:r>
            <a:r>
              <a:rPr lang="en-US" dirty="0"/>
              <a:t> and venue categories were one-hot-encoded to convert categorical </a:t>
            </a:r>
            <a:r>
              <a:rPr lang="en-US" b="1" dirty="0"/>
              <a:t>Venue Category</a:t>
            </a:r>
            <a:r>
              <a:rPr lang="en-US" dirty="0"/>
              <a:t> column into numeric columns.</a:t>
            </a:r>
            <a:endParaRPr lang="en-US" b="1" dirty="0"/>
          </a:p>
          <a:p>
            <a:pPr>
              <a:buFont typeface="Wingdings" panose="05000000000000000000" pitchFamily="2" charset="2"/>
              <a:buChar char="Ø"/>
            </a:pPr>
            <a:r>
              <a:rPr lang="en-US" dirty="0"/>
              <a:t> Since, the dataset was obtained in structured format and had no missing or incorrect values, minimal cleaning   efforts were needed</a:t>
            </a:r>
          </a:p>
          <a:p>
            <a:endParaRPr lang="en-US" b="1" dirty="0"/>
          </a:p>
        </p:txBody>
      </p:sp>
    </p:spTree>
    <p:extLst>
      <p:ext uri="{BB962C8B-B14F-4D97-AF65-F5344CB8AC3E}">
        <p14:creationId xmlns:p14="http://schemas.microsoft.com/office/powerpoint/2010/main" val="3779871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2AD83CFE-1CA3-4832-A4B9-C48CD1347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045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98641C-7F74-435D-996F-A4387A3C3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006A21E-968B-4203-B72E-C8EAF6D9E3CA}"/>
              </a:ext>
            </a:extLst>
          </p:cNvPr>
          <p:cNvSpPr>
            <a:spLocks noGrp="1"/>
          </p:cNvSpPr>
          <p:nvPr>
            <p:ph type="title"/>
          </p:nvPr>
        </p:nvSpPr>
        <p:spPr>
          <a:xfrm>
            <a:off x="1065197" y="5120640"/>
            <a:ext cx="10058400" cy="822960"/>
          </a:xfrm>
        </p:spPr>
        <p:txBody>
          <a:bodyPr vert="horz" lIns="91440" tIns="45720" rIns="91440" bIns="45720" rtlCol="0" anchor="b">
            <a:normAutofit/>
          </a:bodyPr>
          <a:lstStyle/>
          <a:p>
            <a:r>
              <a:rPr lang="en-US" sz="3600" dirty="0">
                <a:solidFill>
                  <a:srgbClr val="FFFFFF"/>
                </a:solidFill>
              </a:rPr>
              <a:t>Results (Exploratory Analysis)</a:t>
            </a:r>
          </a:p>
        </p:txBody>
      </p:sp>
      <p:pic>
        <p:nvPicPr>
          <p:cNvPr id="4" name="Picture 3">
            <a:extLst>
              <a:ext uri="{FF2B5EF4-FFF2-40B4-BE49-F238E27FC236}">
                <a16:creationId xmlns:a16="http://schemas.microsoft.com/office/drawing/2014/main" id="{40160477-A2EF-421E-9819-C1C8ADD3919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5457" y="2093638"/>
            <a:ext cx="5131653" cy="2694117"/>
          </a:xfrm>
          <a:prstGeom prst="rect">
            <a:avLst/>
          </a:prstGeom>
          <a:noFill/>
        </p:spPr>
      </p:pic>
      <p:sp>
        <p:nvSpPr>
          <p:cNvPr id="20" name="Rectangle 19">
            <a:extLst>
              <a:ext uri="{FF2B5EF4-FFF2-40B4-BE49-F238E27FC236}">
                <a16:creationId xmlns:a16="http://schemas.microsoft.com/office/drawing/2014/main" id="{F530C0F6-C8DF-4539-B30C-8105DB618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0C2A507-A701-43D2-817D-BEB3C4BE8244}"/>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453172" y="1944983"/>
            <a:ext cx="5118182" cy="2840591"/>
          </a:xfrm>
          <a:prstGeom prst="rect">
            <a:avLst/>
          </a:prstGeom>
          <a:noFill/>
        </p:spPr>
      </p:pic>
      <p:sp>
        <p:nvSpPr>
          <p:cNvPr id="22" name="Rectangle 21">
            <a:extLst>
              <a:ext uri="{FF2B5EF4-FFF2-40B4-BE49-F238E27FC236}">
                <a16:creationId xmlns:a16="http://schemas.microsoft.com/office/drawing/2014/main" id="{BAE51241-AA8B-4B82-9C59-6738DB856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Box 6">
            <a:extLst>
              <a:ext uri="{FF2B5EF4-FFF2-40B4-BE49-F238E27FC236}">
                <a16:creationId xmlns:a16="http://schemas.microsoft.com/office/drawing/2014/main" id="{BFB0A841-7B23-410C-9461-8093C58FADE2}"/>
              </a:ext>
            </a:extLst>
          </p:cNvPr>
          <p:cNvSpPr txBox="1"/>
          <p:nvPr/>
        </p:nvSpPr>
        <p:spPr>
          <a:xfrm>
            <a:off x="7013542" y="458264"/>
            <a:ext cx="4110055" cy="1354217"/>
          </a:xfrm>
          <a:prstGeom prst="rect">
            <a:avLst/>
          </a:prstGeom>
          <a:noFill/>
        </p:spPr>
        <p:txBody>
          <a:bodyPr wrap="square" rtlCol="0">
            <a:spAutoFit/>
          </a:bodyPr>
          <a:lstStyle/>
          <a:p>
            <a:r>
              <a:rPr lang="en-US" sz="1600" dirty="0"/>
              <a:t>Below plot shows that most of the capital cities in the US have Convenience Store and Eateries like Sandwich place, coffee shops and pizza places. </a:t>
            </a:r>
          </a:p>
          <a:p>
            <a:endParaRPr lang="en-US" dirty="0"/>
          </a:p>
        </p:txBody>
      </p:sp>
      <p:sp>
        <p:nvSpPr>
          <p:cNvPr id="15" name="TextBox 14">
            <a:extLst>
              <a:ext uri="{FF2B5EF4-FFF2-40B4-BE49-F238E27FC236}">
                <a16:creationId xmlns:a16="http://schemas.microsoft.com/office/drawing/2014/main" id="{FC34F5F6-B407-4AC8-AF19-035167D07A88}"/>
              </a:ext>
            </a:extLst>
          </p:cNvPr>
          <p:cNvSpPr txBox="1"/>
          <p:nvPr/>
        </p:nvSpPr>
        <p:spPr>
          <a:xfrm>
            <a:off x="490194" y="393845"/>
            <a:ext cx="5007171" cy="1815882"/>
          </a:xfrm>
          <a:prstGeom prst="rect">
            <a:avLst/>
          </a:prstGeom>
          <a:noFill/>
        </p:spPr>
        <p:txBody>
          <a:bodyPr wrap="square" rtlCol="0">
            <a:spAutoFit/>
          </a:bodyPr>
          <a:lstStyle/>
          <a:p>
            <a:pPr marL="285750" indent="-285750">
              <a:buFont typeface="Arial" panose="020B0604020202020204" pitchFamily="34" charset="0"/>
              <a:buChar char="•"/>
            </a:pPr>
            <a:r>
              <a:rPr lang="en-US" sz="1400" dirty="0"/>
              <a:t>Below plot shows that Food related venues like Coffee Shops, Restaurant and Sandwich places are more common in these cities.</a:t>
            </a:r>
          </a:p>
          <a:p>
            <a:pPr marL="285750" indent="-285750">
              <a:buFont typeface="Arial" panose="020B0604020202020204" pitchFamily="34" charset="0"/>
              <a:buChar char="•"/>
            </a:pPr>
            <a:r>
              <a:rPr lang="en-US" sz="1400" dirty="0"/>
              <a:t>The categorization of the venues is not accurate for this clustering approach as there are various categories which fall under one category. For example, American Restaurant and New American Restaurants must be included in one category – Restaurant</a:t>
            </a:r>
          </a:p>
        </p:txBody>
      </p:sp>
    </p:spTree>
    <p:extLst>
      <p:ext uri="{BB962C8B-B14F-4D97-AF65-F5344CB8AC3E}">
        <p14:creationId xmlns:p14="http://schemas.microsoft.com/office/powerpoint/2010/main" val="98305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5958DBC-F4DA-42A8-8C52-860179790E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6A21E-968B-4203-B72E-C8EAF6D9E3CA}"/>
              </a:ext>
            </a:extLst>
          </p:cNvPr>
          <p:cNvSpPr>
            <a:spLocks noGrp="1"/>
          </p:cNvSpPr>
          <p:nvPr>
            <p:ph type="title"/>
          </p:nvPr>
        </p:nvSpPr>
        <p:spPr>
          <a:xfrm>
            <a:off x="5144679" y="634947"/>
            <a:ext cx="6405063" cy="994042"/>
          </a:xfrm>
        </p:spPr>
        <p:txBody>
          <a:bodyPr vert="horz" lIns="91440" tIns="45720" rIns="91440" bIns="45720" rtlCol="0" anchor="b">
            <a:normAutofit/>
          </a:bodyPr>
          <a:lstStyle/>
          <a:p>
            <a:r>
              <a:rPr lang="en-US" dirty="0"/>
              <a:t>Results (Modeling)</a:t>
            </a:r>
          </a:p>
        </p:txBody>
      </p:sp>
      <p:pic>
        <p:nvPicPr>
          <p:cNvPr id="17" name="Picture 16">
            <a:extLst>
              <a:ext uri="{FF2B5EF4-FFF2-40B4-BE49-F238E27FC236}">
                <a16:creationId xmlns:a16="http://schemas.microsoft.com/office/drawing/2014/main" id="{2AB23EF1-8CD0-4D07-BE52-5F2BDFB93C3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23737" y="603026"/>
            <a:ext cx="4430560" cy="2898925"/>
          </a:xfrm>
          <a:prstGeom prst="rect">
            <a:avLst/>
          </a:prstGeom>
          <a:noFill/>
        </p:spPr>
      </p:pic>
      <p:cxnSp>
        <p:nvCxnSpPr>
          <p:cNvPr id="29" name="Straight Connector 28">
            <a:extLst>
              <a:ext uri="{FF2B5EF4-FFF2-40B4-BE49-F238E27FC236}">
                <a16:creationId xmlns:a16="http://schemas.microsoft.com/office/drawing/2014/main" id="{79FCC9A9-2031-4283-9B27-34B62BB7F3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81247" y="2086188"/>
            <a:ext cx="5852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F102D27C-B0DC-489C-959D-A59AFFBFDB0C}"/>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900389" y="3743396"/>
            <a:ext cx="3487515" cy="2476136"/>
          </a:xfrm>
          <a:prstGeom prst="rect">
            <a:avLst/>
          </a:prstGeom>
          <a:noFill/>
        </p:spPr>
      </p:pic>
      <p:sp>
        <p:nvSpPr>
          <p:cNvPr id="15" name="TextBox 14">
            <a:extLst>
              <a:ext uri="{FF2B5EF4-FFF2-40B4-BE49-F238E27FC236}">
                <a16:creationId xmlns:a16="http://schemas.microsoft.com/office/drawing/2014/main" id="{FC34F5F6-B407-4AC8-AF19-035167D07A88}"/>
              </a:ext>
            </a:extLst>
          </p:cNvPr>
          <p:cNvSpPr txBox="1"/>
          <p:nvPr/>
        </p:nvSpPr>
        <p:spPr>
          <a:xfrm>
            <a:off x="5144679" y="2198914"/>
            <a:ext cx="6405063" cy="3670180"/>
          </a:xfrm>
          <a:prstGeom prst="rect">
            <a:avLst/>
          </a:prstGeom>
        </p:spPr>
        <p:txBody>
          <a:bodyPr vert="horz" lIns="0" tIns="45720" rIns="0" bIns="45720" rtlCol="0">
            <a:normAutofit/>
          </a:bodyPr>
          <a:lstStyle/>
          <a:p>
            <a:pPr marL="285750" indent="-285750" defTabSz="914400">
              <a:lnSpc>
                <a:spcPct val="90000"/>
              </a:lnSpc>
              <a:spcAft>
                <a:spcPts val="600"/>
              </a:spcAft>
              <a:buClr>
                <a:schemeClr val="accent1"/>
              </a:buClr>
              <a:buFont typeface="Calibri" panose="020F0502020204030204" pitchFamily="34" charset="0"/>
              <a:buChar char="•"/>
            </a:pPr>
            <a:r>
              <a:rPr lang="en-US" dirty="0"/>
              <a:t>K = 5 (number of clusters = 5)  seems incorrect choice as one cluster contains 99% of the data points.</a:t>
            </a:r>
          </a:p>
          <a:p>
            <a:pPr marL="285750" indent="-285750" defTabSz="914400">
              <a:lnSpc>
                <a:spcPct val="90000"/>
              </a:lnSpc>
              <a:spcAft>
                <a:spcPts val="600"/>
              </a:spcAft>
              <a:buClr>
                <a:schemeClr val="accent1"/>
              </a:buClr>
              <a:buFont typeface="Calibri" panose="020F0502020204030204" pitchFamily="34" charset="0"/>
              <a:buChar char="•"/>
            </a:pPr>
            <a:r>
              <a:rPr lang="en-US" dirty="0"/>
              <a:t>To find the optimal number of clusters for this problem, we used Elbow method to determine the value of K, which was obtained by comparing the error for each value of K from 1 to 25.</a:t>
            </a:r>
          </a:p>
          <a:p>
            <a:pPr marL="285750" indent="-285750" defTabSz="914400">
              <a:lnSpc>
                <a:spcPct val="90000"/>
              </a:lnSpc>
              <a:spcAft>
                <a:spcPts val="600"/>
              </a:spcAft>
              <a:buClr>
                <a:schemeClr val="accent1"/>
              </a:buClr>
              <a:buFont typeface="Calibri" panose="020F0502020204030204" pitchFamily="34" charset="0"/>
              <a:buChar char="•"/>
            </a:pPr>
            <a:r>
              <a:rPr lang="en-US" dirty="0"/>
              <a:t>Increasing K was not the only solution we had to make sure that the clustering is justified with the K selected. For example, selecting K greater than 20 would mean that in best case most of the clusters would contain 2 or 3 cities and in worst case most of the clusters would be empty of would contain only one city.</a:t>
            </a:r>
            <a:endParaRPr lang="en-US" dirty="0">
              <a:solidFill>
                <a:schemeClr val="tx1">
                  <a:lumMod val="75000"/>
                  <a:lumOff val="25000"/>
                </a:schemeClr>
              </a:solidFill>
            </a:endParaRPr>
          </a:p>
          <a:p>
            <a:pPr marL="285750" indent="-285750" defTabSz="914400">
              <a:lnSpc>
                <a:spcPct val="90000"/>
              </a:lnSpc>
              <a:spcAft>
                <a:spcPts val="600"/>
              </a:spcAft>
              <a:buClr>
                <a:schemeClr val="accent1"/>
              </a:buClr>
              <a:buFont typeface="Calibri" panose="020F0502020204030204" pitchFamily="34" charset="0"/>
              <a:buChar char="•"/>
            </a:pPr>
            <a:r>
              <a:rPr lang="en-US" dirty="0"/>
              <a:t>Hence, we selected K = 10 as there is elbow at this value and these many number of clusters seems justifiable</a:t>
            </a:r>
            <a:endParaRPr lang="en-US" dirty="0">
              <a:solidFill>
                <a:schemeClr val="tx1">
                  <a:lumMod val="75000"/>
                  <a:lumOff val="25000"/>
                </a:schemeClr>
              </a:solidFill>
            </a:endParaRPr>
          </a:p>
        </p:txBody>
      </p:sp>
      <p:sp>
        <p:nvSpPr>
          <p:cNvPr id="31" name="Rectangle 30">
            <a:extLst>
              <a:ext uri="{FF2B5EF4-FFF2-40B4-BE49-F238E27FC236}">
                <a16:creationId xmlns:a16="http://schemas.microsoft.com/office/drawing/2014/main" id="{51DDD252-D7C8-4CE5-9C61-D60D722BC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2FBD75F5-C49C-4F6A-8D43-7A5939C23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Box 2">
            <a:extLst>
              <a:ext uri="{FF2B5EF4-FFF2-40B4-BE49-F238E27FC236}">
                <a16:creationId xmlns:a16="http://schemas.microsoft.com/office/drawing/2014/main" id="{A689FEE3-E831-4BB7-8973-70D1075DF3D5}"/>
              </a:ext>
            </a:extLst>
          </p:cNvPr>
          <p:cNvSpPr txBox="1"/>
          <p:nvPr/>
        </p:nvSpPr>
        <p:spPr>
          <a:xfrm>
            <a:off x="389105" y="340470"/>
            <a:ext cx="3570051" cy="307777"/>
          </a:xfrm>
          <a:prstGeom prst="rect">
            <a:avLst/>
          </a:prstGeom>
          <a:noFill/>
        </p:spPr>
        <p:txBody>
          <a:bodyPr wrap="square" rtlCol="0">
            <a:spAutoFit/>
          </a:bodyPr>
          <a:lstStyle/>
          <a:p>
            <a:r>
              <a:rPr lang="en-US" sz="1400" dirty="0"/>
              <a:t>Below are the clusters obtained with K = 5</a:t>
            </a:r>
          </a:p>
        </p:txBody>
      </p:sp>
    </p:spTree>
    <p:extLst>
      <p:ext uri="{BB962C8B-B14F-4D97-AF65-F5344CB8AC3E}">
        <p14:creationId xmlns:p14="http://schemas.microsoft.com/office/powerpoint/2010/main" val="2264487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06A21E-968B-4203-B72E-C8EAF6D9E3CA}"/>
              </a:ext>
            </a:extLst>
          </p:cNvPr>
          <p:cNvSpPr>
            <a:spLocks noGrp="1"/>
          </p:cNvSpPr>
          <p:nvPr>
            <p:ph type="title"/>
          </p:nvPr>
        </p:nvSpPr>
        <p:spPr>
          <a:xfrm>
            <a:off x="7859485" y="634946"/>
            <a:ext cx="3690257" cy="1450757"/>
          </a:xfrm>
        </p:spPr>
        <p:txBody>
          <a:bodyPr vert="horz" lIns="91440" tIns="45720" rIns="91440" bIns="45720" rtlCol="0">
            <a:normAutofit/>
          </a:bodyPr>
          <a:lstStyle/>
          <a:p>
            <a:r>
              <a:rPr lang="en-US" dirty="0"/>
              <a:t>Results (Modeling)</a:t>
            </a:r>
          </a:p>
        </p:txBody>
      </p:sp>
      <p:pic>
        <p:nvPicPr>
          <p:cNvPr id="11" name="Picture 10">
            <a:extLst>
              <a:ext uri="{FF2B5EF4-FFF2-40B4-BE49-F238E27FC236}">
                <a16:creationId xmlns:a16="http://schemas.microsoft.com/office/drawing/2014/main" id="{7A394CFF-D01A-4503-A7C0-F1B2EF2496E0}"/>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9" y="1215706"/>
            <a:ext cx="6909801" cy="4163155"/>
          </a:xfrm>
          <a:prstGeom prst="rect">
            <a:avLst/>
          </a:prstGeom>
          <a:noFill/>
        </p:spPr>
      </p:pic>
      <p:cxnSp>
        <p:nvCxnSpPr>
          <p:cNvPr id="40" name="Straight Connector 39">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689FEE3-E831-4BB7-8973-70D1075DF3D5}"/>
              </a:ext>
            </a:extLst>
          </p:cNvPr>
          <p:cNvSpPr txBox="1"/>
          <p:nvPr/>
        </p:nvSpPr>
        <p:spPr>
          <a:xfrm>
            <a:off x="7859485" y="2198914"/>
            <a:ext cx="3690257" cy="3670180"/>
          </a:xfrm>
          <a:prstGeom prst="rect">
            <a:avLst/>
          </a:prstGeom>
        </p:spPr>
        <p:txBody>
          <a:bodyPr rtlCol="0">
            <a:normAutofit/>
          </a:bodyPr>
          <a:lstStyle/>
          <a:p>
            <a:pPr marL="285750" indent="-285750">
              <a:spcAft>
                <a:spcPts val="600"/>
              </a:spcAft>
              <a:buFont typeface="Wingdings" panose="05000000000000000000" pitchFamily="2" charset="2"/>
              <a:buChar char="Ø"/>
            </a:pPr>
            <a:r>
              <a:rPr lang="en-US" dirty="0"/>
              <a:t>Clusters obtained using K = 10 which looks far better than previous clustering.</a:t>
            </a:r>
          </a:p>
          <a:p>
            <a:pPr marL="285750" indent="-285750">
              <a:spcAft>
                <a:spcPts val="600"/>
              </a:spcAft>
              <a:buFont typeface="Wingdings" panose="05000000000000000000" pitchFamily="2" charset="2"/>
              <a:buChar char="Ø"/>
            </a:pPr>
            <a:r>
              <a:rPr lang="en-US" dirty="0"/>
              <a:t>We also found similarities in the cities that lie in the same clusters.</a:t>
            </a:r>
          </a:p>
        </p:txBody>
      </p:sp>
      <p:sp>
        <p:nvSpPr>
          <p:cNvPr id="42" name="Rectangle 41">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TextBox 15">
            <a:extLst>
              <a:ext uri="{FF2B5EF4-FFF2-40B4-BE49-F238E27FC236}">
                <a16:creationId xmlns:a16="http://schemas.microsoft.com/office/drawing/2014/main" id="{595AA8A8-7B21-4F91-81C6-ADBD4A22451B}"/>
              </a:ext>
            </a:extLst>
          </p:cNvPr>
          <p:cNvSpPr txBox="1"/>
          <p:nvPr/>
        </p:nvSpPr>
        <p:spPr>
          <a:xfrm>
            <a:off x="725845" y="924129"/>
            <a:ext cx="3690257" cy="291826"/>
          </a:xfrm>
          <a:prstGeom prst="rect">
            <a:avLst/>
          </a:prstGeom>
        </p:spPr>
        <p:txBody>
          <a:bodyPr rtlCol="0">
            <a:normAutofit lnSpcReduction="10000"/>
          </a:bodyPr>
          <a:lstStyle/>
          <a:p>
            <a:pPr>
              <a:spcAft>
                <a:spcPts val="600"/>
              </a:spcAft>
            </a:pPr>
            <a:r>
              <a:rPr lang="en-US" sz="1400" dirty="0"/>
              <a:t>Below are the clusters obtained with K = 10</a:t>
            </a:r>
          </a:p>
        </p:txBody>
      </p:sp>
    </p:spTree>
    <p:extLst>
      <p:ext uri="{BB962C8B-B14F-4D97-AF65-F5344CB8AC3E}">
        <p14:creationId xmlns:p14="http://schemas.microsoft.com/office/powerpoint/2010/main" val="257608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597A4-84F6-4403-8517-485E62BEE34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DE03943-1956-4F59-9CC3-D1F298401B10}"/>
              </a:ext>
            </a:extLst>
          </p:cNvPr>
          <p:cNvSpPr>
            <a:spLocks noGrp="1"/>
          </p:cNvSpPr>
          <p:nvPr>
            <p:ph idx="1"/>
          </p:nvPr>
        </p:nvSpPr>
        <p:spPr/>
        <p:txBody>
          <a:bodyPr>
            <a:normAutofit fontScale="70000" lnSpcReduction="20000"/>
          </a:bodyPr>
          <a:lstStyle/>
          <a:p>
            <a:r>
              <a:rPr lang="en-US" b="1" dirty="0"/>
              <a:t>Observations</a:t>
            </a:r>
          </a:p>
          <a:p>
            <a:pPr algn="just">
              <a:buFont typeface="Wingdings" panose="05000000000000000000" pitchFamily="2" charset="2"/>
              <a:buChar char="Ø"/>
            </a:pPr>
            <a:r>
              <a:rPr lang="en-US" dirty="0"/>
              <a:t>        Cluster 1 and cluster 6 has cities that look similar when we compare the venues which shows that the approach though is naive still results in clusters with similar data points or cities. For example, Cluster 1 which has cities like Albany, Denver and Atlanta have Restaurants as most common venues, while Cluster 6 consists of cities like Helena and Columbus where Parks are the most common venues. </a:t>
            </a:r>
          </a:p>
          <a:p>
            <a:pPr>
              <a:buFont typeface="Wingdings" panose="05000000000000000000" pitchFamily="2" charset="2"/>
              <a:buChar char="Ø"/>
            </a:pPr>
            <a:r>
              <a:rPr lang="en-US" dirty="0"/>
              <a:t>        However, only these 2 clusters consist multiple data points or cities and rest of the clusters a formed with only one city.</a:t>
            </a:r>
          </a:p>
          <a:p>
            <a:pPr marL="0" indent="0">
              <a:buNone/>
            </a:pPr>
            <a:r>
              <a:rPr lang="en-US" b="1" dirty="0"/>
              <a:t>Further improvements</a:t>
            </a:r>
          </a:p>
          <a:p>
            <a:pPr marL="0" indent="0" algn="just">
              <a:buNone/>
            </a:pPr>
            <a:r>
              <a:rPr lang="en-US" dirty="0"/>
              <a:t>Above observations imply that this clustering approach is not enough for determining venue-based similarities between cities. There could be multiple reasons behind this. Some of them are:</a:t>
            </a:r>
          </a:p>
          <a:p>
            <a:pPr marL="457200" lvl="0" indent="-457200" algn="just">
              <a:buFont typeface="+mj-lt"/>
              <a:buAutoNum type="arabicPeriod"/>
            </a:pPr>
            <a:r>
              <a:rPr lang="en-US" dirty="0"/>
              <a:t>The Venue Categories obtained from Foursquare database are overlapping which makes it difficult for clustering algorithm to find similar cluster points. For instance, there are sub-classes of restaurants like Mexican Restaurant and American Restaurant which must be combined into one single category of Restaurants, because the choice of restaurant would vary person to person in the city.</a:t>
            </a:r>
          </a:p>
          <a:p>
            <a:pPr marL="457200" lvl="0" indent="-457200" algn="just">
              <a:buFont typeface="+mj-lt"/>
              <a:buAutoNum type="arabicPeriod"/>
            </a:pPr>
            <a:r>
              <a:rPr lang="en-US" dirty="0"/>
              <a:t>More sophisticated algorithms could be used like Density based Clustering to create more accurate clustering.</a:t>
            </a:r>
          </a:p>
          <a:p>
            <a:pPr marL="457200" lvl="0" indent="-457200" algn="just">
              <a:buFont typeface="+mj-lt"/>
              <a:buAutoNum type="arabicPeriod"/>
            </a:pPr>
            <a:r>
              <a:rPr lang="en-US" dirty="0"/>
              <a:t>More data could be used for such complex analysis as the current analysis is only based on top 100 venues within 10 miles of radius. Increasing venues and radius might also impact the efficacy of this clustering algorithm.</a:t>
            </a:r>
          </a:p>
        </p:txBody>
      </p:sp>
    </p:spTree>
    <p:extLst>
      <p:ext uri="{BB962C8B-B14F-4D97-AF65-F5344CB8AC3E}">
        <p14:creationId xmlns:p14="http://schemas.microsoft.com/office/powerpoint/2010/main" val="3811696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6EA48-C365-4BC6-B8F8-566D34F375B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44F4A39-8A90-4DEE-8FED-34D8F8F26FC1}"/>
              </a:ext>
            </a:extLst>
          </p:cNvPr>
          <p:cNvSpPr>
            <a:spLocks noGrp="1"/>
          </p:cNvSpPr>
          <p:nvPr>
            <p:ph idx="1"/>
          </p:nvPr>
        </p:nvSpPr>
        <p:spPr>
          <a:xfrm>
            <a:off x="1097280" y="1855161"/>
            <a:ext cx="10058400" cy="4023360"/>
          </a:xfrm>
        </p:spPr>
        <p:txBody>
          <a:bodyPr/>
          <a:lstStyle/>
          <a:p>
            <a:pPr>
              <a:buFont typeface="Wingdings" panose="05000000000000000000" pitchFamily="2" charset="2"/>
              <a:buChar char="Ø"/>
            </a:pPr>
            <a:r>
              <a:rPr lang="en-US" dirty="0"/>
              <a:t>  This approach of venue-based clustering seems a good way of finding similarities between different cities across the United States</a:t>
            </a:r>
          </a:p>
          <a:p>
            <a:pPr>
              <a:buFont typeface="Wingdings" panose="05000000000000000000" pitchFamily="2" charset="2"/>
              <a:buChar char="Ø"/>
            </a:pPr>
            <a:r>
              <a:rPr lang="en-US" dirty="0"/>
              <a:t>  However, this approach needs more granular and refined datasets along with more sophisticated algorithms to provide accurate clustering results.</a:t>
            </a:r>
          </a:p>
          <a:p>
            <a:endParaRPr lang="en-US" dirty="0"/>
          </a:p>
        </p:txBody>
      </p:sp>
    </p:spTree>
    <p:extLst>
      <p:ext uri="{BB962C8B-B14F-4D97-AF65-F5344CB8AC3E}">
        <p14:creationId xmlns:p14="http://schemas.microsoft.com/office/powerpoint/2010/main" val="246376240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TotalTime>
  <Words>1001</Words>
  <Application>Microsoft Office PowerPoint</Application>
  <PresentationFormat>Widescreen</PresentationFormat>
  <Paragraphs>56</Paragraphs>
  <Slides>10</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6" baseType="lpstr">
      <vt:lpstr>Arial</vt:lpstr>
      <vt:lpstr>Calibri</vt:lpstr>
      <vt:lpstr>Calibri Light</vt:lpstr>
      <vt:lpstr>Wingdings</vt:lpstr>
      <vt:lpstr>Retrospect</vt:lpstr>
      <vt:lpstr>Microsoft Excel Macro-Enabled Worksheet</vt:lpstr>
      <vt:lpstr>Venue Based Clustering  using Foursquare API</vt:lpstr>
      <vt:lpstr>Introduction</vt:lpstr>
      <vt:lpstr>Data Requirements</vt:lpstr>
      <vt:lpstr>Methodology</vt:lpstr>
      <vt:lpstr>Results (Exploratory Analysis)</vt:lpstr>
      <vt:lpstr>Results (Modeling)</vt:lpstr>
      <vt:lpstr>Results (Modeling)</vt:lpstr>
      <vt:lpstr>Discussion</vt:lpstr>
      <vt:lpstr>Conclusion</vt:lpstr>
      <vt:lpstr>Appendix &amp;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Capital Cities of United States</dc:title>
  <dc:creator>Nishant Zope</dc:creator>
  <cp:lastModifiedBy>Nishant Zope</cp:lastModifiedBy>
  <cp:revision>8</cp:revision>
  <dcterms:created xsi:type="dcterms:W3CDTF">2020-05-13T05:13:14Z</dcterms:created>
  <dcterms:modified xsi:type="dcterms:W3CDTF">2020-05-14T00:12:16Z</dcterms:modified>
</cp:coreProperties>
</file>